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529" r:id="rId2"/>
    <p:sldId id="631" r:id="rId3"/>
    <p:sldId id="624" r:id="rId4"/>
    <p:sldId id="602" r:id="rId5"/>
    <p:sldId id="308" r:id="rId6"/>
    <p:sldId id="578" r:id="rId7"/>
    <p:sldId id="605" r:id="rId8"/>
    <p:sldId id="606" r:id="rId9"/>
    <p:sldId id="607" r:id="rId10"/>
    <p:sldId id="589" r:id="rId11"/>
    <p:sldId id="622" r:id="rId12"/>
    <p:sldId id="625" r:id="rId13"/>
    <p:sldId id="627" r:id="rId14"/>
    <p:sldId id="633" r:id="rId15"/>
    <p:sldId id="579" r:id="rId16"/>
    <p:sldId id="608" r:id="rId17"/>
    <p:sldId id="609" r:id="rId18"/>
    <p:sldId id="603" r:id="rId19"/>
    <p:sldId id="632" r:id="rId20"/>
    <p:sldId id="551" r:id="rId21"/>
    <p:sldId id="612" r:id="rId22"/>
    <p:sldId id="628" r:id="rId23"/>
    <p:sldId id="629" r:id="rId24"/>
    <p:sldId id="630" r:id="rId25"/>
    <p:sldId id="582" r:id="rId26"/>
    <p:sldId id="592" r:id="rId27"/>
    <p:sldId id="593" r:id="rId28"/>
    <p:sldId id="594" r:id="rId29"/>
    <p:sldId id="595" r:id="rId30"/>
    <p:sldId id="583" r:id="rId31"/>
    <p:sldId id="597" r:id="rId32"/>
    <p:sldId id="596" r:id="rId33"/>
    <p:sldId id="620" r:id="rId34"/>
    <p:sldId id="599" r:id="rId35"/>
    <p:sldId id="621" r:id="rId36"/>
    <p:sldId id="585" r:id="rId37"/>
    <p:sldId id="60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891637"/>
    <a:srgbClr val="762416"/>
    <a:srgbClr val="EA968D"/>
    <a:srgbClr val="1E177C"/>
    <a:srgbClr val="9290EA"/>
    <a:srgbClr val="FF0000"/>
    <a:srgbClr val="1A17A5"/>
    <a:srgbClr val="CC0099"/>
    <a:srgbClr val="741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055"/>
    <p:restoredTop sz="76228" autoAdjust="0"/>
  </p:normalViewPr>
  <p:slideViewPr>
    <p:cSldViewPr>
      <p:cViewPr varScale="1">
        <p:scale>
          <a:sx n="90" d="100"/>
          <a:sy n="90" d="100"/>
        </p:scale>
        <p:origin x="336"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B8A4AD-30BE-4EB0-88E7-04F008072919}" type="datetimeFigureOut">
              <a:rPr lang="en-CA" smtClean="0"/>
              <a:t>2026-09-07</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8C13DC-EB30-4E7B-9A79-FF6A33A169FE}" type="slidenum">
              <a:rPr lang="en-CA" smtClean="0"/>
              <a:t>‹#›</a:t>
            </a:fld>
            <a:endParaRPr lang="en-CA"/>
          </a:p>
        </p:txBody>
      </p:sp>
    </p:spTree>
    <p:extLst>
      <p:ext uri="{BB962C8B-B14F-4D97-AF65-F5344CB8AC3E}">
        <p14:creationId xmlns:p14="http://schemas.microsoft.com/office/powerpoint/2010/main" val="307268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DE5E11C-06A5-47B4-9150-823C84E42849}" type="slidenum">
              <a:rPr lang="en-US" smtClean="0"/>
              <a:pPr eaLnBrk="1" hangingPunct="1"/>
              <a:t>1</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aseline="0" dirty="0"/>
          </a:p>
        </p:txBody>
      </p:sp>
    </p:spTree>
    <p:extLst>
      <p:ext uri="{BB962C8B-B14F-4D97-AF65-F5344CB8AC3E}">
        <p14:creationId xmlns:p14="http://schemas.microsoft.com/office/powerpoint/2010/main" val="3100822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6317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8318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7317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9810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EF151-60CA-250D-55AF-FDB185B23C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C0FF6-3109-C6E6-C4B4-4CCB0B600B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931886-5856-595F-478E-203237832B0D}"/>
              </a:ext>
            </a:extLst>
          </p:cNvPr>
          <p:cNvSpPr>
            <a:spLocks noGrp="1"/>
          </p:cNvSpPr>
          <p:nvPr>
            <p:ph type="body" idx="1"/>
          </p:nvPr>
        </p:nvSpPr>
        <p:spPr/>
        <p:txBody>
          <a:bodyPr/>
          <a:lstStyle/>
          <a:p>
            <a:pPr marL="228600" indent="-228600">
              <a:buAutoNum type="arabicPeriod"/>
            </a:pPr>
            <a:endParaRPr lang="en-US" baseline="0" dirty="0"/>
          </a:p>
        </p:txBody>
      </p:sp>
      <p:sp>
        <p:nvSpPr>
          <p:cNvPr id="4" name="Slide Number Placeholder 3">
            <a:extLst>
              <a:ext uri="{FF2B5EF4-FFF2-40B4-BE49-F238E27FC236}">
                <a16:creationId xmlns:a16="http://schemas.microsoft.com/office/drawing/2014/main" id="{4879ABBB-8B89-851F-2593-2018E75A9A7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6505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1766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781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476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ltLang="en-US" sz="1200" i="1" dirty="0">
                <a:cs typeface="Arial" charset="0"/>
              </a:rPr>
              <a:t>as opposed to “security through obscurity”</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5771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31375-35FD-5AEB-26CD-E0AA97E37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DA7D6-017F-CA98-59EF-416D74547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C9166-F0A5-8038-4067-1748459F282C}"/>
              </a:ext>
            </a:extLst>
          </p:cNvPr>
          <p:cNvSpPr>
            <a:spLocks noGrp="1"/>
          </p:cNvSpPr>
          <p:nvPr>
            <p:ph type="body" idx="1"/>
          </p:nvPr>
        </p:nvSpPr>
        <p:spPr/>
        <p:txBody>
          <a:bodyPr/>
          <a:lstStyle/>
          <a:p>
            <a:pPr marL="228600" indent="-228600">
              <a:buAutoNum type="arabicPeriod"/>
            </a:pPr>
            <a:endParaRPr lang="en-US" baseline="0" dirty="0"/>
          </a:p>
        </p:txBody>
      </p:sp>
      <p:sp>
        <p:nvSpPr>
          <p:cNvPr id="4" name="Slide Number Placeholder 3">
            <a:extLst>
              <a:ext uri="{FF2B5EF4-FFF2-40B4-BE49-F238E27FC236}">
                <a16:creationId xmlns:a16="http://schemas.microsoft.com/office/drawing/2014/main" id="{995D251D-CCE3-71BD-049E-52B4F462271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251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769AB-FCB8-F8E3-BAD2-904FB5CB0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BCA45-A08A-2529-BDEC-2542835D9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C0DAA-443B-9790-4458-2728241D19AE}"/>
              </a:ext>
            </a:extLst>
          </p:cNvPr>
          <p:cNvSpPr>
            <a:spLocks noGrp="1"/>
          </p:cNvSpPr>
          <p:nvPr>
            <p:ph type="body" idx="1"/>
          </p:nvPr>
        </p:nvSpPr>
        <p:spPr/>
        <p:txBody>
          <a:bodyPr/>
          <a:lstStyle/>
          <a:p>
            <a:pPr marL="228600" indent="-228600">
              <a:buAutoNum type="arabicPeriod"/>
            </a:pPr>
            <a:endParaRPr lang="en-US" baseline="0" dirty="0"/>
          </a:p>
        </p:txBody>
      </p:sp>
      <p:sp>
        <p:nvSpPr>
          <p:cNvPr id="4" name="Slide Number Placeholder 3">
            <a:extLst>
              <a:ext uri="{FF2B5EF4-FFF2-40B4-BE49-F238E27FC236}">
                <a16:creationId xmlns:a16="http://schemas.microsoft.com/office/drawing/2014/main" id="{3801DAD7-1A46-1CCB-FF7C-8B732222B74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8237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6010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0220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3679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911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5172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463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96726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183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17365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3774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466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1702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8498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8933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24941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09303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52328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9297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6572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DE5E11C-06A5-47B4-9150-823C84E42849}" type="slidenum">
              <a:rPr lang="en-US" smtClean="0"/>
              <a:pPr eaLnBrk="1" hangingPunct="1"/>
              <a:t>4</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aseline="0" dirty="0"/>
          </a:p>
        </p:txBody>
      </p:sp>
    </p:spTree>
    <p:extLst>
      <p:ext uri="{BB962C8B-B14F-4D97-AF65-F5344CB8AC3E}">
        <p14:creationId xmlns:p14="http://schemas.microsoft.com/office/powerpoint/2010/main" val="2892293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369" indent="-342369">
              <a:spcBef>
                <a:spcPct val="20000"/>
              </a:spcBef>
            </a:pPr>
            <a:endParaRPr lang="en-US" altLang="en-US"/>
          </a:p>
        </p:txBody>
      </p:sp>
      <p:sp>
        <p:nvSpPr>
          <p:cNvPr id="15364" name="Slide Number Placeholder 3"/>
          <p:cNvSpPr txBox="1">
            <a:spLocks noGrp="1"/>
          </p:cNvSpPr>
          <p:nvPr/>
        </p:nvSpPr>
        <p:spPr bwMode="auto">
          <a:xfrm>
            <a:off x="3884414" y="8685894"/>
            <a:ext cx="2972098" cy="45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F925377-09F5-4664-8E13-C0CFC4818178}" type="slidenum">
              <a:rPr lang="en-US" altLang="en-US" sz="1200"/>
              <a:pPr algn="r" eaLnBrk="1" hangingPunct="1"/>
              <a:t>5</a:t>
            </a:fld>
            <a:endParaRPr lang="en-US" altLang="en-US" sz="1200"/>
          </a:p>
        </p:txBody>
      </p:sp>
    </p:spTree>
    <p:extLst>
      <p:ext uri="{BB962C8B-B14F-4D97-AF65-F5344CB8AC3E}">
        <p14:creationId xmlns:p14="http://schemas.microsoft.com/office/powerpoint/2010/main" val="394324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5774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7274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9621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43AA87-90BF-49A7-94A5-EF67FCE1416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66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A8DB9363-F440-4E1D-B0AF-94655AD61F33}" type="datetimeFigureOut">
              <a:rPr lang="en-CA" smtClean="0"/>
              <a:t>2026-09-07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5074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8DB9363-F440-4E1D-B0AF-94655AD61F33}" type="datetimeFigureOut">
              <a:rPr lang="en-CA" smtClean="0"/>
              <a:t>2026-09-07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57814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8DB9363-F440-4E1D-B0AF-94655AD61F33}" type="datetimeFigureOut">
              <a:rPr lang="en-CA" smtClean="0"/>
              <a:t>2026-09-07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1039975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8DB9363-F440-4E1D-B0AF-94655AD61F33}" type="datetimeFigureOut">
              <a:rPr lang="en-CA" smtClean="0"/>
              <a:t>2026-09-07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4340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DB9363-F440-4E1D-B0AF-94655AD61F33}" type="datetimeFigureOut">
              <a:rPr lang="en-CA" smtClean="0"/>
              <a:t>2026-09-07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2840828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8DB9363-F440-4E1D-B0AF-94655AD61F33}" type="datetimeFigureOut">
              <a:rPr lang="en-CA" smtClean="0"/>
              <a:t>2026-09-07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1941274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A8DB9363-F440-4E1D-B0AF-94655AD61F33}" type="datetimeFigureOut">
              <a:rPr lang="en-CA" smtClean="0"/>
              <a:t>2026-09-07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1662028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A8DB9363-F440-4E1D-B0AF-94655AD61F33}" type="datetimeFigureOut">
              <a:rPr lang="en-CA" smtClean="0"/>
              <a:t>2026-09-07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76360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DB9363-F440-4E1D-B0AF-94655AD61F33}" type="datetimeFigureOut">
              <a:rPr lang="en-CA" smtClean="0"/>
              <a:t>2026-09-07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3186582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DB9363-F440-4E1D-B0AF-94655AD61F33}" type="datetimeFigureOut">
              <a:rPr lang="en-CA" smtClean="0"/>
              <a:t>2026-09-07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2974108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DB9363-F440-4E1D-B0AF-94655AD61F33}" type="datetimeFigureOut">
              <a:rPr lang="en-CA" smtClean="0"/>
              <a:t>2026-09-07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72E53B9-1987-4B63-835A-50030CAE541A}" type="slidenum">
              <a:rPr lang="en-CA" smtClean="0"/>
              <a:t>‹#›</a:t>
            </a:fld>
            <a:endParaRPr lang="en-CA"/>
          </a:p>
        </p:txBody>
      </p:sp>
    </p:spTree>
    <p:extLst>
      <p:ext uri="{BB962C8B-B14F-4D97-AF65-F5344CB8AC3E}">
        <p14:creationId xmlns:p14="http://schemas.microsoft.com/office/powerpoint/2010/main" val="145753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DB9363-F440-4E1D-B0AF-94655AD61F33}" type="datetimeFigureOut">
              <a:rPr lang="en-CA" smtClean="0"/>
              <a:t>2026-09-07</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2E53B9-1987-4B63-835A-50030CAE541A}" type="slidenum">
              <a:rPr lang="en-CA" smtClean="0"/>
              <a:t>‹#›</a:t>
            </a:fld>
            <a:endParaRPr lang="en-CA"/>
          </a:p>
        </p:txBody>
      </p:sp>
    </p:spTree>
    <p:extLst>
      <p:ext uri="{BB962C8B-B14F-4D97-AF65-F5344CB8AC3E}">
        <p14:creationId xmlns:p14="http://schemas.microsoft.com/office/powerpoint/2010/main" val="1994768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it6875.github.io/"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mit6875.github.io/"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psetpartners.mit.edu/"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mit6875.github.io/"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mit6875.github.io/"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wmf"/></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wmf"/></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8.wmf"/><Relationship Id="rId3" Type="http://schemas.openxmlformats.org/officeDocument/2006/relationships/image" Target="../media/image11.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2.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wmf"/><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40.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0.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0.pn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60.png"/><Relationship Id="rId7" Type="http://schemas.openxmlformats.org/officeDocument/2006/relationships/image" Target="../media/image550.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40.png"/><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0.png"/><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8.wmf"/><Relationship Id="rId5" Type="http://schemas.openxmlformats.org/officeDocument/2006/relationships/image" Target="../media/image66.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0.png"/><Relationship Id="rId7" Type="http://schemas.openxmlformats.org/officeDocument/2006/relationships/image" Target="../media/image76.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70.png"/><Relationship Id="rId18" Type="http://schemas.openxmlformats.org/officeDocument/2006/relationships/image" Target="../media/image92.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91.png"/><Relationship Id="rId2" Type="http://schemas.openxmlformats.org/officeDocument/2006/relationships/notesSlide" Target="../notesSlides/notesSlide34.xml"/><Relationship Id="rId16"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89.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8.png"/></Relationships>
</file>

<file path=ppt/slides/_rels/slide35.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9.png"/><Relationship Id="rId18" Type="http://schemas.openxmlformats.org/officeDocument/2006/relationships/image" Target="../media/image940.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80.png"/><Relationship Id="rId17" Type="http://schemas.openxmlformats.org/officeDocument/2006/relationships/image" Target="../media/image94.png"/><Relationship Id="rId2" Type="http://schemas.openxmlformats.org/officeDocument/2006/relationships/notesSlide" Target="../notesSlides/notesSlide35.xml"/><Relationship Id="rId16" Type="http://schemas.openxmlformats.org/officeDocument/2006/relationships/image" Target="../media/image93.png"/><Relationship Id="rId1" Type="http://schemas.openxmlformats.org/officeDocument/2006/relationships/slideLayout" Target="../slideLayouts/slideLayout1.xml"/><Relationship Id="rId6" Type="http://schemas.openxmlformats.org/officeDocument/2006/relationships/image" Target="../media/image81.png"/><Relationship Id="rId11" Type="http://schemas.openxmlformats.org/officeDocument/2006/relationships/image" Target="../media/image870.png"/><Relationship Id="rId5" Type="http://schemas.openxmlformats.org/officeDocument/2006/relationships/image" Target="../media/image80.png"/><Relationship Id="rId15" Type="http://schemas.openxmlformats.org/officeDocument/2006/relationships/image" Target="../media/image91.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90.png"/></Relationships>
</file>

<file path=ppt/slides/_rels/slide3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36"/>
          <p:cNvSpPr>
            <a:spLocks noChangeArrowheads="1"/>
          </p:cNvSpPr>
          <p:nvPr/>
        </p:nvSpPr>
        <p:spPr bwMode="auto">
          <a:xfrm>
            <a:off x="396652" y="188640"/>
            <a:ext cx="8458200" cy="1709936"/>
          </a:xfrm>
          <a:prstGeom prst="rect">
            <a:avLst/>
          </a:prstGeom>
          <a:noFill/>
          <a:ln>
            <a:noFill/>
          </a:ln>
          <a:effectLst/>
          <a:extLst>
            <a:ext uri="{909E8E84-426E-40DD-AFC4-6F175D3DCCD1}">
              <a14:hiddenFill xmlns:a14="http://schemas.microsoft.com/office/drawing/2010/main">
                <a:solidFill>
                  <a:srgbClr val="99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0" hangingPunct="0"/>
            <a:r>
              <a:rPr lang="en-US" sz="4400" b="1" dirty="0">
                <a:solidFill>
                  <a:srgbClr val="1A17A5"/>
                </a:solidFill>
                <a:latin typeface="Calibri" pitchFamily="34" charset="0"/>
              </a:rPr>
              <a:t>MIT 6.875/6.5620/18.425</a:t>
            </a:r>
          </a:p>
        </p:txBody>
      </p:sp>
      <p:sp>
        <p:nvSpPr>
          <p:cNvPr id="2051" name="Rectangle 5"/>
          <p:cNvSpPr>
            <a:spLocks noChangeArrowheads="1"/>
          </p:cNvSpPr>
          <p:nvPr/>
        </p:nvSpPr>
        <p:spPr bwMode="auto">
          <a:xfrm>
            <a:off x="1360884" y="3682752"/>
            <a:ext cx="6400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lstStyle/>
          <a:p>
            <a:pPr algn="ctr">
              <a:lnSpc>
                <a:spcPct val="90000"/>
              </a:lnSpc>
              <a:spcBef>
                <a:spcPct val="20000"/>
              </a:spcBef>
            </a:pPr>
            <a:r>
              <a:rPr lang="en-US" sz="4000" b="1" dirty="0">
                <a:solidFill>
                  <a:srgbClr val="891637"/>
                </a:solidFill>
                <a:latin typeface="Calibri" pitchFamily="34" charset="0"/>
              </a:rPr>
              <a:t>Lecture 1</a:t>
            </a:r>
          </a:p>
        </p:txBody>
      </p:sp>
      <p:sp>
        <p:nvSpPr>
          <p:cNvPr id="2052" name="Rectangle 5"/>
          <p:cNvSpPr>
            <a:spLocks noChangeArrowheads="1"/>
          </p:cNvSpPr>
          <p:nvPr/>
        </p:nvSpPr>
        <p:spPr bwMode="auto">
          <a:xfrm>
            <a:off x="1094184" y="2996952"/>
            <a:ext cx="6934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lstStyle/>
          <a:p>
            <a:pPr algn="ctr">
              <a:lnSpc>
                <a:spcPct val="90000"/>
              </a:lnSpc>
              <a:spcBef>
                <a:spcPct val="20000"/>
              </a:spcBef>
            </a:pPr>
            <a:r>
              <a:rPr lang="en-US" sz="4000" b="1" dirty="0">
                <a:solidFill>
                  <a:srgbClr val="891637"/>
                </a:solidFill>
                <a:latin typeface="Calibri" pitchFamily="34" charset="0"/>
              </a:rPr>
              <a:t>Foundations of Cryptography</a:t>
            </a:r>
          </a:p>
        </p:txBody>
      </p:sp>
      <p:sp>
        <p:nvSpPr>
          <p:cNvPr id="5" name="Rectangle 5">
            <a:extLst>
              <a:ext uri="{FF2B5EF4-FFF2-40B4-BE49-F238E27FC236}">
                <a16:creationId xmlns:a16="http://schemas.microsoft.com/office/drawing/2014/main" id="{7E8B37B9-ED9B-2344-8B34-590274FEEF49}"/>
              </a:ext>
            </a:extLst>
          </p:cNvPr>
          <p:cNvSpPr>
            <a:spLocks noChangeArrowheads="1"/>
          </p:cNvSpPr>
          <p:nvPr/>
        </p:nvSpPr>
        <p:spPr bwMode="auto">
          <a:xfrm>
            <a:off x="1425352" y="5949280"/>
            <a:ext cx="6400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lstStyle/>
          <a:p>
            <a:pPr algn="ctr">
              <a:lnSpc>
                <a:spcPct val="90000"/>
              </a:lnSpc>
              <a:spcBef>
                <a:spcPct val="20000"/>
              </a:spcBef>
            </a:pPr>
            <a:r>
              <a:rPr lang="en-US" sz="2400" b="1" dirty="0">
                <a:latin typeface="Calibri" pitchFamily="34" charset="0"/>
              </a:rPr>
              <a:t>Course website: </a:t>
            </a:r>
            <a:r>
              <a:rPr lang="en-US" sz="2400" b="1" i="1" dirty="0">
                <a:latin typeface="Calibri" pitchFamily="34" charset="0"/>
              </a:rPr>
              <a:t>https://mit6875.github.io/ </a:t>
            </a:r>
          </a:p>
        </p:txBody>
      </p:sp>
    </p:spTree>
    <p:extLst>
      <p:ext uri="{BB962C8B-B14F-4D97-AF65-F5344CB8AC3E}">
        <p14:creationId xmlns:p14="http://schemas.microsoft.com/office/powerpoint/2010/main" val="647917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Administrivia</a:t>
            </a:r>
            <a:endParaRPr lang="en-US" sz="2400" i="1" dirty="0">
              <a:solidFill>
                <a:srgbClr val="891637"/>
              </a:solidFill>
              <a:latin typeface="Calibri" panose="020F0502020204030204" pitchFamily="34" charset="0"/>
              <a:ea typeface="Cambria Math" pitchFamily="18" charset="0"/>
              <a:cs typeface="Arial Unicode MS" pitchFamily="34" charset="-128"/>
            </a:endParaRPr>
          </a:p>
        </p:txBody>
      </p:sp>
      <p:sp>
        <p:nvSpPr>
          <p:cNvPr id="3" name="Rectangle 63">
            <a:extLst>
              <a:ext uri="{FF2B5EF4-FFF2-40B4-BE49-F238E27FC236}">
                <a16:creationId xmlns:a16="http://schemas.microsoft.com/office/drawing/2014/main" id="{09043058-4D18-9549-BFE5-A103F4D00187}"/>
              </a:ext>
            </a:extLst>
          </p:cNvPr>
          <p:cNvSpPr txBox="1">
            <a:spLocks noChangeArrowheads="1"/>
          </p:cNvSpPr>
          <p:nvPr/>
        </p:nvSpPr>
        <p:spPr>
          <a:xfrm>
            <a:off x="755576" y="1412776"/>
            <a:ext cx="703033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Course website, </a:t>
            </a:r>
            <a:r>
              <a:rPr lang="en-US" altLang="en-US" sz="2400" dirty="0">
                <a:latin typeface="Calibri" panose="020F0502020204030204" pitchFamily="34" charset="0"/>
                <a:ea typeface="American Typewriter" charset="0"/>
                <a:cs typeface="Calibri" panose="020F0502020204030204" pitchFamily="34" charset="0"/>
              </a:rPr>
              <a:t>the central point of reference.</a:t>
            </a:r>
          </a:p>
        </p:txBody>
      </p:sp>
      <p:sp>
        <p:nvSpPr>
          <p:cNvPr id="4" name="Rectangle 63">
            <a:extLst>
              <a:ext uri="{FF2B5EF4-FFF2-40B4-BE49-F238E27FC236}">
                <a16:creationId xmlns:a16="http://schemas.microsoft.com/office/drawing/2014/main" id="{2324C791-6C85-984C-B7D5-19037D91C9AB}"/>
              </a:ext>
            </a:extLst>
          </p:cNvPr>
          <p:cNvSpPr txBox="1">
            <a:spLocks noChangeArrowheads="1"/>
          </p:cNvSpPr>
          <p:nvPr/>
        </p:nvSpPr>
        <p:spPr>
          <a:xfrm>
            <a:off x="2267744" y="1863129"/>
            <a:ext cx="3366149"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b="1" dirty="0">
                <a:latin typeface="Calibri" panose="020F0502020204030204" pitchFamily="34" charset="0"/>
                <a:ea typeface="American Typewriter" charset="0"/>
                <a:cs typeface="Calibri" panose="020F0502020204030204" pitchFamily="34" charset="0"/>
                <a:hlinkClick r:id="rId3"/>
              </a:rPr>
              <a:t>https://mit6875.github.io</a:t>
            </a:r>
            <a:r>
              <a:rPr lang="en-US" altLang="en-US" sz="2000" b="1" dirty="0">
                <a:latin typeface="Calibri" panose="020F0502020204030204" pitchFamily="34" charset="0"/>
                <a:ea typeface="American Typewriter" charset="0"/>
                <a:cs typeface="Calibri" panose="020F0502020204030204" pitchFamily="34" charset="0"/>
              </a:rPr>
              <a:t> </a:t>
            </a:r>
          </a:p>
        </p:txBody>
      </p:sp>
      <p:sp>
        <p:nvSpPr>
          <p:cNvPr id="7" name="Rectangle 63">
            <a:extLst>
              <a:ext uri="{FF2B5EF4-FFF2-40B4-BE49-F238E27FC236}">
                <a16:creationId xmlns:a16="http://schemas.microsoft.com/office/drawing/2014/main" id="{58CD94B5-4A86-C849-AC7D-6129A66F789B}"/>
              </a:ext>
            </a:extLst>
          </p:cNvPr>
          <p:cNvSpPr txBox="1">
            <a:spLocks noChangeArrowheads="1"/>
          </p:cNvSpPr>
          <p:nvPr/>
        </p:nvSpPr>
        <p:spPr>
          <a:xfrm>
            <a:off x="1115616" y="2439193"/>
            <a:ext cx="554461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dirty="0" err="1">
                <a:latin typeface="Calibri" panose="020F0502020204030204" pitchFamily="34" charset="0"/>
                <a:ea typeface="American Typewriter" charset="0"/>
                <a:cs typeface="Calibri" panose="020F0502020204030204" pitchFamily="34" charset="0"/>
              </a:rPr>
              <a:t>Gradescope</a:t>
            </a:r>
            <a:r>
              <a:rPr lang="en-US" altLang="en-US" sz="2400" dirty="0">
                <a:latin typeface="Calibri" panose="020F0502020204030204" pitchFamily="34" charset="0"/>
                <a:ea typeface="American Typewriter" charset="0"/>
                <a:cs typeface="Calibri" panose="020F0502020204030204" pitchFamily="34" charset="0"/>
              </a:rPr>
              <a:t> for </a:t>
            </a:r>
            <a:r>
              <a:rPr lang="en-US" altLang="en-US" sz="2400" dirty="0" err="1">
                <a:latin typeface="Calibri" panose="020F0502020204030204" pitchFamily="34" charset="0"/>
                <a:ea typeface="American Typewriter" charset="0"/>
                <a:cs typeface="Calibri" panose="020F0502020204030204" pitchFamily="34" charset="0"/>
              </a:rPr>
              <a:t>psets</a:t>
            </a:r>
            <a:r>
              <a:rPr lang="en-US" altLang="en-US" sz="2400" dirty="0">
                <a:latin typeface="Calibri" panose="020F0502020204030204" pitchFamily="34" charset="0"/>
                <a:ea typeface="American Typewriter" charset="0"/>
                <a:cs typeface="Calibri" panose="020F0502020204030204" pitchFamily="34" charset="0"/>
              </a:rPr>
              <a:t>.</a:t>
            </a:r>
          </a:p>
        </p:txBody>
      </p:sp>
      <p:sp>
        <p:nvSpPr>
          <p:cNvPr id="2" name="Rectangle 63">
            <a:extLst>
              <a:ext uri="{FF2B5EF4-FFF2-40B4-BE49-F238E27FC236}">
                <a16:creationId xmlns:a16="http://schemas.microsoft.com/office/drawing/2014/main" id="{8ADA4BA4-DA1C-8E42-9402-DAC3E4C2FD95}"/>
              </a:ext>
            </a:extLst>
          </p:cNvPr>
          <p:cNvSpPr txBox="1">
            <a:spLocks noChangeArrowheads="1"/>
          </p:cNvSpPr>
          <p:nvPr/>
        </p:nvSpPr>
        <p:spPr>
          <a:xfrm>
            <a:off x="1115616" y="2935784"/>
            <a:ext cx="4752528"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dirty="0" err="1">
                <a:latin typeface="Calibri" panose="020F0502020204030204" pitchFamily="34" charset="0"/>
                <a:ea typeface="American Typewriter" charset="0"/>
                <a:cs typeface="Calibri" panose="020F0502020204030204" pitchFamily="34" charset="0"/>
              </a:rPr>
              <a:t>Gradescope</a:t>
            </a:r>
            <a:r>
              <a:rPr lang="en-US" altLang="en-US" sz="2400" dirty="0">
                <a:latin typeface="Calibri" panose="020F0502020204030204" pitchFamily="34" charset="0"/>
                <a:ea typeface="American Typewriter" charset="0"/>
                <a:cs typeface="Calibri" panose="020F0502020204030204" pitchFamily="34" charset="0"/>
              </a:rPr>
              <a:t> code: </a:t>
            </a:r>
            <a:r>
              <a:rPr lang="en-US" sz="2400" b="1" i="0" dirty="0">
                <a:solidFill>
                  <a:srgbClr val="2D2D2D"/>
                </a:solidFill>
                <a:effectLst/>
                <a:latin typeface="Noto Sans" panose="020B0502040504020204" pitchFamily="34" charset="0"/>
              </a:rPr>
              <a:t>K8YW6J</a:t>
            </a:r>
            <a:endParaRPr lang="en-US" altLang="en-US" sz="2400" dirty="0">
              <a:latin typeface="Calibri" panose="020F0502020204030204" pitchFamily="34" charset="0"/>
              <a:ea typeface="American Typewriter" charset="0"/>
              <a:cs typeface="Calibri" panose="020F0502020204030204" pitchFamily="34" charset="0"/>
            </a:endParaRPr>
          </a:p>
        </p:txBody>
      </p:sp>
    </p:spTree>
    <p:extLst>
      <p:ext uri="{BB962C8B-B14F-4D97-AF65-F5344CB8AC3E}">
        <p14:creationId xmlns:p14="http://schemas.microsoft.com/office/powerpoint/2010/main" val="17315849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Administrivia</a:t>
            </a:r>
            <a:endParaRPr lang="en-US" sz="2400" i="1" dirty="0">
              <a:solidFill>
                <a:srgbClr val="891637"/>
              </a:solidFill>
              <a:latin typeface="Calibri" panose="020F0502020204030204" pitchFamily="34" charset="0"/>
              <a:ea typeface="Cambria Math" pitchFamily="18" charset="0"/>
              <a:cs typeface="Arial Unicode MS" pitchFamily="34" charset="-128"/>
            </a:endParaRPr>
          </a:p>
        </p:txBody>
      </p:sp>
      <p:sp>
        <p:nvSpPr>
          <p:cNvPr id="3" name="Rectangle 63">
            <a:extLst>
              <a:ext uri="{FF2B5EF4-FFF2-40B4-BE49-F238E27FC236}">
                <a16:creationId xmlns:a16="http://schemas.microsoft.com/office/drawing/2014/main" id="{09043058-4D18-9549-BFE5-A103F4D00187}"/>
              </a:ext>
            </a:extLst>
          </p:cNvPr>
          <p:cNvSpPr txBox="1">
            <a:spLocks noChangeArrowheads="1"/>
          </p:cNvSpPr>
          <p:nvPr/>
        </p:nvSpPr>
        <p:spPr>
          <a:xfrm>
            <a:off x="755576" y="1412776"/>
            <a:ext cx="703033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Course website, </a:t>
            </a:r>
            <a:r>
              <a:rPr lang="en-US" altLang="en-US" sz="2400" dirty="0">
                <a:latin typeface="Calibri" panose="020F0502020204030204" pitchFamily="34" charset="0"/>
                <a:ea typeface="American Typewriter" charset="0"/>
                <a:cs typeface="Calibri" panose="020F0502020204030204" pitchFamily="34" charset="0"/>
              </a:rPr>
              <a:t>the central point of reference.</a:t>
            </a:r>
          </a:p>
        </p:txBody>
      </p:sp>
      <p:sp>
        <p:nvSpPr>
          <p:cNvPr id="4" name="Rectangle 63">
            <a:extLst>
              <a:ext uri="{FF2B5EF4-FFF2-40B4-BE49-F238E27FC236}">
                <a16:creationId xmlns:a16="http://schemas.microsoft.com/office/drawing/2014/main" id="{2324C791-6C85-984C-B7D5-19037D91C9AB}"/>
              </a:ext>
            </a:extLst>
          </p:cNvPr>
          <p:cNvSpPr txBox="1">
            <a:spLocks noChangeArrowheads="1"/>
          </p:cNvSpPr>
          <p:nvPr/>
        </p:nvSpPr>
        <p:spPr>
          <a:xfrm>
            <a:off x="2267744" y="1863129"/>
            <a:ext cx="3366149"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b="1" dirty="0">
                <a:latin typeface="Calibri" panose="020F0502020204030204" pitchFamily="34" charset="0"/>
                <a:ea typeface="American Typewriter" charset="0"/>
                <a:cs typeface="Calibri" panose="020F0502020204030204" pitchFamily="34" charset="0"/>
                <a:hlinkClick r:id="rId3"/>
              </a:rPr>
              <a:t>https://mit6875.github.io</a:t>
            </a:r>
            <a:r>
              <a:rPr lang="en-US" altLang="en-US" sz="2000" b="1" dirty="0">
                <a:latin typeface="Calibri" panose="020F0502020204030204" pitchFamily="34" charset="0"/>
                <a:ea typeface="American Typewriter" charset="0"/>
                <a:cs typeface="Calibri" panose="020F0502020204030204" pitchFamily="34" charset="0"/>
              </a:rPr>
              <a:t> </a:t>
            </a:r>
          </a:p>
        </p:txBody>
      </p:sp>
      <p:sp>
        <p:nvSpPr>
          <p:cNvPr id="5" name="Rectangle 63">
            <a:extLst>
              <a:ext uri="{FF2B5EF4-FFF2-40B4-BE49-F238E27FC236}">
                <a16:creationId xmlns:a16="http://schemas.microsoft.com/office/drawing/2014/main" id="{8AD26595-9F05-4B41-982E-563C1A3CCB35}"/>
              </a:ext>
            </a:extLst>
          </p:cNvPr>
          <p:cNvSpPr txBox="1">
            <a:spLocks noChangeArrowheads="1"/>
          </p:cNvSpPr>
          <p:nvPr/>
        </p:nvSpPr>
        <p:spPr>
          <a:xfrm>
            <a:off x="755576" y="3150047"/>
            <a:ext cx="7560840"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Homework (10%): </a:t>
            </a:r>
            <a:r>
              <a:rPr lang="en-US" altLang="en-US" sz="2400" dirty="0">
                <a:latin typeface="Calibri" panose="020F0502020204030204" pitchFamily="34" charset="0"/>
                <a:ea typeface="American Typewriter" charset="0"/>
                <a:cs typeface="Calibri" panose="020F0502020204030204" pitchFamily="34" charset="0"/>
              </a:rPr>
              <a:t>5 </a:t>
            </a:r>
            <a:r>
              <a:rPr lang="en-US" altLang="en-US" sz="2400" dirty="0" err="1">
                <a:latin typeface="Calibri" panose="020F0502020204030204" pitchFamily="34" charset="0"/>
                <a:ea typeface="American Typewriter" charset="0"/>
                <a:cs typeface="Calibri" panose="020F0502020204030204" pitchFamily="34" charset="0"/>
              </a:rPr>
              <a:t>psets</a:t>
            </a:r>
            <a:r>
              <a:rPr lang="en-US" altLang="en-US" sz="2400" dirty="0">
                <a:latin typeface="Calibri" panose="020F0502020204030204" pitchFamily="34" charset="0"/>
                <a:ea typeface="American Typewriter" charset="0"/>
                <a:cs typeface="Calibri" panose="020F0502020204030204" pitchFamily="34" charset="0"/>
              </a:rPr>
              <a:t>.</a:t>
            </a:r>
          </a:p>
        </p:txBody>
      </p:sp>
      <p:sp>
        <p:nvSpPr>
          <p:cNvPr id="7" name="Rectangle 63">
            <a:extLst>
              <a:ext uri="{FF2B5EF4-FFF2-40B4-BE49-F238E27FC236}">
                <a16:creationId xmlns:a16="http://schemas.microsoft.com/office/drawing/2014/main" id="{58CD94B5-4A86-C849-AC7D-6129A66F789B}"/>
              </a:ext>
            </a:extLst>
          </p:cNvPr>
          <p:cNvSpPr txBox="1">
            <a:spLocks noChangeArrowheads="1"/>
          </p:cNvSpPr>
          <p:nvPr/>
        </p:nvSpPr>
        <p:spPr>
          <a:xfrm>
            <a:off x="1115616" y="2439193"/>
            <a:ext cx="554461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dirty="0" err="1">
                <a:latin typeface="Calibri" panose="020F0502020204030204" pitchFamily="34" charset="0"/>
                <a:ea typeface="American Typewriter" charset="0"/>
                <a:cs typeface="Calibri" panose="020F0502020204030204" pitchFamily="34" charset="0"/>
              </a:rPr>
              <a:t>Gradescope</a:t>
            </a:r>
            <a:r>
              <a:rPr lang="en-US" altLang="en-US" sz="2400" dirty="0">
                <a:latin typeface="Calibri" panose="020F0502020204030204" pitchFamily="34" charset="0"/>
                <a:ea typeface="American Typewriter" charset="0"/>
                <a:cs typeface="Calibri" panose="020F0502020204030204" pitchFamily="34" charset="0"/>
              </a:rPr>
              <a:t> for </a:t>
            </a:r>
            <a:r>
              <a:rPr lang="en-US" altLang="en-US" sz="2400" dirty="0" err="1">
                <a:latin typeface="Calibri" panose="020F0502020204030204" pitchFamily="34" charset="0"/>
                <a:ea typeface="American Typewriter" charset="0"/>
                <a:cs typeface="Calibri" panose="020F0502020204030204" pitchFamily="34" charset="0"/>
              </a:rPr>
              <a:t>psets</a:t>
            </a:r>
            <a:r>
              <a:rPr lang="en-US" altLang="en-US" sz="2400" dirty="0">
                <a:latin typeface="Calibri" panose="020F0502020204030204" pitchFamily="34" charset="0"/>
                <a:ea typeface="American Typewriter" charset="0"/>
                <a:cs typeface="Calibri" panose="020F0502020204030204" pitchFamily="34" charset="0"/>
              </a:rPr>
              <a:t>.</a:t>
            </a:r>
          </a:p>
        </p:txBody>
      </p:sp>
      <p:sp>
        <p:nvSpPr>
          <p:cNvPr id="2" name="Rectangle 63">
            <a:extLst>
              <a:ext uri="{FF2B5EF4-FFF2-40B4-BE49-F238E27FC236}">
                <a16:creationId xmlns:a16="http://schemas.microsoft.com/office/drawing/2014/main" id="{4D8A46EB-AADF-FF94-AAAA-464AB8E68D82}"/>
              </a:ext>
            </a:extLst>
          </p:cNvPr>
          <p:cNvSpPr txBox="1">
            <a:spLocks noChangeArrowheads="1"/>
          </p:cNvSpPr>
          <p:nvPr/>
        </p:nvSpPr>
        <p:spPr>
          <a:xfrm>
            <a:off x="1547664" y="3739262"/>
            <a:ext cx="5747647"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dirty="0">
                <a:latin typeface="Calibri" panose="020F0502020204030204" pitchFamily="34" charset="0"/>
                <a:ea typeface="American Typewriter" charset="0"/>
                <a:cs typeface="Calibri" panose="020F0502020204030204" pitchFamily="34" charset="0"/>
              </a:rPr>
              <a:t>6.5620 is on </a:t>
            </a:r>
            <a:r>
              <a:rPr lang="en-US" altLang="en-US" sz="2400" dirty="0">
                <a:latin typeface="Calibri" panose="020F0502020204030204" pitchFamily="34" charset="0"/>
                <a:ea typeface="American Typewriter" charset="0"/>
                <a:cs typeface="Calibri" panose="020F0502020204030204" pitchFamily="34" charset="0"/>
                <a:hlinkClick r:id="rId4"/>
              </a:rPr>
              <a:t>https://psetpartners.mit.edu</a:t>
            </a:r>
            <a:endParaRPr lang="en-US" altLang="en-US" sz="2400" dirty="0">
              <a:latin typeface="Calibri" panose="020F0502020204030204" pitchFamily="34" charset="0"/>
              <a:ea typeface="American Typewriter" charset="0"/>
              <a:cs typeface="Calibri" panose="020F0502020204030204" pitchFamily="34" charset="0"/>
            </a:endParaRPr>
          </a:p>
        </p:txBody>
      </p:sp>
    </p:spTree>
    <p:extLst>
      <p:ext uri="{BB962C8B-B14F-4D97-AF65-F5344CB8AC3E}">
        <p14:creationId xmlns:p14="http://schemas.microsoft.com/office/powerpoint/2010/main" val="2193831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Administrivia</a:t>
            </a:r>
            <a:endParaRPr lang="en-US" sz="2400" i="1" dirty="0">
              <a:solidFill>
                <a:srgbClr val="891637"/>
              </a:solidFill>
              <a:latin typeface="Calibri" panose="020F0502020204030204" pitchFamily="34" charset="0"/>
              <a:ea typeface="Cambria Math" pitchFamily="18" charset="0"/>
              <a:cs typeface="Arial Unicode MS" pitchFamily="34" charset="-128"/>
            </a:endParaRPr>
          </a:p>
        </p:txBody>
      </p:sp>
      <p:sp>
        <p:nvSpPr>
          <p:cNvPr id="3" name="Rectangle 63">
            <a:extLst>
              <a:ext uri="{FF2B5EF4-FFF2-40B4-BE49-F238E27FC236}">
                <a16:creationId xmlns:a16="http://schemas.microsoft.com/office/drawing/2014/main" id="{09043058-4D18-9549-BFE5-A103F4D00187}"/>
              </a:ext>
            </a:extLst>
          </p:cNvPr>
          <p:cNvSpPr txBox="1">
            <a:spLocks noChangeArrowheads="1"/>
          </p:cNvSpPr>
          <p:nvPr/>
        </p:nvSpPr>
        <p:spPr>
          <a:xfrm>
            <a:off x="755576" y="1412776"/>
            <a:ext cx="703033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Course website, </a:t>
            </a:r>
            <a:r>
              <a:rPr lang="en-US" altLang="en-US" sz="2400" dirty="0">
                <a:latin typeface="Calibri" panose="020F0502020204030204" pitchFamily="34" charset="0"/>
                <a:ea typeface="American Typewriter" charset="0"/>
                <a:cs typeface="Calibri" panose="020F0502020204030204" pitchFamily="34" charset="0"/>
              </a:rPr>
              <a:t>the central point of reference.</a:t>
            </a:r>
          </a:p>
        </p:txBody>
      </p:sp>
      <p:sp>
        <p:nvSpPr>
          <p:cNvPr id="4" name="Rectangle 63">
            <a:extLst>
              <a:ext uri="{FF2B5EF4-FFF2-40B4-BE49-F238E27FC236}">
                <a16:creationId xmlns:a16="http://schemas.microsoft.com/office/drawing/2014/main" id="{2324C791-6C85-984C-B7D5-19037D91C9AB}"/>
              </a:ext>
            </a:extLst>
          </p:cNvPr>
          <p:cNvSpPr txBox="1">
            <a:spLocks noChangeArrowheads="1"/>
          </p:cNvSpPr>
          <p:nvPr/>
        </p:nvSpPr>
        <p:spPr>
          <a:xfrm>
            <a:off x="2267744" y="1863129"/>
            <a:ext cx="3366149"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b="1" dirty="0">
                <a:latin typeface="Calibri" panose="020F0502020204030204" pitchFamily="34" charset="0"/>
                <a:ea typeface="American Typewriter" charset="0"/>
                <a:cs typeface="Calibri" panose="020F0502020204030204" pitchFamily="34" charset="0"/>
                <a:hlinkClick r:id="rId3"/>
              </a:rPr>
              <a:t>https://mit6875.github.io</a:t>
            </a:r>
            <a:r>
              <a:rPr lang="en-US" altLang="en-US" sz="2000" b="1" dirty="0">
                <a:latin typeface="Calibri" panose="020F0502020204030204" pitchFamily="34" charset="0"/>
                <a:ea typeface="American Typewriter" charset="0"/>
                <a:cs typeface="Calibri" panose="020F0502020204030204" pitchFamily="34" charset="0"/>
              </a:rPr>
              <a:t> </a:t>
            </a:r>
          </a:p>
        </p:txBody>
      </p:sp>
      <p:sp>
        <p:nvSpPr>
          <p:cNvPr id="5" name="Rectangle 63">
            <a:extLst>
              <a:ext uri="{FF2B5EF4-FFF2-40B4-BE49-F238E27FC236}">
                <a16:creationId xmlns:a16="http://schemas.microsoft.com/office/drawing/2014/main" id="{8AD26595-9F05-4B41-982E-563C1A3CCB35}"/>
              </a:ext>
            </a:extLst>
          </p:cNvPr>
          <p:cNvSpPr txBox="1">
            <a:spLocks noChangeArrowheads="1"/>
          </p:cNvSpPr>
          <p:nvPr/>
        </p:nvSpPr>
        <p:spPr>
          <a:xfrm>
            <a:off x="755576" y="3150047"/>
            <a:ext cx="7560840"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Homework (10%): </a:t>
            </a:r>
            <a:r>
              <a:rPr lang="en-US" altLang="en-US" sz="2400" dirty="0">
                <a:latin typeface="Calibri" panose="020F0502020204030204" pitchFamily="34" charset="0"/>
                <a:ea typeface="American Typewriter" charset="0"/>
                <a:cs typeface="Calibri" panose="020F0502020204030204" pitchFamily="34" charset="0"/>
              </a:rPr>
              <a:t>5 </a:t>
            </a:r>
            <a:r>
              <a:rPr lang="en-US" altLang="en-US" sz="2400" dirty="0" err="1">
                <a:latin typeface="Calibri" panose="020F0502020204030204" pitchFamily="34" charset="0"/>
                <a:ea typeface="American Typewriter" charset="0"/>
                <a:cs typeface="Calibri" panose="020F0502020204030204" pitchFamily="34" charset="0"/>
              </a:rPr>
              <a:t>psets</a:t>
            </a:r>
            <a:r>
              <a:rPr lang="en-US" altLang="en-US" sz="2400" dirty="0">
                <a:latin typeface="Calibri" panose="020F0502020204030204" pitchFamily="34" charset="0"/>
                <a:ea typeface="American Typewriter" charset="0"/>
                <a:cs typeface="Calibri" panose="020F0502020204030204" pitchFamily="34" charset="0"/>
              </a:rPr>
              <a:t>.</a:t>
            </a:r>
          </a:p>
        </p:txBody>
      </p:sp>
      <p:sp>
        <p:nvSpPr>
          <p:cNvPr id="7" name="Rectangle 63">
            <a:extLst>
              <a:ext uri="{FF2B5EF4-FFF2-40B4-BE49-F238E27FC236}">
                <a16:creationId xmlns:a16="http://schemas.microsoft.com/office/drawing/2014/main" id="{58CD94B5-4A86-C849-AC7D-6129A66F789B}"/>
              </a:ext>
            </a:extLst>
          </p:cNvPr>
          <p:cNvSpPr txBox="1">
            <a:spLocks noChangeArrowheads="1"/>
          </p:cNvSpPr>
          <p:nvPr/>
        </p:nvSpPr>
        <p:spPr>
          <a:xfrm>
            <a:off x="1115616" y="2439193"/>
            <a:ext cx="554461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dirty="0" err="1">
                <a:latin typeface="Calibri" panose="020F0502020204030204" pitchFamily="34" charset="0"/>
                <a:ea typeface="American Typewriter" charset="0"/>
                <a:cs typeface="Calibri" panose="020F0502020204030204" pitchFamily="34" charset="0"/>
              </a:rPr>
              <a:t>Gradescope</a:t>
            </a:r>
            <a:r>
              <a:rPr lang="en-US" altLang="en-US" sz="2400" dirty="0">
                <a:latin typeface="Calibri" panose="020F0502020204030204" pitchFamily="34" charset="0"/>
                <a:ea typeface="American Typewriter" charset="0"/>
                <a:cs typeface="Calibri" panose="020F0502020204030204" pitchFamily="34" charset="0"/>
              </a:rPr>
              <a:t> for </a:t>
            </a:r>
            <a:r>
              <a:rPr lang="en-US" altLang="en-US" sz="2400" dirty="0" err="1">
                <a:latin typeface="Calibri" panose="020F0502020204030204" pitchFamily="34" charset="0"/>
                <a:ea typeface="American Typewriter" charset="0"/>
                <a:cs typeface="Calibri" panose="020F0502020204030204" pitchFamily="34" charset="0"/>
              </a:rPr>
              <a:t>psets</a:t>
            </a:r>
            <a:r>
              <a:rPr lang="en-US" altLang="en-US" sz="2400" dirty="0">
                <a:latin typeface="Calibri" panose="020F0502020204030204" pitchFamily="34" charset="0"/>
                <a:ea typeface="American Typewriter" charset="0"/>
                <a:cs typeface="Calibri" panose="020F0502020204030204" pitchFamily="34" charset="0"/>
              </a:rPr>
              <a:t>.</a:t>
            </a:r>
          </a:p>
        </p:txBody>
      </p:sp>
      <p:sp>
        <p:nvSpPr>
          <p:cNvPr id="6" name="Rectangle 63">
            <a:extLst>
              <a:ext uri="{FF2B5EF4-FFF2-40B4-BE49-F238E27FC236}">
                <a16:creationId xmlns:a16="http://schemas.microsoft.com/office/drawing/2014/main" id="{DD298F6F-FB89-5AB0-E852-0FABD1405315}"/>
              </a:ext>
            </a:extLst>
          </p:cNvPr>
          <p:cNvSpPr txBox="1">
            <a:spLocks noChangeArrowheads="1"/>
          </p:cNvSpPr>
          <p:nvPr/>
        </p:nvSpPr>
        <p:spPr>
          <a:xfrm>
            <a:off x="755576" y="4293096"/>
            <a:ext cx="7560840"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Midterm (30%): </a:t>
            </a:r>
            <a:r>
              <a:rPr lang="en-US" altLang="en-US" sz="2400" dirty="0">
                <a:latin typeface="Calibri" panose="020F0502020204030204" pitchFamily="34" charset="0"/>
                <a:ea typeface="American Typewriter" charset="0"/>
                <a:cs typeface="Calibri" panose="020F0502020204030204" pitchFamily="34" charset="0"/>
              </a:rPr>
              <a:t>Oct 19 (no lecture that day)</a:t>
            </a:r>
          </a:p>
        </p:txBody>
      </p:sp>
      <p:sp>
        <p:nvSpPr>
          <p:cNvPr id="2" name="Rectangle 63">
            <a:extLst>
              <a:ext uri="{FF2B5EF4-FFF2-40B4-BE49-F238E27FC236}">
                <a16:creationId xmlns:a16="http://schemas.microsoft.com/office/drawing/2014/main" id="{A824B2BC-352B-4EB9-BBCF-19EA5AE6AACB}"/>
              </a:ext>
            </a:extLst>
          </p:cNvPr>
          <p:cNvSpPr txBox="1">
            <a:spLocks noChangeArrowheads="1"/>
          </p:cNvSpPr>
          <p:nvPr/>
        </p:nvSpPr>
        <p:spPr>
          <a:xfrm>
            <a:off x="755576" y="4876576"/>
            <a:ext cx="7560840"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Final (40%): </a:t>
            </a:r>
            <a:r>
              <a:rPr lang="en-US" altLang="en-US" sz="2400" dirty="0">
                <a:latin typeface="Calibri" panose="020F0502020204030204" pitchFamily="34" charset="0"/>
                <a:ea typeface="American Typewriter" charset="0"/>
                <a:cs typeface="Calibri" panose="020F0502020204030204" pitchFamily="34" charset="0"/>
              </a:rPr>
              <a:t>date TBD.</a:t>
            </a:r>
          </a:p>
        </p:txBody>
      </p:sp>
      <p:sp>
        <p:nvSpPr>
          <p:cNvPr id="8" name="Rectangle 63">
            <a:extLst>
              <a:ext uri="{FF2B5EF4-FFF2-40B4-BE49-F238E27FC236}">
                <a16:creationId xmlns:a16="http://schemas.microsoft.com/office/drawing/2014/main" id="{29908B0A-ECF1-F8CB-2FC1-99F964CDB67B}"/>
              </a:ext>
            </a:extLst>
          </p:cNvPr>
          <p:cNvSpPr txBox="1">
            <a:spLocks noChangeArrowheads="1"/>
          </p:cNvSpPr>
          <p:nvPr/>
        </p:nvSpPr>
        <p:spPr>
          <a:xfrm>
            <a:off x="755576" y="3638650"/>
            <a:ext cx="7920880" cy="58243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Oral Problem Set Review (10%).</a:t>
            </a:r>
            <a:endParaRPr lang="en-US" altLang="en-US" sz="2400" dirty="0">
              <a:latin typeface="Calibri" panose="020F0502020204030204" pitchFamily="34" charset="0"/>
              <a:ea typeface="American Typewriter" charset="0"/>
              <a:cs typeface="Calibri" panose="020F0502020204030204" pitchFamily="34" charset="0"/>
            </a:endParaRPr>
          </a:p>
        </p:txBody>
      </p:sp>
      <p:sp>
        <p:nvSpPr>
          <p:cNvPr id="9" name="Rectangle 63">
            <a:extLst>
              <a:ext uri="{FF2B5EF4-FFF2-40B4-BE49-F238E27FC236}">
                <a16:creationId xmlns:a16="http://schemas.microsoft.com/office/drawing/2014/main" id="{87505721-4096-9072-6845-12C981F0A1FA}"/>
              </a:ext>
            </a:extLst>
          </p:cNvPr>
          <p:cNvSpPr txBox="1">
            <a:spLocks noChangeArrowheads="1"/>
          </p:cNvSpPr>
          <p:nvPr/>
        </p:nvSpPr>
        <p:spPr>
          <a:xfrm>
            <a:off x="755576" y="5828652"/>
            <a:ext cx="7920880" cy="86409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Class Participation (10%): </a:t>
            </a:r>
            <a:r>
              <a:rPr lang="en-US" altLang="en-US" sz="2400" dirty="0">
                <a:latin typeface="Calibri" panose="020F0502020204030204" pitchFamily="34" charset="0"/>
                <a:ea typeface="American Typewriter" charset="0"/>
                <a:cs typeface="Calibri" panose="020F0502020204030204" pitchFamily="34" charset="0"/>
              </a:rPr>
              <a:t>Lectures and office hours: come, be engaged, ask questions.</a:t>
            </a:r>
          </a:p>
        </p:txBody>
      </p:sp>
      <p:sp>
        <p:nvSpPr>
          <p:cNvPr id="10" name="Rectangle 63">
            <a:extLst>
              <a:ext uri="{FF2B5EF4-FFF2-40B4-BE49-F238E27FC236}">
                <a16:creationId xmlns:a16="http://schemas.microsoft.com/office/drawing/2014/main" id="{ABDAB5C9-10C1-60E2-915F-D63DDA8EF282}"/>
              </a:ext>
            </a:extLst>
          </p:cNvPr>
          <p:cNvSpPr txBox="1">
            <a:spLocks noChangeArrowheads="1"/>
          </p:cNvSpPr>
          <p:nvPr/>
        </p:nvSpPr>
        <p:spPr>
          <a:xfrm>
            <a:off x="1223120" y="5124597"/>
            <a:ext cx="7920880" cy="86409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Calibri" panose="020F0502020204030204" pitchFamily="34" charset="0"/>
                <a:ea typeface="American Typewriter" charset="0"/>
                <a:cs typeface="Calibri" panose="020F0502020204030204" pitchFamily="34" charset="0"/>
              </a:rPr>
              <a:t>- a possible class project (in lieu of the final).</a:t>
            </a:r>
            <a:endParaRPr lang="en-US" altLang="en-US" sz="2400" dirty="0">
              <a:latin typeface="Calibri" panose="020F0502020204030204" pitchFamily="34" charset="0"/>
              <a:ea typeface="American Typewriter" charset="0"/>
              <a:cs typeface="Calibri" panose="020F0502020204030204" pitchFamily="34" charset="0"/>
            </a:endParaRPr>
          </a:p>
        </p:txBody>
      </p:sp>
    </p:spTree>
    <p:extLst>
      <p:ext uri="{BB962C8B-B14F-4D97-AF65-F5344CB8AC3E}">
        <p14:creationId xmlns:p14="http://schemas.microsoft.com/office/powerpoint/2010/main" val="22415584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Administrivia</a:t>
            </a:r>
            <a:endParaRPr lang="en-US" sz="2400" i="1" dirty="0">
              <a:solidFill>
                <a:srgbClr val="891637"/>
              </a:solidFill>
              <a:latin typeface="Calibri" panose="020F0502020204030204" pitchFamily="34" charset="0"/>
              <a:ea typeface="Cambria Math" pitchFamily="18" charset="0"/>
              <a:cs typeface="Arial Unicode MS" pitchFamily="34" charset="-128"/>
            </a:endParaRPr>
          </a:p>
        </p:txBody>
      </p:sp>
      <p:sp>
        <p:nvSpPr>
          <p:cNvPr id="3" name="Rectangle 63">
            <a:extLst>
              <a:ext uri="{FF2B5EF4-FFF2-40B4-BE49-F238E27FC236}">
                <a16:creationId xmlns:a16="http://schemas.microsoft.com/office/drawing/2014/main" id="{09043058-4D18-9549-BFE5-A103F4D00187}"/>
              </a:ext>
            </a:extLst>
          </p:cNvPr>
          <p:cNvSpPr txBox="1">
            <a:spLocks noChangeArrowheads="1"/>
          </p:cNvSpPr>
          <p:nvPr/>
        </p:nvSpPr>
        <p:spPr>
          <a:xfrm>
            <a:off x="755576" y="1412776"/>
            <a:ext cx="703033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Course website, </a:t>
            </a:r>
            <a:r>
              <a:rPr lang="en-US" altLang="en-US" sz="2400" dirty="0">
                <a:latin typeface="Calibri" panose="020F0502020204030204" pitchFamily="34" charset="0"/>
                <a:ea typeface="American Typewriter" charset="0"/>
                <a:cs typeface="Calibri" panose="020F0502020204030204" pitchFamily="34" charset="0"/>
              </a:rPr>
              <a:t>the central point of reference.</a:t>
            </a:r>
          </a:p>
        </p:txBody>
      </p:sp>
      <p:sp>
        <p:nvSpPr>
          <p:cNvPr id="4" name="Rectangle 63">
            <a:extLst>
              <a:ext uri="{FF2B5EF4-FFF2-40B4-BE49-F238E27FC236}">
                <a16:creationId xmlns:a16="http://schemas.microsoft.com/office/drawing/2014/main" id="{2324C791-6C85-984C-B7D5-19037D91C9AB}"/>
              </a:ext>
            </a:extLst>
          </p:cNvPr>
          <p:cNvSpPr txBox="1">
            <a:spLocks noChangeArrowheads="1"/>
          </p:cNvSpPr>
          <p:nvPr/>
        </p:nvSpPr>
        <p:spPr>
          <a:xfrm>
            <a:off x="2267744" y="1863129"/>
            <a:ext cx="3366149"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b="1" dirty="0">
                <a:latin typeface="Calibri" panose="020F0502020204030204" pitchFamily="34" charset="0"/>
                <a:ea typeface="American Typewriter" charset="0"/>
                <a:cs typeface="Calibri" panose="020F0502020204030204" pitchFamily="34" charset="0"/>
                <a:hlinkClick r:id="rId3"/>
              </a:rPr>
              <a:t>https://mit6875.github.io</a:t>
            </a:r>
            <a:r>
              <a:rPr lang="en-US" altLang="en-US" sz="2000" b="1" dirty="0">
                <a:latin typeface="Calibri" panose="020F0502020204030204" pitchFamily="34" charset="0"/>
                <a:ea typeface="American Typewriter" charset="0"/>
                <a:cs typeface="Calibri" panose="020F0502020204030204" pitchFamily="34" charset="0"/>
              </a:rPr>
              <a:t> </a:t>
            </a:r>
          </a:p>
        </p:txBody>
      </p:sp>
      <p:sp>
        <p:nvSpPr>
          <p:cNvPr id="7" name="Rectangle 63">
            <a:extLst>
              <a:ext uri="{FF2B5EF4-FFF2-40B4-BE49-F238E27FC236}">
                <a16:creationId xmlns:a16="http://schemas.microsoft.com/office/drawing/2014/main" id="{58CD94B5-4A86-C849-AC7D-6129A66F789B}"/>
              </a:ext>
            </a:extLst>
          </p:cNvPr>
          <p:cNvSpPr txBox="1">
            <a:spLocks noChangeArrowheads="1"/>
          </p:cNvSpPr>
          <p:nvPr/>
        </p:nvSpPr>
        <p:spPr>
          <a:xfrm>
            <a:off x="1115616" y="2439193"/>
            <a:ext cx="5544616"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dirty="0" err="1">
                <a:latin typeface="Calibri" panose="020F0502020204030204" pitchFamily="34" charset="0"/>
                <a:ea typeface="American Typewriter" charset="0"/>
                <a:cs typeface="Calibri" panose="020F0502020204030204" pitchFamily="34" charset="0"/>
              </a:rPr>
              <a:t>Gradescope</a:t>
            </a:r>
            <a:r>
              <a:rPr lang="en-US" altLang="en-US" sz="2400" dirty="0">
                <a:latin typeface="Calibri" panose="020F0502020204030204" pitchFamily="34" charset="0"/>
                <a:ea typeface="American Typewriter" charset="0"/>
                <a:cs typeface="Calibri" panose="020F0502020204030204" pitchFamily="34" charset="0"/>
              </a:rPr>
              <a:t> for </a:t>
            </a:r>
            <a:r>
              <a:rPr lang="en-US" altLang="en-US" sz="2400" dirty="0" err="1">
                <a:latin typeface="Calibri" panose="020F0502020204030204" pitchFamily="34" charset="0"/>
                <a:ea typeface="American Typewriter" charset="0"/>
                <a:cs typeface="Calibri" panose="020F0502020204030204" pitchFamily="34" charset="0"/>
              </a:rPr>
              <a:t>psets</a:t>
            </a:r>
            <a:r>
              <a:rPr lang="en-US" altLang="en-US" sz="2400" dirty="0">
                <a:latin typeface="Calibri" panose="020F0502020204030204" pitchFamily="34" charset="0"/>
                <a:ea typeface="American Typewriter" charset="0"/>
                <a:cs typeface="Calibri" panose="020F0502020204030204" pitchFamily="34" charset="0"/>
              </a:rPr>
              <a:t>.</a:t>
            </a:r>
          </a:p>
        </p:txBody>
      </p:sp>
      <p:sp>
        <p:nvSpPr>
          <p:cNvPr id="8" name="Rectangle 63">
            <a:extLst>
              <a:ext uri="{FF2B5EF4-FFF2-40B4-BE49-F238E27FC236}">
                <a16:creationId xmlns:a16="http://schemas.microsoft.com/office/drawing/2014/main" id="{9B73CDB1-C491-D331-3C44-A24A47575CF8}"/>
              </a:ext>
            </a:extLst>
          </p:cNvPr>
          <p:cNvSpPr txBox="1">
            <a:spLocks noChangeArrowheads="1"/>
          </p:cNvSpPr>
          <p:nvPr/>
        </p:nvSpPr>
        <p:spPr>
          <a:xfrm>
            <a:off x="732731" y="3442144"/>
            <a:ext cx="7920880" cy="86409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err="1">
                <a:latin typeface="Calibri" panose="020F0502020204030204" pitchFamily="34" charset="0"/>
                <a:ea typeface="American Typewriter" charset="0"/>
                <a:cs typeface="Calibri" panose="020F0502020204030204" pitchFamily="34" charset="0"/>
              </a:rPr>
              <a:t>Prereqs</a:t>
            </a:r>
            <a:r>
              <a:rPr lang="en-US" altLang="en-US" sz="2400" b="1" dirty="0">
                <a:latin typeface="Calibri" panose="020F0502020204030204" pitchFamily="34" charset="0"/>
                <a:ea typeface="American Typewriter" charset="0"/>
                <a:cs typeface="Calibri" panose="020F0502020204030204" pitchFamily="34" charset="0"/>
              </a:rPr>
              <a:t>: </a:t>
            </a:r>
            <a:r>
              <a:rPr lang="en-US" altLang="en-US" sz="2400" dirty="0">
                <a:latin typeface="Calibri" panose="020F0502020204030204" pitchFamily="34" charset="0"/>
                <a:ea typeface="American Typewriter" charset="0"/>
                <a:cs typeface="Calibri" panose="020F0502020204030204" pitchFamily="34" charset="0"/>
              </a:rPr>
              <a:t>Algorithms, Probability &amp; Discrete Math, but most of all, “mathematical maturity”.</a:t>
            </a:r>
          </a:p>
        </p:txBody>
      </p:sp>
      <p:sp>
        <p:nvSpPr>
          <p:cNvPr id="9" name="Rectangle 63">
            <a:extLst>
              <a:ext uri="{FF2B5EF4-FFF2-40B4-BE49-F238E27FC236}">
                <a16:creationId xmlns:a16="http://schemas.microsoft.com/office/drawing/2014/main" id="{EC3F329E-A49E-0007-0EF8-F6489AB7308E}"/>
              </a:ext>
            </a:extLst>
          </p:cNvPr>
          <p:cNvSpPr txBox="1">
            <a:spLocks noChangeArrowheads="1"/>
          </p:cNvSpPr>
          <p:nvPr/>
        </p:nvSpPr>
        <p:spPr>
          <a:xfrm>
            <a:off x="732731" y="4405632"/>
            <a:ext cx="8388424" cy="9087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(Optional) special recitations: </a:t>
            </a:r>
            <a:r>
              <a:rPr lang="en-US" altLang="en-US" sz="2400" dirty="0">
                <a:latin typeface="Calibri" panose="020F0502020204030204" pitchFamily="34" charset="0"/>
                <a:ea typeface="American Typewriter" charset="0"/>
                <a:cs typeface="Calibri" panose="020F0502020204030204" pitchFamily="34" charset="0"/>
              </a:rPr>
              <a:t>1. probability (this Thursday), 2. basic complexity theory</a:t>
            </a:r>
            <a:r>
              <a:rPr lang="en-US" altLang="en-US" sz="2000" dirty="0">
                <a:latin typeface="Calibri" panose="020F0502020204030204" pitchFamily="34" charset="0"/>
                <a:ea typeface="American Typewriter" charset="0"/>
                <a:cs typeface="Calibri" panose="020F0502020204030204" pitchFamily="34" charset="0"/>
              </a:rPr>
              <a:t>,  </a:t>
            </a:r>
            <a:r>
              <a:rPr lang="en-US" altLang="en-US" sz="2400" dirty="0">
                <a:latin typeface="Calibri" panose="020F0502020204030204" pitchFamily="34" charset="0"/>
                <a:ea typeface="American Typewriter" charset="0"/>
                <a:cs typeface="Calibri" panose="020F0502020204030204" pitchFamily="34" charset="0"/>
              </a:rPr>
              <a:t>3. number theory. </a:t>
            </a:r>
          </a:p>
        </p:txBody>
      </p:sp>
    </p:spTree>
    <p:extLst>
      <p:ext uri="{BB962C8B-B14F-4D97-AF65-F5344CB8AC3E}">
        <p14:creationId xmlns:p14="http://schemas.microsoft.com/office/powerpoint/2010/main" val="17004548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2548A-54B9-0F89-0F89-C4D9DE723C46}"/>
            </a:ext>
          </a:extLst>
        </p:cNvPr>
        <p:cNvGrpSpPr/>
        <p:nvPr/>
      </p:nvGrpSpPr>
      <p:grpSpPr>
        <a:xfrm>
          <a:off x="0" y="0"/>
          <a:ext cx="0" cy="0"/>
          <a:chOff x="0" y="0"/>
          <a:chExt cx="0" cy="0"/>
        </a:xfrm>
      </p:grpSpPr>
      <p:sp>
        <p:nvSpPr>
          <p:cNvPr id="81" name="Subtitle 1">
            <a:extLst>
              <a:ext uri="{FF2B5EF4-FFF2-40B4-BE49-F238E27FC236}">
                <a16:creationId xmlns:a16="http://schemas.microsoft.com/office/drawing/2014/main" id="{DD23A3A2-902B-CE4A-AB32-695C4C1BD80C}"/>
              </a:ext>
            </a:extLst>
          </p:cNvPr>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Administrivia</a:t>
            </a:r>
            <a:endParaRPr lang="en-US" sz="2400" i="1" dirty="0">
              <a:solidFill>
                <a:srgbClr val="891637"/>
              </a:solidFill>
              <a:latin typeface="Calibri" panose="020F0502020204030204" pitchFamily="34" charset="0"/>
              <a:ea typeface="Cambria Math" pitchFamily="18" charset="0"/>
              <a:cs typeface="Arial Unicode MS" pitchFamily="34" charset="-128"/>
            </a:endParaRPr>
          </a:p>
        </p:txBody>
      </p:sp>
      <p:sp>
        <p:nvSpPr>
          <p:cNvPr id="12" name="TextBox 11">
            <a:extLst>
              <a:ext uri="{FF2B5EF4-FFF2-40B4-BE49-F238E27FC236}">
                <a16:creationId xmlns:a16="http://schemas.microsoft.com/office/drawing/2014/main" id="{FE48EA34-9A8D-B0BC-8FD2-CC1A3A01E8C5}"/>
              </a:ext>
            </a:extLst>
          </p:cNvPr>
          <p:cNvSpPr txBox="1"/>
          <p:nvPr/>
        </p:nvSpPr>
        <p:spPr>
          <a:xfrm>
            <a:off x="1331640" y="1484784"/>
            <a:ext cx="7012080" cy="2993127"/>
          </a:xfrm>
          <a:prstGeom prst="rect">
            <a:avLst/>
          </a:prstGeom>
          <a:noFill/>
          <a:ln w="25400">
            <a:solidFill>
              <a:srgbClr val="FF0000"/>
            </a:solidFill>
          </a:ln>
        </p:spPr>
        <p:txBody>
          <a:bodyPr wrap="square">
            <a:spAutoFit/>
          </a:bodyPr>
          <a:lstStyle/>
          <a:p>
            <a:pPr indent="0" algn="l">
              <a:spcAft>
                <a:spcPts val="300"/>
              </a:spcAft>
              <a:buNone/>
            </a:pPr>
            <a:r>
              <a:rPr lang="en-US" sz="2400" b="1" i="0" u="none" strike="noStrike" cap="all" dirty="0">
                <a:effectLst/>
                <a:latin typeface="var(--sans)"/>
              </a:rPr>
              <a:t>AI USE POLICY</a:t>
            </a:r>
          </a:p>
          <a:p>
            <a:pPr indent="0" algn="l">
              <a:buNone/>
            </a:pPr>
            <a:r>
              <a:rPr lang="en-US" sz="1800" b="0" i="0" u="none" strike="noStrike" dirty="0">
                <a:effectLst/>
                <a:latin typeface="var(--sans)"/>
              </a:rPr>
              <a:t>You may use AI tools to assist with the understanding of the class material. </a:t>
            </a:r>
            <a:r>
              <a:rPr lang="en-US" sz="1800" b="1" i="0" u="none" strike="noStrike" dirty="0">
                <a:solidFill>
                  <a:srgbClr val="C00000"/>
                </a:solidFill>
                <a:effectLst/>
                <a:latin typeface="var(--sans)"/>
              </a:rPr>
              <a:t>However, we strongly recommend not using AI tools to solve your problem sets</a:t>
            </a:r>
            <a:r>
              <a:rPr lang="en-US" sz="1800" b="0" i="0" u="none" strike="noStrike" dirty="0">
                <a:effectLst/>
                <a:latin typeface="var(--sans)"/>
              </a:rPr>
              <a:t>, which are meant to be a self-assessment mechanism that builds your understanding of the course material and grows your "crypto muscle", if you will. In particular, students are responsible for understanding everything they submit and must be able to explain and justify every part of their solution. The oral problem-set review (10% of the course grade) will evaluate students' understanding of the solutions they submitted.</a:t>
            </a:r>
          </a:p>
        </p:txBody>
      </p:sp>
      <p:pic>
        <p:nvPicPr>
          <p:cNvPr id="14" name="Picture 13">
            <a:extLst>
              <a:ext uri="{FF2B5EF4-FFF2-40B4-BE49-F238E27FC236}">
                <a16:creationId xmlns:a16="http://schemas.microsoft.com/office/drawing/2014/main" id="{B74C8148-5BDC-A3DD-E307-791EE87FB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3356992"/>
            <a:ext cx="3657600" cy="2628900"/>
          </a:xfrm>
          <a:prstGeom prst="rect">
            <a:avLst/>
          </a:prstGeom>
        </p:spPr>
      </p:pic>
    </p:spTree>
    <p:extLst>
      <p:ext uri="{BB962C8B-B14F-4D97-AF65-F5344CB8AC3E}">
        <p14:creationId xmlns:p14="http://schemas.microsoft.com/office/powerpoint/2010/main" val="2326987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nodeType="clickEffect">
                                  <p:stCondLst>
                                    <p:cond delay="0"/>
                                  </p:stCondLst>
                                  <p:childTnLst>
                                    <p:animEffect transition="out" filter="blinds(horizontal)">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Secure Communication</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cxnSp>
        <p:nvCxnSpPr>
          <p:cNvPr id="3" name="Straight Connector 2">
            <a:extLst>
              <a:ext uri="{FF2B5EF4-FFF2-40B4-BE49-F238E27FC236}">
                <a16:creationId xmlns:a16="http://schemas.microsoft.com/office/drawing/2014/main" id="{061D4B50-D63D-D540-9538-C7FBA8017AAE}"/>
              </a:ext>
            </a:extLst>
          </p:cNvPr>
          <p:cNvCxnSpPr>
            <a:cxnSpLocks/>
          </p:cNvCxnSpPr>
          <p:nvPr/>
        </p:nvCxnSpPr>
        <p:spPr>
          <a:xfrm flipH="1">
            <a:off x="2939988" y="2540204"/>
            <a:ext cx="3384376" cy="0"/>
          </a:xfrm>
          <a:prstGeom prst="line">
            <a:avLst/>
          </a:prstGeom>
          <a:ln w="38100">
            <a:solidFill>
              <a:schemeClr val="tx1"/>
            </a:solidFill>
            <a:headEnd type="stealt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4BB0618-0F5C-7F4A-AD8D-88294547D1C7}"/>
              </a:ext>
            </a:extLst>
          </p:cNvPr>
          <p:cNvPicPr>
            <a:picLocks noChangeAspect="1"/>
          </p:cNvPicPr>
          <p:nvPr/>
        </p:nvPicPr>
        <p:blipFill rotWithShape="1">
          <a:blip r:embed="rId3">
            <a:extLst>
              <a:ext uri="{28A0092B-C50C-407E-A947-70E740481C1C}">
                <a14:useLocalDpi xmlns:a14="http://schemas.microsoft.com/office/drawing/2010/main" val="0"/>
              </a:ext>
            </a:extLst>
          </a:blip>
          <a:srcRect l="54055" t="-2132" r="10483" b="58956"/>
          <a:stretch/>
        </p:blipFill>
        <p:spPr>
          <a:xfrm>
            <a:off x="1560984" y="2275915"/>
            <a:ext cx="864096" cy="706988"/>
          </a:xfrm>
          <a:prstGeom prst="rect">
            <a:avLst/>
          </a:prstGeom>
        </p:spPr>
      </p:pic>
      <p:pic>
        <p:nvPicPr>
          <p:cNvPr id="5" name="Picture 4">
            <a:extLst>
              <a:ext uri="{FF2B5EF4-FFF2-40B4-BE49-F238E27FC236}">
                <a16:creationId xmlns:a16="http://schemas.microsoft.com/office/drawing/2014/main" id="{0484E76C-9E65-A942-9EA2-E28CB4EC5925}"/>
              </a:ext>
            </a:extLst>
          </p:cNvPr>
          <p:cNvPicPr>
            <a:picLocks noChangeAspect="1"/>
          </p:cNvPicPr>
          <p:nvPr/>
        </p:nvPicPr>
        <p:blipFill rotWithShape="1">
          <a:blip r:embed="rId3">
            <a:extLst>
              <a:ext uri="{28A0092B-C50C-407E-A947-70E740481C1C}">
                <a14:useLocalDpi xmlns:a14="http://schemas.microsoft.com/office/drawing/2010/main" val="0"/>
              </a:ext>
            </a:extLst>
          </a:blip>
          <a:srcRect r="73614" b="59366"/>
          <a:stretch/>
        </p:blipFill>
        <p:spPr>
          <a:xfrm>
            <a:off x="6612396" y="2204864"/>
            <a:ext cx="648072" cy="670672"/>
          </a:xfrm>
          <a:prstGeom prst="rect">
            <a:avLst/>
          </a:prstGeom>
        </p:spPr>
      </p:pic>
      <p:sp>
        <p:nvSpPr>
          <p:cNvPr id="7" name="Rectangle 63">
            <a:extLst>
              <a:ext uri="{FF2B5EF4-FFF2-40B4-BE49-F238E27FC236}">
                <a16:creationId xmlns:a16="http://schemas.microsoft.com/office/drawing/2014/main" id="{83B9F4AA-5928-5D41-ABB3-C6EA77DC7B93}"/>
              </a:ext>
            </a:extLst>
          </p:cNvPr>
          <p:cNvSpPr txBox="1">
            <a:spLocks noChangeArrowheads="1"/>
          </p:cNvSpPr>
          <p:nvPr/>
        </p:nvSpPr>
        <p:spPr>
          <a:xfrm>
            <a:off x="1115616" y="3039690"/>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Alice</a:t>
            </a:r>
            <a:endParaRPr lang="en-US" altLang="en-US" sz="2000" dirty="0">
              <a:latin typeface="American Typewriter" charset="0"/>
              <a:ea typeface="American Typewriter" charset="0"/>
              <a:cs typeface="American Typewriter" charset="0"/>
            </a:endParaRPr>
          </a:p>
        </p:txBody>
      </p:sp>
      <p:sp>
        <p:nvSpPr>
          <p:cNvPr id="8" name="Rectangle 63">
            <a:extLst>
              <a:ext uri="{FF2B5EF4-FFF2-40B4-BE49-F238E27FC236}">
                <a16:creationId xmlns:a16="http://schemas.microsoft.com/office/drawing/2014/main" id="{E4F38A42-6FC8-1146-959A-90A4B6A6DB20}"/>
              </a:ext>
            </a:extLst>
          </p:cNvPr>
          <p:cNvSpPr txBox="1">
            <a:spLocks noChangeArrowheads="1"/>
          </p:cNvSpPr>
          <p:nvPr/>
        </p:nvSpPr>
        <p:spPr>
          <a:xfrm>
            <a:off x="6084168" y="2904750"/>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Bob</a:t>
            </a:r>
            <a:endParaRPr lang="en-US" altLang="en-US" sz="2000" dirty="0">
              <a:latin typeface="American Typewriter" charset="0"/>
              <a:ea typeface="American Typewriter" charset="0"/>
              <a:cs typeface="American Typewriter" charset="0"/>
            </a:endParaRPr>
          </a:p>
        </p:txBody>
      </p:sp>
      <p:cxnSp>
        <p:nvCxnSpPr>
          <p:cNvPr id="9" name="Straight Arrow Connector 8">
            <a:extLst>
              <a:ext uri="{FF2B5EF4-FFF2-40B4-BE49-F238E27FC236}">
                <a16:creationId xmlns:a16="http://schemas.microsoft.com/office/drawing/2014/main" id="{202CE4B7-E0E3-C544-B0F5-DF3C671AEAD9}"/>
              </a:ext>
            </a:extLst>
          </p:cNvPr>
          <p:cNvCxnSpPr>
            <a:cxnSpLocks/>
          </p:cNvCxnSpPr>
          <p:nvPr/>
        </p:nvCxnSpPr>
        <p:spPr>
          <a:xfrm>
            <a:off x="4678722" y="2580430"/>
            <a:ext cx="0" cy="744248"/>
          </a:xfrm>
          <a:prstGeom prst="straightConnector1">
            <a:avLst/>
          </a:prstGeom>
          <a:noFill/>
          <a:ln w="38100" cap="flat" cmpd="sng" algn="ctr">
            <a:solidFill>
              <a:srgbClr val="FF0000"/>
            </a:solidFill>
            <a:prstDash val="sysDot"/>
            <a:tailEnd type="stealth" w="lg" len="lg"/>
          </a:ln>
          <a:effectLst/>
        </p:spPr>
      </p:cxnSp>
      <p:pic>
        <p:nvPicPr>
          <p:cNvPr id="10" name="Picture 19" descr="MCj04359310000[1]">
            <a:extLst>
              <a:ext uri="{FF2B5EF4-FFF2-40B4-BE49-F238E27FC236}">
                <a16:creationId xmlns:a16="http://schemas.microsoft.com/office/drawing/2014/main" id="{C8BDC1E6-D41A-F141-BB86-9FBBA581BA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2800" y="3315046"/>
            <a:ext cx="938752" cy="74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63">
            <a:extLst>
              <a:ext uri="{FF2B5EF4-FFF2-40B4-BE49-F238E27FC236}">
                <a16:creationId xmlns:a16="http://schemas.microsoft.com/office/drawing/2014/main" id="{6F1A3A69-AC4B-0A48-98EF-F7A6EBBFF853}"/>
              </a:ext>
            </a:extLst>
          </p:cNvPr>
          <p:cNvSpPr txBox="1">
            <a:spLocks noChangeArrowheads="1"/>
          </p:cNvSpPr>
          <p:nvPr/>
        </p:nvSpPr>
        <p:spPr>
          <a:xfrm>
            <a:off x="3203848" y="4098766"/>
            <a:ext cx="3060340"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Eavesdropper “Eve”</a:t>
            </a:r>
            <a:endParaRPr lang="en-US" altLang="en-US" sz="2000" dirty="0">
              <a:latin typeface="American Typewriter" charset="0"/>
              <a:ea typeface="American Typewriter" charset="0"/>
              <a:cs typeface="American Typewriter" charset="0"/>
            </a:endParaRPr>
          </a:p>
        </p:txBody>
      </p:sp>
      <p:sp>
        <p:nvSpPr>
          <p:cNvPr id="12" name="Rectangular Callout 11">
            <a:extLst>
              <a:ext uri="{FF2B5EF4-FFF2-40B4-BE49-F238E27FC236}">
                <a16:creationId xmlns:a16="http://schemas.microsoft.com/office/drawing/2014/main" id="{57EA21A9-F4AD-DE41-B2F3-86A3FD2EEF6B}"/>
              </a:ext>
            </a:extLst>
          </p:cNvPr>
          <p:cNvSpPr/>
          <p:nvPr/>
        </p:nvSpPr>
        <p:spPr>
          <a:xfrm>
            <a:off x="1403648" y="1596081"/>
            <a:ext cx="698376" cy="486136"/>
          </a:xfrm>
          <a:prstGeom prst="wedgeRectCallout">
            <a:avLst>
              <a:gd name="adj1" fmla="val 24265"/>
              <a:gd name="adj2" fmla="val 859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rPr>
              <a:t>m</a:t>
            </a:r>
          </a:p>
        </p:txBody>
      </p:sp>
      <p:sp>
        <p:nvSpPr>
          <p:cNvPr id="13" name="Rectangle 63">
            <a:extLst>
              <a:ext uri="{FF2B5EF4-FFF2-40B4-BE49-F238E27FC236}">
                <a16:creationId xmlns:a16="http://schemas.microsoft.com/office/drawing/2014/main" id="{5B42A3A9-32FB-FA44-8DE2-31E2A63B7DF7}"/>
              </a:ext>
            </a:extLst>
          </p:cNvPr>
          <p:cNvSpPr txBox="1">
            <a:spLocks noChangeArrowheads="1"/>
          </p:cNvSpPr>
          <p:nvPr/>
        </p:nvSpPr>
        <p:spPr>
          <a:xfrm>
            <a:off x="323528" y="4968552"/>
            <a:ext cx="8840018" cy="9087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Calibri" panose="020F0502020204030204" pitchFamily="34" charset="0"/>
                <a:ea typeface="American Typewriter" charset="0"/>
                <a:cs typeface="Calibri" panose="020F0502020204030204" pitchFamily="34" charset="0"/>
              </a:rPr>
              <a:t>Alice wants to send a message m to Bob without revealing it to Eve. </a:t>
            </a:r>
          </a:p>
        </p:txBody>
      </p:sp>
    </p:spTree>
    <p:extLst>
      <p:ext uri="{BB962C8B-B14F-4D97-AF65-F5344CB8AC3E}">
        <p14:creationId xmlns:p14="http://schemas.microsoft.com/office/powerpoint/2010/main" val="35042845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Secure Communication</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cxnSp>
        <p:nvCxnSpPr>
          <p:cNvPr id="3" name="Straight Connector 2">
            <a:extLst>
              <a:ext uri="{FF2B5EF4-FFF2-40B4-BE49-F238E27FC236}">
                <a16:creationId xmlns:a16="http://schemas.microsoft.com/office/drawing/2014/main" id="{061D4B50-D63D-D540-9538-C7FBA8017AAE}"/>
              </a:ext>
            </a:extLst>
          </p:cNvPr>
          <p:cNvCxnSpPr>
            <a:cxnSpLocks/>
          </p:cNvCxnSpPr>
          <p:nvPr/>
        </p:nvCxnSpPr>
        <p:spPr>
          <a:xfrm flipH="1">
            <a:off x="2939988" y="2540204"/>
            <a:ext cx="3384376" cy="0"/>
          </a:xfrm>
          <a:prstGeom prst="line">
            <a:avLst/>
          </a:prstGeom>
          <a:ln w="38100">
            <a:solidFill>
              <a:schemeClr val="tx1"/>
            </a:solidFill>
            <a:headEnd type="stealt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4BB0618-0F5C-7F4A-AD8D-88294547D1C7}"/>
              </a:ext>
            </a:extLst>
          </p:cNvPr>
          <p:cNvPicPr>
            <a:picLocks noChangeAspect="1"/>
          </p:cNvPicPr>
          <p:nvPr/>
        </p:nvPicPr>
        <p:blipFill rotWithShape="1">
          <a:blip r:embed="rId3">
            <a:extLst>
              <a:ext uri="{28A0092B-C50C-407E-A947-70E740481C1C}">
                <a14:useLocalDpi xmlns:a14="http://schemas.microsoft.com/office/drawing/2010/main" val="0"/>
              </a:ext>
            </a:extLst>
          </a:blip>
          <a:srcRect l="54055" t="-2132" r="10483" b="58956"/>
          <a:stretch/>
        </p:blipFill>
        <p:spPr>
          <a:xfrm>
            <a:off x="1560984" y="2275915"/>
            <a:ext cx="864096" cy="706988"/>
          </a:xfrm>
          <a:prstGeom prst="rect">
            <a:avLst/>
          </a:prstGeom>
        </p:spPr>
      </p:pic>
      <p:pic>
        <p:nvPicPr>
          <p:cNvPr id="5" name="Picture 4">
            <a:extLst>
              <a:ext uri="{FF2B5EF4-FFF2-40B4-BE49-F238E27FC236}">
                <a16:creationId xmlns:a16="http://schemas.microsoft.com/office/drawing/2014/main" id="{0484E76C-9E65-A942-9EA2-E28CB4EC5925}"/>
              </a:ext>
            </a:extLst>
          </p:cNvPr>
          <p:cNvPicPr>
            <a:picLocks noChangeAspect="1"/>
          </p:cNvPicPr>
          <p:nvPr/>
        </p:nvPicPr>
        <p:blipFill rotWithShape="1">
          <a:blip r:embed="rId3">
            <a:extLst>
              <a:ext uri="{28A0092B-C50C-407E-A947-70E740481C1C}">
                <a14:useLocalDpi xmlns:a14="http://schemas.microsoft.com/office/drawing/2010/main" val="0"/>
              </a:ext>
            </a:extLst>
          </a:blip>
          <a:srcRect r="73614" b="59366"/>
          <a:stretch/>
        </p:blipFill>
        <p:spPr>
          <a:xfrm>
            <a:off x="6612396" y="2204864"/>
            <a:ext cx="648072" cy="670672"/>
          </a:xfrm>
          <a:prstGeom prst="rect">
            <a:avLst/>
          </a:prstGeom>
        </p:spPr>
      </p:pic>
      <p:sp>
        <p:nvSpPr>
          <p:cNvPr id="7" name="Rectangle 63">
            <a:extLst>
              <a:ext uri="{FF2B5EF4-FFF2-40B4-BE49-F238E27FC236}">
                <a16:creationId xmlns:a16="http://schemas.microsoft.com/office/drawing/2014/main" id="{83B9F4AA-5928-5D41-ABB3-C6EA77DC7B93}"/>
              </a:ext>
            </a:extLst>
          </p:cNvPr>
          <p:cNvSpPr txBox="1">
            <a:spLocks noChangeArrowheads="1"/>
          </p:cNvSpPr>
          <p:nvPr/>
        </p:nvSpPr>
        <p:spPr>
          <a:xfrm>
            <a:off x="1111143" y="3044368"/>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Key k</a:t>
            </a:r>
            <a:endParaRPr lang="en-US" altLang="en-US" sz="2000" dirty="0">
              <a:latin typeface="American Typewriter" charset="0"/>
              <a:ea typeface="American Typewriter" charset="0"/>
              <a:cs typeface="American Typewriter" charset="0"/>
            </a:endParaRPr>
          </a:p>
        </p:txBody>
      </p:sp>
      <p:sp>
        <p:nvSpPr>
          <p:cNvPr id="8" name="Rectangle 63">
            <a:extLst>
              <a:ext uri="{FF2B5EF4-FFF2-40B4-BE49-F238E27FC236}">
                <a16:creationId xmlns:a16="http://schemas.microsoft.com/office/drawing/2014/main" id="{E4F38A42-6FC8-1146-959A-90A4B6A6DB20}"/>
              </a:ext>
            </a:extLst>
          </p:cNvPr>
          <p:cNvSpPr txBox="1">
            <a:spLocks noChangeArrowheads="1"/>
          </p:cNvSpPr>
          <p:nvPr/>
        </p:nvSpPr>
        <p:spPr>
          <a:xfrm>
            <a:off x="6104273" y="2982903"/>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Key k</a:t>
            </a:r>
            <a:endParaRPr lang="en-US" altLang="en-US" sz="2000" dirty="0">
              <a:latin typeface="American Typewriter" charset="0"/>
              <a:ea typeface="American Typewriter" charset="0"/>
              <a:cs typeface="American Typewriter" charset="0"/>
            </a:endParaRPr>
          </a:p>
        </p:txBody>
      </p:sp>
      <p:cxnSp>
        <p:nvCxnSpPr>
          <p:cNvPr id="9" name="Straight Arrow Connector 8">
            <a:extLst>
              <a:ext uri="{FF2B5EF4-FFF2-40B4-BE49-F238E27FC236}">
                <a16:creationId xmlns:a16="http://schemas.microsoft.com/office/drawing/2014/main" id="{202CE4B7-E0E3-C544-B0F5-DF3C671AEAD9}"/>
              </a:ext>
            </a:extLst>
          </p:cNvPr>
          <p:cNvCxnSpPr>
            <a:cxnSpLocks/>
          </p:cNvCxnSpPr>
          <p:nvPr/>
        </p:nvCxnSpPr>
        <p:spPr>
          <a:xfrm>
            <a:off x="4678722" y="2580430"/>
            <a:ext cx="0" cy="744248"/>
          </a:xfrm>
          <a:prstGeom prst="straightConnector1">
            <a:avLst/>
          </a:prstGeom>
          <a:noFill/>
          <a:ln w="38100" cap="flat" cmpd="sng" algn="ctr">
            <a:solidFill>
              <a:srgbClr val="FF0000"/>
            </a:solidFill>
            <a:prstDash val="sysDot"/>
            <a:tailEnd type="stealth" w="lg" len="lg"/>
          </a:ln>
          <a:effectLst/>
        </p:spPr>
      </p:cxnSp>
      <p:pic>
        <p:nvPicPr>
          <p:cNvPr id="10" name="Picture 19" descr="MCj04359310000[1]">
            <a:extLst>
              <a:ext uri="{FF2B5EF4-FFF2-40B4-BE49-F238E27FC236}">
                <a16:creationId xmlns:a16="http://schemas.microsoft.com/office/drawing/2014/main" id="{C8BDC1E6-D41A-F141-BB86-9FBBA581BA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2800" y="3315046"/>
            <a:ext cx="938752" cy="74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63">
            <a:extLst>
              <a:ext uri="{FF2B5EF4-FFF2-40B4-BE49-F238E27FC236}">
                <a16:creationId xmlns:a16="http://schemas.microsoft.com/office/drawing/2014/main" id="{6F1A3A69-AC4B-0A48-98EF-F7A6EBBFF853}"/>
              </a:ext>
            </a:extLst>
          </p:cNvPr>
          <p:cNvSpPr txBox="1">
            <a:spLocks noChangeArrowheads="1"/>
          </p:cNvSpPr>
          <p:nvPr/>
        </p:nvSpPr>
        <p:spPr>
          <a:xfrm>
            <a:off x="3203848" y="4098766"/>
            <a:ext cx="3060340"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Eavesdropper “Eve”</a:t>
            </a:r>
            <a:endParaRPr lang="en-US" altLang="en-US" sz="2000" dirty="0">
              <a:latin typeface="American Typewriter" charset="0"/>
              <a:ea typeface="American Typewriter" charset="0"/>
              <a:cs typeface="American Typewriter" charset="0"/>
            </a:endParaRPr>
          </a:p>
        </p:txBody>
      </p:sp>
      <p:sp>
        <p:nvSpPr>
          <p:cNvPr id="12" name="Rectangular Callout 11">
            <a:extLst>
              <a:ext uri="{FF2B5EF4-FFF2-40B4-BE49-F238E27FC236}">
                <a16:creationId xmlns:a16="http://schemas.microsoft.com/office/drawing/2014/main" id="{57EA21A9-F4AD-DE41-B2F3-86A3FD2EEF6B}"/>
              </a:ext>
            </a:extLst>
          </p:cNvPr>
          <p:cNvSpPr/>
          <p:nvPr/>
        </p:nvSpPr>
        <p:spPr>
          <a:xfrm>
            <a:off x="1403648" y="1596081"/>
            <a:ext cx="698376" cy="486136"/>
          </a:xfrm>
          <a:prstGeom prst="wedgeRectCallout">
            <a:avLst>
              <a:gd name="adj1" fmla="val 24265"/>
              <a:gd name="adj2" fmla="val 859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rPr>
              <a:t>m</a:t>
            </a:r>
          </a:p>
        </p:txBody>
      </p:sp>
      <p:sp>
        <p:nvSpPr>
          <p:cNvPr id="13" name="Rectangle 63">
            <a:extLst>
              <a:ext uri="{FF2B5EF4-FFF2-40B4-BE49-F238E27FC236}">
                <a16:creationId xmlns:a16="http://schemas.microsoft.com/office/drawing/2014/main" id="{5B42A3A9-32FB-FA44-8DE2-31E2A63B7DF7}"/>
              </a:ext>
            </a:extLst>
          </p:cNvPr>
          <p:cNvSpPr txBox="1">
            <a:spLocks noChangeArrowheads="1"/>
          </p:cNvSpPr>
          <p:nvPr/>
        </p:nvSpPr>
        <p:spPr>
          <a:xfrm>
            <a:off x="395536" y="4963749"/>
            <a:ext cx="8578472" cy="9087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Calibri" panose="020F0502020204030204" pitchFamily="34" charset="0"/>
                <a:ea typeface="American Typewriter" charset="0"/>
                <a:cs typeface="Calibri" panose="020F0502020204030204" pitchFamily="34" charset="0"/>
              </a:rPr>
              <a:t>SETUP: Alice and Bob meet beforehand to agree on a secret key k.</a:t>
            </a:r>
          </a:p>
        </p:txBody>
      </p:sp>
    </p:spTree>
    <p:extLst>
      <p:ext uri="{BB962C8B-B14F-4D97-AF65-F5344CB8AC3E}">
        <p14:creationId xmlns:p14="http://schemas.microsoft.com/office/powerpoint/2010/main" val="1788244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116632"/>
            <a:ext cx="8712968" cy="1642693"/>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Key Notion: Secret-key Encryption	</a:t>
            </a:r>
          </a:p>
          <a:p>
            <a:r>
              <a:rPr lang="en-US" sz="2400" b="1" dirty="0">
                <a:solidFill>
                  <a:srgbClr val="891637"/>
                </a:solidFill>
                <a:latin typeface="Calibri" panose="020F0502020204030204" pitchFamily="34" charset="0"/>
                <a:ea typeface="Cambria Math" pitchFamily="18" charset="0"/>
                <a:cs typeface="Arial Unicode MS" pitchFamily="34" charset="-128"/>
              </a:rPr>
              <a:t>(or Symmetric-key Encryption)</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cxnSp>
        <p:nvCxnSpPr>
          <p:cNvPr id="3" name="Straight Connector 2">
            <a:extLst>
              <a:ext uri="{FF2B5EF4-FFF2-40B4-BE49-F238E27FC236}">
                <a16:creationId xmlns:a16="http://schemas.microsoft.com/office/drawing/2014/main" id="{061D4B50-D63D-D540-9538-C7FBA8017AAE}"/>
              </a:ext>
            </a:extLst>
          </p:cNvPr>
          <p:cNvCxnSpPr>
            <a:cxnSpLocks/>
          </p:cNvCxnSpPr>
          <p:nvPr/>
        </p:nvCxnSpPr>
        <p:spPr>
          <a:xfrm flipH="1">
            <a:off x="2939988" y="2356899"/>
            <a:ext cx="3384376" cy="0"/>
          </a:xfrm>
          <a:prstGeom prst="line">
            <a:avLst/>
          </a:prstGeom>
          <a:ln w="38100">
            <a:solidFill>
              <a:schemeClr val="tx1"/>
            </a:solidFill>
            <a:headEnd type="stealt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4BB0618-0F5C-7F4A-AD8D-88294547D1C7}"/>
              </a:ext>
            </a:extLst>
          </p:cNvPr>
          <p:cNvPicPr>
            <a:picLocks noChangeAspect="1"/>
          </p:cNvPicPr>
          <p:nvPr/>
        </p:nvPicPr>
        <p:blipFill rotWithShape="1">
          <a:blip r:embed="rId3">
            <a:extLst>
              <a:ext uri="{28A0092B-C50C-407E-A947-70E740481C1C}">
                <a14:useLocalDpi xmlns:a14="http://schemas.microsoft.com/office/drawing/2010/main" val="0"/>
              </a:ext>
            </a:extLst>
          </a:blip>
          <a:srcRect l="54055" t="-2132" r="10483" b="58956"/>
          <a:stretch/>
        </p:blipFill>
        <p:spPr>
          <a:xfrm>
            <a:off x="1560984" y="2092610"/>
            <a:ext cx="864096" cy="706988"/>
          </a:xfrm>
          <a:prstGeom prst="rect">
            <a:avLst/>
          </a:prstGeom>
        </p:spPr>
      </p:pic>
      <p:pic>
        <p:nvPicPr>
          <p:cNvPr id="5" name="Picture 4">
            <a:extLst>
              <a:ext uri="{FF2B5EF4-FFF2-40B4-BE49-F238E27FC236}">
                <a16:creationId xmlns:a16="http://schemas.microsoft.com/office/drawing/2014/main" id="{0484E76C-9E65-A942-9EA2-E28CB4EC5925}"/>
              </a:ext>
            </a:extLst>
          </p:cNvPr>
          <p:cNvPicPr>
            <a:picLocks noChangeAspect="1"/>
          </p:cNvPicPr>
          <p:nvPr/>
        </p:nvPicPr>
        <p:blipFill rotWithShape="1">
          <a:blip r:embed="rId3">
            <a:extLst>
              <a:ext uri="{28A0092B-C50C-407E-A947-70E740481C1C}">
                <a14:useLocalDpi xmlns:a14="http://schemas.microsoft.com/office/drawing/2010/main" val="0"/>
              </a:ext>
            </a:extLst>
          </a:blip>
          <a:srcRect r="73614" b="59366"/>
          <a:stretch/>
        </p:blipFill>
        <p:spPr>
          <a:xfrm>
            <a:off x="6612396" y="2021559"/>
            <a:ext cx="648072" cy="670672"/>
          </a:xfrm>
          <a:prstGeom prst="rect">
            <a:avLst/>
          </a:prstGeom>
        </p:spPr>
      </p:pic>
      <p:sp>
        <p:nvSpPr>
          <p:cNvPr id="7" name="Rectangle 63">
            <a:extLst>
              <a:ext uri="{FF2B5EF4-FFF2-40B4-BE49-F238E27FC236}">
                <a16:creationId xmlns:a16="http://schemas.microsoft.com/office/drawing/2014/main" id="{83B9F4AA-5928-5D41-ABB3-C6EA77DC7B93}"/>
              </a:ext>
            </a:extLst>
          </p:cNvPr>
          <p:cNvSpPr txBox="1">
            <a:spLocks noChangeArrowheads="1"/>
          </p:cNvSpPr>
          <p:nvPr/>
        </p:nvSpPr>
        <p:spPr>
          <a:xfrm>
            <a:off x="1111143" y="2861063"/>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Key k</a:t>
            </a:r>
            <a:endParaRPr lang="en-US" altLang="en-US" sz="2000" dirty="0">
              <a:latin typeface="American Typewriter" charset="0"/>
              <a:ea typeface="American Typewriter" charset="0"/>
              <a:cs typeface="American Typewriter" charset="0"/>
            </a:endParaRPr>
          </a:p>
        </p:txBody>
      </p:sp>
      <p:sp>
        <p:nvSpPr>
          <p:cNvPr id="8" name="Rectangle 63">
            <a:extLst>
              <a:ext uri="{FF2B5EF4-FFF2-40B4-BE49-F238E27FC236}">
                <a16:creationId xmlns:a16="http://schemas.microsoft.com/office/drawing/2014/main" id="{E4F38A42-6FC8-1146-959A-90A4B6A6DB20}"/>
              </a:ext>
            </a:extLst>
          </p:cNvPr>
          <p:cNvSpPr txBox="1">
            <a:spLocks noChangeArrowheads="1"/>
          </p:cNvSpPr>
          <p:nvPr/>
        </p:nvSpPr>
        <p:spPr>
          <a:xfrm>
            <a:off x="6104273" y="2799598"/>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Key k</a:t>
            </a:r>
            <a:endParaRPr lang="en-US" altLang="en-US" sz="2000" dirty="0">
              <a:latin typeface="American Typewriter" charset="0"/>
              <a:ea typeface="American Typewriter" charset="0"/>
              <a:cs typeface="American Typewriter" charset="0"/>
            </a:endParaRPr>
          </a:p>
        </p:txBody>
      </p:sp>
      <mc:AlternateContent xmlns:mc="http://schemas.openxmlformats.org/markup-compatibility/2006" xmlns:a14="http://schemas.microsoft.com/office/drawing/2010/main">
        <mc:Choice Requires="a14">
          <p:sp>
            <p:nvSpPr>
              <p:cNvPr id="12" name="Rectangular Callout 11">
                <a:extLst>
                  <a:ext uri="{FF2B5EF4-FFF2-40B4-BE49-F238E27FC236}">
                    <a16:creationId xmlns:a16="http://schemas.microsoft.com/office/drawing/2014/main" id="{57EA21A9-F4AD-DE41-B2F3-86A3FD2EEF6B}"/>
                  </a:ext>
                </a:extLst>
              </p:cNvPr>
              <p:cNvSpPr/>
              <p:nvPr/>
            </p:nvSpPr>
            <p:spPr>
              <a:xfrm>
                <a:off x="1331640" y="1412776"/>
                <a:ext cx="652545" cy="486136"/>
              </a:xfrm>
              <a:prstGeom prst="wedgeRectCallout">
                <a:avLst>
                  <a:gd name="adj1" fmla="val 24265"/>
                  <a:gd name="adj2" fmla="val 859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dirty="0">
                    <a:ea typeface="Cambria Math" panose="02040503050406030204" pitchFamily="18" charset="0"/>
                    <a:cs typeface="Calibri" panose="020F0502020204030204" pitchFamily="34" charset="0"/>
                  </a:rPr>
                  <a:t> </a:t>
                </a:r>
                <a14:m>
                  <m:oMath xmlns:m="http://schemas.openxmlformats.org/officeDocument/2006/math">
                    <m:r>
                      <a:rPr lang="en-US" altLang="en-US" sz="24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𝑚</m:t>
                    </m:r>
                  </m:oMath>
                </a14:m>
                <a:endParaRPr lang="en-US" sz="2400" b="1" i="1" dirty="0">
                  <a:solidFill>
                    <a:schemeClr val="tx1"/>
                  </a:solidFill>
                </a:endParaRPr>
              </a:p>
            </p:txBody>
          </p:sp>
        </mc:Choice>
        <mc:Fallback xmlns="">
          <p:sp>
            <p:nvSpPr>
              <p:cNvPr id="12" name="Rectangular Callout 11">
                <a:extLst>
                  <a:ext uri="{FF2B5EF4-FFF2-40B4-BE49-F238E27FC236}">
                    <a16:creationId xmlns:a16="http://schemas.microsoft.com/office/drawing/2014/main" id="{57EA21A9-F4AD-DE41-B2F3-86A3FD2EEF6B}"/>
                  </a:ext>
                </a:extLst>
              </p:cNvPr>
              <p:cNvSpPr>
                <a:spLocks noRot="1" noChangeAspect="1" noMove="1" noResize="1" noEditPoints="1" noAdjustHandles="1" noChangeArrowheads="1" noChangeShapeType="1" noTextEdit="1"/>
              </p:cNvSpPr>
              <p:nvPr/>
            </p:nvSpPr>
            <p:spPr>
              <a:xfrm>
                <a:off x="1331640" y="1412776"/>
                <a:ext cx="652545" cy="486136"/>
              </a:xfrm>
              <a:prstGeom prst="wedgeRectCallout">
                <a:avLst>
                  <a:gd name="adj1" fmla="val 24265"/>
                  <a:gd name="adj2" fmla="val 85912"/>
                </a:avLst>
              </a:prstGeom>
              <a:blipFill>
                <a:blip r:embed="rId4"/>
                <a:stretch>
                  <a:fillRect/>
                </a:stretch>
              </a:blipFill>
            </p:spPr>
            <p:txBody>
              <a:bodyPr/>
              <a:lstStyle/>
              <a:p>
                <a:r>
                  <a:rPr lang="en-US">
                    <a:noFill/>
                  </a:rPr>
                  <a:t> </a:t>
                </a:r>
              </a:p>
            </p:txBody>
          </p:sp>
        </mc:Fallback>
      </mc:AlternateContent>
      <p:sp>
        <p:nvSpPr>
          <p:cNvPr id="13" name="Rectangle 63">
            <a:extLst>
              <a:ext uri="{FF2B5EF4-FFF2-40B4-BE49-F238E27FC236}">
                <a16:creationId xmlns:a16="http://schemas.microsoft.com/office/drawing/2014/main" id="{5B42A3A9-32FB-FA44-8DE2-31E2A63B7DF7}"/>
              </a:ext>
            </a:extLst>
          </p:cNvPr>
          <p:cNvSpPr txBox="1">
            <a:spLocks noChangeArrowheads="1"/>
          </p:cNvSpPr>
          <p:nvPr/>
        </p:nvSpPr>
        <p:spPr>
          <a:xfrm>
            <a:off x="899592" y="3573016"/>
            <a:ext cx="7543874" cy="9087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u="sng" dirty="0">
                <a:solidFill>
                  <a:srgbClr val="0000FF"/>
                </a:solidFill>
                <a:latin typeface="Calibri" panose="020F0502020204030204" pitchFamily="34" charset="0"/>
                <a:ea typeface="American Typewriter" charset="0"/>
                <a:cs typeface="Calibri" panose="020F0502020204030204" pitchFamily="34" charset="0"/>
              </a:rPr>
              <a:t>Three (possibly probabilistic) algorithms:</a:t>
            </a:r>
          </a:p>
        </p:txBody>
      </p:sp>
      <mc:AlternateContent xmlns:mc="http://schemas.openxmlformats.org/markup-compatibility/2006" xmlns:a14="http://schemas.microsoft.com/office/drawing/2010/main">
        <mc:Choice Requires="a14">
          <p:sp>
            <p:nvSpPr>
              <p:cNvPr id="14" name="Rectangle 63">
                <a:extLst>
                  <a:ext uri="{FF2B5EF4-FFF2-40B4-BE49-F238E27FC236}">
                    <a16:creationId xmlns:a16="http://schemas.microsoft.com/office/drawing/2014/main" id="{4E41DD70-1439-6F40-B62C-D9EF6DE07801}"/>
                  </a:ext>
                </a:extLst>
              </p:cNvPr>
              <p:cNvSpPr txBox="1">
                <a:spLocks noChangeArrowheads="1"/>
              </p:cNvSpPr>
              <p:nvPr/>
            </p:nvSpPr>
            <p:spPr>
              <a:xfrm>
                <a:off x="926040" y="4402023"/>
                <a:ext cx="7030336" cy="54687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Key Generation Algorithm </a:t>
                </a:r>
                <a:r>
                  <a:rPr lang="en-US" altLang="en-US" sz="2400" b="1" dirty="0">
                    <a:solidFill>
                      <a:srgbClr val="891637"/>
                    </a:solidFill>
                    <a:latin typeface="Calibri" panose="020F0502020204030204" pitchFamily="34" charset="0"/>
                    <a:ea typeface="American Typewriter" charset="0"/>
                    <a:cs typeface="Calibri" panose="020F0502020204030204" pitchFamily="34" charset="0"/>
                  </a:rPr>
                  <a:t>Gen</a:t>
                </a:r>
                <a:r>
                  <a:rPr lang="en-US" altLang="en-US" sz="2400" b="1" dirty="0">
                    <a:latin typeface="Calibri" panose="020F0502020204030204" pitchFamily="34" charset="0"/>
                    <a:ea typeface="American Typewriter" charset="0"/>
                    <a:cs typeface="Calibri" panose="020F0502020204030204" pitchFamily="34" charset="0"/>
                  </a:rPr>
                  <a:t>: </a:t>
                </a:r>
                <a14:m>
                  <m:oMath xmlns:m="http://schemas.openxmlformats.org/officeDocument/2006/math">
                    <m:r>
                      <a:rPr lang="en-US" altLang="en-US" sz="2400" b="0" i="1" smtClean="0">
                        <a:latin typeface="Cambria Math" panose="02040503050406030204" pitchFamily="18" charset="0"/>
                        <a:ea typeface="American Typewriter" charset="0"/>
                        <a:cs typeface="Calibri" panose="020F0502020204030204" pitchFamily="34" charset="0"/>
                      </a:rPr>
                      <m:t>𝑘</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m:rPr>
                        <m:sty m:val="p"/>
                      </m:rPr>
                      <a:rPr lang="en-US" altLang="en-US" sz="2400" b="0" i="0" smtClean="0">
                        <a:latin typeface="Cambria Math" panose="02040503050406030204" pitchFamily="18" charset="0"/>
                        <a:ea typeface="Cambria Math" panose="02040503050406030204" pitchFamily="18" charset="0"/>
                        <a:cs typeface="Calibri" panose="020F0502020204030204" pitchFamily="34" charset="0"/>
                      </a:rPr>
                      <m:t>Gen</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sSup>
                      <m:sSupPr>
                        <m:ctrlPr>
                          <a:rPr lang="en-US" altLang="en-US" sz="2400" i="1" smtClean="0">
                            <a:latin typeface="Cambria Math" panose="02040503050406030204" pitchFamily="18" charset="0"/>
                            <a:ea typeface="Cambria Math" panose="02040503050406030204" pitchFamily="18" charset="0"/>
                            <a:cs typeface="Calibri" panose="020F0502020204030204" pitchFamily="34" charset="0"/>
                          </a:rPr>
                        </m:ctrlPr>
                      </m:sSup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1</m:t>
                        </m:r>
                      </m:e>
                      <m:sup>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𝑛</m:t>
                        </m:r>
                      </m:sup>
                    </m:sSup>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oMath>
                </a14:m>
                <a:endParaRPr lang="en-US" altLang="en-US" sz="2400" dirty="0">
                  <a:latin typeface="Calibri" panose="020F0502020204030204" pitchFamily="34" charset="0"/>
                  <a:ea typeface="American Typewriter" charset="0"/>
                  <a:cs typeface="Calibri" panose="020F0502020204030204" pitchFamily="34" charset="0"/>
                </a:endParaRPr>
              </a:p>
            </p:txBody>
          </p:sp>
        </mc:Choice>
        <mc:Fallback xmlns="">
          <p:sp>
            <p:nvSpPr>
              <p:cNvPr id="14" name="Rectangle 63">
                <a:extLst>
                  <a:ext uri="{FF2B5EF4-FFF2-40B4-BE49-F238E27FC236}">
                    <a16:creationId xmlns:a16="http://schemas.microsoft.com/office/drawing/2014/main" id="{4E41DD70-1439-6F40-B62C-D9EF6DE07801}"/>
                  </a:ext>
                </a:extLst>
              </p:cNvPr>
              <p:cNvSpPr txBox="1">
                <a:spLocks noRot="1" noChangeAspect="1" noMove="1" noResize="1" noEditPoints="1" noAdjustHandles="1" noChangeArrowheads="1" noChangeShapeType="1" noTextEdit="1"/>
              </p:cNvSpPr>
              <p:nvPr/>
            </p:nvSpPr>
            <p:spPr>
              <a:xfrm>
                <a:off x="926040" y="4402023"/>
                <a:ext cx="7030336" cy="546871"/>
              </a:xfrm>
              <a:prstGeom prst="rect">
                <a:avLst/>
              </a:prstGeom>
              <a:blipFill>
                <a:blip r:embed="rId5"/>
                <a:stretch>
                  <a:fillRect l="-1081" b="-181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63">
                <a:extLst>
                  <a:ext uri="{FF2B5EF4-FFF2-40B4-BE49-F238E27FC236}">
                    <a16:creationId xmlns:a16="http://schemas.microsoft.com/office/drawing/2014/main" id="{2E03AB97-9511-6846-A92B-074483983A59}"/>
                  </a:ext>
                </a:extLst>
              </p:cNvPr>
              <p:cNvSpPr txBox="1">
                <a:spLocks noChangeArrowheads="1"/>
              </p:cNvSpPr>
              <p:nvPr/>
            </p:nvSpPr>
            <p:spPr>
              <a:xfrm>
                <a:off x="926040" y="5330401"/>
                <a:ext cx="7030336" cy="54687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Encryption Algorithm </a:t>
                </a:r>
                <a:r>
                  <a:rPr lang="en-US" altLang="en-US" sz="2400" b="1" dirty="0">
                    <a:solidFill>
                      <a:srgbClr val="891637"/>
                    </a:solidFill>
                    <a:latin typeface="Calibri" panose="020F0502020204030204" pitchFamily="34" charset="0"/>
                    <a:ea typeface="American Typewriter" charset="0"/>
                    <a:cs typeface="Calibri" panose="020F0502020204030204" pitchFamily="34" charset="0"/>
                  </a:rPr>
                  <a:t>Enc</a:t>
                </a:r>
                <a:r>
                  <a:rPr lang="en-US" altLang="en-US" sz="2400" b="1" dirty="0">
                    <a:latin typeface="Calibri" panose="020F0502020204030204" pitchFamily="34" charset="0"/>
                    <a:ea typeface="American Typewriter" charset="0"/>
                    <a:cs typeface="Calibri" panose="020F0502020204030204" pitchFamily="34" charset="0"/>
                  </a:rPr>
                  <a:t>: </a:t>
                </a:r>
                <a14:m>
                  <m:oMath xmlns:m="http://schemas.openxmlformats.org/officeDocument/2006/math">
                    <m:r>
                      <a:rPr lang="en-US" altLang="en-US" sz="2400" b="0" i="1" smtClean="0">
                        <a:latin typeface="Cambria Math" panose="02040503050406030204" pitchFamily="18" charset="0"/>
                        <a:ea typeface="American Typewriter" charset="0"/>
                        <a:cs typeface="Calibri" panose="020F0502020204030204" pitchFamily="34" charset="0"/>
                      </a:rPr>
                      <m:t>𝑐</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m:rPr>
                        <m:sty m:val="p"/>
                      </m:rPr>
                      <a:rPr lang="en-US" altLang="en-US" sz="2400" b="0" i="0" smtClean="0">
                        <a:latin typeface="Cambria Math" panose="02040503050406030204" pitchFamily="18" charset="0"/>
                        <a:ea typeface="Cambria Math" panose="02040503050406030204" pitchFamily="18" charset="0"/>
                        <a:cs typeface="Calibri" panose="020F0502020204030204" pitchFamily="34" charset="0"/>
                      </a:rPr>
                      <m:t>Enc</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𝑘</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𝑚</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oMath>
                </a14:m>
                <a:endParaRPr lang="en-US" altLang="en-US" sz="2400" dirty="0">
                  <a:latin typeface="Calibri" panose="020F0502020204030204" pitchFamily="34" charset="0"/>
                  <a:ea typeface="American Typewriter" charset="0"/>
                  <a:cs typeface="Calibri" panose="020F0502020204030204" pitchFamily="34" charset="0"/>
                </a:endParaRPr>
              </a:p>
            </p:txBody>
          </p:sp>
        </mc:Choice>
        <mc:Fallback xmlns="">
          <p:sp>
            <p:nvSpPr>
              <p:cNvPr id="15" name="Rectangle 63">
                <a:extLst>
                  <a:ext uri="{FF2B5EF4-FFF2-40B4-BE49-F238E27FC236}">
                    <a16:creationId xmlns:a16="http://schemas.microsoft.com/office/drawing/2014/main" id="{2E03AB97-9511-6846-A92B-074483983A59}"/>
                  </a:ext>
                </a:extLst>
              </p:cNvPr>
              <p:cNvSpPr txBox="1">
                <a:spLocks noRot="1" noChangeAspect="1" noMove="1" noResize="1" noEditPoints="1" noAdjustHandles="1" noChangeArrowheads="1" noChangeShapeType="1" noTextEdit="1"/>
              </p:cNvSpPr>
              <p:nvPr/>
            </p:nvSpPr>
            <p:spPr>
              <a:xfrm>
                <a:off x="926040" y="5330401"/>
                <a:ext cx="7030336" cy="546871"/>
              </a:xfrm>
              <a:prstGeom prst="rect">
                <a:avLst/>
              </a:prstGeom>
              <a:blipFill>
                <a:blip r:embed="rId6"/>
                <a:stretch>
                  <a:fillRect l="-1081" b="-181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63">
                <a:extLst>
                  <a:ext uri="{FF2B5EF4-FFF2-40B4-BE49-F238E27FC236}">
                    <a16:creationId xmlns:a16="http://schemas.microsoft.com/office/drawing/2014/main" id="{B196C954-4549-8949-91B0-07B76E39F3F8}"/>
                  </a:ext>
                </a:extLst>
              </p:cNvPr>
              <p:cNvSpPr txBox="1">
                <a:spLocks noChangeArrowheads="1"/>
              </p:cNvSpPr>
              <p:nvPr/>
            </p:nvSpPr>
            <p:spPr>
              <a:xfrm>
                <a:off x="926040" y="6122489"/>
                <a:ext cx="7030336" cy="54687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Courier New" panose="02070309020205020404" pitchFamily="49" charset="0"/>
                  <a:buChar char="o"/>
                </a:pPr>
                <a:r>
                  <a:rPr lang="en-US" altLang="en-US" sz="2400" b="1" dirty="0">
                    <a:latin typeface="Calibri" panose="020F0502020204030204" pitchFamily="34" charset="0"/>
                    <a:ea typeface="American Typewriter" charset="0"/>
                    <a:cs typeface="Calibri" panose="020F0502020204030204" pitchFamily="34" charset="0"/>
                  </a:rPr>
                  <a:t>Decryption Algorithm </a:t>
                </a:r>
                <a:r>
                  <a:rPr lang="en-US" altLang="en-US" sz="2400" b="1" dirty="0">
                    <a:solidFill>
                      <a:srgbClr val="891637"/>
                    </a:solidFill>
                    <a:latin typeface="Calibri" panose="020F0502020204030204" pitchFamily="34" charset="0"/>
                    <a:ea typeface="American Typewriter" charset="0"/>
                    <a:cs typeface="Calibri" panose="020F0502020204030204" pitchFamily="34" charset="0"/>
                  </a:rPr>
                  <a:t>Dec</a:t>
                </a:r>
                <a:r>
                  <a:rPr lang="en-US" altLang="en-US" sz="2400" b="1" dirty="0">
                    <a:latin typeface="Calibri" panose="020F0502020204030204" pitchFamily="34" charset="0"/>
                    <a:ea typeface="American Typewriter" charset="0"/>
                    <a:cs typeface="Calibri" panose="020F0502020204030204" pitchFamily="34" charset="0"/>
                  </a:rPr>
                  <a:t>: </a:t>
                </a:r>
                <a14:m>
                  <m:oMath xmlns:m="http://schemas.openxmlformats.org/officeDocument/2006/math">
                    <m:r>
                      <a:rPr lang="en-US" altLang="en-US" sz="2400" b="0" i="1" smtClean="0">
                        <a:latin typeface="Cambria Math" panose="02040503050406030204" pitchFamily="18" charset="0"/>
                        <a:ea typeface="American Typewriter" charset="0"/>
                        <a:cs typeface="Calibri" panose="020F0502020204030204" pitchFamily="34" charset="0"/>
                      </a:rPr>
                      <m:t>𝑚</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m:rPr>
                        <m:sty m:val="p"/>
                      </m:rPr>
                      <a:rPr lang="en-US" altLang="en-US" sz="2400" b="0" i="0" smtClean="0">
                        <a:latin typeface="Cambria Math" panose="02040503050406030204" pitchFamily="18" charset="0"/>
                        <a:ea typeface="Cambria Math" panose="02040503050406030204" pitchFamily="18" charset="0"/>
                        <a:cs typeface="Calibri" panose="020F0502020204030204" pitchFamily="34" charset="0"/>
                      </a:rPr>
                      <m:t>Dec</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𝑘</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𝑐</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oMath>
                </a14:m>
                <a:endParaRPr lang="en-US" altLang="en-US" sz="2400" dirty="0">
                  <a:latin typeface="Calibri" panose="020F0502020204030204" pitchFamily="34" charset="0"/>
                  <a:ea typeface="American Typewriter" charset="0"/>
                  <a:cs typeface="Calibri" panose="020F0502020204030204" pitchFamily="34" charset="0"/>
                </a:endParaRPr>
              </a:p>
            </p:txBody>
          </p:sp>
        </mc:Choice>
        <mc:Fallback xmlns="">
          <p:sp>
            <p:nvSpPr>
              <p:cNvPr id="16" name="Rectangle 63">
                <a:extLst>
                  <a:ext uri="{FF2B5EF4-FFF2-40B4-BE49-F238E27FC236}">
                    <a16:creationId xmlns:a16="http://schemas.microsoft.com/office/drawing/2014/main" id="{B196C954-4549-8949-91B0-07B76E39F3F8}"/>
                  </a:ext>
                </a:extLst>
              </p:cNvPr>
              <p:cNvSpPr txBox="1">
                <a:spLocks noRot="1" noChangeAspect="1" noMove="1" noResize="1" noEditPoints="1" noAdjustHandles="1" noChangeArrowheads="1" noChangeShapeType="1" noTextEdit="1"/>
              </p:cNvSpPr>
              <p:nvPr/>
            </p:nvSpPr>
            <p:spPr>
              <a:xfrm>
                <a:off x="926040" y="6122489"/>
                <a:ext cx="7030336" cy="546871"/>
              </a:xfrm>
              <a:prstGeom prst="rect">
                <a:avLst/>
              </a:prstGeom>
              <a:blipFill>
                <a:blip r:embed="rId7"/>
                <a:stretch>
                  <a:fillRect l="-1081"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6C647A4-7AE2-5F42-A9E6-3FDC51432D2B}"/>
                  </a:ext>
                </a:extLst>
              </p:cNvPr>
              <p:cNvSpPr/>
              <p:nvPr/>
            </p:nvSpPr>
            <p:spPr>
              <a:xfrm>
                <a:off x="2925670" y="1841550"/>
                <a:ext cx="3434273" cy="461665"/>
              </a:xfrm>
              <a:prstGeom prst="rect">
                <a:avLst/>
              </a:prstGeom>
            </p:spPr>
            <p:txBody>
              <a:bodyPr wrap="none">
                <a:spAutoFit/>
              </a:bodyPr>
              <a:lstStyle/>
              <a:p>
                <a:r>
                  <a:rPr lang="en-US" altLang="en-US" sz="2400" dirty="0">
                    <a:solidFill>
                      <a:prstClr val="black"/>
                    </a:solidFill>
                    <a:ea typeface="American Typewriter" charset="0"/>
                    <a:cs typeface="Calibri" panose="020F0502020204030204" pitchFamily="34" charset="0"/>
                  </a:rPr>
                  <a:t>Ciphertext </a:t>
                </a:r>
                <a14:m>
                  <m:oMath xmlns:m="http://schemas.openxmlformats.org/officeDocument/2006/math">
                    <m:r>
                      <a:rPr lang="en-US" altLang="en-US" sz="2400" i="1">
                        <a:solidFill>
                          <a:prstClr val="black"/>
                        </a:solidFill>
                        <a:latin typeface="Cambria Math" panose="02040503050406030204" pitchFamily="18" charset="0"/>
                        <a:ea typeface="American Typewriter" charset="0"/>
                        <a:cs typeface="Calibri" panose="020F0502020204030204" pitchFamily="34" charset="0"/>
                      </a:rPr>
                      <m:t>𝑐</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m:t>
                    </m:r>
                    <m:r>
                      <m:rPr>
                        <m:sty m:val="p"/>
                      </m:rPr>
                      <a:rPr lang="en-US" altLang="en-US" sz="2400">
                        <a:solidFill>
                          <a:prstClr val="black"/>
                        </a:solidFill>
                        <a:latin typeface="Cambria Math" panose="02040503050406030204" pitchFamily="18" charset="0"/>
                        <a:ea typeface="Cambria Math" panose="02040503050406030204" pitchFamily="18" charset="0"/>
                        <a:cs typeface="Calibri" panose="020F0502020204030204" pitchFamily="34" charset="0"/>
                      </a:rPr>
                      <m:t>Enc</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𝑘</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𝑚</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m:t>
                    </m:r>
                  </m:oMath>
                </a14:m>
                <a:endParaRPr lang="en-US" dirty="0"/>
              </a:p>
            </p:txBody>
          </p:sp>
        </mc:Choice>
        <mc:Fallback xmlns="">
          <p:sp>
            <p:nvSpPr>
              <p:cNvPr id="2" name="Rectangle 1">
                <a:extLst>
                  <a:ext uri="{FF2B5EF4-FFF2-40B4-BE49-F238E27FC236}">
                    <a16:creationId xmlns:a16="http://schemas.microsoft.com/office/drawing/2014/main" id="{06C647A4-7AE2-5F42-A9E6-3FDC51432D2B}"/>
                  </a:ext>
                </a:extLst>
              </p:cNvPr>
              <p:cNvSpPr>
                <a:spLocks noRot="1" noChangeAspect="1" noMove="1" noResize="1" noEditPoints="1" noAdjustHandles="1" noChangeArrowheads="1" noChangeShapeType="1" noTextEdit="1"/>
              </p:cNvSpPr>
              <p:nvPr/>
            </p:nvSpPr>
            <p:spPr>
              <a:xfrm>
                <a:off x="2925670" y="1841550"/>
                <a:ext cx="3434273" cy="461665"/>
              </a:xfrm>
              <a:prstGeom prst="rect">
                <a:avLst/>
              </a:prstGeom>
              <a:blipFill>
                <a:blip r:embed="rId8"/>
                <a:stretch>
                  <a:fillRect l="-2952" t="-5263" r="-738"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7BA31746-FC94-4342-A651-4ABB4BD3E681}"/>
                  </a:ext>
                </a:extLst>
              </p:cNvPr>
              <p:cNvSpPr/>
              <p:nvPr/>
            </p:nvSpPr>
            <p:spPr>
              <a:xfrm>
                <a:off x="7299693" y="2158364"/>
                <a:ext cx="1810175"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000" i="1" smtClean="0">
                          <a:latin typeface="Cambria Math" panose="02040503050406030204" pitchFamily="18" charset="0"/>
                          <a:ea typeface="American Typewriter" charset="0"/>
                          <a:cs typeface="Calibri" panose="020F0502020204030204" pitchFamily="34" charset="0"/>
                        </a:rPr>
                        <m:t>𝑚</m:t>
                      </m:r>
                      <m:r>
                        <a:rPr lang="en-US" altLang="en-US" sz="2000" i="1">
                          <a:latin typeface="Cambria Math" panose="02040503050406030204" pitchFamily="18" charset="0"/>
                          <a:ea typeface="Cambria Math" panose="02040503050406030204" pitchFamily="18" charset="0"/>
                          <a:cs typeface="Calibri" panose="020F0502020204030204" pitchFamily="34" charset="0"/>
                        </a:rPr>
                        <m:t>←</m:t>
                      </m:r>
                      <m:r>
                        <m:rPr>
                          <m:sty m:val="p"/>
                        </m:rPr>
                        <a:rPr lang="en-US" altLang="en-US" sz="2000" b="0" i="0" smtClean="0">
                          <a:latin typeface="Cambria Math" panose="02040503050406030204" pitchFamily="18" charset="0"/>
                          <a:ea typeface="Cambria Math" panose="02040503050406030204" pitchFamily="18" charset="0"/>
                          <a:cs typeface="Calibri" panose="020F0502020204030204" pitchFamily="34" charset="0"/>
                        </a:rPr>
                        <m:t>De</m:t>
                      </m:r>
                      <m:r>
                        <m:rPr>
                          <m:sty m:val="p"/>
                        </m:rPr>
                        <a:rPr lang="en-US" altLang="en-US" sz="2000">
                          <a:latin typeface="Cambria Math" panose="02040503050406030204" pitchFamily="18" charset="0"/>
                          <a:ea typeface="Cambria Math" panose="02040503050406030204" pitchFamily="18" charset="0"/>
                          <a:cs typeface="Calibri" panose="020F0502020204030204" pitchFamily="34" charset="0"/>
                        </a:rPr>
                        <m:t>c</m:t>
                      </m:r>
                      <m:r>
                        <a:rPr lang="en-US" altLang="en-US" sz="2000" i="1">
                          <a:latin typeface="Cambria Math" panose="02040503050406030204" pitchFamily="18" charset="0"/>
                          <a:ea typeface="Cambria Math" panose="02040503050406030204" pitchFamily="18" charset="0"/>
                          <a:cs typeface="Calibri" panose="020F0502020204030204" pitchFamily="34" charset="0"/>
                        </a:rPr>
                        <m:t>(</m:t>
                      </m:r>
                      <m:r>
                        <a:rPr lang="en-US" altLang="en-US" sz="2000" i="1">
                          <a:latin typeface="Cambria Math" panose="02040503050406030204" pitchFamily="18" charset="0"/>
                          <a:ea typeface="Cambria Math" panose="02040503050406030204" pitchFamily="18" charset="0"/>
                          <a:cs typeface="Calibri" panose="020F0502020204030204" pitchFamily="34" charset="0"/>
                        </a:rPr>
                        <m:t>𝑘</m:t>
                      </m:r>
                      <m:r>
                        <a:rPr lang="en-US" altLang="en-US" sz="2000" i="1">
                          <a:latin typeface="Cambria Math" panose="02040503050406030204" pitchFamily="18" charset="0"/>
                          <a:ea typeface="Cambria Math" panose="02040503050406030204" pitchFamily="18" charset="0"/>
                          <a:cs typeface="Calibri" panose="020F0502020204030204" pitchFamily="34" charset="0"/>
                        </a:rPr>
                        <m:t>,</m:t>
                      </m:r>
                      <m:r>
                        <a:rPr lang="en-US" altLang="en-US" sz="2000" i="1">
                          <a:latin typeface="Cambria Math" panose="02040503050406030204" pitchFamily="18" charset="0"/>
                          <a:ea typeface="Cambria Math" panose="02040503050406030204" pitchFamily="18" charset="0"/>
                          <a:cs typeface="Calibri" panose="020F0502020204030204" pitchFamily="34" charset="0"/>
                        </a:rPr>
                        <m:t>𝑐</m:t>
                      </m:r>
                      <m:r>
                        <a:rPr lang="en-US" altLang="en-US" sz="2000" i="1">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sz="2000" dirty="0"/>
              </a:p>
            </p:txBody>
          </p:sp>
        </mc:Choice>
        <mc:Fallback xmlns="">
          <p:sp>
            <p:nvSpPr>
              <p:cNvPr id="6" name="Rectangle 5">
                <a:extLst>
                  <a:ext uri="{FF2B5EF4-FFF2-40B4-BE49-F238E27FC236}">
                    <a16:creationId xmlns:a16="http://schemas.microsoft.com/office/drawing/2014/main" id="{7BA31746-FC94-4342-A651-4ABB4BD3E681}"/>
                  </a:ext>
                </a:extLst>
              </p:cNvPr>
              <p:cNvSpPr>
                <a:spLocks noRot="1" noChangeAspect="1" noMove="1" noResize="1" noEditPoints="1" noAdjustHandles="1" noChangeArrowheads="1" noChangeShapeType="1" noTextEdit="1"/>
              </p:cNvSpPr>
              <p:nvPr/>
            </p:nvSpPr>
            <p:spPr>
              <a:xfrm>
                <a:off x="7299693" y="2158364"/>
                <a:ext cx="1810175" cy="400110"/>
              </a:xfrm>
              <a:prstGeom prst="rect">
                <a:avLst/>
              </a:prstGeom>
              <a:blipFill>
                <a:blip r:embed="rId9"/>
                <a:stretch>
                  <a:fillRect b="-12121"/>
                </a:stretch>
              </a:blipFill>
            </p:spPr>
            <p:txBody>
              <a:bodyPr/>
              <a:lstStyle/>
              <a:p>
                <a:r>
                  <a:rPr lang="en-US">
                    <a:noFill/>
                  </a:rPr>
                  <a:t> </a:t>
                </a:r>
              </a:p>
            </p:txBody>
          </p:sp>
        </mc:Fallback>
      </mc:AlternateContent>
      <p:sp>
        <p:nvSpPr>
          <p:cNvPr id="21" name="Rectangle 63">
            <a:extLst>
              <a:ext uri="{FF2B5EF4-FFF2-40B4-BE49-F238E27FC236}">
                <a16:creationId xmlns:a16="http://schemas.microsoft.com/office/drawing/2014/main" id="{02A6A4E3-BBB6-8F43-A0BF-B348C929A435}"/>
              </a:ext>
            </a:extLst>
          </p:cNvPr>
          <p:cNvSpPr txBox="1">
            <a:spLocks noChangeArrowheads="1"/>
          </p:cNvSpPr>
          <p:nvPr/>
        </p:nvSpPr>
        <p:spPr>
          <a:xfrm>
            <a:off x="2939988" y="4877491"/>
            <a:ext cx="3388849" cy="36748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i="1" dirty="0">
                <a:solidFill>
                  <a:srgbClr val="0000FF"/>
                </a:solidFill>
                <a:latin typeface="Calibri" panose="020F0502020204030204" pitchFamily="34" charset="0"/>
                <a:ea typeface="American Typewriter" charset="0"/>
                <a:cs typeface="Calibri" panose="020F0502020204030204" pitchFamily="34" charset="0"/>
              </a:rPr>
              <a:t>Has to be probabilistic</a:t>
            </a:r>
          </a:p>
        </p:txBody>
      </p:sp>
      <p:sp>
        <p:nvSpPr>
          <p:cNvPr id="9" name="Rectangle 8">
            <a:extLst>
              <a:ext uri="{FF2B5EF4-FFF2-40B4-BE49-F238E27FC236}">
                <a16:creationId xmlns:a16="http://schemas.microsoft.com/office/drawing/2014/main" id="{D184444A-A0F8-57E9-647C-D41CDDE70713}"/>
              </a:ext>
            </a:extLst>
          </p:cNvPr>
          <p:cNvSpPr/>
          <p:nvPr/>
        </p:nvSpPr>
        <p:spPr>
          <a:xfrm>
            <a:off x="6612396" y="4481736"/>
            <a:ext cx="335868" cy="395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93472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2" grpId="0"/>
      <p:bldP spid="6" grpId="0"/>
      <p:bldP spid="21" grpId="0"/>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The Worst-case Adversary</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pic>
        <p:nvPicPr>
          <p:cNvPr id="12" name="Picture 19" descr="MCj04359310000[1]">
            <a:extLst>
              <a:ext uri="{FF2B5EF4-FFF2-40B4-BE49-F238E27FC236}">
                <a16:creationId xmlns:a16="http://schemas.microsoft.com/office/drawing/2014/main" id="{ABF951DB-ADFB-E140-B7C5-E314983209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8344" y="188640"/>
            <a:ext cx="938752" cy="74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t Placeholder 2">
            <a:extLst>
              <a:ext uri="{FF2B5EF4-FFF2-40B4-BE49-F238E27FC236}">
                <a16:creationId xmlns:a16="http://schemas.microsoft.com/office/drawing/2014/main" id="{986C2698-0832-474A-9599-E970446C2E31}"/>
              </a:ext>
            </a:extLst>
          </p:cNvPr>
          <p:cNvSpPr>
            <a:spLocks/>
          </p:cNvSpPr>
          <p:nvPr/>
        </p:nvSpPr>
        <p:spPr bwMode="auto">
          <a:xfrm>
            <a:off x="755576" y="1556792"/>
            <a:ext cx="820891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An arbitrary computationally </a:t>
            </a:r>
            <a:r>
              <a:rPr lang="en-US" altLang="en-US" sz="2400" i="1" dirty="0">
                <a:cs typeface="Arial" charset="0"/>
              </a:rPr>
              <a:t>unbounded</a:t>
            </a:r>
            <a:r>
              <a:rPr lang="en-US" altLang="en-US" sz="2400" dirty="0">
                <a:cs typeface="Arial" charset="0"/>
              </a:rPr>
              <a:t> algorithm </a:t>
            </a:r>
            <a:r>
              <a:rPr lang="en-US" altLang="en-US" sz="2400" b="1" dirty="0">
                <a:solidFill>
                  <a:srgbClr val="FF0000"/>
                </a:solidFill>
                <a:cs typeface="Arial" charset="0"/>
              </a:rPr>
              <a:t>EVE</a:t>
            </a:r>
            <a:r>
              <a:rPr lang="en-US" altLang="en-US" sz="2400" dirty="0">
                <a:cs typeface="Arial" charset="0"/>
              </a:rPr>
              <a:t>.*</a:t>
            </a:r>
          </a:p>
        </p:txBody>
      </p:sp>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6633B025-0005-9D4A-87CE-EA2327D6549F}"/>
                  </a:ext>
                </a:extLst>
              </p:cNvPr>
              <p:cNvSpPr>
                <a:spLocks/>
              </p:cNvSpPr>
              <p:nvPr/>
            </p:nvSpPr>
            <p:spPr bwMode="auto">
              <a:xfrm>
                <a:off x="755576" y="2348880"/>
                <a:ext cx="8172400" cy="158417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Knows Alice and Bob’s algorithms </a:t>
                </a:r>
                <a14:m>
                  <m:oMath xmlns:m="http://schemas.openxmlformats.org/officeDocument/2006/math">
                    <m:r>
                      <a:rPr lang="en-US" altLang="en-US" sz="2400" b="0" i="1" smtClean="0">
                        <a:latin typeface="Cambria Math" panose="02040503050406030204" pitchFamily="18" charset="0"/>
                        <a:cs typeface="Arial" charset="0"/>
                      </a:rPr>
                      <m:t>𝐺𝑒𝑛</m:t>
                    </m:r>
                    <m:r>
                      <a:rPr lang="en-US" altLang="en-US" sz="2400" b="0" i="1" smtClean="0">
                        <a:latin typeface="Cambria Math" panose="02040503050406030204" pitchFamily="18" charset="0"/>
                        <a:cs typeface="Arial" charset="0"/>
                      </a:rPr>
                      <m:t>,</m:t>
                    </m:r>
                    <m:r>
                      <a:rPr lang="en-US" altLang="en-US" sz="2400" b="0" i="1" smtClean="0">
                        <a:latin typeface="Cambria Math" panose="02040503050406030204" pitchFamily="18" charset="0"/>
                        <a:cs typeface="Arial" charset="0"/>
                      </a:rPr>
                      <m:t>𝐸𝑛𝑐</m:t>
                    </m:r>
                  </m:oMath>
                </a14:m>
                <a:r>
                  <a:rPr lang="en-US" altLang="en-US" sz="2400" dirty="0">
                    <a:cs typeface="Arial" charset="0"/>
                  </a:rPr>
                  <a:t> and </a:t>
                </a:r>
                <a14:m>
                  <m:oMath xmlns:m="http://schemas.openxmlformats.org/officeDocument/2006/math">
                    <m:r>
                      <a:rPr lang="en-US" altLang="en-US" sz="2400" b="0" i="1" smtClean="0">
                        <a:latin typeface="Cambria Math" panose="02040503050406030204" pitchFamily="18" charset="0"/>
                        <a:cs typeface="Arial" charset="0"/>
                      </a:rPr>
                      <m:t>𝐷𝑒𝑐</m:t>
                    </m:r>
                  </m:oMath>
                </a14:m>
                <a:r>
                  <a:rPr lang="en-US" altLang="en-US" sz="2400" dirty="0">
                    <a:cs typeface="Arial" charset="0"/>
                  </a:rPr>
                  <a:t> but does not know the key nor their internal randomness. </a:t>
                </a:r>
                <a:br>
                  <a:rPr lang="en-US" altLang="en-US" sz="2400" dirty="0">
                    <a:cs typeface="Arial" charset="0"/>
                  </a:rPr>
                </a:br>
                <a:r>
                  <a:rPr lang="en-US" altLang="en-US" sz="2400" dirty="0">
                    <a:cs typeface="Arial" charset="0"/>
                  </a:rPr>
                  <a:t>	(</a:t>
                </a:r>
                <a:r>
                  <a:rPr lang="en-US" altLang="en-US" sz="2000" i="1" dirty="0" err="1">
                    <a:cs typeface="Arial" charset="0"/>
                  </a:rPr>
                  <a:t>Kerckhoff’s</a:t>
                </a:r>
                <a:r>
                  <a:rPr lang="en-US" altLang="en-US" sz="2000" i="1" dirty="0">
                    <a:cs typeface="Arial" charset="0"/>
                  </a:rPr>
                  <a:t> principle or Shannon’s maxim</a:t>
                </a:r>
                <a:r>
                  <a:rPr lang="en-US" altLang="en-US" sz="2400" dirty="0">
                    <a:cs typeface="Arial" charset="0"/>
                  </a:rPr>
                  <a:t>)</a:t>
                </a:r>
              </a:p>
            </p:txBody>
          </p:sp>
        </mc:Choice>
        <mc:Fallback xmlns="">
          <p:sp>
            <p:nvSpPr>
              <p:cNvPr id="14" name="Content Placeholder 2">
                <a:extLst>
                  <a:ext uri="{FF2B5EF4-FFF2-40B4-BE49-F238E27FC236}">
                    <a16:creationId xmlns:a16="http://schemas.microsoft.com/office/drawing/2014/main" id="{6633B025-0005-9D4A-87CE-EA2327D6549F}"/>
                  </a:ext>
                </a:extLst>
              </p:cNvPr>
              <p:cNvSpPr>
                <a:spLocks noRot="1" noChangeAspect="1" noMove="1" noResize="1" noEditPoints="1" noAdjustHandles="1" noChangeArrowheads="1" noChangeShapeType="1" noTextEdit="1"/>
              </p:cNvSpPr>
              <p:nvPr/>
            </p:nvSpPr>
            <p:spPr bwMode="auto">
              <a:xfrm>
                <a:off x="755576" y="2348880"/>
                <a:ext cx="8172400" cy="1584176"/>
              </a:xfrm>
              <a:prstGeom prst="rect">
                <a:avLst/>
              </a:prstGeom>
              <a:blipFill>
                <a:blip r:embed="rId4"/>
                <a:stretch>
                  <a:fillRect l="-1085" t="-3175" r="-46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15" name="Content Placeholder 2">
            <a:extLst>
              <a:ext uri="{FF2B5EF4-FFF2-40B4-BE49-F238E27FC236}">
                <a16:creationId xmlns:a16="http://schemas.microsoft.com/office/drawing/2014/main" id="{3DF31AFD-8010-454F-8FC3-E30EA649F87E}"/>
              </a:ext>
            </a:extLst>
          </p:cNvPr>
          <p:cNvSpPr>
            <a:spLocks/>
          </p:cNvSpPr>
          <p:nvPr/>
        </p:nvSpPr>
        <p:spPr bwMode="auto">
          <a:xfrm>
            <a:off x="755576" y="4149080"/>
            <a:ext cx="7776864"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Can see the ciphertexts going through the channel </a:t>
            </a:r>
            <a:r>
              <a:rPr lang="en-US" altLang="en-US" sz="2000" i="1" dirty="0">
                <a:cs typeface="Arial" charset="0"/>
              </a:rPr>
              <a:t>(but cannot modify them… we will come to that later)</a:t>
            </a:r>
          </a:p>
        </p:txBody>
      </p:sp>
      <p:sp>
        <p:nvSpPr>
          <p:cNvPr id="16" name="Content Placeholder 2">
            <a:extLst>
              <a:ext uri="{FF2B5EF4-FFF2-40B4-BE49-F238E27FC236}">
                <a16:creationId xmlns:a16="http://schemas.microsoft.com/office/drawing/2014/main" id="{733CCC1D-D29C-734F-AF65-A65DA23485DF}"/>
              </a:ext>
            </a:extLst>
          </p:cNvPr>
          <p:cNvSpPr>
            <a:spLocks/>
          </p:cNvSpPr>
          <p:nvPr/>
        </p:nvSpPr>
        <p:spPr bwMode="auto">
          <a:xfrm>
            <a:off x="890210" y="5423791"/>
            <a:ext cx="7903132"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solidFill>
                  <a:srgbClr val="FF0000"/>
                </a:solidFill>
                <a:cs typeface="Arial" charset="0"/>
              </a:rPr>
              <a:t>Security Definition: What is she trying to learn?</a:t>
            </a:r>
            <a:endParaRPr lang="en-US" altLang="en-US" sz="2000" b="1" i="1" dirty="0">
              <a:solidFill>
                <a:srgbClr val="FF0000"/>
              </a:solidFill>
              <a:cs typeface="Arial" charset="0"/>
            </a:endParaRPr>
          </a:p>
        </p:txBody>
      </p:sp>
    </p:spTree>
    <p:extLst>
      <p:ext uri="{BB962C8B-B14F-4D97-AF65-F5344CB8AC3E}">
        <p14:creationId xmlns:p14="http://schemas.microsoft.com/office/powerpoint/2010/main" val="2182240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6F606-4D4D-5723-EDD3-A4AFFD10B2F5}"/>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DC148BED-B734-0758-6CA4-8A3210DD0003}"/>
              </a:ext>
            </a:extLst>
          </p:cNvPr>
          <p:cNvSpPr/>
          <p:nvPr/>
        </p:nvSpPr>
        <p:spPr>
          <a:xfrm>
            <a:off x="6399418" y="6257891"/>
            <a:ext cx="896336" cy="369332"/>
          </a:xfrm>
          <a:prstGeom prst="rect">
            <a:avLst/>
          </a:prstGeom>
        </p:spPr>
        <p:txBody>
          <a:bodyPr wrap="none">
            <a:spAutoFit/>
          </a:bodyPr>
          <a:lstStyle/>
          <a:p>
            <a:r>
              <a:rPr lang="en-US" altLang="en-US" dirty="0">
                <a:cs typeface="Arial" charset="0"/>
              </a:rPr>
              <a:t>A-priori</a:t>
            </a:r>
            <a:endParaRPr lang="en-US" dirty="0"/>
          </a:p>
        </p:txBody>
      </p:sp>
      <p:sp>
        <p:nvSpPr>
          <p:cNvPr id="11" name="Rectangle 10">
            <a:extLst>
              <a:ext uri="{FF2B5EF4-FFF2-40B4-BE49-F238E27FC236}">
                <a16:creationId xmlns:a16="http://schemas.microsoft.com/office/drawing/2014/main" id="{2D019004-4E28-CBCD-D3D8-EAF0DCAB6469}"/>
              </a:ext>
            </a:extLst>
          </p:cNvPr>
          <p:cNvSpPr/>
          <p:nvPr/>
        </p:nvSpPr>
        <p:spPr>
          <a:xfrm>
            <a:off x="2195736" y="6257891"/>
            <a:ext cx="1295226" cy="369332"/>
          </a:xfrm>
          <a:prstGeom prst="rect">
            <a:avLst/>
          </a:prstGeom>
        </p:spPr>
        <p:txBody>
          <a:bodyPr wrap="none">
            <a:spAutoFit/>
          </a:bodyPr>
          <a:lstStyle/>
          <a:p>
            <a:r>
              <a:rPr lang="en-US" altLang="en-US" dirty="0">
                <a:cs typeface="Arial" charset="0"/>
              </a:rPr>
              <a:t>A-posteriori</a:t>
            </a:r>
            <a:endParaRPr lang="en-US" dirty="0"/>
          </a:p>
        </p:txBody>
      </p:sp>
      <p:sp>
        <p:nvSpPr>
          <p:cNvPr id="81" name="Subtitle 1">
            <a:extLst>
              <a:ext uri="{FF2B5EF4-FFF2-40B4-BE49-F238E27FC236}">
                <a16:creationId xmlns:a16="http://schemas.microsoft.com/office/drawing/2014/main" id="{1818EB45-A30A-9834-DA7F-CDE48E225868}"/>
              </a:ext>
            </a:extLst>
          </p:cNvPr>
          <p:cNvSpPr>
            <a:spLocks noGrp="1"/>
          </p:cNvSpPr>
          <p:nvPr>
            <p:ph type="subTitle" idx="1"/>
          </p:nvPr>
        </p:nvSpPr>
        <p:spPr>
          <a:xfrm>
            <a:off x="251520" y="292874"/>
            <a:ext cx="8712968" cy="759862"/>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Shannon’s Perfect Secrecy Definition</a:t>
            </a:r>
          </a:p>
        </p:txBody>
      </p:sp>
      <p:cxnSp>
        <p:nvCxnSpPr>
          <p:cNvPr id="3" name="Straight Connector 2">
            <a:extLst>
              <a:ext uri="{FF2B5EF4-FFF2-40B4-BE49-F238E27FC236}">
                <a16:creationId xmlns:a16="http://schemas.microsoft.com/office/drawing/2014/main" id="{37BCAE7B-04EF-A2BC-F7C6-6782AC6A7B14}"/>
              </a:ext>
            </a:extLst>
          </p:cNvPr>
          <p:cNvCxnSpPr>
            <a:cxnSpLocks/>
          </p:cNvCxnSpPr>
          <p:nvPr/>
        </p:nvCxnSpPr>
        <p:spPr>
          <a:xfrm flipH="1">
            <a:off x="2939988" y="2356899"/>
            <a:ext cx="3384376" cy="0"/>
          </a:xfrm>
          <a:prstGeom prst="line">
            <a:avLst/>
          </a:prstGeom>
          <a:ln w="38100">
            <a:solidFill>
              <a:schemeClr val="tx1"/>
            </a:solidFill>
            <a:headEnd type="stealt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99F682-51C6-5DBA-7A37-29BFC3E27374}"/>
              </a:ext>
            </a:extLst>
          </p:cNvPr>
          <p:cNvPicPr>
            <a:picLocks noChangeAspect="1"/>
          </p:cNvPicPr>
          <p:nvPr/>
        </p:nvPicPr>
        <p:blipFill rotWithShape="1">
          <a:blip r:embed="rId3">
            <a:extLst>
              <a:ext uri="{28A0092B-C50C-407E-A947-70E740481C1C}">
                <a14:useLocalDpi xmlns:a14="http://schemas.microsoft.com/office/drawing/2010/main" val="0"/>
              </a:ext>
            </a:extLst>
          </a:blip>
          <a:srcRect l="54055" t="-2132" r="10483" b="58956"/>
          <a:stretch/>
        </p:blipFill>
        <p:spPr>
          <a:xfrm>
            <a:off x="1560984" y="2092610"/>
            <a:ext cx="864096" cy="706988"/>
          </a:xfrm>
          <a:prstGeom prst="rect">
            <a:avLst/>
          </a:prstGeom>
        </p:spPr>
      </p:pic>
      <p:pic>
        <p:nvPicPr>
          <p:cNvPr id="5" name="Picture 4">
            <a:extLst>
              <a:ext uri="{FF2B5EF4-FFF2-40B4-BE49-F238E27FC236}">
                <a16:creationId xmlns:a16="http://schemas.microsoft.com/office/drawing/2014/main" id="{3C3249B2-B165-8080-C7CB-22FEE79C7EED}"/>
              </a:ext>
            </a:extLst>
          </p:cNvPr>
          <p:cNvPicPr>
            <a:picLocks noChangeAspect="1"/>
          </p:cNvPicPr>
          <p:nvPr/>
        </p:nvPicPr>
        <p:blipFill rotWithShape="1">
          <a:blip r:embed="rId3">
            <a:extLst>
              <a:ext uri="{28A0092B-C50C-407E-A947-70E740481C1C}">
                <a14:useLocalDpi xmlns:a14="http://schemas.microsoft.com/office/drawing/2010/main" val="0"/>
              </a:ext>
            </a:extLst>
          </a:blip>
          <a:srcRect r="73614" b="59366"/>
          <a:stretch/>
        </p:blipFill>
        <p:spPr>
          <a:xfrm>
            <a:off x="6612396" y="2021559"/>
            <a:ext cx="648072" cy="670672"/>
          </a:xfrm>
          <a:prstGeom prst="rect">
            <a:avLst/>
          </a:prstGeom>
        </p:spPr>
      </p:pic>
      <mc:AlternateContent xmlns:mc="http://schemas.openxmlformats.org/markup-compatibility/2006">
        <mc:Choice xmlns:a14="http://schemas.microsoft.com/office/drawing/2010/main" Requires="a14">
          <p:sp>
            <p:nvSpPr>
              <p:cNvPr id="7" name="Rectangle 63">
                <a:extLst>
                  <a:ext uri="{FF2B5EF4-FFF2-40B4-BE49-F238E27FC236}">
                    <a16:creationId xmlns:a16="http://schemas.microsoft.com/office/drawing/2014/main" id="{B42BDC1A-1673-BA48-AEC0-7FE929C433D1}"/>
                  </a:ext>
                </a:extLst>
              </p:cNvPr>
              <p:cNvSpPr txBox="1">
                <a:spLocks noChangeArrowheads="1"/>
              </p:cNvSpPr>
              <p:nvPr/>
            </p:nvSpPr>
            <p:spPr>
              <a:xfrm>
                <a:off x="1111143" y="2861063"/>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Key k</a:t>
                </a:r>
                <a:r>
                  <a:rPr lang="en-US" altLang="en-US" sz="2000" dirty="0">
                    <a:ea typeface="Cambria Math" panose="02040503050406030204" pitchFamily="18" charset="0"/>
                    <a:cs typeface="Calibri" panose="020F0502020204030204" pitchFamily="34" charset="0"/>
                  </a:rPr>
                  <a:t> </a:t>
                </a:r>
                <a14:m>
                  <m:oMath xmlns:m="http://schemas.openxmlformats.org/officeDocument/2006/math">
                    <m:r>
                      <a:rPr lang="en-US" altLang="en-US" sz="2000" i="1">
                        <a:latin typeface="Cambria Math" panose="02040503050406030204" pitchFamily="18" charset="0"/>
                        <a:ea typeface="Cambria Math" panose="02040503050406030204" pitchFamily="18" charset="0"/>
                        <a:cs typeface="Calibri" panose="020F0502020204030204" pitchFamily="34" charset="0"/>
                      </a:rPr>
                      <m:t>←</m:t>
                    </m:r>
                    <m:r>
                      <a:rPr lang="en-US" altLang="en-US" sz="2000" b="0" i="1" smtClean="0">
                        <a:latin typeface="Cambria Math" panose="02040503050406030204" pitchFamily="18" charset="0"/>
                        <a:ea typeface="Cambria Math" panose="02040503050406030204" pitchFamily="18" charset="0"/>
                        <a:cs typeface="Calibri" panose="020F0502020204030204" pitchFamily="34" charset="0"/>
                      </a:rPr>
                      <m:t>𝐾</m:t>
                    </m:r>
                  </m:oMath>
                </a14:m>
                <a:endParaRPr lang="en-US" altLang="en-US" sz="2000" dirty="0">
                  <a:latin typeface="American Typewriter" charset="0"/>
                  <a:ea typeface="American Typewriter" charset="0"/>
                  <a:cs typeface="American Typewriter" charset="0"/>
                </a:endParaRPr>
              </a:p>
            </p:txBody>
          </p:sp>
        </mc:Choice>
        <mc:Fallback>
          <p:sp>
            <p:nvSpPr>
              <p:cNvPr id="7" name="Rectangle 63">
                <a:extLst>
                  <a:ext uri="{FF2B5EF4-FFF2-40B4-BE49-F238E27FC236}">
                    <a16:creationId xmlns:a16="http://schemas.microsoft.com/office/drawing/2014/main" id="{B42BDC1A-1673-BA48-AEC0-7FE929C433D1}"/>
                  </a:ext>
                </a:extLst>
              </p:cNvPr>
              <p:cNvSpPr txBox="1">
                <a:spLocks noRot="1" noChangeAspect="1" noMove="1" noResize="1" noEditPoints="1" noAdjustHandles="1" noChangeArrowheads="1" noChangeShapeType="1" noTextEdit="1"/>
              </p:cNvSpPr>
              <p:nvPr/>
            </p:nvSpPr>
            <p:spPr>
              <a:xfrm>
                <a:off x="1111143" y="2861063"/>
                <a:ext cx="1656184" cy="378039"/>
              </a:xfrm>
              <a:prstGeom prst="rect">
                <a:avLst/>
              </a:prstGeom>
              <a:blipFill>
                <a:blip r:embed="rId4"/>
                <a:stretch>
                  <a:fillRect t="-13333" b="-33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63">
                <a:extLst>
                  <a:ext uri="{FF2B5EF4-FFF2-40B4-BE49-F238E27FC236}">
                    <a16:creationId xmlns:a16="http://schemas.microsoft.com/office/drawing/2014/main" id="{70932BB5-4673-0996-7506-33374CFADB09}"/>
                  </a:ext>
                </a:extLst>
              </p:cNvPr>
              <p:cNvSpPr txBox="1">
                <a:spLocks noChangeArrowheads="1"/>
              </p:cNvSpPr>
              <p:nvPr/>
            </p:nvSpPr>
            <p:spPr>
              <a:xfrm>
                <a:off x="6104273" y="2799598"/>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American Typewriter" charset="0"/>
                    <a:ea typeface="American Typewriter" charset="0"/>
                    <a:cs typeface="American Typewriter" charset="0"/>
                  </a:rPr>
                  <a:t>Key k</a:t>
                </a:r>
                <a:r>
                  <a:rPr lang="en-US" altLang="en-US" sz="2000" dirty="0">
                    <a:ea typeface="Cambria Math" panose="02040503050406030204" pitchFamily="18" charset="0"/>
                    <a:cs typeface="Calibri" panose="020F0502020204030204" pitchFamily="34" charset="0"/>
                  </a:rPr>
                  <a:t> </a:t>
                </a:r>
                <a14:m>
                  <m:oMath xmlns:m="http://schemas.openxmlformats.org/officeDocument/2006/math">
                    <m:r>
                      <a:rPr lang="en-US" altLang="en-US" sz="2000" i="1">
                        <a:latin typeface="Cambria Math" panose="02040503050406030204" pitchFamily="18" charset="0"/>
                        <a:ea typeface="Cambria Math" panose="02040503050406030204" pitchFamily="18" charset="0"/>
                        <a:cs typeface="Calibri" panose="020F0502020204030204" pitchFamily="34" charset="0"/>
                      </a:rPr>
                      <m:t>←</m:t>
                    </m:r>
                    <m:r>
                      <a:rPr lang="en-US" altLang="en-US" sz="2000" i="1">
                        <a:latin typeface="Cambria Math" panose="02040503050406030204" pitchFamily="18" charset="0"/>
                        <a:ea typeface="Cambria Math" panose="02040503050406030204" pitchFamily="18" charset="0"/>
                        <a:cs typeface="Calibri" panose="020F0502020204030204" pitchFamily="34" charset="0"/>
                      </a:rPr>
                      <m:t>𝐾</m:t>
                    </m:r>
                  </m:oMath>
                </a14:m>
                <a:endParaRPr lang="en-US" altLang="en-US" sz="2000" dirty="0">
                  <a:latin typeface="American Typewriter" charset="0"/>
                  <a:ea typeface="American Typewriter" charset="0"/>
                  <a:cs typeface="American Typewriter" charset="0"/>
                </a:endParaRPr>
              </a:p>
            </p:txBody>
          </p:sp>
        </mc:Choice>
        <mc:Fallback>
          <p:sp>
            <p:nvSpPr>
              <p:cNvPr id="8" name="Rectangle 63">
                <a:extLst>
                  <a:ext uri="{FF2B5EF4-FFF2-40B4-BE49-F238E27FC236}">
                    <a16:creationId xmlns:a16="http://schemas.microsoft.com/office/drawing/2014/main" id="{70932BB5-4673-0996-7506-33374CFADB09}"/>
                  </a:ext>
                </a:extLst>
              </p:cNvPr>
              <p:cNvSpPr txBox="1">
                <a:spLocks noRot="1" noChangeAspect="1" noMove="1" noResize="1" noEditPoints="1" noAdjustHandles="1" noChangeArrowheads="1" noChangeShapeType="1" noTextEdit="1"/>
              </p:cNvSpPr>
              <p:nvPr/>
            </p:nvSpPr>
            <p:spPr>
              <a:xfrm>
                <a:off x="6104273" y="2799598"/>
                <a:ext cx="1656184" cy="378039"/>
              </a:xfrm>
              <a:prstGeom prst="rect">
                <a:avLst/>
              </a:prstGeom>
              <a:blipFill>
                <a:blip r:embed="rId5"/>
                <a:stretch>
                  <a:fillRect t="-12903" b="-2903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ular Callout 11">
                <a:extLst>
                  <a:ext uri="{FF2B5EF4-FFF2-40B4-BE49-F238E27FC236}">
                    <a16:creationId xmlns:a16="http://schemas.microsoft.com/office/drawing/2014/main" id="{C4447E1E-1C94-B842-2C2D-96E30C007F5B}"/>
                  </a:ext>
                </a:extLst>
              </p:cNvPr>
              <p:cNvSpPr/>
              <p:nvPr/>
            </p:nvSpPr>
            <p:spPr>
              <a:xfrm>
                <a:off x="683568" y="1412776"/>
                <a:ext cx="1300617" cy="486136"/>
              </a:xfrm>
              <a:prstGeom prst="wedgeRectCallout">
                <a:avLst>
                  <a:gd name="adj1" fmla="val 24265"/>
                  <a:gd name="adj2" fmla="val 859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dirty="0">
                    <a:solidFill>
                      <a:schemeClr val="tx1"/>
                    </a:solidFill>
                    <a:ea typeface="Cambria Math" panose="02040503050406030204" pitchFamily="18" charset="0"/>
                    <a:cs typeface="Calibri" panose="020F0502020204030204" pitchFamily="34" charset="0"/>
                  </a:rPr>
                  <a:t> </a:t>
                </a:r>
                <a14:m>
                  <m:oMath xmlns:m="http://schemas.openxmlformats.org/officeDocument/2006/math">
                    <m:r>
                      <a:rPr lang="en-US" altLang="en-US" sz="24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𝑚</m:t>
                    </m:r>
                    <m:r>
                      <a:rPr lang="en-US" altLang="en-US" sz="24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m:t>
                    </m:r>
                    <m:r>
                      <a:rPr lang="en-US" altLang="en-US" sz="24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𝑀</m:t>
                    </m:r>
                  </m:oMath>
                </a14:m>
                <a:endParaRPr lang="en-US" sz="2400" b="1" i="1" dirty="0">
                  <a:solidFill>
                    <a:schemeClr val="tx1"/>
                  </a:solidFill>
                </a:endParaRPr>
              </a:p>
            </p:txBody>
          </p:sp>
        </mc:Choice>
        <mc:Fallback>
          <p:sp>
            <p:nvSpPr>
              <p:cNvPr id="12" name="Rectangular Callout 11">
                <a:extLst>
                  <a:ext uri="{FF2B5EF4-FFF2-40B4-BE49-F238E27FC236}">
                    <a16:creationId xmlns:a16="http://schemas.microsoft.com/office/drawing/2014/main" id="{C4447E1E-1C94-B842-2C2D-96E30C007F5B}"/>
                  </a:ext>
                </a:extLst>
              </p:cNvPr>
              <p:cNvSpPr>
                <a:spLocks noRot="1" noChangeAspect="1" noMove="1" noResize="1" noEditPoints="1" noAdjustHandles="1" noChangeArrowheads="1" noChangeShapeType="1" noTextEdit="1"/>
              </p:cNvSpPr>
              <p:nvPr/>
            </p:nvSpPr>
            <p:spPr>
              <a:xfrm>
                <a:off x="683568" y="1412776"/>
                <a:ext cx="1300617" cy="486136"/>
              </a:xfrm>
              <a:prstGeom prst="wedgeRectCallout">
                <a:avLst>
                  <a:gd name="adj1" fmla="val 24265"/>
                  <a:gd name="adj2" fmla="val 85912"/>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5E216229-2DCE-37B1-C92B-E3586480198D}"/>
                  </a:ext>
                </a:extLst>
              </p:cNvPr>
              <p:cNvSpPr/>
              <p:nvPr/>
            </p:nvSpPr>
            <p:spPr>
              <a:xfrm>
                <a:off x="3506932" y="1876436"/>
                <a:ext cx="213013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400" i="1" smtClean="0">
                          <a:solidFill>
                            <a:prstClr val="black"/>
                          </a:solidFill>
                          <a:latin typeface="Cambria Math" panose="02040503050406030204" pitchFamily="18" charset="0"/>
                          <a:ea typeface="American Typewriter" charset="0"/>
                          <a:cs typeface="Calibri" panose="020F0502020204030204" pitchFamily="34" charset="0"/>
                        </a:rPr>
                        <m:t>𝑐</m:t>
                      </m:r>
                      <m:r>
                        <a:rPr lang="en-US" altLang="en-US" sz="2400" b="0" i="1" smtClean="0">
                          <a:solidFill>
                            <a:prstClr val="black"/>
                          </a:solidFill>
                          <a:latin typeface="Cambria Math" panose="02040503050406030204" pitchFamily="18" charset="0"/>
                          <a:ea typeface="Cambria Math" panose="02040503050406030204" pitchFamily="18" charset="0"/>
                          <a:cs typeface="Calibri" panose="020F0502020204030204" pitchFamily="34" charset="0"/>
                        </a:rPr>
                        <m:t>=</m:t>
                      </m:r>
                      <m:r>
                        <m:rPr>
                          <m:sty m:val="p"/>
                        </m:rPr>
                        <a:rPr lang="en-US" altLang="en-US" sz="2400">
                          <a:solidFill>
                            <a:prstClr val="black"/>
                          </a:solidFill>
                          <a:latin typeface="Cambria Math" panose="02040503050406030204" pitchFamily="18" charset="0"/>
                          <a:ea typeface="Cambria Math" panose="02040503050406030204" pitchFamily="18" charset="0"/>
                          <a:cs typeface="Calibri" panose="020F0502020204030204" pitchFamily="34" charset="0"/>
                        </a:rPr>
                        <m:t>Enc</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𝑘</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𝑚</m:t>
                      </m:r>
                      <m:r>
                        <a:rPr lang="en-US" altLang="en-US" sz="2400" i="1">
                          <a:solidFill>
                            <a:prstClr val="black"/>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p:sp>
            <p:nvSpPr>
              <p:cNvPr id="2" name="Rectangle 1">
                <a:extLst>
                  <a:ext uri="{FF2B5EF4-FFF2-40B4-BE49-F238E27FC236}">
                    <a16:creationId xmlns:a16="http://schemas.microsoft.com/office/drawing/2014/main" id="{5E216229-2DCE-37B1-C92B-E3586480198D}"/>
                  </a:ext>
                </a:extLst>
              </p:cNvPr>
              <p:cNvSpPr>
                <a:spLocks noRot="1" noChangeAspect="1" noMove="1" noResize="1" noEditPoints="1" noAdjustHandles="1" noChangeArrowheads="1" noChangeShapeType="1" noTextEdit="1"/>
              </p:cNvSpPr>
              <p:nvPr/>
            </p:nvSpPr>
            <p:spPr>
              <a:xfrm>
                <a:off x="3506932" y="1876436"/>
                <a:ext cx="2130135" cy="461665"/>
              </a:xfrm>
              <a:prstGeom prst="rect">
                <a:avLst/>
              </a:prstGeom>
              <a:blipFill>
                <a:blip r:embed="rId7"/>
                <a:stretch>
                  <a:fillRect b="-1578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63">
                <a:extLst>
                  <a:ext uri="{FF2B5EF4-FFF2-40B4-BE49-F238E27FC236}">
                    <a16:creationId xmlns:a16="http://schemas.microsoft.com/office/drawing/2014/main" id="{07A6D198-CE31-6101-0748-C818D5A8CE80}"/>
                  </a:ext>
                </a:extLst>
              </p:cNvPr>
              <p:cNvSpPr txBox="1">
                <a:spLocks noChangeArrowheads="1"/>
              </p:cNvSpPr>
              <p:nvPr/>
            </p:nvSpPr>
            <p:spPr>
              <a:xfrm>
                <a:off x="2195736" y="1241571"/>
                <a:ext cx="4968552" cy="546871"/>
              </a:xfrm>
              <a:prstGeom prst="rect">
                <a:avLst/>
              </a:prstGeom>
              <a:solidFill>
                <a:schemeClr val="accent6">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dirty="0">
                    <a:solidFill>
                      <a:schemeClr val="tx1"/>
                    </a:solidFill>
                    <a:latin typeface="Calibri" panose="020F0502020204030204" pitchFamily="34" charset="0"/>
                    <a:ea typeface="American Typewriter" charset="0"/>
                    <a:cs typeface="Calibri" panose="020F0502020204030204" pitchFamily="34" charset="0"/>
                  </a:rPr>
                  <a:t>Message space: </a:t>
                </a:r>
                <a14:m>
                  <m:oMath xmlns:m="http://schemas.openxmlformats.org/officeDocument/2006/math">
                    <m:r>
                      <a:rPr lang="en-US" altLang="en-US" sz="200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ℳ</m:t>
                    </m:r>
                  </m:oMath>
                </a14:m>
                <a:r>
                  <a:rPr lang="en-US" altLang="en-US" sz="2000" b="1" dirty="0">
                    <a:solidFill>
                      <a:schemeClr val="tx1"/>
                    </a:solidFill>
                    <a:latin typeface="Calibri" panose="020F0502020204030204" pitchFamily="34" charset="0"/>
                    <a:ea typeface="American Typewriter" charset="0"/>
                    <a:cs typeface="Calibri" panose="020F0502020204030204" pitchFamily="34" charset="0"/>
                  </a:rPr>
                  <a:t>, </a:t>
                </a:r>
                <a:r>
                  <a:rPr lang="en-US" altLang="en-US" sz="2000" dirty="0">
                    <a:solidFill>
                      <a:schemeClr val="tx1"/>
                    </a:solidFill>
                    <a:latin typeface="Calibri" panose="020F0502020204030204" pitchFamily="34" charset="0"/>
                    <a:ea typeface="American Typewriter" charset="0"/>
                    <a:cs typeface="Calibri" panose="020F0502020204030204" pitchFamily="34" charset="0"/>
                  </a:rPr>
                  <a:t>Message distribution: </a:t>
                </a:r>
                <a14:m>
                  <m:oMath xmlns:m="http://schemas.openxmlformats.org/officeDocument/2006/math">
                    <m:r>
                      <a:rPr lang="en-US" altLang="en-US" sz="2000" b="0" i="1" dirty="0" smtClean="0">
                        <a:solidFill>
                          <a:schemeClr val="tx1"/>
                        </a:solidFill>
                        <a:latin typeface="Cambria Math" panose="02040503050406030204" pitchFamily="18" charset="0"/>
                        <a:ea typeface="American Typewriter" charset="0"/>
                        <a:cs typeface="Calibri" panose="020F0502020204030204" pitchFamily="34" charset="0"/>
                      </a:rPr>
                      <m:t>𝑀</m:t>
                    </m:r>
                  </m:oMath>
                </a14:m>
                <a:r>
                  <a:rPr lang="en-US" altLang="en-US" sz="2000" dirty="0">
                    <a:solidFill>
                      <a:schemeClr val="tx1"/>
                    </a:solidFill>
                    <a:latin typeface="Calibri" panose="020F0502020204030204" pitchFamily="34" charset="0"/>
                    <a:ea typeface="American Typewriter" charset="0"/>
                    <a:cs typeface="Calibri" panose="020F0502020204030204" pitchFamily="34" charset="0"/>
                  </a:rPr>
                  <a:t> </a:t>
                </a:r>
              </a:p>
            </p:txBody>
          </p:sp>
        </mc:Choice>
        <mc:Fallback>
          <p:sp>
            <p:nvSpPr>
              <p:cNvPr id="17" name="Rectangle 63">
                <a:extLst>
                  <a:ext uri="{FF2B5EF4-FFF2-40B4-BE49-F238E27FC236}">
                    <a16:creationId xmlns:a16="http://schemas.microsoft.com/office/drawing/2014/main" id="{07A6D198-CE31-6101-0748-C818D5A8CE80}"/>
                  </a:ext>
                </a:extLst>
              </p:cNvPr>
              <p:cNvSpPr txBox="1">
                <a:spLocks noRot="1" noChangeAspect="1" noMove="1" noResize="1" noEditPoints="1" noAdjustHandles="1" noChangeArrowheads="1" noChangeShapeType="1" noTextEdit="1"/>
              </p:cNvSpPr>
              <p:nvPr/>
            </p:nvSpPr>
            <p:spPr>
              <a:xfrm>
                <a:off x="2195736" y="1241571"/>
                <a:ext cx="4968552" cy="546871"/>
              </a:xfrm>
              <a:prstGeom prst="rect">
                <a:avLst/>
              </a:prstGeom>
              <a:blipFill>
                <a:blip r:embed="rId8"/>
                <a:stretch>
                  <a:fillRect l="-1020" b="-68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63">
                <a:extLst>
                  <a:ext uri="{FF2B5EF4-FFF2-40B4-BE49-F238E27FC236}">
                    <a16:creationId xmlns:a16="http://schemas.microsoft.com/office/drawing/2014/main" id="{52A8E2DD-E365-96C7-D350-0C9EC1A79A53}"/>
                  </a:ext>
                </a:extLst>
              </p:cNvPr>
              <p:cNvSpPr txBox="1">
                <a:spLocks noChangeArrowheads="1"/>
              </p:cNvSpPr>
              <p:nvPr/>
            </p:nvSpPr>
            <p:spPr>
              <a:xfrm>
                <a:off x="895119" y="3283363"/>
                <a:ext cx="2088232" cy="546871"/>
              </a:xfrm>
              <a:prstGeom prst="rect">
                <a:avLst/>
              </a:prstGeom>
              <a:solidFill>
                <a:schemeClr val="accent6">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dirty="0">
                    <a:latin typeface="Calibri" panose="020F0502020204030204" pitchFamily="34" charset="0"/>
                    <a:ea typeface="American Typewriter" charset="0"/>
                    <a:cs typeface="Calibri" panose="020F0502020204030204" pitchFamily="34" charset="0"/>
                  </a:rPr>
                  <a:t>Key distribution </a:t>
                </a:r>
                <a14:m>
                  <m:oMath xmlns:m="http://schemas.openxmlformats.org/officeDocument/2006/math">
                    <m:r>
                      <a:rPr lang="en-US" altLang="en-US" sz="2000" b="0" i="1">
                        <a:latin typeface="Cambria Math" panose="02040503050406030204" pitchFamily="18" charset="0"/>
                        <a:ea typeface="Cambria Math" panose="02040503050406030204" pitchFamily="18" charset="0"/>
                        <a:cs typeface="Calibri" panose="020F0502020204030204" pitchFamily="34" charset="0"/>
                      </a:rPr>
                      <m:t>𝐾</m:t>
                    </m:r>
                  </m:oMath>
                </a14:m>
                <a:endParaRPr lang="en-US" altLang="en-US" sz="2000" dirty="0">
                  <a:latin typeface="Calibri" panose="020F0502020204030204" pitchFamily="34" charset="0"/>
                  <a:ea typeface="American Typewriter" charset="0"/>
                  <a:cs typeface="Calibri" panose="020F0502020204030204" pitchFamily="34" charset="0"/>
                </a:endParaRPr>
              </a:p>
            </p:txBody>
          </p:sp>
        </mc:Choice>
        <mc:Fallback>
          <p:sp>
            <p:nvSpPr>
              <p:cNvPr id="18" name="Rectangle 63">
                <a:extLst>
                  <a:ext uri="{FF2B5EF4-FFF2-40B4-BE49-F238E27FC236}">
                    <a16:creationId xmlns:a16="http://schemas.microsoft.com/office/drawing/2014/main" id="{52A8E2DD-E365-96C7-D350-0C9EC1A79A53}"/>
                  </a:ext>
                </a:extLst>
              </p:cNvPr>
              <p:cNvSpPr txBox="1">
                <a:spLocks noRot="1" noChangeAspect="1" noMove="1" noResize="1" noEditPoints="1" noAdjustHandles="1" noChangeArrowheads="1" noChangeShapeType="1" noTextEdit="1"/>
              </p:cNvSpPr>
              <p:nvPr/>
            </p:nvSpPr>
            <p:spPr>
              <a:xfrm>
                <a:off x="895119" y="3283363"/>
                <a:ext cx="2088232" cy="546871"/>
              </a:xfrm>
              <a:prstGeom prst="rect">
                <a:avLst/>
              </a:prstGeom>
              <a:blipFill>
                <a:blip r:embed="rId9"/>
                <a:stretch>
                  <a:fillRect l="-3030" b="-68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63">
                <a:extLst>
                  <a:ext uri="{FF2B5EF4-FFF2-40B4-BE49-F238E27FC236}">
                    <a16:creationId xmlns:a16="http://schemas.microsoft.com/office/drawing/2014/main" id="{0C07FFD7-AF4B-4C60-6460-057876F3BF2B}"/>
                  </a:ext>
                </a:extLst>
              </p:cNvPr>
              <p:cNvSpPr txBox="1">
                <a:spLocks noChangeArrowheads="1"/>
              </p:cNvSpPr>
              <p:nvPr/>
            </p:nvSpPr>
            <p:spPr>
              <a:xfrm>
                <a:off x="3223460" y="2491128"/>
                <a:ext cx="2817431" cy="737996"/>
              </a:xfrm>
              <a:prstGeom prst="rect">
                <a:avLst/>
              </a:prstGeom>
              <a:solidFill>
                <a:schemeClr val="accent6">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dirty="0">
                    <a:latin typeface="Calibri" panose="020F0502020204030204" pitchFamily="34" charset="0"/>
                    <a:ea typeface="American Typewriter" charset="0"/>
                    <a:cs typeface="Calibri" panose="020F0502020204030204" pitchFamily="34" charset="0"/>
                  </a:rPr>
                  <a:t>Ciphertext distribution </a:t>
                </a:r>
                <a14:m>
                  <m:oMath xmlns:m="http://schemas.openxmlformats.org/officeDocument/2006/math">
                    <m:r>
                      <a:rPr lang="en-US" altLang="en-US" sz="2000" b="0" i="1" smtClean="0">
                        <a:latin typeface="Cambria Math" panose="02040503050406030204" pitchFamily="18" charset="0"/>
                        <a:ea typeface="Cambria Math" panose="02040503050406030204" pitchFamily="18" charset="0"/>
                        <a:cs typeface="Calibri" panose="020F0502020204030204" pitchFamily="34" charset="0"/>
                      </a:rPr>
                      <m:t>𝐶</m:t>
                    </m:r>
                  </m:oMath>
                </a14:m>
                <a:r>
                  <a:rPr lang="en-US" altLang="en-US" sz="2000" dirty="0">
                    <a:latin typeface="Calibri" panose="020F0502020204030204" pitchFamily="34" charset="0"/>
                    <a:ea typeface="American Typewriter" charset="0"/>
                    <a:cs typeface="Calibri" panose="020F0502020204030204" pitchFamily="34" charset="0"/>
                  </a:rPr>
                  <a:t>, induced by </a:t>
                </a:r>
                <a14:m>
                  <m:oMath xmlns:m="http://schemas.openxmlformats.org/officeDocument/2006/math">
                    <m:r>
                      <a:rPr lang="en-US" altLang="en-US" sz="2000" b="0" i="1">
                        <a:latin typeface="Cambria Math" panose="02040503050406030204" pitchFamily="18" charset="0"/>
                        <a:ea typeface="Cambria Math" panose="02040503050406030204" pitchFamily="18" charset="0"/>
                        <a:cs typeface="Calibri" panose="020F0502020204030204" pitchFamily="34" charset="0"/>
                      </a:rPr>
                      <m:t>𝐾</m:t>
                    </m:r>
                  </m:oMath>
                </a14:m>
                <a:r>
                  <a:rPr lang="en-US" altLang="en-US" sz="2000" dirty="0">
                    <a:latin typeface="Calibri" panose="020F0502020204030204" pitchFamily="34" charset="0"/>
                    <a:ea typeface="American Typewriter" charset="0"/>
                    <a:cs typeface="Calibri" panose="020F0502020204030204" pitchFamily="34" charset="0"/>
                  </a:rPr>
                  <a:t> and </a:t>
                </a:r>
                <a14:m>
                  <m:oMath xmlns:m="http://schemas.openxmlformats.org/officeDocument/2006/math">
                    <m:r>
                      <a:rPr lang="en-US" altLang="en-US" sz="2000" b="0" i="1" dirty="0">
                        <a:latin typeface="Cambria Math" panose="02040503050406030204" pitchFamily="18" charset="0"/>
                        <a:ea typeface="American Typewriter" charset="0"/>
                        <a:cs typeface="Calibri" panose="020F0502020204030204" pitchFamily="34" charset="0"/>
                      </a:rPr>
                      <m:t>𝑀</m:t>
                    </m:r>
                  </m:oMath>
                </a14:m>
                <a:r>
                  <a:rPr lang="en-US" altLang="en-US" sz="2000" dirty="0">
                    <a:latin typeface="Calibri" panose="020F0502020204030204" pitchFamily="34" charset="0"/>
                    <a:ea typeface="American Typewriter" charset="0"/>
                    <a:cs typeface="Calibri" panose="020F0502020204030204" pitchFamily="34" charset="0"/>
                  </a:rPr>
                  <a:t>  </a:t>
                </a:r>
              </a:p>
            </p:txBody>
          </p:sp>
        </mc:Choice>
        <mc:Fallback>
          <p:sp>
            <p:nvSpPr>
              <p:cNvPr id="19" name="Rectangle 63">
                <a:extLst>
                  <a:ext uri="{FF2B5EF4-FFF2-40B4-BE49-F238E27FC236}">
                    <a16:creationId xmlns:a16="http://schemas.microsoft.com/office/drawing/2014/main" id="{0C07FFD7-AF4B-4C60-6460-057876F3BF2B}"/>
                  </a:ext>
                </a:extLst>
              </p:cNvPr>
              <p:cNvSpPr txBox="1">
                <a:spLocks noRot="1" noChangeAspect="1" noMove="1" noResize="1" noEditPoints="1" noAdjustHandles="1" noChangeArrowheads="1" noChangeShapeType="1" noTextEdit="1"/>
              </p:cNvSpPr>
              <p:nvPr/>
            </p:nvSpPr>
            <p:spPr>
              <a:xfrm>
                <a:off x="3223460" y="2491128"/>
                <a:ext cx="2817431" cy="737996"/>
              </a:xfrm>
              <a:prstGeom prst="rect">
                <a:avLst/>
              </a:prstGeom>
              <a:blipFill>
                <a:blip r:embed="rId10"/>
                <a:stretch>
                  <a:fillRect l="-2242" t="-3390" r="-3587" b="-1186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Content Placeholder 2">
                <a:extLst>
                  <a:ext uri="{FF2B5EF4-FFF2-40B4-BE49-F238E27FC236}">
                    <a16:creationId xmlns:a16="http://schemas.microsoft.com/office/drawing/2014/main" id="{10EB7112-57F2-AF76-713E-C8F3BC93F18A}"/>
                  </a:ext>
                </a:extLst>
              </p:cNvPr>
              <p:cNvSpPr>
                <a:spLocks/>
              </p:cNvSpPr>
              <p:nvPr/>
            </p:nvSpPr>
            <p:spPr bwMode="auto">
              <a:xfrm>
                <a:off x="719572" y="5157192"/>
                <a:ext cx="8172908"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 xmlns:m="http://schemas.openxmlformats.org/officeDocument/2006/math">
                    <m:r>
                      <a:rPr lang="en-US" altLang="en-US" sz="240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smtClean="0">
                        <a:latin typeface="Cambria Math" panose="02040503050406030204" pitchFamily="18" charset="0"/>
                        <a:ea typeface="Cambria Math" panose="02040503050406030204" pitchFamily="18" charset="0"/>
                        <a:cs typeface="Arial" charset="0"/>
                      </a:rPr>
                      <m:t> ∀</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m:rPr>
                        <m:sty m:val="p"/>
                      </m:rPr>
                      <a:rPr lang="en-US" altLang="en-US" sz="2400" b="0" i="0" dirty="0" smtClean="0">
                        <a:latin typeface="Cambria Math" panose="02040503050406030204" pitchFamily="18" charset="0"/>
                        <a:ea typeface="Cambria Math" panose="02040503050406030204" pitchFamily="18" charset="0"/>
                        <a:cs typeface="Arial" charset="0"/>
                      </a:rPr>
                      <m:t>Supp</m:t>
                    </m:r>
                    <m:r>
                      <a:rPr lang="en-US" altLang="en-US" sz="2400" b="0" i="0"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m:rPr>
                        <m:sty m:val="p"/>
                      </m:rPr>
                      <a:rPr lang="en-US" altLang="en-US" sz="2400" b="0" i="0" dirty="0" smtClean="0">
                        <a:latin typeface="Cambria Math" panose="02040503050406030204" pitchFamily="18" charset="0"/>
                        <a:ea typeface="Cambria Math" panose="02040503050406030204" pitchFamily="18" charset="0"/>
                        <a:cs typeface="Arial" charset="0"/>
                      </a:rPr>
                      <m:t>Supp</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𝐶</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p>
            </p:txBody>
          </p:sp>
        </mc:Choice>
        <mc:Fallback>
          <p:sp>
            <p:nvSpPr>
              <p:cNvPr id="20" name="Content Placeholder 2">
                <a:extLst>
                  <a:ext uri="{FF2B5EF4-FFF2-40B4-BE49-F238E27FC236}">
                    <a16:creationId xmlns:a16="http://schemas.microsoft.com/office/drawing/2014/main" id="{10EB7112-57F2-AF76-713E-C8F3BC93F18A}"/>
                  </a:ext>
                </a:extLst>
              </p:cNvPr>
              <p:cNvSpPr>
                <a:spLocks noRot="1" noChangeAspect="1" noMove="1" noResize="1" noEditPoints="1" noAdjustHandles="1" noChangeArrowheads="1" noChangeShapeType="1" noTextEdit="1"/>
              </p:cNvSpPr>
              <p:nvPr/>
            </p:nvSpPr>
            <p:spPr bwMode="auto">
              <a:xfrm>
                <a:off x="719572" y="5157192"/>
                <a:ext cx="8172908" cy="613417"/>
              </a:xfrm>
              <a:prstGeom prst="rect">
                <a:avLst/>
              </a:prstGeom>
              <a:blipFill>
                <a:blip r:embed="rId11"/>
                <a:stretch>
                  <a:fillRect t="-816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Content Placeholder 2">
                <a:extLst>
                  <a:ext uri="{FF2B5EF4-FFF2-40B4-BE49-F238E27FC236}">
                    <a16:creationId xmlns:a16="http://schemas.microsoft.com/office/drawing/2014/main" id="{927BE2F5-84A5-EE01-98E7-6EE07FD454EF}"/>
                  </a:ext>
                </a:extLst>
              </p:cNvPr>
              <p:cNvSpPr>
                <a:spLocks/>
              </p:cNvSpPr>
              <p:nvPr/>
            </p:nvSpPr>
            <p:spPr bwMode="auto">
              <a:xfrm>
                <a:off x="707413" y="5839919"/>
                <a:ext cx="7920880"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𝐸𝑛𝑐</m:t>
                              </m:r>
                              <m:d>
                                <m:dPr>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e>
                              </m:d>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a:latin typeface="Cambria Math" panose="02040503050406030204" pitchFamily="18" charset="0"/>
                                  <a:ea typeface="Cambria Math" panose="02040503050406030204" pitchFamily="18" charset="0"/>
                                  <a:cs typeface="Arial" charset="0"/>
                                </a:rPr>
                                <m:t>=</m:t>
                              </m:r>
                              <m:r>
                                <a:rPr lang="en-US" altLang="en-US" sz="2400" i="1" dirty="0">
                                  <a:latin typeface="Cambria Math" panose="02040503050406030204" pitchFamily="18" charset="0"/>
                                  <a:ea typeface="Cambria Math" panose="02040503050406030204" pitchFamily="18" charset="0"/>
                                  <a:cs typeface="Arial" charset="0"/>
                                </a:rPr>
                                <m:t>𝑚</m:t>
                              </m:r>
                            </m:e>
                          </m:d>
                        </m:e>
                      </m:func>
                    </m:oMath>
                  </m:oMathPara>
                </a14:m>
                <a:endParaRPr lang="en-US" altLang="en-US" sz="2400" dirty="0">
                  <a:cs typeface="Arial" charset="0"/>
                </a:endParaRPr>
              </a:p>
            </p:txBody>
          </p:sp>
        </mc:Choice>
        <mc:Fallback>
          <p:sp>
            <p:nvSpPr>
              <p:cNvPr id="21" name="Content Placeholder 2">
                <a:extLst>
                  <a:ext uri="{FF2B5EF4-FFF2-40B4-BE49-F238E27FC236}">
                    <a16:creationId xmlns:a16="http://schemas.microsoft.com/office/drawing/2014/main" id="{927BE2F5-84A5-EE01-98E7-6EE07FD454EF}"/>
                  </a:ext>
                </a:extLst>
              </p:cNvPr>
              <p:cNvSpPr>
                <a:spLocks noRot="1" noChangeAspect="1" noMove="1" noResize="1" noEditPoints="1" noAdjustHandles="1" noChangeArrowheads="1" noChangeShapeType="1" noTextEdit="1"/>
              </p:cNvSpPr>
              <p:nvPr/>
            </p:nvSpPr>
            <p:spPr bwMode="auto">
              <a:xfrm>
                <a:off x="707413" y="5839919"/>
                <a:ext cx="7920880" cy="613417"/>
              </a:xfrm>
              <a:prstGeom prst="rect">
                <a:avLst/>
              </a:prstGeom>
              <a:blipFill>
                <a:blip r:embed="rId12"/>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A9A04E56-73DE-03C9-763B-EA9489A3E358}"/>
              </a:ext>
            </a:extLst>
          </p:cNvPr>
          <p:cNvCxnSpPr>
            <a:cxnSpLocks/>
          </p:cNvCxnSpPr>
          <p:nvPr/>
        </p:nvCxnSpPr>
        <p:spPr>
          <a:xfrm>
            <a:off x="4678722" y="2420888"/>
            <a:ext cx="0" cy="744248"/>
          </a:xfrm>
          <a:prstGeom prst="straightConnector1">
            <a:avLst/>
          </a:prstGeom>
          <a:noFill/>
          <a:ln w="38100" cap="flat" cmpd="sng" algn="ctr">
            <a:solidFill>
              <a:srgbClr val="FF0000"/>
            </a:solidFill>
            <a:prstDash val="sysDot"/>
            <a:tailEnd type="stealth" w="lg" len="lg"/>
          </a:ln>
          <a:effectLst/>
        </p:spPr>
      </p:cxnSp>
      <p:pic>
        <p:nvPicPr>
          <p:cNvPr id="23" name="Picture 19" descr="MCj04359310000[1]">
            <a:extLst>
              <a:ext uri="{FF2B5EF4-FFF2-40B4-BE49-F238E27FC236}">
                <a16:creationId xmlns:a16="http://schemas.microsoft.com/office/drawing/2014/main" id="{72803C47-3F11-152C-6627-504EFDAF671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09346" y="3256909"/>
            <a:ext cx="938752" cy="74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D7FC26BE-3A87-7522-ED36-8DB40B698DB2}"/>
              </a:ext>
            </a:extLst>
          </p:cNvPr>
          <p:cNvSpPr/>
          <p:nvPr/>
        </p:nvSpPr>
        <p:spPr>
          <a:xfrm>
            <a:off x="787144" y="5232331"/>
            <a:ext cx="5189872"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10BE83B-43EB-6C29-1863-DE017A60E062}"/>
              </a:ext>
            </a:extLst>
          </p:cNvPr>
          <p:cNvSpPr/>
          <p:nvPr/>
        </p:nvSpPr>
        <p:spPr>
          <a:xfrm>
            <a:off x="1235283" y="5837207"/>
            <a:ext cx="4203284" cy="713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16E9721-6A4B-EA07-B154-04E3EE6B9B5B}"/>
              </a:ext>
            </a:extLst>
          </p:cNvPr>
          <p:cNvSpPr/>
          <p:nvPr/>
        </p:nvSpPr>
        <p:spPr>
          <a:xfrm>
            <a:off x="5532453" y="5818412"/>
            <a:ext cx="3263670" cy="794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
            <a:extLst>
              <a:ext uri="{FF2B5EF4-FFF2-40B4-BE49-F238E27FC236}">
                <a16:creationId xmlns:a16="http://schemas.microsoft.com/office/drawing/2014/main" id="{FCBE2BF6-83DA-9138-9519-62F2EE24D969}"/>
              </a:ext>
            </a:extLst>
          </p:cNvPr>
          <p:cNvSpPr>
            <a:spLocks/>
          </p:cNvSpPr>
          <p:nvPr/>
        </p:nvSpPr>
        <p:spPr bwMode="auto">
          <a:xfrm>
            <a:off x="2555776" y="4360107"/>
            <a:ext cx="4419066" cy="613417"/>
          </a:xfrm>
          <a:prstGeom prst="rect">
            <a:avLst/>
          </a:prstGeom>
          <a:solidFill>
            <a:schemeClr val="accent6">
              <a:lumMod val="40000"/>
              <a:lumOff val="60000"/>
            </a:schemeClr>
          </a:solidFill>
          <a:ln w="9525">
            <a:solidFill>
              <a:schemeClr val="tx1"/>
            </a:solidFill>
            <a:miter lim="800000"/>
            <a:headEnd/>
            <a:tailEnd/>
          </a:ln>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IDEA: A-posteriori = A-priori</a:t>
            </a:r>
          </a:p>
        </p:txBody>
      </p:sp>
      <p:sp>
        <p:nvSpPr>
          <p:cNvPr id="10" name="Rectangle 9">
            <a:extLst>
              <a:ext uri="{FF2B5EF4-FFF2-40B4-BE49-F238E27FC236}">
                <a16:creationId xmlns:a16="http://schemas.microsoft.com/office/drawing/2014/main" id="{B661F91F-D1DD-DDCA-0F5D-3D0F1C22985B}"/>
              </a:ext>
            </a:extLst>
          </p:cNvPr>
          <p:cNvSpPr/>
          <p:nvPr/>
        </p:nvSpPr>
        <p:spPr>
          <a:xfrm>
            <a:off x="683568" y="5157192"/>
            <a:ext cx="7416824"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9823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7"/>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
                                        </p:tgtEl>
                                        <p:attrNameLst>
                                          <p:attrName>style.visibility</p:attrName>
                                        </p:attrNameLst>
                                      </p:cBhvr>
                                      <p:to>
                                        <p:strVal val="hidden"/>
                                      </p:to>
                                    </p:set>
                                  </p:childTnLst>
                                </p:cTn>
                              </p:par>
                              <p:par>
                                <p:cTn id="29" presetID="1" presetClass="exit" presetSubtype="0" fill="hold" grpId="2" nodeType="with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 grpId="0"/>
      <p:bldP spid="17" grpId="0" animBg="1"/>
      <p:bldP spid="17" grpId="1" animBg="1"/>
      <p:bldP spid="18" grpId="0" animBg="1"/>
      <p:bldP spid="18" grpId="1" animBg="1"/>
      <p:bldP spid="18" grpId="2" animBg="1"/>
      <p:bldP spid="19" grpId="0" animBg="1"/>
      <p:bldP spid="19" grpId="1" animBg="1"/>
      <p:bldP spid="9" grpId="0" animBg="1"/>
      <p:bldP spid="24" grpId="0" animBg="1"/>
      <p:bldP spid="25" grpId="0" animBg="1"/>
      <p:bldP spid="26"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93DA3-2B28-AB50-DC7D-762A3C18D43D}"/>
            </a:ext>
          </a:extLst>
        </p:cNvPr>
        <p:cNvGrpSpPr/>
        <p:nvPr/>
      </p:nvGrpSpPr>
      <p:grpSpPr>
        <a:xfrm>
          <a:off x="0" y="0"/>
          <a:ext cx="0" cy="0"/>
          <a:chOff x="0" y="0"/>
          <a:chExt cx="0" cy="0"/>
        </a:xfrm>
      </p:grpSpPr>
      <p:sp>
        <p:nvSpPr>
          <p:cNvPr id="81" name="Subtitle 1">
            <a:extLst>
              <a:ext uri="{FF2B5EF4-FFF2-40B4-BE49-F238E27FC236}">
                <a16:creationId xmlns:a16="http://schemas.microsoft.com/office/drawing/2014/main" id="{9921D1B6-330A-9A3B-8083-6ED126E17F8D}"/>
              </a:ext>
            </a:extLst>
          </p:cNvPr>
          <p:cNvSpPr>
            <a:spLocks noGrp="1"/>
          </p:cNvSpPr>
          <p:nvPr>
            <p:ph type="subTitle" idx="1"/>
          </p:nvPr>
        </p:nvSpPr>
        <p:spPr>
          <a:xfrm>
            <a:off x="251520" y="116632"/>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Course Staff</a:t>
            </a:r>
            <a:endParaRPr lang="en-US" sz="2400" i="1" dirty="0">
              <a:solidFill>
                <a:srgbClr val="891637"/>
              </a:solidFill>
              <a:latin typeface="Calibri" panose="020F0502020204030204" pitchFamily="34" charset="0"/>
              <a:ea typeface="Cambria Math" pitchFamily="18" charset="0"/>
              <a:cs typeface="Arial Unicode MS" pitchFamily="34" charset="-128"/>
            </a:endParaRPr>
          </a:p>
        </p:txBody>
      </p:sp>
      <p:sp>
        <p:nvSpPr>
          <p:cNvPr id="37" name="Rectangle 63">
            <a:extLst>
              <a:ext uri="{FF2B5EF4-FFF2-40B4-BE49-F238E27FC236}">
                <a16:creationId xmlns:a16="http://schemas.microsoft.com/office/drawing/2014/main" id="{8AFEB8A3-2792-FEF3-D3F5-E0D887D1973D}"/>
              </a:ext>
            </a:extLst>
          </p:cNvPr>
          <p:cNvSpPr txBox="1">
            <a:spLocks noChangeArrowheads="1"/>
          </p:cNvSpPr>
          <p:nvPr/>
        </p:nvSpPr>
        <p:spPr>
          <a:xfrm>
            <a:off x="1367644" y="1061896"/>
            <a:ext cx="1800200"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b="1" dirty="0">
                <a:solidFill>
                  <a:srgbClr val="C00000"/>
                </a:solidFill>
                <a:latin typeface="American Typewriter" charset="0"/>
                <a:ea typeface="American Typewriter" charset="0"/>
                <a:cs typeface="American Typewriter" charset="0"/>
              </a:rPr>
              <a:t>Instructors:</a:t>
            </a:r>
          </a:p>
        </p:txBody>
      </p:sp>
      <p:sp>
        <p:nvSpPr>
          <p:cNvPr id="46" name="Rectangle 63">
            <a:extLst>
              <a:ext uri="{FF2B5EF4-FFF2-40B4-BE49-F238E27FC236}">
                <a16:creationId xmlns:a16="http://schemas.microsoft.com/office/drawing/2014/main" id="{28FDC2B7-C3BD-308B-4599-7A316A0D3D74}"/>
              </a:ext>
            </a:extLst>
          </p:cNvPr>
          <p:cNvSpPr txBox="1">
            <a:spLocks noChangeArrowheads="1"/>
          </p:cNvSpPr>
          <p:nvPr/>
        </p:nvSpPr>
        <p:spPr>
          <a:xfrm>
            <a:off x="5742129" y="3421712"/>
            <a:ext cx="2124236" cy="71418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000" dirty="0">
                <a:latin typeface="American Typewriter" charset="0"/>
                <a:ea typeface="American Typewriter" charset="0"/>
                <a:cs typeface="American Typewriter" charset="0"/>
              </a:rPr>
              <a:t>Noga Amit </a:t>
            </a:r>
          </a:p>
          <a:p>
            <a:r>
              <a:rPr lang="en-US" altLang="en-US" sz="2000" dirty="0">
                <a:latin typeface="American Typewriter" charset="0"/>
                <a:ea typeface="American Typewriter" charset="0"/>
                <a:cs typeface="American Typewriter" charset="0"/>
              </a:rPr>
              <a:t>(</a:t>
            </a:r>
            <a:r>
              <a:rPr lang="en-US" altLang="en-US" sz="2000" dirty="0" err="1">
                <a:latin typeface="American Typewriter" charset="0"/>
                <a:ea typeface="American Typewriter" charset="0"/>
                <a:cs typeface="American Typewriter" charset="0"/>
              </a:rPr>
              <a:t>nogamit@mit</a:t>
            </a:r>
            <a:r>
              <a:rPr lang="en-US" altLang="en-US" sz="2000" dirty="0">
                <a:latin typeface="American Typewriter" charset="0"/>
                <a:ea typeface="American Typewriter" charset="0"/>
                <a:cs typeface="American Typewriter" charset="0"/>
              </a:rPr>
              <a:t>)</a:t>
            </a:r>
          </a:p>
        </p:txBody>
      </p:sp>
      <p:sp>
        <p:nvSpPr>
          <p:cNvPr id="5" name="Rectangle 63">
            <a:extLst>
              <a:ext uri="{FF2B5EF4-FFF2-40B4-BE49-F238E27FC236}">
                <a16:creationId xmlns:a16="http://schemas.microsoft.com/office/drawing/2014/main" id="{97E28345-7A99-13D6-19D3-94CE263870E8}"/>
              </a:ext>
            </a:extLst>
          </p:cNvPr>
          <p:cNvSpPr txBox="1">
            <a:spLocks noChangeArrowheads="1"/>
          </p:cNvSpPr>
          <p:nvPr/>
        </p:nvSpPr>
        <p:spPr>
          <a:xfrm>
            <a:off x="5902562" y="6065838"/>
            <a:ext cx="1844446" cy="67553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000" dirty="0">
                <a:latin typeface="American Typewriter" charset="0"/>
                <a:ea typeface="American Typewriter" charset="0"/>
                <a:cs typeface="American Typewriter" charset="0"/>
              </a:rPr>
              <a:t>Zoe Xi </a:t>
            </a:r>
          </a:p>
          <a:p>
            <a:r>
              <a:rPr lang="en-US" altLang="en-US" sz="2000" dirty="0">
                <a:latin typeface="American Typewriter" charset="0"/>
                <a:ea typeface="American Typewriter" charset="0"/>
                <a:cs typeface="American Typewriter" charset="0"/>
              </a:rPr>
              <a:t>(</a:t>
            </a:r>
            <a:r>
              <a:rPr lang="en-US" altLang="en-US" sz="2000" dirty="0" err="1">
                <a:latin typeface="American Typewriter" charset="0"/>
                <a:ea typeface="American Typewriter" charset="0"/>
                <a:cs typeface="American Typewriter" charset="0"/>
              </a:rPr>
              <a:t>zoexi@mit</a:t>
            </a:r>
            <a:r>
              <a:rPr lang="en-US" altLang="en-US" sz="2000" dirty="0">
                <a:latin typeface="American Typewriter" charset="0"/>
                <a:ea typeface="American Typewriter" charset="0"/>
                <a:cs typeface="American Typewriter" charset="0"/>
              </a:rPr>
              <a:t>)</a:t>
            </a:r>
          </a:p>
        </p:txBody>
      </p:sp>
      <p:sp>
        <p:nvSpPr>
          <p:cNvPr id="9" name="Rectangle 63">
            <a:extLst>
              <a:ext uri="{FF2B5EF4-FFF2-40B4-BE49-F238E27FC236}">
                <a16:creationId xmlns:a16="http://schemas.microsoft.com/office/drawing/2014/main" id="{7B8392E0-3CDB-EEF9-8F08-E306D2C33D40}"/>
              </a:ext>
            </a:extLst>
          </p:cNvPr>
          <p:cNvSpPr txBox="1">
            <a:spLocks noChangeArrowheads="1"/>
          </p:cNvSpPr>
          <p:nvPr/>
        </p:nvSpPr>
        <p:spPr>
          <a:xfrm>
            <a:off x="215516" y="5439013"/>
            <a:ext cx="4104456" cy="71418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000" b="1" dirty="0">
                <a:latin typeface="American Typewriter" charset="0"/>
                <a:ea typeface="American Typewriter" charset="0"/>
                <a:cs typeface="American Typewriter" charset="0"/>
              </a:rPr>
              <a:t>Shafi Goldwasser</a:t>
            </a:r>
          </a:p>
          <a:p>
            <a:r>
              <a:rPr lang="en-US" altLang="en-US" sz="2000" b="1" dirty="0">
                <a:latin typeface="American Typewriter" charset="0"/>
                <a:ea typeface="American Typewriter" charset="0"/>
                <a:cs typeface="American Typewriter" charset="0"/>
              </a:rPr>
              <a:t>(</a:t>
            </a:r>
            <a:r>
              <a:rPr lang="en-US" altLang="en-US" sz="2000" b="1" dirty="0" err="1">
                <a:latin typeface="American Typewriter" charset="0"/>
                <a:ea typeface="American Typewriter" charset="0"/>
                <a:cs typeface="American Typewriter" charset="0"/>
              </a:rPr>
              <a:t>shafi@csail.mit</a:t>
            </a:r>
            <a:r>
              <a:rPr lang="en-US" altLang="en-US" sz="2000" b="1" dirty="0">
                <a:latin typeface="American Typewriter" charset="0"/>
                <a:ea typeface="American Typewriter" charset="0"/>
                <a:cs typeface="American Typewriter" charset="0"/>
              </a:rPr>
              <a:t>)</a:t>
            </a:r>
          </a:p>
        </p:txBody>
      </p:sp>
      <p:sp>
        <p:nvSpPr>
          <p:cNvPr id="11" name="Rectangle 63">
            <a:extLst>
              <a:ext uri="{FF2B5EF4-FFF2-40B4-BE49-F238E27FC236}">
                <a16:creationId xmlns:a16="http://schemas.microsoft.com/office/drawing/2014/main" id="{A4EFAF07-E193-EB41-74DA-C1098996E7EE}"/>
              </a:ext>
            </a:extLst>
          </p:cNvPr>
          <p:cNvSpPr txBox="1">
            <a:spLocks noChangeArrowheads="1"/>
          </p:cNvSpPr>
          <p:nvPr/>
        </p:nvSpPr>
        <p:spPr>
          <a:xfrm>
            <a:off x="6336312" y="1061896"/>
            <a:ext cx="935871"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000" b="1" dirty="0">
                <a:solidFill>
                  <a:srgbClr val="C00000"/>
                </a:solidFill>
                <a:latin typeface="American Typewriter" charset="0"/>
                <a:ea typeface="American Typewriter" charset="0"/>
                <a:cs typeface="American Typewriter" charset="0"/>
              </a:rPr>
              <a:t>TAs:</a:t>
            </a:r>
          </a:p>
        </p:txBody>
      </p:sp>
      <p:sp>
        <p:nvSpPr>
          <p:cNvPr id="2" name="Rectangle 63">
            <a:extLst>
              <a:ext uri="{FF2B5EF4-FFF2-40B4-BE49-F238E27FC236}">
                <a16:creationId xmlns:a16="http://schemas.microsoft.com/office/drawing/2014/main" id="{9A1D5718-CA81-67C3-F07C-358E699F2472}"/>
              </a:ext>
            </a:extLst>
          </p:cNvPr>
          <p:cNvSpPr txBox="1">
            <a:spLocks noChangeArrowheads="1"/>
          </p:cNvSpPr>
          <p:nvPr/>
        </p:nvSpPr>
        <p:spPr>
          <a:xfrm>
            <a:off x="303489" y="1743333"/>
            <a:ext cx="4104456" cy="714181"/>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000" b="1" dirty="0">
                <a:latin typeface="American Typewriter" charset="0"/>
                <a:ea typeface="American Typewriter" charset="0"/>
                <a:cs typeface="American Typewriter" charset="0"/>
              </a:rPr>
              <a:t>Vinod Vaikuntanathan</a:t>
            </a:r>
          </a:p>
          <a:p>
            <a:r>
              <a:rPr lang="en-US" altLang="en-US" sz="2000" b="1" dirty="0">
                <a:latin typeface="American Typewriter" charset="0"/>
                <a:ea typeface="American Typewriter" charset="0"/>
                <a:cs typeface="American Typewriter" charset="0"/>
              </a:rPr>
              <a:t>(</a:t>
            </a:r>
            <a:r>
              <a:rPr lang="en-US" altLang="en-US" sz="2000" b="1" dirty="0" err="1">
                <a:latin typeface="American Typewriter" charset="0"/>
                <a:ea typeface="American Typewriter" charset="0"/>
                <a:cs typeface="American Typewriter" charset="0"/>
              </a:rPr>
              <a:t>vinodv@mit</a:t>
            </a:r>
            <a:r>
              <a:rPr lang="en-US" altLang="en-US" sz="2000" b="1" dirty="0">
                <a:latin typeface="American Typewriter" charset="0"/>
                <a:ea typeface="American Typewriter" charset="0"/>
                <a:cs typeface="American Typewriter" charset="0"/>
              </a:rPr>
              <a:t>)</a:t>
            </a:r>
          </a:p>
        </p:txBody>
      </p:sp>
      <p:pic>
        <p:nvPicPr>
          <p:cNvPr id="6" name="Picture 5">
            <a:extLst>
              <a:ext uri="{FF2B5EF4-FFF2-40B4-BE49-F238E27FC236}">
                <a16:creationId xmlns:a16="http://schemas.microsoft.com/office/drawing/2014/main" id="{379B2E37-EB4E-8F6E-88B7-AEBC797E2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2529" y="4200918"/>
            <a:ext cx="1800068" cy="1800068"/>
          </a:xfrm>
          <a:prstGeom prst="rect">
            <a:avLst/>
          </a:prstGeom>
        </p:spPr>
      </p:pic>
      <p:pic>
        <p:nvPicPr>
          <p:cNvPr id="10" name="Picture 9">
            <a:extLst>
              <a:ext uri="{FF2B5EF4-FFF2-40B4-BE49-F238E27FC236}">
                <a16:creationId xmlns:a16="http://schemas.microsoft.com/office/drawing/2014/main" id="{39B10FAE-0D85-E711-0126-19E0A054D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2562" y="1617489"/>
            <a:ext cx="1776090" cy="1776090"/>
          </a:xfrm>
          <a:prstGeom prst="rect">
            <a:avLst/>
          </a:prstGeom>
        </p:spPr>
      </p:pic>
      <p:pic>
        <p:nvPicPr>
          <p:cNvPr id="15" name="Picture 14">
            <a:extLst>
              <a:ext uri="{FF2B5EF4-FFF2-40B4-BE49-F238E27FC236}">
                <a16:creationId xmlns:a16="http://schemas.microsoft.com/office/drawing/2014/main" id="{0C5E76AA-F121-E0A3-BC76-911E4A596D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2984" y="3048142"/>
            <a:ext cx="2329520" cy="2175502"/>
          </a:xfrm>
          <a:prstGeom prst="rect">
            <a:avLst/>
          </a:prstGeom>
        </p:spPr>
      </p:pic>
    </p:spTree>
    <p:extLst>
      <p:ext uri="{BB962C8B-B14F-4D97-AF65-F5344CB8AC3E}">
        <p14:creationId xmlns:p14="http://schemas.microsoft.com/office/powerpoint/2010/main" val="14320671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3">
            <a:extLst>
              <a:ext uri="{FF2B5EF4-FFF2-40B4-BE49-F238E27FC236}">
                <a16:creationId xmlns:a16="http://schemas.microsoft.com/office/drawing/2014/main" id="{CBD4E65A-9505-494A-8335-393FAE74F5E6}"/>
              </a:ext>
            </a:extLst>
          </p:cNvPr>
          <p:cNvSpPr txBox="1">
            <a:spLocks noChangeArrowheads="1"/>
          </p:cNvSpPr>
          <p:nvPr/>
        </p:nvSpPr>
        <p:spPr>
          <a:xfrm>
            <a:off x="766826" y="1340768"/>
            <a:ext cx="8377174"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rPr>
              <a:t>Perfect indistinguishability</a:t>
            </a:r>
            <a:r>
              <a:rPr kumimoji="0" lang="en-US" sz="2400" b="0" i="0"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rPr>
              <a:t>: </a:t>
            </a:r>
            <a:r>
              <a:rPr kumimoji="0" lang="en-US" sz="2400" b="0" i="1"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rPr>
              <a:t>a Turing test</a:t>
            </a:r>
            <a:endParaRPr kumimoji="0" lang="en-US" altLang="en-US" sz="2400" b="0" i="1"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endParaRPr>
          </a:p>
        </p:txBody>
      </p:sp>
      <mc:AlternateContent xmlns:mc="http://schemas.openxmlformats.org/markup-compatibility/2006">
        <mc:Choice xmlns:a14="http://schemas.microsoft.com/office/drawing/2010/main" Requires="a14">
          <p:sp>
            <p:nvSpPr>
              <p:cNvPr id="13" name="Rectangle 63">
                <a:extLst>
                  <a:ext uri="{FF2B5EF4-FFF2-40B4-BE49-F238E27FC236}">
                    <a16:creationId xmlns:a16="http://schemas.microsoft.com/office/drawing/2014/main" id="{C0DBFB7F-B86D-154B-A748-D266E04C0A25}"/>
                  </a:ext>
                </a:extLst>
              </p:cNvPr>
              <p:cNvSpPr txBox="1">
                <a:spLocks noChangeArrowheads="1"/>
              </p:cNvSpPr>
              <p:nvPr/>
            </p:nvSpPr>
            <p:spPr>
              <a:xfrm>
                <a:off x="1043608" y="1898527"/>
                <a:ext cx="7632848" cy="66637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t>∀</m:t>
                    </m:r>
                    <m: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t>𝑚</m:t>
                    </m:r>
                    <m: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t>, </m:t>
                    </m:r>
                    <m:sSup>
                      <m:sSupPr>
                        <m:ctrlP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ctrlPr>
                      </m:sSupPr>
                      <m:e>
                        <m: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t>𝑚</m:t>
                        </m:r>
                      </m:e>
                      <m:sup>
                        <m: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t>′</m:t>
                        </m:r>
                      </m:sup>
                    </m:sSup>
                    <m: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t>∈</m:t>
                    </m:r>
                    <m:r>
                      <a:rPr lang="en-US" altLang="en-US" sz="2400" i="1">
                        <a:latin typeface="Cambria Math" panose="02040503050406030204" pitchFamily="18" charset="0"/>
                        <a:ea typeface="Cambria Math" panose="02040503050406030204" pitchFamily="18" charset="0"/>
                        <a:cs typeface="Calibri" panose="020F0502020204030204" pitchFamily="34" charset="0"/>
                      </a:rPr>
                      <m:t>ℳ</m:t>
                    </m:r>
                  </m:oMath>
                </a14:m>
                <a:r>
                  <a:rPr lang="en-US" altLang="en-US" sz="2400" dirty="0">
                    <a:solidFill>
                      <a:prstClr val="black"/>
                    </a:solidFill>
                    <a:ea typeface="+mn-ea"/>
                    <a:cs typeface="Arial" charset="0"/>
                  </a:rPr>
                  <a:t>,</a:t>
                </a:r>
                <a14:m>
                  <m:oMath xmlns:m="http://schemas.openxmlformats.org/officeDocument/2006/math">
                    <m:r>
                      <a:rPr kumimoji="0" lang="en-US" alt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j-ea"/>
                        <a:cs typeface="+mj-cs"/>
                      </a:rPr>
                      <m:t>   </m:t>
                    </m:r>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j-ea"/>
                        <a:cs typeface="+mj-cs"/>
                      </a:rPr>
                      <m:t>𝑐</m:t>
                    </m:r>
                    <m:r>
                      <a:rPr lang="en-US" altLang="en-US" sz="2400" i="1" dirty="0">
                        <a:latin typeface="Cambria Math" panose="02040503050406030204" pitchFamily="18" charset="0"/>
                        <a:ea typeface="Cambria Math" panose="02040503050406030204" pitchFamily="18" charset="0"/>
                        <a:cs typeface="Arial" charset="0"/>
                      </a:rPr>
                      <m:t>∈</m:t>
                    </m:r>
                    <m:r>
                      <m:rPr>
                        <m:nor/>
                      </m:rPr>
                      <a:rPr lang="en-US" altLang="en-US" sz="2400" i="0" dirty="0">
                        <a:cs typeface="Arial" charset="0"/>
                      </a:rPr>
                      <m:t> </m:t>
                    </m:r>
                    <m:r>
                      <m:rPr>
                        <m:nor/>
                      </m:rPr>
                      <a:rPr lang="en-US" altLang="en-US" sz="2400" b="0" i="0" dirty="0" smtClean="0">
                        <a:cs typeface="Arial" charset="0"/>
                      </a:rPr>
                      <m:t>Supp</m:t>
                    </m:r>
                    <m:r>
                      <a:rPr lang="en-US" altLang="en-US" sz="2400" b="0" i="1" dirty="0" smtClean="0">
                        <a:latin typeface="Cambria Math" panose="02040503050406030204" pitchFamily="18" charset="0"/>
                        <a:cs typeface="Arial" charset="0"/>
                      </a:rPr>
                      <m:t>(</m:t>
                    </m:r>
                    <m:r>
                      <m:rPr>
                        <m:sty m:val="p"/>
                      </m:rPr>
                      <a:rPr lang="en-US" altLang="en-US" sz="2400" b="0" i="0" dirty="0" smtClean="0">
                        <a:latin typeface="Cambria Math" panose="02040503050406030204" pitchFamily="18" charset="0"/>
                        <a:cs typeface="Arial" charset="0"/>
                      </a:rPr>
                      <m:t>C</m:t>
                    </m:r>
                    <m:r>
                      <a:rPr lang="en-US" altLang="en-US" sz="2400" b="0" i="0" dirty="0" smtClean="0">
                        <a:latin typeface="Cambria Math" panose="02040503050406030204" pitchFamily="18" charset="0"/>
                        <a:cs typeface="Arial" charset="0"/>
                      </a:rPr>
                      <m:t>):</m:t>
                    </m:r>
                  </m:oMath>
                </a14:m>
                <a:endParaRPr kumimoji="0" lang="en-US" altLang="en-US" sz="2400" b="0" i="0"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endParaRPr>
              </a:p>
            </p:txBody>
          </p:sp>
        </mc:Choice>
        <mc:Fallback>
          <p:sp>
            <p:nvSpPr>
              <p:cNvPr id="13" name="Rectangle 63">
                <a:extLst>
                  <a:ext uri="{FF2B5EF4-FFF2-40B4-BE49-F238E27FC236}">
                    <a16:creationId xmlns:a16="http://schemas.microsoft.com/office/drawing/2014/main" id="{C0DBFB7F-B86D-154B-A748-D266E04C0A25}"/>
                  </a:ext>
                </a:extLst>
              </p:cNvPr>
              <p:cNvSpPr txBox="1">
                <a:spLocks noRot="1" noChangeAspect="1" noMove="1" noResize="1" noEditPoints="1" noAdjustHandles="1" noChangeArrowheads="1" noChangeShapeType="1" noTextEdit="1"/>
              </p:cNvSpPr>
              <p:nvPr/>
            </p:nvSpPr>
            <p:spPr>
              <a:xfrm>
                <a:off x="1043608" y="1898527"/>
                <a:ext cx="7632848" cy="666377"/>
              </a:xfrm>
              <a:prstGeom prst="rect">
                <a:avLst/>
              </a:prstGeom>
              <a:blipFill>
                <a:blip r:embed="rId3"/>
                <a:stretch>
                  <a:fillRect l="-166" b="-3704"/>
                </a:stretch>
              </a:blipFill>
            </p:spPr>
            <p:txBody>
              <a:bodyPr/>
              <a:lstStyle/>
              <a:p>
                <a:r>
                  <a:rPr lang="en-US">
                    <a:noFill/>
                  </a:rPr>
                  <a:t> </a:t>
                </a:r>
              </a:p>
            </p:txBody>
          </p:sp>
        </mc:Fallback>
      </mc:AlternateContent>
      <p:sp>
        <p:nvSpPr>
          <p:cNvPr id="2" name="Rounded Rectangle 1">
            <a:extLst>
              <a:ext uri="{FF2B5EF4-FFF2-40B4-BE49-F238E27FC236}">
                <a16:creationId xmlns:a16="http://schemas.microsoft.com/office/drawing/2014/main" id="{4F204C32-1AC8-224D-83D4-B561FA586F79}"/>
              </a:ext>
            </a:extLst>
          </p:cNvPr>
          <p:cNvSpPr/>
          <p:nvPr/>
        </p:nvSpPr>
        <p:spPr>
          <a:xfrm>
            <a:off x="1403648" y="3615931"/>
            <a:ext cx="2592288" cy="161326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ounded Rectangle 13">
            <a:extLst>
              <a:ext uri="{FF2B5EF4-FFF2-40B4-BE49-F238E27FC236}">
                <a16:creationId xmlns:a16="http://schemas.microsoft.com/office/drawing/2014/main" id="{9F0C642C-7FE7-734B-A066-9A566CD9A14C}"/>
              </a:ext>
            </a:extLst>
          </p:cNvPr>
          <p:cNvSpPr/>
          <p:nvPr/>
        </p:nvSpPr>
        <p:spPr>
          <a:xfrm>
            <a:off x="5292080" y="3615931"/>
            <a:ext cx="2592288" cy="161326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63">
            <a:extLst>
              <a:ext uri="{FF2B5EF4-FFF2-40B4-BE49-F238E27FC236}">
                <a16:creationId xmlns:a16="http://schemas.microsoft.com/office/drawing/2014/main" id="{D401C2E1-BDAA-2444-80BB-B41B25FFF583}"/>
              </a:ext>
            </a:extLst>
          </p:cNvPr>
          <p:cNvSpPr txBox="1">
            <a:spLocks noChangeArrowheads="1"/>
          </p:cNvSpPr>
          <p:nvPr/>
        </p:nvSpPr>
        <p:spPr>
          <a:xfrm>
            <a:off x="1691680" y="3692297"/>
            <a:ext cx="1740315"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srgbClr val="0000FF"/>
                </a:solidFill>
                <a:effectLst/>
                <a:uLnTx/>
                <a:uFillTx/>
                <a:latin typeface="American Typewriter" charset="0"/>
                <a:ea typeface="American Typewriter" charset="0"/>
                <a:cs typeface="American Typewriter" charset="0"/>
              </a:rPr>
              <a:t>World 0:</a:t>
            </a:r>
          </a:p>
        </p:txBody>
      </p:sp>
      <p:sp>
        <p:nvSpPr>
          <p:cNvPr id="16" name="Rectangle 63">
            <a:extLst>
              <a:ext uri="{FF2B5EF4-FFF2-40B4-BE49-F238E27FC236}">
                <a16:creationId xmlns:a16="http://schemas.microsoft.com/office/drawing/2014/main" id="{C67EE80D-BC80-A840-B4C8-2EF99E18163A}"/>
              </a:ext>
            </a:extLst>
          </p:cNvPr>
          <p:cNvSpPr txBox="1">
            <a:spLocks noChangeArrowheads="1"/>
          </p:cNvSpPr>
          <p:nvPr/>
        </p:nvSpPr>
        <p:spPr>
          <a:xfrm>
            <a:off x="5580112" y="3698727"/>
            <a:ext cx="1740315" cy="45035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srgbClr val="FF0000"/>
                </a:solidFill>
                <a:effectLst/>
                <a:uLnTx/>
                <a:uFillTx/>
                <a:latin typeface="American Typewriter" charset="0"/>
                <a:ea typeface="American Typewriter" charset="0"/>
                <a:cs typeface="American Typewriter" charset="0"/>
              </a:rPr>
              <a:t>World 1:</a:t>
            </a:r>
          </a:p>
        </p:txBody>
      </p:sp>
      <mc:AlternateContent xmlns:mc="http://schemas.openxmlformats.org/markup-compatibility/2006" xmlns:a14="http://schemas.microsoft.com/office/drawing/2010/main">
        <mc:Choice Requires="a14">
          <p:sp>
            <p:nvSpPr>
              <p:cNvPr id="17" name="Rectangle 63">
                <a:extLst>
                  <a:ext uri="{FF2B5EF4-FFF2-40B4-BE49-F238E27FC236}">
                    <a16:creationId xmlns:a16="http://schemas.microsoft.com/office/drawing/2014/main" id="{94309FF8-399F-D040-A88C-A4A56DC56159}"/>
                  </a:ext>
                </a:extLst>
              </p:cNvPr>
              <p:cNvSpPr txBox="1">
                <a:spLocks noChangeArrowheads="1"/>
              </p:cNvSpPr>
              <p:nvPr/>
            </p:nvSpPr>
            <p:spPr>
              <a:xfrm>
                <a:off x="1601670" y="4770267"/>
                <a:ext cx="2196244" cy="38692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j-ea"/>
                          <a:cs typeface="+mj-cs"/>
                        </a:rPr>
                        <m:t>𝑐</m:t>
                      </m:r>
                      <m:r>
                        <a:rPr kumimoji="0" lang="en-US" altLang="en-US" sz="2400" b="0" i="0"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m:t>
                      </m:r>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𝐸</m:t>
                      </m:r>
                      <m:d>
                        <m:dPr>
                          <m:ctrlP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ctrlPr>
                        </m:dPr>
                        <m:e>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𝑘</m:t>
                          </m:r>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m:t>
                          </m:r>
                          <m:r>
                            <a:rPr kumimoji="0" lang="en-US" alt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j-ea"/>
                              <a:cs typeface="+mj-cs"/>
                            </a:rPr>
                            <m:t>𝑚</m:t>
                          </m:r>
                        </m:e>
                      </m:d>
                    </m:oMath>
                  </m:oMathPara>
                </a14:m>
                <a:endParaRPr kumimoji="0" lang="en-US" altLang="en-US" sz="2400" b="0" i="0"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endParaRPr>
              </a:p>
            </p:txBody>
          </p:sp>
        </mc:Choice>
        <mc:Fallback xmlns="">
          <p:sp>
            <p:nvSpPr>
              <p:cNvPr id="17" name="Rectangle 63">
                <a:extLst>
                  <a:ext uri="{FF2B5EF4-FFF2-40B4-BE49-F238E27FC236}">
                    <a16:creationId xmlns:a16="http://schemas.microsoft.com/office/drawing/2014/main" id="{94309FF8-399F-D040-A88C-A4A56DC56159}"/>
                  </a:ext>
                </a:extLst>
              </p:cNvPr>
              <p:cNvSpPr txBox="1">
                <a:spLocks noRot="1" noChangeAspect="1" noMove="1" noResize="1" noEditPoints="1" noAdjustHandles="1" noChangeArrowheads="1" noChangeShapeType="1" noTextEdit="1"/>
              </p:cNvSpPr>
              <p:nvPr/>
            </p:nvSpPr>
            <p:spPr>
              <a:xfrm>
                <a:off x="1601670" y="4770267"/>
                <a:ext cx="2196244" cy="386925"/>
              </a:xfrm>
              <a:prstGeom prst="rect">
                <a:avLst/>
              </a:prstGeom>
              <a:blipFill>
                <a:blip r:embed="rId4"/>
                <a:stretch>
                  <a:fillRect b="-625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63">
                <a:extLst>
                  <a:ext uri="{FF2B5EF4-FFF2-40B4-BE49-F238E27FC236}">
                    <a16:creationId xmlns:a16="http://schemas.microsoft.com/office/drawing/2014/main" id="{3045BB3F-9869-A740-ABF2-9DE3D978A43D}"/>
                  </a:ext>
                </a:extLst>
              </p:cNvPr>
              <p:cNvSpPr txBox="1">
                <a:spLocks noChangeArrowheads="1"/>
              </p:cNvSpPr>
              <p:nvPr/>
            </p:nvSpPr>
            <p:spPr>
              <a:xfrm>
                <a:off x="5436096" y="4729424"/>
                <a:ext cx="2196244" cy="38692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j-ea"/>
                          <a:cs typeface="+mj-cs"/>
                        </a:rPr>
                        <m:t>𝑐</m:t>
                      </m:r>
                      <m:r>
                        <a:rPr kumimoji="0" lang="en-US" altLang="en-US" sz="2400" b="0" i="0"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m:t>
                      </m:r>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𝐸</m:t>
                      </m:r>
                      <m:d>
                        <m:dPr>
                          <m:ctrlP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ctrlPr>
                        </m:dPr>
                        <m:e>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𝑘</m:t>
                          </m:r>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American Typewriter" charset="0"/>
                              <a:cs typeface="American Typewriter" charset="0"/>
                            </a:rPr>
                            <m:t>,</m:t>
                          </m:r>
                          <m:r>
                            <a:rPr kumimoji="0" lang="en-US" alt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j-ea"/>
                              <a:cs typeface="+mj-cs"/>
                            </a:rPr>
                            <m:t>𝑚</m:t>
                          </m:r>
                          <m:r>
                            <a:rPr kumimoji="0" lang="en-US" alt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j-ea"/>
                              <a:cs typeface="+mj-cs"/>
                            </a:rPr>
                            <m:t>′</m:t>
                          </m:r>
                        </m:e>
                      </m:d>
                    </m:oMath>
                  </m:oMathPara>
                </a14:m>
                <a:endParaRPr kumimoji="0" lang="en-US" altLang="en-US" sz="2400" b="0" i="0"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endParaRPr>
              </a:p>
            </p:txBody>
          </p:sp>
        </mc:Choice>
        <mc:Fallback>
          <p:sp>
            <p:nvSpPr>
              <p:cNvPr id="20" name="Rectangle 63">
                <a:extLst>
                  <a:ext uri="{FF2B5EF4-FFF2-40B4-BE49-F238E27FC236}">
                    <a16:creationId xmlns:a16="http://schemas.microsoft.com/office/drawing/2014/main" id="{3045BB3F-9869-A740-ABF2-9DE3D978A43D}"/>
                  </a:ext>
                </a:extLst>
              </p:cNvPr>
              <p:cNvSpPr txBox="1">
                <a:spLocks noRot="1" noChangeAspect="1" noMove="1" noResize="1" noEditPoints="1" noAdjustHandles="1" noChangeArrowheads="1" noChangeShapeType="1" noTextEdit="1"/>
              </p:cNvSpPr>
              <p:nvPr/>
            </p:nvSpPr>
            <p:spPr>
              <a:xfrm>
                <a:off x="5436096" y="4729424"/>
                <a:ext cx="2196244" cy="386925"/>
              </a:xfrm>
              <a:prstGeom prst="rect">
                <a:avLst/>
              </a:prstGeom>
              <a:blipFill>
                <a:blip r:embed="rId5"/>
                <a:stretch>
                  <a:fillRect b="-9677"/>
                </a:stretch>
              </a:blipFill>
            </p:spPr>
            <p:txBody>
              <a:bodyPr/>
              <a:lstStyle/>
              <a:p>
                <a:r>
                  <a:rPr lang="en-US">
                    <a:noFill/>
                  </a:rPr>
                  <a:t> </a:t>
                </a:r>
              </a:p>
            </p:txBody>
          </p:sp>
        </mc:Fallback>
      </mc:AlternateContent>
      <p:pic>
        <p:nvPicPr>
          <p:cNvPr id="21" name="Picture 19" descr="MCj04359310000[1]">
            <a:extLst>
              <a:ext uri="{FF2B5EF4-FFF2-40B4-BE49-F238E27FC236}">
                <a16:creationId xmlns:a16="http://schemas.microsoft.com/office/drawing/2014/main" id="{1C242B0B-B8A7-AD4B-A155-40F7DE829F2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22304" y="5560147"/>
            <a:ext cx="938752" cy="74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63">
            <a:extLst>
              <a:ext uri="{FF2B5EF4-FFF2-40B4-BE49-F238E27FC236}">
                <a16:creationId xmlns:a16="http://schemas.microsoft.com/office/drawing/2014/main" id="{18DA5E60-402E-4A4B-9D4E-A770C0B43A67}"/>
              </a:ext>
            </a:extLst>
          </p:cNvPr>
          <p:cNvSpPr txBox="1">
            <a:spLocks noChangeArrowheads="1"/>
          </p:cNvSpPr>
          <p:nvPr/>
        </p:nvSpPr>
        <p:spPr>
          <a:xfrm>
            <a:off x="2381817" y="5560147"/>
            <a:ext cx="6294639" cy="96519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merican Typewriter" charset="0"/>
                <a:ea typeface="+mj-ea"/>
                <a:cs typeface="+mj-cs"/>
              </a:rPr>
              <a:t>is a </a:t>
            </a:r>
            <a:r>
              <a:rPr kumimoji="0" lang="en-US" altLang="en-US" sz="2400" b="1" i="0" u="none" strike="noStrike" kern="1200" cap="none" spc="0" normalizeH="0" baseline="0" noProof="0" dirty="0">
                <a:ln>
                  <a:noFill/>
                </a:ln>
                <a:solidFill>
                  <a:srgbClr val="C00000"/>
                </a:solidFill>
                <a:effectLst/>
                <a:uLnTx/>
                <a:uFillTx/>
                <a:latin typeface="American Typewriter" charset="0"/>
                <a:ea typeface="+mj-ea"/>
                <a:cs typeface="+mj-cs"/>
              </a:rPr>
              <a:t>distinguisher</a:t>
            </a:r>
            <a:r>
              <a:rPr lang="en-US" altLang="en-US" sz="2400" dirty="0">
                <a:solidFill>
                  <a:prstClr val="black"/>
                </a:solidFill>
                <a:latin typeface="American Typewriter" charset="0"/>
              </a:rPr>
              <a:t> (that gets c and tries to guess which world she’s in)</a:t>
            </a:r>
            <a:endParaRPr kumimoji="0" lang="en-US" altLang="en-US" sz="2400" b="0" i="0"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endParaRPr>
          </a:p>
        </p:txBody>
      </p:sp>
      <mc:AlternateContent xmlns:mc="http://schemas.openxmlformats.org/markup-compatibility/2006" xmlns:a14="http://schemas.microsoft.com/office/drawing/2010/main">
        <mc:Choice Requires="a14">
          <p:sp>
            <p:nvSpPr>
              <p:cNvPr id="24" name="Rectangle 63">
                <a:extLst>
                  <a:ext uri="{FF2B5EF4-FFF2-40B4-BE49-F238E27FC236}">
                    <a16:creationId xmlns:a16="http://schemas.microsoft.com/office/drawing/2014/main" id="{42726470-68EB-2A4F-A0B7-1A9201D488F6}"/>
                  </a:ext>
                </a:extLst>
              </p:cNvPr>
              <p:cNvSpPr txBox="1">
                <a:spLocks noChangeArrowheads="1"/>
              </p:cNvSpPr>
              <p:nvPr/>
            </p:nvSpPr>
            <p:spPr>
              <a:xfrm>
                <a:off x="1763688" y="4266211"/>
                <a:ext cx="2196244" cy="38692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a:ea typeface="+mj-ea"/>
                    <a:cs typeface="+mj-cs"/>
                  </a:rPr>
                  <a:t>k</a:t>
                </a:r>
                <a14:m>
                  <m:oMath xmlns:m="http://schemas.openxmlformats.org/officeDocument/2006/math">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j-ea"/>
                        <a:cs typeface="+mj-cs"/>
                      </a:rPr>
                      <m:t> </m:t>
                    </m:r>
                    <m:r>
                      <a:rPr kumimoji="0" lang="en-US" alt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j-cs"/>
                      </a:rPr>
                      <m:t>←</m:t>
                    </m:r>
                  </m:oMath>
                </a14:m>
                <a:r>
                  <a:rPr kumimoji="0" lang="en-US" altLang="en-US" sz="2400" b="0" i="0"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rPr>
                  <a:t> </a:t>
                </a:r>
                <a:r>
                  <a:rPr kumimoji="0" lang="en-US" altLang="en-US" sz="2400" b="0" i="0" u="none" strike="noStrike" kern="1200" cap="none" spc="0" normalizeH="0" baseline="0" noProof="0" dirty="0">
                    <a:ln>
                      <a:noFill/>
                    </a:ln>
                    <a:solidFill>
                      <a:prstClr val="black"/>
                    </a:solidFill>
                    <a:effectLst/>
                    <a:uLnTx/>
                    <a:uFillTx/>
                    <a:latin typeface="Apple Chancery" panose="03020702040506060504" pitchFamily="66" charset="-79"/>
                    <a:ea typeface="Brush Script MT" panose="03060802040406070304" pitchFamily="66" charset="-122"/>
                    <a:cs typeface="Apple Chancery" panose="03020702040506060504" pitchFamily="66" charset="-79"/>
                  </a:rPr>
                  <a:t>K</a:t>
                </a:r>
              </a:p>
            </p:txBody>
          </p:sp>
        </mc:Choice>
        <mc:Fallback xmlns="">
          <p:sp>
            <p:nvSpPr>
              <p:cNvPr id="24" name="Rectangle 63">
                <a:extLst>
                  <a:ext uri="{FF2B5EF4-FFF2-40B4-BE49-F238E27FC236}">
                    <a16:creationId xmlns:a16="http://schemas.microsoft.com/office/drawing/2014/main" id="{42726470-68EB-2A4F-A0B7-1A9201D488F6}"/>
                  </a:ext>
                </a:extLst>
              </p:cNvPr>
              <p:cNvSpPr txBox="1">
                <a:spLocks noRot="1" noChangeAspect="1" noMove="1" noResize="1" noEditPoints="1" noAdjustHandles="1" noChangeArrowheads="1" noChangeShapeType="1" noTextEdit="1"/>
              </p:cNvSpPr>
              <p:nvPr/>
            </p:nvSpPr>
            <p:spPr>
              <a:xfrm>
                <a:off x="1763688" y="4266211"/>
                <a:ext cx="2196244" cy="386925"/>
              </a:xfrm>
              <a:prstGeom prst="rect">
                <a:avLst/>
              </a:prstGeom>
              <a:blipFill>
                <a:blip r:embed="rId7"/>
                <a:stretch>
                  <a:fillRect l="-4023" t="-25806" b="-451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63">
                <a:extLst>
                  <a:ext uri="{FF2B5EF4-FFF2-40B4-BE49-F238E27FC236}">
                    <a16:creationId xmlns:a16="http://schemas.microsoft.com/office/drawing/2014/main" id="{84DF3A0F-10BA-EB44-BA84-1929DAA39C39}"/>
                  </a:ext>
                </a:extLst>
              </p:cNvPr>
              <p:cNvSpPr txBox="1">
                <a:spLocks noChangeArrowheads="1"/>
              </p:cNvSpPr>
              <p:nvPr/>
            </p:nvSpPr>
            <p:spPr>
              <a:xfrm>
                <a:off x="5616116" y="4225368"/>
                <a:ext cx="2196244" cy="38692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a:ea typeface="+mj-ea"/>
                    <a:cs typeface="+mj-cs"/>
                  </a:rPr>
                  <a:t>k</a:t>
                </a:r>
                <a14:m>
                  <m:oMath xmlns:m="http://schemas.openxmlformats.org/officeDocument/2006/math">
                    <m:r>
                      <a:rPr kumimoji="0" lang="en-US" altLang="en-US" sz="2400" b="0" i="1" u="none" strike="noStrike" kern="1200" cap="none" spc="0" normalizeH="0" baseline="0" noProof="0">
                        <a:ln>
                          <a:noFill/>
                        </a:ln>
                        <a:solidFill>
                          <a:prstClr val="black"/>
                        </a:solidFill>
                        <a:effectLst/>
                        <a:uLnTx/>
                        <a:uFillTx/>
                        <a:latin typeface="Cambria Math" panose="02040503050406030204" pitchFamily="18" charset="0"/>
                        <a:ea typeface="+mj-ea"/>
                        <a:cs typeface="+mj-cs"/>
                      </a:rPr>
                      <m:t> ←</m:t>
                    </m:r>
                    <m:r>
                      <m:rPr>
                        <m:nor/>
                      </m:rPr>
                      <a:rPr kumimoji="0" lang="en-US" altLang="en-US" sz="2400" b="0" i="0" u="none" strike="noStrike" kern="1200" cap="none" spc="0" normalizeH="0" baseline="0" noProof="0" dirty="0">
                        <a:ln>
                          <a:noFill/>
                        </a:ln>
                        <a:solidFill>
                          <a:prstClr val="black"/>
                        </a:solidFill>
                        <a:effectLst/>
                        <a:uLnTx/>
                        <a:uFillTx/>
                        <a:latin typeface="American Typewriter" charset="0"/>
                        <a:ea typeface="American Typewriter" charset="0"/>
                        <a:cs typeface="American Typewriter" charset="0"/>
                      </a:rPr>
                      <m:t> </m:t>
                    </m:r>
                    <m:r>
                      <m:rPr>
                        <m:nor/>
                      </m:rPr>
                      <a:rPr kumimoji="0" lang="en-US" altLang="en-US" sz="2400" b="0" i="0" u="none" strike="noStrike" kern="1200" cap="none" spc="0" normalizeH="0" baseline="0" noProof="0" dirty="0">
                        <a:ln>
                          <a:noFill/>
                        </a:ln>
                        <a:solidFill>
                          <a:prstClr val="black"/>
                        </a:solidFill>
                        <a:effectLst/>
                        <a:uLnTx/>
                        <a:uFillTx/>
                        <a:latin typeface="Apple Chancery" panose="03020702040506060504" pitchFamily="66" charset="-79"/>
                        <a:ea typeface="Brush Script MT" panose="03060802040406070304" pitchFamily="66" charset="-122"/>
                        <a:cs typeface="Apple Chancery" panose="03020702040506060504" pitchFamily="66" charset="-79"/>
                      </a:rPr>
                      <m:t>K</m:t>
                    </m:r>
                  </m:oMath>
                </a14:m>
                <a:endParaRPr kumimoji="0" lang="en-US" altLang="en-US" sz="2400" b="0" i="0" u="none" strike="noStrike" kern="1200" cap="none" spc="0" normalizeH="0" baseline="0" noProof="0" dirty="0">
                  <a:ln>
                    <a:noFill/>
                  </a:ln>
                  <a:solidFill>
                    <a:prstClr val="black"/>
                  </a:solidFill>
                  <a:effectLst/>
                  <a:uLnTx/>
                  <a:uFillTx/>
                  <a:latin typeface="Apple Chancery" panose="03020702040506060504" pitchFamily="66" charset="-79"/>
                  <a:ea typeface="Brush Script MT" panose="03060802040406070304" pitchFamily="66" charset="-122"/>
                  <a:cs typeface="Apple Chancery" panose="03020702040506060504" pitchFamily="66" charset="-79"/>
                </a:endParaRPr>
              </a:p>
            </p:txBody>
          </p:sp>
        </mc:Choice>
        <mc:Fallback xmlns="">
          <p:sp>
            <p:nvSpPr>
              <p:cNvPr id="25" name="Rectangle 63">
                <a:extLst>
                  <a:ext uri="{FF2B5EF4-FFF2-40B4-BE49-F238E27FC236}">
                    <a16:creationId xmlns:a16="http://schemas.microsoft.com/office/drawing/2014/main" id="{84DF3A0F-10BA-EB44-BA84-1929DAA39C39}"/>
                  </a:ext>
                </a:extLst>
              </p:cNvPr>
              <p:cNvSpPr txBox="1">
                <a:spLocks noRot="1" noChangeAspect="1" noMove="1" noResize="1" noEditPoints="1" noAdjustHandles="1" noChangeArrowheads="1" noChangeShapeType="1" noTextEdit="1"/>
              </p:cNvSpPr>
              <p:nvPr/>
            </p:nvSpPr>
            <p:spPr>
              <a:xfrm>
                <a:off x="5616116" y="4225368"/>
                <a:ext cx="2196244" cy="386925"/>
              </a:xfrm>
              <a:prstGeom prst="rect">
                <a:avLst/>
              </a:prstGeom>
              <a:blipFill>
                <a:blip r:embed="rId8"/>
                <a:stretch>
                  <a:fillRect l="-4598" t="-25000" b="-37500"/>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55129DFF-D908-8F43-96AC-CD50304A940D}"/>
              </a:ext>
            </a:extLst>
          </p:cNvPr>
          <p:cNvCxnSpPr/>
          <p:nvPr/>
        </p:nvCxnSpPr>
        <p:spPr>
          <a:xfrm>
            <a:off x="-684584" y="3212976"/>
            <a:ext cx="1044116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6" name="Subtitle 1">
            <a:extLst>
              <a:ext uri="{FF2B5EF4-FFF2-40B4-BE49-F238E27FC236}">
                <a16:creationId xmlns:a16="http://schemas.microsoft.com/office/drawing/2014/main" id="{3689EC23-711F-644B-9C73-231B3CAFA3A5}"/>
              </a:ext>
            </a:extLst>
          </p:cNvPr>
          <p:cNvSpPr txBox="1">
            <a:spLocks/>
          </p:cNvSpPr>
          <p:nvPr/>
        </p:nvSpPr>
        <p:spPr>
          <a:xfrm>
            <a:off x="251520" y="410563"/>
            <a:ext cx="8712968" cy="71418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a:solidFill>
                  <a:srgbClr val="891637"/>
                </a:solidFill>
                <a:latin typeface="Calibri" panose="020F0502020204030204" pitchFamily="34" charset="0"/>
                <a:ea typeface="Cambria Math" pitchFamily="18" charset="0"/>
                <a:cs typeface="Arial Unicode MS" pitchFamily="34" charset="-128"/>
              </a:rPr>
              <a:t>Perfect Indistinguishability Definition</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AlternateContent xmlns:mc="http://schemas.openxmlformats.org/markup-compatibility/2006">
        <mc:Choice xmlns:a14="http://schemas.microsoft.com/office/drawing/2010/main" Requires="a14">
          <p:sp>
            <p:nvSpPr>
              <p:cNvPr id="7" name="Rectangle 6">
                <a:extLst>
                  <a:ext uri="{FF2B5EF4-FFF2-40B4-BE49-F238E27FC236}">
                    <a16:creationId xmlns:a16="http://schemas.microsoft.com/office/drawing/2014/main" id="{12577396-D080-8A44-876F-EBE36089555E}"/>
                  </a:ext>
                </a:extLst>
              </p:cNvPr>
              <p:cNvSpPr/>
              <p:nvPr/>
            </p:nvSpPr>
            <p:spPr>
              <a:xfrm>
                <a:off x="2019058" y="2564904"/>
                <a:ext cx="4940968"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tLang="en-US" sz="2400" smtClean="0">
                          <a:solidFill>
                            <a:prstClr val="black"/>
                          </a:solidFill>
                          <a:latin typeface="Cambria Math" panose="02040503050406030204" pitchFamily="18" charset="0"/>
                          <a:ea typeface="American Typewriter" charset="0"/>
                          <a:cs typeface="American Typewriter" charset="0"/>
                        </a:rPr>
                        <m:t>Pr</m:t>
                      </m:r>
                      <m:r>
                        <a:rPr lang="en-US" altLang="en-US" sz="2400" i="1">
                          <a:solidFill>
                            <a:prstClr val="black"/>
                          </a:solidFill>
                          <a:latin typeface="Cambria Math" panose="02040503050406030204" pitchFamily="18" charset="0"/>
                          <a:ea typeface="American Typewriter" charset="0"/>
                          <a:cs typeface="American Typewriter" charset="0"/>
                        </a:rPr>
                        <m:t>⁡[</m:t>
                      </m:r>
                      <m:r>
                        <a:rPr lang="en-US" altLang="en-US" sz="2400" i="1">
                          <a:solidFill>
                            <a:prstClr val="black"/>
                          </a:solidFill>
                          <a:latin typeface="Cambria Math" panose="02040503050406030204" pitchFamily="18" charset="0"/>
                          <a:ea typeface="American Typewriter" charset="0"/>
                          <a:cs typeface="American Typewriter" charset="0"/>
                        </a:rPr>
                        <m:t>𝐸</m:t>
                      </m:r>
                      <m:d>
                        <m:dPr>
                          <m:ctrlPr>
                            <a:rPr lang="en-US" altLang="en-US" sz="2400" i="1">
                              <a:solidFill>
                                <a:prstClr val="black"/>
                              </a:solidFill>
                              <a:latin typeface="Cambria Math" panose="02040503050406030204" pitchFamily="18" charset="0"/>
                              <a:ea typeface="American Typewriter" charset="0"/>
                              <a:cs typeface="American Typewriter" charset="0"/>
                            </a:rPr>
                          </m:ctrlPr>
                        </m:dPr>
                        <m:e>
                          <m:r>
                            <m:rPr>
                              <m:nor/>
                            </m:rPr>
                            <a:rPr lang="en-US" altLang="en-US" sz="2400" b="0" i="1" smtClean="0">
                              <a:solidFill>
                                <a:prstClr val="black"/>
                              </a:solidFill>
                              <a:latin typeface="Cambria Math" panose="02040503050406030204" pitchFamily="18" charset="0"/>
                              <a:ea typeface="American Typewriter" charset="0"/>
                              <a:cs typeface="American Typewriter" charset="0"/>
                            </a:rPr>
                            <m:t>K</m:t>
                          </m:r>
                          <m:r>
                            <a:rPr lang="en-US" altLang="en-US" sz="2400" i="1">
                              <a:solidFill>
                                <a:prstClr val="black"/>
                              </a:solidFill>
                              <a:latin typeface="Cambria Math" panose="02040503050406030204" pitchFamily="18" charset="0"/>
                              <a:ea typeface="American Typewriter" charset="0"/>
                              <a:cs typeface="American Typewriter" charset="0"/>
                            </a:rPr>
                            <m:t>,</m:t>
                          </m:r>
                          <m:r>
                            <a:rPr lang="en-US" altLang="en-US" sz="2400" b="0" i="1" dirty="0" smtClean="0">
                              <a:solidFill>
                                <a:prstClr val="black"/>
                              </a:solidFill>
                              <a:latin typeface="Cambria Math" panose="02040503050406030204" pitchFamily="18" charset="0"/>
                            </a:rPr>
                            <m:t>𝑚</m:t>
                          </m:r>
                        </m:e>
                      </m:d>
                      <m:r>
                        <a:rPr lang="en-US" altLang="en-US" sz="2400" i="1">
                          <a:solidFill>
                            <a:prstClr val="black"/>
                          </a:solidFill>
                          <a:latin typeface="Cambria Math" panose="02040503050406030204" pitchFamily="18" charset="0"/>
                          <a:ea typeface="American Typewriter" charset="0"/>
                          <a:cs typeface="American Typewriter" charset="0"/>
                        </a:rPr>
                        <m:t>=</m:t>
                      </m:r>
                      <m:r>
                        <a:rPr lang="en-US" altLang="en-US" sz="2400" i="1">
                          <a:solidFill>
                            <a:prstClr val="black"/>
                          </a:solidFill>
                          <a:latin typeface="Cambria Math" panose="02040503050406030204" pitchFamily="18" charset="0"/>
                          <a:ea typeface="American Typewriter" charset="0"/>
                          <a:cs typeface="American Typewriter" charset="0"/>
                        </a:rPr>
                        <m:t>𝑐</m:t>
                      </m:r>
                      <m:r>
                        <a:rPr lang="en-US" altLang="en-US" sz="2400" i="1">
                          <a:solidFill>
                            <a:prstClr val="black"/>
                          </a:solidFill>
                          <a:latin typeface="Cambria Math" panose="02040503050406030204" pitchFamily="18" charset="0"/>
                          <a:ea typeface="American Typewriter" charset="0"/>
                          <a:cs typeface="American Typewriter" charset="0"/>
                        </a:rPr>
                        <m:t>]=</m:t>
                      </m:r>
                      <m:r>
                        <m:rPr>
                          <m:sty m:val="p"/>
                        </m:rPr>
                        <a:rPr lang="en-US" altLang="en-US" sz="2400">
                          <a:solidFill>
                            <a:prstClr val="black"/>
                          </a:solidFill>
                          <a:latin typeface="Cambria Math" panose="02040503050406030204" pitchFamily="18" charset="0"/>
                          <a:ea typeface="American Typewriter" charset="0"/>
                          <a:cs typeface="American Typewriter" charset="0"/>
                        </a:rPr>
                        <m:t>Pr</m:t>
                      </m:r>
                      <m:r>
                        <a:rPr lang="en-US" altLang="en-US" sz="2400" i="1">
                          <a:solidFill>
                            <a:prstClr val="black"/>
                          </a:solidFill>
                          <a:latin typeface="Cambria Math" panose="02040503050406030204" pitchFamily="18" charset="0"/>
                          <a:ea typeface="American Typewriter" charset="0"/>
                          <a:cs typeface="American Typewriter" charset="0"/>
                        </a:rPr>
                        <m:t>⁡[</m:t>
                      </m:r>
                      <m:r>
                        <a:rPr lang="en-US" altLang="en-US" sz="2400" i="1">
                          <a:solidFill>
                            <a:prstClr val="black"/>
                          </a:solidFill>
                          <a:latin typeface="Cambria Math" panose="02040503050406030204" pitchFamily="18" charset="0"/>
                          <a:ea typeface="American Typewriter" charset="0"/>
                          <a:cs typeface="American Typewriter" charset="0"/>
                        </a:rPr>
                        <m:t>𝐸</m:t>
                      </m:r>
                      <m:d>
                        <m:dPr>
                          <m:ctrlPr>
                            <a:rPr lang="en-US" altLang="en-US" sz="2400" i="1">
                              <a:solidFill>
                                <a:prstClr val="black"/>
                              </a:solidFill>
                              <a:latin typeface="Cambria Math" panose="02040503050406030204" pitchFamily="18" charset="0"/>
                              <a:ea typeface="American Typewriter" charset="0"/>
                              <a:cs typeface="American Typewriter" charset="0"/>
                            </a:rPr>
                          </m:ctrlPr>
                        </m:dPr>
                        <m:e>
                          <m:r>
                            <m:rPr>
                              <m:nor/>
                            </m:rPr>
                            <a:rPr lang="en-US" altLang="en-US" sz="2400" b="0" i="1" smtClean="0">
                              <a:solidFill>
                                <a:prstClr val="black"/>
                              </a:solidFill>
                              <a:latin typeface="Cambria Math" panose="02040503050406030204" pitchFamily="18" charset="0"/>
                              <a:ea typeface="American Typewriter" charset="0"/>
                              <a:cs typeface="American Typewriter" charset="0"/>
                            </a:rPr>
                            <m:t>K</m:t>
                          </m:r>
                          <m:r>
                            <m:rPr>
                              <m:nor/>
                            </m:rPr>
                            <a:rPr lang="en-US" altLang="en-US" sz="2400" b="0" i="0" smtClean="0">
                              <a:solidFill>
                                <a:prstClr val="black"/>
                              </a:solidFill>
                              <a:latin typeface="Cambria Math" panose="02040503050406030204" pitchFamily="18" charset="0"/>
                              <a:ea typeface="American Typewriter" charset="0"/>
                              <a:cs typeface="American Typewriter" charset="0"/>
                            </a:rPr>
                            <m:t>, </m:t>
                          </m:r>
                          <m:r>
                            <a:rPr lang="en-US" altLang="en-US" sz="2400" b="0" i="1" dirty="0" smtClean="0">
                              <a:solidFill>
                                <a:prstClr val="black"/>
                              </a:solidFill>
                              <a:latin typeface="Cambria Math" panose="02040503050406030204" pitchFamily="18" charset="0"/>
                            </a:rPr>
                            <m:t>𝑚</m:t>
                          </m:r>
                          <m:r>
                            <a:rPr lang="en-US" altLang="en-US" sz="2400" b="0" i="1" dirty="0" smtClean="0">
                              <a:solidFill>
                                <a:prstClr val="black"/>
                              </a:solidFill>
                              <a:latin typeface="Cambria Math" panose="02040503050406030204" pitchFamily="18" charset="0"/>
                            </a:rPr>
                            <m:t>′</m:t>
                          </m:r>
                        </m:e>
                      </m:d>
                      <m:r>
                        <a:rPr lang="en-US" altLang="en-US" sz="2400" i="1" dirty="0">
                          <a:solidFill>
                            <a:prstClr val="black"/>
                          </a:solidFill>
                          <a:latin typeface="Cambria Math" panose="02040503050406030204" pitchFamily="18" charset="0"/>
                        </a:rPr>
                        <m:t>=</m:t>
                      </m:r>
                      <m:r>
                        <a:rPr lang="en-US" altLang="en-US" sz="2400" i="1" dirty="0">
                          <a:solidFill>
                            <a:prstClr val="black"/>
                          </a:solidFill>
                          <a:latin typeface="Cambria Math" panose="02040503050406030204" pitchFamily="18" charset="0"/>
                        </a:rPr>
                        <m:t>𝑐</m:t>
                      </m:r>
                      <m:r>
                        <a:rPr lang="en-US" altLang="en-US" sz="2400" i="1">
                          <a:solidFill>
                            <a:prstClr val="black"/>
                          </a:solidFill>
                          <a:latin typeface="Cambria Math" panose="02040503050406030204" pitchFamily="18" charset="0"/>
                          <a:ea typeface="American Typewriter" charset="0"/>
                          <a:cs typeface="American Typewriter" charset="0"/>
                        </a:rPr>
                        <m:t>]</m:t>
                      </m:r>
                    </m:oMath>
                  </m:oMathPara>
                </a14:m>
                <a:endParaRPr lang="en-US" dirty="0"/>
              </a:p>
            </p:txBody>
          </p:sp>
        </mc:Choice>
        <mc:Fallback>
          <p:sp>
            <p:nvSpPr>
              <p:cNvPr id="7" name="Rectangle 6">
                <a:extLst>
                  <a:ext uri="{FF2B5EF4-FFF2-40B4-BE49-F238E27FC236}">
                    <a16:creationId xmlns:a16="http://schemas.microsoft.com/office/drawing/2014/main" id="{12577396-D080-8A44-876F-EBE36089555E}"/>
                  </a:ext>
                </a:extLst>
              </p:cNvPr>
              <p:cNvSpPr>
                <a:spLocks noRot="1" noChangeAspect="1" noMove="1" noResize="1" noEditPoints="1" noAdjustHandles="1" noChangeArrowheads="1" noChangeShapeType="1" noTextEdit="1"/>
              </p:cNvSpPr>
              <p:nvPr/>
            </p:nvSpPr>
            <p:spPr>
              <a:xfrm>
                <a:off x="2019058" y="2564904"/>
                <a:ext cx="4940968" cy="461665"/>
              </a:xfrm>
              <a:prstGeom prst="rect">
                <a:avLst/>
              </a:prstGeom>
              <a:blipFill>
                <a:blip r:embed="rId9"/>
                <a:stretch>
                  <a:fillRect b="-21622"/>
                </a:stretch>
              </a:blipFill>
            </p:spPr>
            <p:txBody>
              <a:bodyPr/>
              <a:lstStyle/>
              <a:p>
                <a:r>
                  <a:rPr lang="en-US">
                    <a:noFill/>
                  </a:rPr>
                  <a:t> </a:t>
                </a:r>
              </a:p>
            </p:txBody>
          </p:sp>
        </mc:Fallback>
      </mc:AlternateContent>
      <p:sp>
        <p:nvSpPr>
          <p:cNvPr id="27" name="Rectangle 26">
            <a:extLst>
              <a:ext uri="{FF2B5EF4-FFF2-40B4-BE49-F238E27FC236}">
                <a16:creationId xmlns:a16="http://schemas.microsoft.com/office/drawing/2014/main" id="{F8DD51F4-B573-E54A-B289-32BCDAF96364}"/>
              </a:ext>
            </a:extLst>
          </p:cNvPr>
          <p:cNvSpPr/>
          <p:nvPr/>
        </p:nvSpPr>
        <p:spPr>
          <a:xfrm>
            <a:off x="1513784" y="2525717"/>
            <a:ext cx="6044423"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D985B2-74DA-4D45-B84C-2656C213CADC}"/>
              </a:ext>
            </a:extLst>
          </p:cNvPr>
          <p:cNvSpPr/>
          <p:nvPr/>
        </p:nvSpPr>
        <p:spPr>
          <a:xfrm>
            <a:off x="827584" y="1873917"/>
            <a:ext cx="7848872" cy="12079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C62C17D-88EE-FD71-6096-C6723EACC80E}"/>
              </a:ext>
            </a:extLst>
          </p:cNvPr>
          <p:cNvSpPr/>
          <p:nvPr/>
        </p:nvSpPr>
        <p:spPr>
          <a:xfrm>
            <a:off x="1043608" y="2021661"/>
            <a:ext cx="6044423"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3601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5" grpId="0"/>
      <p:bldP spid="16" grpId="0"/>
      <p:bldP spid="17" grpId="0"/>
      <p:bldP spid="20" grpId="0"/>
      <p:bldP spid="22" grpId="0"/>
      <p:bldP spid="24" grpId="0"/>
      <p:bldP spid="25" grpId="0"/>
      <p:bldP spid="27" grpId="0" animBg="1"/>
      <p:bldP spid="29"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The Two Definitions are Equivalent</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C1FC8EA-98A9-7A4B-BB65-D04461BC7CAE}"/>
                  </a:ext>
                </a:extLst>
              </p:cNvPr>
              <p:cNvSpPr>
                <a:spLocks/>
              </p:cNvSpPr>
              <p:nvPr/>
            </p:nvSpPr>
            <p:spPr bwMode="auto">
              <a:xfrm>
                <a:off x="1115616" y="2492896"/>
                <a:ext cx="6984776" cy="1477513"/>
              </a:xfrm>
              <a:prstGeom prst="rect">
                <a:avLst/>
              </a:prstGeom>
              <a:noFill/>
              <a:ln w="25400">
                <a:solidFill>
                  <a:schemeClr val="tx1"/>
                </a:solidFill>
                <a:miter lim="800000"/>
                <a:headEnd/>
                <a:tailEnd/>
              </a:ln>
              <a:extLst>
                <a:ext uri="{909E8E84-426E-40DD-AFC4-6F175D3DCCD1}">
                  <a14:hiddenFill>
                    <a:solidFill>
                      <a:srgbClr val="FFFFFF"/>
                    </a:solidFill>
                  </a14:hiddenFill>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solidFill>
                      <a:srgbClr val="0000FF"/>
                    </a:solidFill>
                    <a:cs typeface="Arial" charset="0"/>
                  </a:rPr>
                  <a:t>THEOREM</a:t>
                </a:r>
                <a:r>
                  <a:rPr lang="en-US" altLang="en-US" sz="2400" dirty="0">
                    <a:cs typeface="Arial" charset="0"/>
                  </a:rPr>
                  <a:t>: An encryption scheme </a:t>
                </a:r>
                <a14:m>
                  <m:oMath xmlns:m="http://schemas.openxmlformats.org/officeDocument/2006/math">
                    <m:r>
                      <a:rPr lang="en-US" altLang="en-US" sz="2400" b="0" i="0" smtClean="0">
                        <a:latin typeface="Cambria Math" panose="02040503050406030204" pitchFamily="18" charset="0"/>
                        <a:cs typeface="Arial" charset="0"/>
                      </a:rPr>
                      <m:t>(</m:t>
                    </m:r>
                    <m:r>
                      <m:rPr>
                        <m:sty m:val="p"/>
                      </m:rPr>
                      <a:rPr lang="en-US" altLang="en-US" sz="2400" b="0" i="0" smtClean="0">
                        <a:latin typeface="Cambria Math" panose="02040503050406030204" pitchFamily="18" charset="0"/>
                        <a:cs typeface="Arial" charset="0"/>
                      </a:rPr>
                      <m:t>Gen</m:t>
                    </m:r>
                    <m:r>
                      <a:rPr lang="en-US" altLang="en-US" sz="2400" b="0" i="1" smtClean="0">
                        <a:latin typeface="Cambria Math" panose="02040503050406030204" pitchFamily="18" charset="0"/>
                        <a:cs typeface="Arial" charset="0"/>
                      </a:rPr>
                      <m:t>,</m:t>
                    </m:r>
                    <m:r>
                      <m:rPr>
                        <m:sty m:val="p"/>
                      </m:rPr>
                      <a:rPr lang="en-US" altLang="en-US" sz="2400" b="0" i="0" smtClean="0">
                        <a:latin typeface="Cambria Math" panose="02040503050406030204" pitchFamily="18" charset="0"/>
                        <a:cs typeface="Arial" charset="0"/>
                      </a:rPr>
                      <m:t>Enc</m:t>
                    </m:r>
                    <m:r>
                      <a:rPr lang="en-US" altLang="en-US" sz="2400" b="0" i="1" smtClean="0">
                        <a:latin typeface="Cambria Math" panose="02040503050406030204" pitchFamily="18" charset="0"/>
                        <a:cs typeface="Arial" charset="0"/>
                      </a:rPr>
                      <m:t>,</m:t>
                    </m:r>
                    <m:r>
                      <m:rPr>
                        <m:sty m:val="p"/>
                      </m:rPr>
                      <a:rPr lang="en-US" altLang="en-US" sz="2400" b="0" i="0" smtClean="0">
                        <a:latin typeface="Cambria Math" panose="02040503050406030204" pitchFamily="18" charset="0"/>
                        <a:cs typeface="Arial" charset="0"/>
                      </a:rPr>
                      <m:t>Dec</m:t>
                    </m:r>
                    <m:r>
                      <a:rPr lang="en-US" altLang="en-US" sz="2400" b="0" i="1" smtClean="0">
                        <a:latin typeface="Cambria Math" panose="02040503050406030204" pitchFamily="18" charset="0"/>
                        <a:cs typeface="Arial" charset="0"/>
                      </a:rPr>
                      <m:t>)</m:t>
                    </m:r>
                  </m:oMath>
                </a14:m>
                <a:r>
                  <a:rPr lang="en-US" altLang="en-US" sz="2400" dirty="0">
                    <a:cs typeface="Arial" charset="0"/>
                  </a:rPr>
                  <a:t> satisfies perfect secrecy IFF it satisfies perfect indistinguishability.</a:t>
                </a:r>
              </a:p>
            </p:txBody>
          </p:sp>
        </mc:Choice>
        <mc:Fallback xmlns="">
          <p:sp>
            <p:nvSpPr>
              <p:cNvPr id="3" name="Content Placeholder 2">
                <a:extLst>
                  <a:ext uri="{FF2B5EF4-FFF2-40B4-BE49-F238E27FC236}">
                    <a16:creationId xmlns:a16="http://schemas.microsoft.com/office/drawing/2014/main" id="{CC1FC8EA-98A9-7A4B-BB65-D04461BC7CAE}"/>
                  </a:ext>
                </a:extLst>
              </p:cNvPr>
              <p:cNvSpPr>
                <a:spLocks noRot="1" noChangeAspect="1" noMove="1" noResize="1" noEditPoints="1" noAdjustHandles="1" noChangeArrowheads="1" noChangeShapeType="1" noTextEdit="1"/>
              </p:cNvSpPr>
              <p:nvPr/>
            </p:nvSpPr>
            <p:spPr bwMode="auto">
              <a:xfrm>
                <a:off x="1115616" y="2492896"/>
                <a:ext cx="6984776" cy="1477513"/>
              </a:xfrm>
              <a:prstGeom prst="rect">
                <a:avLst/>
              </a:prstGeom>
              <a:blipFill>
                <a:blip r:embed="rId3"/>
                <a:stretch>
                  <a:fillRect l="-1085" t="-2521"/>
                </a:stretch>
              </a:blip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r>
                  <a:rPr lang="en-US">
                    <a:noFill/>
                  </a:rPr>
                  <a:t> </a:t>
                </a:r>
              </a:p>
            </p:txBody>
          </p:sp>
        </mc:Fallback>
      </mc:AlternateContent>
      <p:sp>
        <p:nvSpPr>
          <p:cNvPr id="4" name="Content Placeholder 2">
            <a:extLst>
              <a:ext uri="{FF2B5EF4-FFF2-40B4-BE49-F238E27FC236}">
                <a16:creationId xmlns:a16="http://schemas.microsoft.com/office/drawing/2014/main" id="{BB0D1547-F1EF-AE43-9E12-ACBD2767778D}"/>
              </a:ext>
            </a:extLst>
          </p:cNvPr>
          <p:cNvSpPr>
            <a:spLocks/>
          </p:cNvSpPr>
          <p:nvPr/>
        </p:nvSpPr>
        <p:spPr bwMode="auto">
          <a:xfrm>
            <a:off x="1115616" y="4509120"/>
            <a:ext cx="7920880"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PROOF</a:t>
            </a:r>
            <a:r>
              <a:rPr lang="en-US" altLang="en-US" sz="2400" dirty="0">
                <a:cs typeface="Arial" charset="0"/>
              </a:rPr>
              <a:t>: Simple use of conditional probabilities.</a:t>
            </a:r>
          </a:p>
        </p:txBody>
      </p:sp>
    </p:spTree>
    <p:extLst>
      <p:ext uri="{BB962C8B-B14F-4D97-AF65-F5344CB8AC3E}">
        <p14:creationId xmlns:p14="http://schemas.microsoft.com/office/powerpoint/2010/main" val="23522320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A simple observation </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AlternateContent xmlns:mc="http://schemas.openxmlformats.org/markup-compatibility/2006">
        <mc:Choice xmlns:a14="http://schemas.microsoft.com/office/drawing/2010/main" Requires="a14">
          <p:sp>
            <p:nvSpPr>
              <p:cNvPr id="5" name="Content Placeholder 2">
                <a:extLst>
                  <a:ext uri="{FF2B5EF4-FFF2-40B4-BE49-F238E27FC236}">
                    <a16:creationId xmlns:a16="http://schemas.microsoft.com/office/drawing/2014/main" id="{7385A57D-4FCB-9449-A958-AAB841F3293B}"/>
                  </a:ext>
                </a:extLst>
              </p:cNvPr>
              <p:cNvSpPr>
                <a:spLocks/>
              </p:cNvSpPr>
              <p:nvPr/>
            </p:nvSpPr>
            <p:spPr bwMode="auto">
              <a:xfrm>
                <a:off x="407695" y="1412776"/>
                <a:ext cx="8172908"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(SEC)</a:t>
                </a:r>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a:latin typeface="Cambria Math" panose="02040503050406030204" pitchFamily="18" charset="0"/>
                        <a:ea typeface="Cambria Math" panose="02040503050406030204" pitchFamily="18" charset="0"/>
                        <a:cs typeface="Arial" charset="0"/>
                      </a:rPr>
                      <m:t> ∀</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r>
                      <m:rPr>
                        <m:sty m:val="p"/>
                      </m:rPr>
                      <a:rPr lang="en-US" altLang="en-US" sz="2400" b="0" i="0" dirty="0" smtClean="0">
                        <a:latin typeface="Cambria Math" panose="02040503050406030204" pitchFamily="18" charset="0"/>
                        <a:ea typeface="Cambria Math" panose="02040503050406030204" pitchFamily="18" charset="0"/>
                        <a:cs typeface="Arial" charset="0"/>
                      </a:rPr>
                      <m:t>Supp</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m:rPr>
                        <m:sty m:val="p"/>
                      </m:rPr>
                      <a:rPr lang="en-US" altLang="en-US" sz="2400" b="0" i="0" smtClean="0">
                        <a:latin typeface="Cambria Math" panose="02040503050406030204" pitchFamily="18" charset="0"/>
                        <a:ea typeface="Cambria Math" panose="02040503050406030204" pitchFamily="18" charset="0"/>
                        <a:cs typeface="Calibri" panose="020F0502020204030204" pitchFamily="34" charset="0"/>
                      </a:rPr>
                      <m:t>Supp</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𝐶</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oMath>
                </a14:m>
                <a:r>
                  <a:rPr lang="en-US" altLang="en-US" sz="2400" dirty="0">
                    <a:cs typeface="Arial" charset="0"/>
                  </a:rPr>
                  <a:t>, </a:t>
                </a:r>
              </a:p>
            </p:txBody>
          </p:sp>
        </mc:Choice>
        <mc:Fallback>
          <p:sp>
            <p:nvSpPr>
              <p:cNvPr id="5" name="Content Placeholder 2">
                <a:extLst>
                  <a:ext uri="{FF2B5EF4-FFF2-40B4-BE49-F238E27FC236}">
                    <a16:creationId xmlns:a16="http://schemas.microsoft.com/office/drawing/2014/main" id="{7385A57D-4FCB-9449-A958-AAB841F3293B}"/>
                  </a:ext>
                </a:extLst>
              </p:cNvPr>
              <p:cNvSpPr>
                <a:spLocks noRot="1" noChangeAspect="1" noMove="1" noResize="1" noEditPoints="1" noAdjustHandles="1" noChangeArrowheads="1" noChangeShapeType="1" noTextEdit="1"/>
              </p:cNvSpPr>
              <p:nvPr/>
            </p:nvSpPr>
            <p:spPr bwMode="auto">
              <a:xfrm>
                <a:off x="407695" y="1412776"/>
                <a:ext cx="8172908" cy="613417"/>
              </a:xfrm>
              <a:prstGeom prst="rect">
                <a:avLst/>
              </a:prstGeom>
              <a:blipFill>
                <a:blip r:embed="rId3"/>
                <a:stretch>
                  <a:fillRect l="-1242" t="-816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2">
                <a:extLst>
                  <a:ext uri="{FF2B5EF4-FFF2-40B4-BE49-F238E27FC236}">
                    <a16:creationId xmlns:a16="http://schemas.microsoft.com/office/drawing/2014/main" id="{C496D142-11B7-1E4A-A91A-65986F709F30}"/>
                  </a:ext>
                </a:extLst>
              </p:cNvPr>
              <p:cNvSpPr>
                <a:spLocks/>
              </p:cNvSpPr>
              <p:nvPr/>
            </p:nvSpPr>
            <p:spPr bwMode="auto">
              <a:xfrm>
                <a:off x="395536" y="2095503"/>
                <a:ext cx="7920880"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𝐸𝑛𝑐</m:t>
                              </m:r>
                              <m:d>
                                <m:dPr>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e>
                              </m:d>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a:latin typeface="Cambria Math" panose="02040503050406030204" pitchFamily="18" charset="0"/>
                                  <a:ea typeface="Cambria Math" panose="02040503050406030204" pitchFamily="18" charset="0"/>
                                  <a:cs typeface="Arial" charset="0"/>
                                </a:rPr>
                                <m:t>=</m:t>
                              </m:r>
                              <m:r>
                                <a:rPr lang="en-US" altLang="en-US" sz="2400" i="1" dirty="0">
                                  <a:latin typeface="Cambria Math" panose="02040503050406030204" pitchFamily="18" charset="0"/>
                                  <a:ea typeface="Cambria Math" panose="02040503050406030204" pitchFamily="18" charset="0"/>
                                  <a:cs typeface="Arial" charset="0"/>
                                </a:rPr>
                                <m:t>𝑚</m:t>
                              </m:r>
                            </m:e>
                          </m:d>
                        </m:e>
                      </m:func>
                    </m:oMath>
                  </m:oMathPara>
                </a14:m>
                <a:endParaRPr lang="en-US" altLang="en-US" sz="2400" dirty="0">
                  <a:cs typeface="Arial" charset="0"/>
                </a:endParaRPr>
              </a:p>
            </p:txBody>
          </p:sp>
        </mc:Choice>
        <mc:Fallback>
          <p:sp>
            <p:nvSpPr>
              <p:cNvPr id="6" name="Content Placeholder 2">
                <a:extLst>
                  <a:ext uri="{FF2B5EF4-FFF2-40B4-BE49-F238E27FC236}">
                    <a16:creationId xmlns:a16="http://schemas.microsoft.com/office/drawing/2014/main" id="{C496D142-11B7-1E4A-A91A-65986F709F30}"/>
                  </a:ext>
                </a:extLst>
              </p:cNvPr>
              <p:cNvSpPr>
                <a:spLocks noRot="1" noChangeAspect="1" noMove="1" noResize="1" noEditPoints="1" noAdjustHandles="1" noChangeArrowheads="1" noChangeShapeType="1" noTextEdit="1"/>
              </p:cNvSpPr>
              <p:nvPr/>
            </p:nvSpPr>
            <p:spPr bwMode="auto">
              <a:xfrm>
                <a:off x="395536" y="2095503"/>
                <a:ext cx="7920880" cy="613417"/>
              </a:xfrm>
              <a:prstGeom prst="rect">
                <a:avLst/>
              </a:prstGeom>
              <a:blipFill>
                <a:blip r:embed="rId4"/>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564301FD-1402-D74C-A006-144276625461}"/>
              </a:ext>
            </a:extLst>
          </p:cNvPr>
          <p:cNvCxnSpPr/>
          <p:nvPr/>
        </p:nvCxnSpPr>
        <p:spPr>
          <a:xfrm>
            <a:off x="-82424" y="2780928"/>
            <a:ext cx="9721080"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9" name="Content Placeholder 2">
                <a:extLst>
                  <a:ext uri="{FF2B5EF4-FFF2-40B4-BE49-F238E27FC236}">
                    <a16:creationId xmlns:a16="http://schemas.microsoft.com/office/drawing/2014/main" id="{161A31B0-50CC-384A-8C1A-FAE024FC6781}"/>
                  </a:ext>
                </a:extLst>
              </p:cNvPr>
              <p:cNvSpPr>
                <a:spLocks/>
              </p:cNvSpPr>
              <p:nvPr/>
            </p:nvSpPr>
            <p:spPr bwMode="auto">
              <a:xfrm>
                <a:off x="407695" y="3035785"/>
                <a:ext cx="8722442" cy="958403"/>
              </a:xfrm>
              <a:prstGeom prst="rect">
                <a:avLst/>
              </a:prstGeom>
              <a:noFill/>
              <a:ln w="25400">
                <a:noFill/>
                <a:miter lim="800000"/>
                <a:headEnd/>
                <a:tailEnd/>
              </a:ln>
              <a:extLst>
                <a:ext uri="{909E8E84-426E-40DD-AFC4-6F175D3DCCD1}">
                  <a14:hiddenFill>
                    <a:solidFill>
                      <a:srgbClr val="FFFFFF"/>
                    </a:solidFill>
                  </a14:hiddenFill>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0" dirty="0">
                    <a:solidFill>
                      <a:srgbClr val="0000FF"/>
                    </a:solidFill>
                    <a:ea typeface="Cambria Math" panose="02040503050406030204" pitchFamily="18" charset="0"/>
                    <a:cs typeface="Arial" charset="0"/>
                  </a:rPr>
                  <a:t>Observation: SEC is equivalent to saying that the random variables </a:t>
                </a:r>
                <a14:m>
                  <m:oMath xmlns:m="http://schemas.openxmlformats.org/officeDocument/2006/math">
                    <m:r>
                      <a:rPr lang="en-US" altLang="en-US" sz="2400" b="0" i="1" dirty="0" smtClean="0">
                        <a:solidFill>
                          <a:srgbClr val="0000FF"/>
                        </a:solidFill>
                        <a:latin typeface="Cambria Math" panose="02040503050406030204" pitchFamily="18" charset="0"/>
                        <a:ea typeface="Cambria Math" panose="02040503050406030204" pitchFamily="18" charset="0"/>
                        <a:cs typeface="Arial" charset="0"/>
                      </a:rPr>
                      <m:t>𝑀</m:t>
                    </m:r>
                  </m:oMath>
                </a14:m>
                <a:r>
                  <a:rPr lang="en-US" altLang="en-US" sz="2400" b="0" dirty="0">
                    <a:solidFill>
                      <a:srgbClr val="0000FF"/>
                    </a:solidFill>
                    <a:ea typeface="Cambria Math" panose="02040503050406030204" pitchFamily="18" charset="0"/>
                    <a:cs typeface="Arial" charset="0"/>
                  </a:rPr>
                  <a:t> and </a:t>
                </a:r>
                <a14:m>
                  <m:oMath xmlns:m="http://schemas.openxmlformats.org/officeDocument/2006/math">
                    <m:r>
                      <a:rPr lang="en-US" altLang="en-US" sz="2400" b="0" i="1" smtClean="0">
                        <a:solidFill>
                          <a:srgbClr val="0000FF"/>
                        </a:solidFill>
                        <a:latin typeface="Cambria Math" panose="02040503050406030204" pitchFamily="18" charset="0"/>
                        <a:ea typeface="Cambria Math" panose="02040503050406030204" pitchFamily="18" charset="0"/>
                        <a:cs typeface="Arial" charset="0"/>
                      </a:rPr>
                      <m:t>𝐶</m:t>
                    </m:r>
                    <m:r>
                      <a:rPr lang="en-US" altLang="en-US" sz="2400" b="0" i="1" smtClean="0">
                        <a:solidFill>
                          <a:srgbClr val="0000FF"/>
                        </a:solidFill>
                        <a:latin typeface="Cambria Math" panose="02040503050406030204" pitchFamily="18" charset="0"/>
                        <a:ea typeface="Cambria Math" panose="02040503050406030204" pitchFamily="18" charset="0"/>
                        <a:cs typeface="Arial" charset="0"/>
                      </a:rPr>
                      <m:t>≔</m:t>
                    </m:r>
                    <m:r>
                      <a:rPr lang="en-US" altLang="en-US" sz="2400" i="1" dirty="0" smtClean="0">
                        <a:solidFill>
                          <a:srgbClr val="0000FF"/>
                        </a:solidFill>
                        <a:latin typeface="Cambria Math" panose="02040503050406030204" pitchFamily="18" charset="0"/>
                        <a:ea typeface="Cambria Math" panose="02040503050406030204" pitchFamily="18" charset="0"/>
                        <a:cs typeface="Arial" charset="0"/>
                      </a:rPr>
                      <m:t>𝐸𝑛𝑐</m:t>
                    </m:r>
                    <m:d>
                      <m:dPr>
                        <m:ctrlPr>
                          <a:rPr lang="en-US" altLang="en-US" sz="2400" i="1" dirty="0">
                            <a:solidFill>
                              <a:srgbClr val="0000FF"/>
                            </a:solidFill>
                            <a:latin typeface="Cambria Math" panose="02040503050406030204" pitchFamily="18" charset="0"/>
                            <a:ea typeface="Cambria Math" panose="02040503050406030204" pitchFamily="18" charset="0"/>
                            <a:cs typeface="Arial" charset="0"/>
                          </a:rPr>
                        </m:ctrlPr>
                      </m:dPr>
                      <m:e>
                        <m:r>
                          <a:rPr lang="en-US" altLang="en-US" sz="2400" b="0" i="1" smtClean="0">
                            <a:solidFill>
                              <a:srgbClr val="0000FF"/>
                            </a:solidFill>
                            <a:latin typeface="Cambria Math" panose="02040503050406030204" pitchFamily="18" charset="0"/>
                            <a:ea typeface="Cambria Math" panose="02040503050406030204" pitchFamily="18" charset="0"/>
                            <a:cs typeface="Calibri" panose="020F0502020204030204" pitchFamily="34" charset="0"/>
                          </a:rPr>
                          <m:t>𝐾</m:t>
                        </m:r>
                        <m:r>
                          <a:rPr lang="en-US" altLang="en-US" sz="2400" i="1" dirty="0">
                            <a:solidFill>
                              <a:srgbClr val="0000FF"/>
                            </a:solidFill>
                            <a:latin typeface="Cambria Math" panose="02040503050406030204" pitchFamily="18" charset="0"/>
                            <a:ea typeface="Cambria Math" panose="02040503050406030204" pitchFamily="18" charset="0"/>
                            <a:cs typeface="Arial" charset="0"/>
                          </a:rPr>
                          <m:t>,</m:t>
                        </m:r>
                        <m:r>
                          <a:rPr lang="en-US" altLang="en-US" sz="2400" b="0" i="1" dirty="0" smtClean="0">
                            <a:solidFill>
                              <a:srgbClr val="0000FF"/>
                            </a:solidFill>
                            <a:latin typeface="Cambria Math" panose="02040503050406030204" pitchFamily="18" charset="0"/>
                            <a:ea typeface="Cambria Math" panose="02040503050406030204" pitchFamily="18" charset="0"/>
                            <a:cs typeface="Arial" charset="0"/>
                          </a:rPr>
                          <m:t>𝑀</m:t>
                        </m:r>
                      </m:e>
                    </m:d>
                  </m:oMath>
                </a14:m>
                <a:r>
                  <a:rPr lang="en-US" altLang="en-US" sz="2400" b="0" dirty="0">
                    <a:solidFill>
                      <a:srgbClr val="0000FF"/>
                    </a:solidFill>
                    <a:ea typeface="Cambria Math" panose="02040503050406030204" pitchFamily="18" charset="0"/>
                    <a:cs typeface="Arial" charset="0"/>
                  </a:rPr>
                  <a:t> are independent.</a:t>
                </a:r>
                <a:endParaRPr lang="en-US" altLang="en-US" sz="2400" dirty="0">
                  <a:solidFill>
                    <a:srgbClr val="0000FF"/>
                  </a:solidFill>
                  <a:cs typeface="Arial" charset="0"/>
                </a:endParaRPr>
              </a:p>
            </p:txBody>
          </p:sp>
        </mc:Choice>
        <mc:Fallback>
          <p:sp>
            <p:nvSpPr>
              <p:cNvPr id="9" name="Content Placeholder 2">
                <a:extLst>
                  <a:ext uri="{FF2B5EF4-FFF2-40B4-BE49-F238E27FC236}">
                    <a16:creationId xmlns:a16="http://schemas.microsoft.com/office/drawing/2014/main" id="{161A31B0-50CC-384A-8C1A-FAE024FC6781}"/>
                  </a:ext>
                </a:extLst>
              </p:cNvPr>
              <p:cNvSpPr>
                <a:spLocks noRot="1" noChangeAspect="1" noMove="1" noResize="1" noEditPoints="1" noAdjustHandles="1" noChangeArrowheads="1" noChangeShapeType="1" noTextEdit="1"/>
              </p:cNvSpPr>
              <p:nvPr/>
            </p:nvSpPr>
            <p:spPr bwMode="auto">
              <a:xfrm>
                <a:off x="407695" y="3035785"/>
                <a:ext cx="8722442" cy="958403"/>
              </a:xfrm>
              <a:prstGeom prst="rect">
                <a:avLst/>
              </a:prstGeom>
              <a:blipFill>
                <a:blip r:embed="rId5"/>
                <a:stretch>
                  <a:fillRect l="-1163" t="-5263"/>
                </a:stretch>
              </a:blipFill>
              <a:ln w="25400">
                <a:noFill/>
                <a:miter lim="800000"/>
                <a:headEnd/>
                <a:tailEnd/>
              </a:ln>
              <a:extLst>
                <a:ext uri="{909E8E84-426E-40DD-AFC4-6F175D3DCCD1}">
                  <a14:hiddenFill xmlns:a14="http://schemas.microsoft.com/office/drawing/2010/main">
                    <a:solidFill>
                      <a:srgbClr val="FFFFFF"/>
                    </a:solidFill>
                  </a14:hiddenFill>
                </a:ext>
              </a:extLst>
            </p:spPr>
            <p:txBody>
              <a:bodyPr/>
              <a:lstStyle/>
              <a:p>
                <a:r>
                  <a:rPr lang="en-US">
                    <a:noFill/>
                  </a:rPr>
                  <a:t> </a:t>
                </a:r>
              </a:p>
            </p:txBody>
          </p:sp>
        </mc:Fallback>
      </mc:AlternateContent>
    </p:spTree>
    <p:extLst>
      <p:ext uri="{BB962C8B-B14F-4D97-AF65-F5344CB8AC3E}">
        <p14:creationId xmlns:p14="http://schemas.microsoft.com/office/powerpoint/2010/main" val="4109320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81" name="Subtitle 1"/>
              <p:cNvSpPr>
                <a:spLocks noGrp="1"/>
              </p:cNvSpPr>
              <p:nvPr>
                <p:ph type="subTitle" idx="1"/>
              </p:nvPr>
            </p:nvSpPr>
            <p:spPr>
              <a:xfrm>
                <a:off x="251520" y="410563"/>
                <a:ext cx="8712968" cy="714181"/>
              </a:xfrm>
            </p:spPr>
            <p:txBody>
              <a:bodyPr>
                <a:normAutofit fontScale="92500"/>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Proof Part 1. Secrecy </a:t>
                </a:r>
                <a14:m>
                  <m:oMath xmlns:m="http://schemas.openxmlformats.org/officeDocument/2006/math">
                    <m:r>
                      <a:rPr lang="en-US" sz="4000" b="1" i="1">
                        <a:solidFill>
                          <a:srgbClr val="891637"/>
                        </a:solidFill>
                        <a:latin typeface="Cambria Math" panose="02040503050406030204" pitchFamily="18" charset="0"/>
                        <a:ea typeface="Cambria Math" panose="02040503050406030204" pitchFamily="18" charset="0"/>
                        <a:cs typeface="Arial Unicode MS" pitchFamily="34" charset="-128"/>
                      </a:rPr>
                      <m:t>⟹</m:t>
                    </m:r>
                  </m:oMath>
                </a14:m>
                <a:r>
                  <a:rPr lang="en-US" sz="4000" b="1" dirty="0">
                    <a:solidFill>
                      <a:srgbClr val="891637"/>
                    </a:solidFill>
                    <a:latin typeface="Calibri" panose="020F0502020204030204" pitchFamily="34" charset="0"/>
                    <a:ea typeface="Cambria Math" pitchFamily="18" charset="0"/>
                    <a:cs typeface="Arial Unicode MS" pitchFamily="34" charset="-128"/>
                  </a:rPr>
                  <a:t> Indistinguishability</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Choice>
        <mc:Fallback>
          <p:sp>
            <p:nvSpPr>
              <p:cNvPr id="81" name="Subtitle 1"/>
              <p:cNvSpPr>
                <a:spLocks noGrp="1" noRot="1" noChangeAspect="1" noMove="1" noResize="1" noEditPoints="1" noAdjustHandles="1" noChangeArrowheads="1" noChangeShapeType="1" noTextEdit="1"/>
              </p:cNvSpPr>
              <p:nvPr>
                <p:ph type="subTitle" idx="1"/>
              </p:nvPr>
            </p:nvSpPr>
            <p:spPr>
              <a:xfrm>
                <a:off x="251520" y="410563"/>
                <a:ext cx="8712968" cy="714181"/>
              </a:xfrm>
              <a:blipFill>
                <a:blip r:embed="rId3"/>
                <a:stretch>
                  <a:fillRect l="-2035" t="-14035" r="-1890" b="-2631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4325CED-6CA1-924F-B7CC-590829E8A256}"/>
                  </a:ext>
                </a:extLst>
              </p:cNvPr>
              <p:cNvSpPr>
                <a:spLocks/>
              </p:cNvSpPr>
              <p:nvPr/>
            </p:nvSpPr>
            <p:spPr bwMode="auto">
              <a:xfrm>
                <a:off x="383377" y="2595370"/>
                <a:ext cx="8172908"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WE WANT (IND)</a:t>
                </a:r>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 </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i="1" dirty="0" smtClean="0">
                        <a:latin typeface="Cambria Math" panose="02040503050406030204" pitchFamily="18" charset="0"/>
                        <a:ea typeface="Cambria Math" panose="02040503050406030204" pitchFamily="18" charset="0"/>
                        <a:cs typeface="Arial" charset="0"/>
                      </a:rPr>
                      <m:t>ℳ</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i="1">
                        <a:latin typeface="Cambria Math" panose="02040503050406030204" pitchFamily="18" charset="0"/>
                        <a:ea typeface="Cambria Math" panose="02040503050406030204" pitchFamily="18" charset="0"/>
                        <a:cs typeface="Calibri" panose="020F0502020204030204" pitchFamily="34" charset="0"/>
                      </a:rPr>
                      <m:t>𝒞</m:t>
                    </m:r>
                  </m:oMath>
                </a14:m>
                <a:r>
                  <a:rPr lang="en-US" altLang="en-US" sz="2400" dirty="0">
                    <a:cs typeface="Arial" charset="0"/>
                  </a:rPr>
                  <a:t>, </a:t>
                </a:r>
              </a:p>
            </p:txBody>
          </p:sp>
        </mc:Choice>
        <mc:Fallback>
          <p:sp>
            <p:nvSpPr>
              <p:cNvPr id="3" name="Content Placeholder 2">
                <a:extLst>
                  <a:ext uri="{FF2B5EF4-FFF2-40B4-BE49-F238E27FC236}">
                    <a16:creationId xmlns:a16="http://schemas.microsoft.com/office/drawing/2014/main" id="{34325CED-6CA1-924F-B7CC-590829E8A256}"/>
                  </a:ext>
                </a:extLst>
              </p:cNvPr>
              <p:cNvSpPr>
                <a:spLocks noRot="1" noChangeAspect="1" noMove="1" noResize="1" noEditPoints="1" noAdjustHandles="1" noChangeArrowheads="1" noChangeShapeType="1" noTextEdit="1"/>
              </p:cNvSpPr>
              <p:nvPr/>
            </p:nvSpPr>
            <p:spPr bwMode="auto">
              <a:xfrm>
                <a:off x="383377" y="2595370"/>
                <a:ext cx="8172908" cy="613417"/>
              </a:xfrm>
              <a:prstGeom prst="rect">
                <a:avLst/>
              </a:prstGeom>
              <a:blipFill>
                <a:blip r:embed="rId4"/>
                <a:stretch>
                  <a:fillRect l="-1242" t="-816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2">
                <a:extLst>
                  <a:ext uri="{FF2B5EF4-FFF2-40B4-BE49-F238E27FC236}">
                    <a16:creationId xmlns:a16="http://schemas.microsoft.com/office/drawing/2014/main" id="{BC60D485-4425-854F-A04B-C7D9CE082B4A}"/>
                  </a:ext>
                </a:extLst>
              </p:cNvPr>
              <p:cNvSpPr>
                <a:spLocks/>
              </p:cNvSpPr>
              <p:nvPr/>
            </p:nvSpPr>
            <p:spPr bwMode="auto">
              <a:xfrm>
                <a:off x="395536" y="3254315"/>
                <a:ext cx="7920880"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𝐸𝑛𝑐</m:t>
                              </m:r>
                              <m:d>
                                <m:dPr>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e>
                              </m:d>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𝐸𝑛𝑐</m:t>
                              </m:r>
                              <m:d>
                                <m:dPr>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400" b="0" i="1" dirty="0" smtClean="0">
                                      <a:latin typeface="Cambria Math" panose="02040503050406030204" pitchFamily="18" charset="0"/>
                                      <a:ea typeface="Cambria Math" panose="02040503050406030204" pitchFamily="18" charset="0"/>
                                      <a:cs typeface="Arial" charset="0"/>
                                    </a:rPr>
                                    <m:t>,</m:t>
                                  </m:r>
                                  <m:sSup>
                                    <m:sSupPr>
                                      <m:ctrlPr>
                                        <a:rPr lang="en-US" altLang="en-US" sz="2400" b="0" i="1" dirty="0" smtClean="0">
                                          <a:latin typeface="Cambria Math" panose="02040503050406030204" pitchFamily="18" charset="0"/>
                                          <a:ea typeface="Cambria Math" panose="02040503050406030204" pitchFamily="18" charset="0"/>
                                          <a:cs typeface="Arial" charset="0"/>
                                        </a:rPr>
                                      </m:ctrlPr>
                                    </m:sSupPr>
                                    <m:e>
                                      <m:r>
                                        <a:rPr lang="en-US" altLang="en-US" sz="2400" b="0" i="1" dirty="0" smtClean="0">
                                          <a:latin typeface="Cambria Math" panose="02040503050406030204" pitchFamily="18" charset="0"/>
                                          <a:ea typeface="Cambria Math" panose="02040503050406030204" pitchFamily="18" charset="0"/>
                                          <a:cs typeface="Arial" charset="0"/>
                                        </a:rPr>
                                        <m:t>𝑚</m:t>
                                      </m:r>
                                    </m:e>
                                    <m:sup>
                                      <m:r>
                                        <a:rPr lang="en-US" altLang="en-US" sz="2400" b="0" i="1" dirty="0" smtClean="0">
                                          <a:latin typeface="Cambria Math" panose="02040503050406030204" pitchFamily="18" charset="0"/>
                                          <a:ea typeface="Cambria Math" panose="02040503050406030204" pitchFamily="18" charset="0"/>
                                          <a:cs typeface="Arial" charset="0"/>
                                        </a:rPr>
                                        <m:t>′</m:t>
                                      </m:r>
                                    </m:sup>
                                  </m:sSup>
                                </m:e>
                              </m:d>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oMath>
                  </m:oMathPara>
                </a14:m>
                <a:endParaRPr lang="en-US" altLang="en-US" sz="2400" dirty="0">
                  <a:cs typeface="Arial" charset="0"/>
                </a:endParaRPr>
              </a:p>
            </p:txBody>
          </p:sp>
        </mc:Choice>
        <mc:Fallback>
          <p:sp>
            <p:nvSpPr>
              <p:cNvPr id="4" name="Content Placeholder 2">
                <a:extLst>
                  <a:ext uri="{FF2B5EF4-FFF2-40B4-BE49-F238E27FC236}">
                    <a16:creationId xmlns:a16="http://schemas.microsoft.com/office/drawing/2014/main" id="{BC60D485-4425-854F-A04B-C7D9CE082B4A}"/>
                  </a:ext>
                </a:extLst>
              </p:cNvPr>
              <p:cNvSpPr>
                <a:spLocks noRot="1" noChangeAspect="1" noMove="1" noResize="1" noEditPoints="1" noAdjustHandles="1" noChangeArrowheads="1" noChangeShapeType="1" noTextEdit="1"/>
              </p:cNvSpPr>
              <p:nvPr/>
            </p:nvSpPr>
            <p:spPr bwMode="auto">
              <a:xfrm>
                <a:off x="395536" y="3254315"/>
                <a:ext cx="7920880" cy="613417"/>
              </a:xfrm>
              <a:prstGeom prst="rect">
                <a:avLst/>
              </a:prstGeom>
              <a:blipFill>
                <a:blip r:embed="rId5"/>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Content Placeholder 2">
                <a:extLst>
                  <a:ext uri="{FF2B5EF4-FFF2-40B4-BE49-F238E27FC236}">
                    <a16:creationId xmlns:a16="http://schemas.microsoft.com/office/drawing/2014/main" id="{7385A57D-4FCB-9449-A958-AAB841F3293B}"/>
                  </a:ext>
                </a:extLst>
              </p:cNvPr>
              <p:cNvSpPr>
                <a:spLocks/>
              </p:cNvSpPr>
              <p:nvPr/>
            </p:nvSpPr>
            <p:spPr bwMode="auto">
              <a:xfrm>
                <a:off x="383377" y="1385198"/>
                <a:ext cx="8172908"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WE KNOW (SEC)</a:t>
                </a:r>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a:latin typeface="Cambria Math" panose="02040503050406030204" pitchFamily="18" charset="0"/>
                        <a:ea typeface="Cambria Math" panose="02040503050406030204" pitchFamily="18" charset="0"/>
                        <a:cs typeface="Arial" charset="0"/>
                      </a:rPr>
                      <m:t> ∀</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m:rPr>
                        <m:sty m:val="p"/>
                      </m:rPr>
                      <a:rPr lang="en-US" altLang="en-US" sz="2400" b="0" i="0" dirty="0" smtClean="0">
                        <a:latin typeface="Cambria Math" panose="02040503050406030204" pitchFamily="18" charset="0"/>
                        <a:ea typeface="Cambria Math" panose="02040503050406030204" pitchFamily="18" charset="0"/>
                        <a:cs typeface="Arial" charset="0"/>
                      </a:rPr>
                      <m:t>Supp</m:t>
                    </m:r>
                    <m:r>
                      <a:rPr lang="en-US" altLang="en-US" sz="2400" b="0" i="0"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m:rPr>
                        <m:sty m:val="p"/>
                      </m:rPr>
                      <a:rPr lang="en-US" altLang="en-US" sz="2400" b="0" i="0" smtClean="0">
                        <a:latin typeface="Cambria Math" panose="02040503050406030204" pitchFamily="18" charset="0"/>
                        <a:ea typeface="Cambria Math" panose="02040503050406030204" pitchFamily="18" charset="0"/>
                        <a:cs typeface="Calibri" panose="020F0502020204030204" pitchFamily="34" charset="0"/>
                      </a:rPr>
                      <m:t>Supp</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𝐶</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m:t>
                    </m:r>
                  </m:oMath>
                </a14:m>
                <a:r>
                  <a:rPr lang="en-US" altLang="en-US" sz="2400" dirty="0">
                    <a:cs typeface="Arial" charset="0"/>
                  </a:rPr>
                  <a:t>, </a:t>
                </a:r>
              </a:p>
            </p:txBody>
          </p:sp>
        </mc:Choice>
        <mc:Fallback>
          <p:sp>
            <p:nvSpPr>
              <p:cNvPr id="5" name="Content Placeholder 2">
                <a:extLst>
                  <a:ext uri="{FF2B5EF4-FFF2-40B4-BE49-F238E27FC236}">
                    <a16:creationId xmlns:a16="http://schemas.microsoft.com/office/drawing/2014/main" id="{7385A57D-4FCB-9449-A958-AAB841F3293B}"/>
                  </a:ext>
                </a:extLst>
              </p:cNvPr>
              <p:cNvSpPr>
                <a:spLocks noRot="1" noChangeAspect="1" noMove="1" noResize="1" noEditPoints="1" noAdjustHandles="1" noChangeArrowheads="1" noChangeShapeType="1" noTextEdit="1"/>
              </p:cNvSpPr>
              <p:nvPr/>
            </p:nvSpPr>
            <p:spPr bwMode="auto">
              <a:xfrm>
                <a:off x="383377" y="1385198"/>
                <a:ext cx="8172908" cy="613417"/>
              </a:xfrm>
              <a:prstGeom prst="rect">
                <a:avLst/>
              </a:prstGeom>
              <a:blipFill>
                <a:blip r:embed="rId6"/>
                <a:stretch>
                  <a:fillRect l="-1242" t="-60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2">
                <a:extLst>
                  <a:ext uri="{FF2B5EF4-FFF2-40B4-BE49-F238E27FC236}">
                    <a16:creationId xmlns:a16="http://schemas.microsoft.com/office/drawing/2014/main" id="{C496D142-11B7-1E4A-A91A-65986F709F30}"/>
                  </a:ext>
                </a:extLst>
              </p:cNvPr>
              <p:cNvSpPr>
                <a:spLocks/>
              </p:cNvSpPr>
              <p:nvPr/>
            </p:nvSpPr>
            <p:spPr bwMode="auto">
              <a:xfrm>
                <a:off x="371218" y="2067925"/>
                <a:ext cx="7920880"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smtClean="0">
                                  <a:solidFill>
                                    <a:schemeClr val="tx1"/>
                                  </a:solidFill>
                                  <a:latin typeface="Cambria Math" panose="02040503050406030204" pitchFamily="18" charset="0"/>
                                  <a:ea typeface="Cambria Math" panose="02040503050406030204" pitchFamily="18" charset="0"/>
                                  <a:cs typeface="Arial" charset="0"/>
                                </a:rPr>
                                <m:t>𝐶</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a:latin typeface="Cambria Math" panose="02040503050406030204" pitchFamily="18" charset="0"/>
                                  <a:ea typeface="Cambria Math" panose="02040503050406030204" pitchFamily="18" charset="0"/>
                                  <a:cs typeface="Arial" charset="0"/>
                                </a:rPr>
                                <m:t>=</m:t>
                              </m:r>
                              <m:r>
                                <a:rPr lang="en-US" altLang="en-US" sz="2400" i="1" dirty="0">
                                  <a:latin typeface="Cambria Math" panose="02040503050406030204" pitchFamily="18" charset="0"/>
                                  <a:ea typeface="Cambria Math" panose="02040503050406030204" pitchFamily="18" charset="0"/>
                                  <a:cs typeface="Arial" charset="0"/>
                                </a:rPr>
                                <m:t>𝑚</m:t>
                              </m:r>
                            </m:e>
                          </m:d>
                        </m:e>
                      </m:func>
                    </m:oMath>
                  </m:oMathPara>
                </a14:m>
                <a:endParaRPr lang="en-US" altLang="en-US" sz="2400" dirty="0">
                  <a:cs typeface="Arial" charset="0"/>
                </a:endParaRPr>
              </a:p>
            </p:txBody>
          </p:sp>
        </mc:Choice>
        <mc:Fallback>
          <p:sp>
            <p:nvSpPr>
              <p:cNvPr id="6" name="Content Placeholder 2">
                <a:extLst>
                  <a:ext uri="{FF2B5EF4-FFF2-40B4-BE49-F238E27FC236}">
                    <a16:creationId xmlns:a16="http://schemas.microsoft.com/office/drawing/2014/main" id="{C496D142-11B7-1E4A-A91A-65986F709F30}"/>
                  </a:ext>
                </a:extLst>
              </p:cNvPr>
              <p:cNvSpPr>
                <a:spLocks noRot="1" noChangeAspect="1" noMove="1" noResize="1" noEditPoints="1" noAdjustHandles="1" noChangeArrowheads="1" noChangeShapeType="1" noTextEdit="1"/>
              </p:cNvSpPr>
              <p:nvPr/>
            </p:nvSpPr>
            <p:spPr bwMode="auto">
              <a:xfrm>
                <a:off x="371218" y="2067925"/>
                <a:ext cx="7920880" cy="613417"/>
              </a:xfrm>
              <a:prstGeom prst="rect">
                <a:avLst/>
              </a:prstGeom>
              <a:blipFill>
                <a:blip r:embed="rId7"/>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564301FD-1402-D74C-A006-144276625461}"/>
              </a:ext>
            </a:extLst>
          </p:cNvPr>
          <p:cNvCxnSpPr/>
          <p:nvPr/>
        </p:nvCxnSpPr>
        <p:spPr>
          <a:xfrm>
            <a:off x="-82424" y="4077072"/>
            <a:ext cx="9721080"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01934B46-7209-0D43-BF33-82FFA5D3D7AF}"/>
                  </a:ext>
                </a:extLst>
              </p:cNvPr>
              <p:cNvSpPr/>
              <p:nvPr/>
            </p:nvSpPr>
            <p:spPr>
              <a:xfrm>
                <a:off x="408492" y="4172862"/>
                <a:ext cx="8555995" cy="707886"/>
              </a:xfrm>
              <a:prstGeom prst="rect">
                <a:avLst/>
              </a:prstGeom>
            </p:spPr>
            <p:txBody>
              <a:bodyPr wrap="square">
                <a:spAutoFit/>
              </a:bodyPr>
              <a:lstStyle/>
              <a:p>
                <a:r>
                  <a:rPr lang="en-US" altLang="en-US" sz="2000" b="1" dirty="0">
                    <a:latin typeface="Arial" panose="020B0604020202020204" pitchFamily="34" charset="0"/>
                    <a:ea typeface="Cambria Math" panose="02040503050406030204" pitchFamily="18" charset="0"/>
                    <a:cs typeface="Arial" panose="020B0604020202020204" pitchFamily="34" charset="0"/>
                  </a:rPr>
                  <a:t>Proof: </a:t>
                </a:r>
                <a:r>
                  <a:rPr lang="en-US" altLang="en-US" sz="2000" dirty="0">
                    <a:latin typeface="Arial" panose="020B0604020202020204" pitchFamily="34" charset="0"/>
                    <a:ea typeface="Cambria Math" panose="02040503050406030204" pitchFamily="18" charset="0"/>
                    <a:cs typeface="Arial" panose="020B0604020202020204" pitchFamily="34" charset="0"/>
                  </a:rPr>
                  <a:t>By the observation from last slide, SEC is true if and only if </a:t>
                </a:r>
                <a14:m>
                  <m:oMath xmlns:m="http://schemas.openxmlformats.org/officeDocument/2006/math">
                    <m:func>
                      <m:funcPr>
                        <m:ctrlPr>
                          <a:rPr lang="en-US" altLang="en-US" sz="200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0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smtClean="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Arial" charset="0"/>
                              </a:rPr>
                              <m:t>𝐶</m:t>
                            </m:r>
                            <m:r>
                              <a:rPr lang="en-US" altLang="en-US" sz="2000" b="0" i="1" dirty="0" smtClean="0">
                                <a:latin typeface="Cambria Math" panose="02040503050406030204" pitchFamily="18" charset="0"/>
                                <a:ea typeface="Cambria Math" panose="02040503050406030204" pitchFamily="18" charset="0"/>
                                <a:cs typeface="Arial" charset="0"/>
                              </a:rPr>
                              <m:t>=</m:t>
                            </m:r>
                            <m:r>
                              <a:rPr lang="en-US" altLang="en-US" sz="2000" b="0" i="1" dirty="0" smtClean="0">
                                <a:latin typeface="Cambria Math" panose="02040503050406030204" pitchFamily="18" charset="0"/>
                                <a:ea typeface="Cambria Math" panose="02040503050406030204" pitchFamily="18" charset="0"/>
                                <a:cs typeface="Arial" charset="0"/>
                              </a:rPr>
                              <m:t>𝑐</m:t>
                            </m:r>
                            <m:r>
                              <a:rPr lang="en-US" altLang="en-US" sz="2000" b="0" i="1" dirty="0" smtClean="0">
                                <a:latin typeface="Cambria Math" panose="02040503050406030204" pitchFamily="18" charset="0"/>
                                <a:ea typeface="Cambria Math" panose="02040503050406030204" pitchFamily="18" charset="0"/>
                                <a:cs typeface="Arial" charset="0"/>
                              </a:rPr>
                              <m:t>|</m:t>
                            </m:r>
                            <m:r>
                              <a:rPr lang="en-US" altLang="en-US" sz="2000" b="0" i="1" dirty="0" smtClean="0">
                                <a:latin typeface="Cambria Math" panose="02040503050406030204" pitchFamily="18" charset="0"/>
                                <a:ea typeface="Cambria Math" panose="02040503050406030204" pitchFamily="18" charset="0"/>
                                <a:cs typeface="Arial" charset="0"/>
                              </a:rPr>
                              <m:t>𝑀</m:t>
                            </m:r>
                            <m:r>
                              <a:rPr lang="en-US" altLang="en-US" sz="2000" b="0" i="1" dirty="0" smtClean="0">
                                <a:latin typeface="Cambria Math" panose="02040503050406030204" pitchFamily="18" charset="0"/>
                                <a:ea typeface="Cambria Math" panose="02040503050406030204" pitchFamily="18" charset="0"/>
                                <a:cs typeface="Arial" charset="0"/>
                              </a:rPr>
                              <m:t>=</m:t>
                            </m:r>
                            <m:r>
                              <a:rPr lang="en-US" altLang="en-US" sz="2000" b="0" i="1" dirty="0" smtClean="0">
                                <a:latin typeface="Cambria Math" panose="02040503050406030204" pitchFamily="18" charset="0"/>
                                <a:ea typeface="Cambria Math" panose="02040503050406030204" pitchFamily="18" charset="0"/>
                                <a:cs typeface="Arial" charset="0"/>
                              </a:rPr>
                              <m:t>𝑚</m:t>
                            </m:r>
                          </m:e>
                        </m:d>
                      </m:e>
                    </m:func>
                    <m:r>
                      <a:rPr lang="en-US" altLang="en-US" sz="2000" b="0" i="1" dirty="0" smtClean="0">
                        <a:latin typeface="Cambria Math" panose="02040503050406030204" pitchFamily="18" charset="0"/>
                        <a:ea typeface="Cambria Math" panose="02040503050406030204" pitchFamily="18" charset="0"/>
                        <a:cs typeface="Arial" charset="0"/>
                      </a:rPr>
                      <m:t>=</m:t>
                    </m:r>
                    <m:func>
                      <m:funcPr>
                        <m:ctrlPr>
                          <a:rPr lang="en-US" altLang="en-US" sz="200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0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smtClean="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Arial" charset="0"/>
                              </a:rPr>
                              <m:t>𝐶</m:t>
                            </m:r>
                            <m:r>
                              <a:rPr lang="en-US" altLang="en-US" sz="2000" b="0" i="1" dirty="0">
                                <a:latin typeface="Cambria Math" panose="02040503050406030204" pitchFamily="18" charset="0"/>
                                <a:ea typeface="Cambria Math" panose="02040503050406030204" pitchFamily="18" charset="0"/>
                                <a:cs typeface="Arial" charset="0"/>
                              </a:rPr>
                              <m:t>=</m:t>
                            </m:r>
                            <m:r>
                              <a:rPr lang="en-US" altLang="en-US" sz="2000" b="0" i="1" dirty="0" smtClean="0">
                                <a:latin typeface="Cambria Math" panose="02040503050406030204" pitchFamily="18" charset="0"/>
                                <a:ea typeface="Cambria Math" panose="02040503050406030204" pitchFamily="18" charset="0"/>
                                <a:cs typeface="Arial" charset="0"/>
                              </a:rPr>
                              <m:t>𝑐</m:t>
                            </m:r>
                          </m:e>
                        </m:d>
                      </m:e>
                    </m:func>
                  </m:oMath>
                </a14:m>
                <a:r>
                  <a:rPr lang="en-US" sz="2000" dirty="0">
                    <a:latin typeface="Arial" panose="020B0604020202020204" pitchFamily="34" charset="0"/>
                    <a:cs typeface="Arial" panose="020B0604020202020204" pitchFamily="34" charset="0"/>
                  </a:rPr>
                  <a:t>  </a:t>
                </a:r>
                <a:r>
                  <a:rPr lang="en-US" sz="2000" dirty="0">
                    <a:solidFill>
                      <a:srgbClr val="0000FF"/>
                    </a:solidFill>
                    <a:latin typeface="Arial" panose="020B0604020202020204" pitchFamily="34" charset="0"/>
                    <a:cs typeface="Arial" panose="020B0604020202020204" pitchFamily="34" charset="0"/>
                  </a:rPr>
                  <a:t>(by independence of </a:t>
                </a:r>
                <a14:m>
                  <m:oMath xmlns:m="http://schemas.openxmlformats.org/officeDocument/2006/math">
                    <m:r>
                      <a:rPr lang="en-US" altLang="en-US" sz="2000" b="0" i="1" dirty="0" smtClean="0">
                        <a:solidFill>
                          <a:srgbClr val="0000FF"/>
                        </a:solidFill>
                        <a:latin typeface="Cambria Math" panose="02040503050406030204" pitchFamily="18" charset="0"/>
                        <a:ea typeface="Cambria Math" panose="02040503050406030204" pitchFamily="18" charset="0"/>
                        <a:cs typeface="Arial" charset="0"/>
                      </a:rPr>
                      <m:t>𝑀</m:t>
                    </m:r>
                  </m:oMath>
                </a14:m>
                <a:r>
                  <a:rPr lang="en-US" sz="2000" dirty="0">
                    <a:solidFill>
                      <a:srgbClr val="0000FF"/>
                    </a:solidFill>
                    <a:latin typeface="Arial" panose="020B0604020202020204" pitchFamily="34" charset="0"/>
                    <a:cs typeface="Arial" panose="020B0604020202020204" pitchFamily="34" charset="0"/>
                  </a:rPr>
                  <a:t> and </a:t>
                </a:r>
                <a14:m>
                  <m:oMath xmlns:m="http://schemas.openxmlformats.org/officeDocument/2006/math">
                    <m:r>
                      <a:rPr lang="en-US" altLang="en-US" sz="2000" b="0" i="1" smtClean="0">
                        <a:solidFill>
                          <a:srgbClr val="0000FF"/>
                        </a:solidFill>
                        <a:latin typeface="Cambria Math" panose="02040503050406030204" pitchFamily="18" charset="0"/>
                        <a:ea typeface="Cambria Math" panose="02040503050406030204" pitchFamily="18" charset="0"/>
                        <a:cs typeface="Arial" charset="0"/>
                      </a:rPr>
                      <m:t>𝐶</m:t>
                    </m:r>
                  </m:oMath>
                </a14:m>
                <a:r>
                  <a:rPr lang="en-US" sz="2000" dirty="0">
                    <a:solidFill>
                      <a:srgbClr val="0000FF"/>
                    </a:solidFill>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mc:Choice>
        <mc:Fallback>
          <p:sp>
            <p:nvSpPr>
              <p:cNvPr id="2" name="Rectangle 1">
                <a:extLst>
                  <a:ext uri="{FF2B5EF4-FFF2-40B4-BE49-F238E27FC236}">
                    <a16:creationId xmlns:a16="http://schemas.microsoft.com/office/drawing/2014/main" id="{01934B46-7209-0D43-BF33-82FFA5D3D7AF}"/>
                  </a:ext>
                </a:extLst>
              </p:cNvPr>
              <p:cNvSpPr>
                <a:spLocks noRot="1" noChangeAspect="1" noMove="1" noResize="1" noEditPoints="1" noAdjustHandles="1" noChangeArrowheads="1" noChangeShapeType="1" noTextEdit="1"/>
              </p:cNvSpPr>
              <p:nvPr/>
            </p:nvSpPr>
            <p:spPr>
              <a:xfrm>
                <a:off x="408492" y="4172862"/>
                <a:ext cx="8555995" cy="707886"/>
              </a:xfrm>
              <a:prstGeom prst="rect">
                <a:avLst/>
              </a:prstGeom>
              <a:blipFill>
                <a:blip r:embed="rId8"/>
                <a:stretch>
                  <a:fillRect l="-741" t="-5263" b="-1403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Content Placeholder 2">
                <a:extLst>
                  <a:ext uri="{FF2B5EF4-FFF2-40B4-BE49-F238E27FC236}">
                    <a16:creationId xmlns:a16="http://schemas.microsoft.com/office/drawing/2014/main" id="{F39D7548-22A8-58DF-9D6A-BC2719F429C5}"/>
                  </a:ext>
                </a:extLst>
              </p:cNvPr>
              <p:cNvSpPr>
                <a:spLocks/>
              </p:cNvSpPr>
              <p:nvPr/>
            </p:nvSpPr>
            <p:spPr bwMode="auto">
              <a:xfrm>
                <a:off x="395536" y="5064852"/>
                <a:ext cx="8748464" cy="9561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dirty="0">
                    <a:ea typeface="Cambria Math" panose="02040503050406030204" pitchFamily="18" charset="0"/>
                    <a:cs typeface="Arial" charset="0"/>
                  </a:rPr>
                  <a:t>This means that </a:t>
                </a:r>
                <a14:m>
                  <m:oMath xmlns:m="http://schemas.openxmlformats.org/officeDocument/2006/math">
                    <m:func>
                      <m:funcPr>
                        <m:ctrlPr>
                          <a:rPr lang="en-US" altLang="en-US" sz="200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000" dirty="0">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Arial" charset="0"/>
                              </a:rPr>
                              <m:t>𝐶</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𝑐</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b="0" i="1" dirty="0" smtClean="0">
                                <a:latin typeface="Cambria Math" panose="02040503050406030204" pitchFamily="18" charset="0"/>
                                <a:ea typeface="Cambria Math" panose="02040503050406030204" pitchFamily="18" charset="0"/>
                                <a:cs typeface="Arial" charset="0"/>
                              </a:rPr>
                              <m:t>𝑀</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𝑚</m:t>
                            </m:r>
                          </m:e>
                        </m:d>
                      </m:e>
                    </m:func>
                    <m:r>
                      <a:rPr lang="en-US" altLang="en-US" sz="2000" b="0" i="1" dirty="0" smtClean="0">
                        <a:latin typeface="Cambria Math" panose="02040503050406030204" pitchFamily="18" charset="0"/>
                        <a:ea typeface="Cambria Math" panose="02040503050406030204" pitchFamily="18" charset="0"/>
                        <a:cs typeface="Arial" charset="0"/>
                      </a:rPr>
                      <m:t>=</m:t>
                    </m:r>
                    <m:r>
                      <m:rPr>
                        <m:sty m:val="p"/>
                      </m:rPr>
                      <a:rPr lang="en-US" altLang="en-US" sz="2000" b="0" i="0" dirty="0" smtClean="0">
                        <a:latin typeface="Cambria Math" panose="02040503050406030204" pitchFamily="18" charset="0"/>
                        <a:ea typeface="Cambria Math" panose="02040503050406030204" pitchFamily="18" charset="0"/>
                        <a:cs typeface="Arial" charset="0"/>
                      </a:rPr>
                      <m:t>Pr</m:t>
                    </m:r>
                    <m:r>
                      <a:rPr lang="en-US" altLang="en-US" sz="2000" b="0" i="1" dirty="0" smtClean="0">
                        <a:latin typeface="Cambria Math" panose="02040503050406030204" pitchFamily="18" charset="0"/>
                        <a:ea typeface="Cambria Math" panose="02040503050406030204" pitchFamily="18" charset="0"/>
                        <a:cs typeface="Arial" charset="0"/>
                      </a:rPr>
                      <m:t>⁡</m:t>
                    </m:r>
                    <m:d>
                      <m:dPr>
                        <m:begChr m:val="["/>
                        <m:endChr m:val="]"/>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i="1" dirty="0">
                            <a:latin typeface="Cambria Math" panose="02040503050406030204" pitchFamily="18" charset="0"/>
                            <a:ea typeface="Cambria Math" panose="02040503050406030204" pitchFamily="18" charset="0"/>
                            <a:cs typeface="Arial" charset="0"/>
                          </a:rPr>
                          <m:t>𝐸𝑛𝑐</m:t>
                        </m:r>
                        <m:d>
                          <m:dPr>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𝑚</m:t>
                            </m:r>
                          </m:e>
                        </m:d>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𝑐</m:t>
                        </m:r>
                      </m:e>
                    </m:d>
                  </m:oMath>
                </a14:m>
                <a:r>
                  <a:rPr lang="en-US" altLang="en-US" sz="2000" dirty="0">
                    <a:cs typeface="Arial" charset="0"/>
                  </a:rPr>
                  <a:t> is a number (say </a:t>
                </a:r>
                <a14:m>
                  <m:oMath xmlns:m="http://schemas.openxmlformats.org/officeDocument/2006/math">
                    <m:sSub>
                      <m:sSubPr>
                        <m:ctrlPr>
                          <a:rPr lang="en-US" altLang="en-US" sz="2000" i="1" smtClean="0">
                            <a:latin typeface="Cambria Math" panose="02040503050406030204" pitchFamily="18" charset="0"/>
                            <a:cs typeface="Arial" charset="0"/>
                          </a:rPr>
                        </m:ctrlPr>
                      </m:sSubPr>
                      <m:e>
                        <m:r>
                          <a:rPr lang="el-GR" altLang="en-US" sz="2000" b="0" i="1" dirty="0" smtClean="0">
                            <a:solidFill>
                              <a:schemeClr val="tx1"/>
                            </a:solidFill>
                            <a:latin typeface="Cambria Math" panose="02040503050406030204" pitchFamily="18" charset="0"/>
                            <a:ea typeface="Cambria Math" panose="02040503050406030204" pitchFamily="18" charset="0"/>
                            <a:cs typeface="Arial" charset="0"/>
                          </a:rPr>
                          <m:t>𝛼</m:t>
                        </m:r>
                      </m:e>
                      <m:sub>
                        <m:r>
                          <a:rPr lang="en-US" altLang="en-US" sz="2000" b="0" i="1" smtClean="0">
                            <a:latin typeface="Cambria Math" panose="02040503050406030204" pitchFamily="18" charset="0"/>
                            <a:cs typeface="Arial" charset="0"/>
                          </a:rPr>
                          <m:t>𝑐</m:t>
                        </m:r>
                      </m:sub>
                    </m:sSub>
                  </m:oMath>
                </a14:m>
                <a:r>
                  <a:rPr lang="en-US" altLang="en-US" sz="2000" dirty="0">
                    <a:cs typeface="Arial" charset="0"/>
                  </a:rPr>
                  <a:t>) that does not depend on m.</a:t>
                </a:r>
              </a:p>
            </p:txBody>
          </p:sp>
        </mc:Choice>
        <mc:Fallback>
          <p:sp>
            <p:nvSpPr>
              <p:cNvPr id="9" name="Content Placeholder 2">
                <a:extLst>
                  <a:ext uri="{FF2B5EF4-FFF2-40B4-BE49-F238E27FC236}">
                    <a16:creationId xmlns:a16="http://schemas.microsoft.com/office/drawing/2014/main" id="{F39D7548-22A8-58DF-9D6A-BC2719F429C5}"/>
                  </a:ext>
                </a:extLst>
              </p:cNvPr>
              <p:cNvSpPr>
                <a:spLocks noRot="1" noChangeAspect="1" noMove="1" noResize="1" noEditPoints="1" noAdjustHandles="1" noChangeArrowheads="1" noChangeShapeType="1" noTextEdit="1"/>
              </p:cNvSpPr>
              <p:nvPr/>
            </p:nvSpPr>
            <p:spPr bwMode="auto">
              <a:xfrm>
                <a:off x="395536" y="5064852"/>
                <a:ext cx="8748464" cy="956130"/>
              </a:xfrm>
              <a:prstGeom prst="rect">
                <a:avLst/>
              </a:prstGeom>
              <a:blipFill>
                <a:blip r:embed="rId9"/>
                <a:stretch>
                  <a:fillRect l="-871" t="-2597" r="-72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Content Placeholder 2">
                <a:extLst>
                  <a:ext uri="{FF2B5EF4-FFF2-40B4-BE49-F238E27FC236}">
                    <a16:creationId xmlns:a16="http://schemas.microsoft.com/office/drawing/2014/main" id="{FAF3C131-DB73-F14E-CE23-5CA764E8D279}"/>
                  </a:ext>
                </a:extLst>
              </p:cNvPr>
              <p:cNvSpPr>
                <a:spLocks/>
              </p:cNvSpPr>
              <p:nvPr/>
            </p:nvSpPr>
            <p:spPr bwMode="auto">
              <a:xfrm>
                <a:off x="395536" y="5901870"/>
                <a:ext cx="8568951" cy="9561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dirty="0">
                    <a:ea typeface="Cambria Math" panose="02040503050406030204" pitchFamily="18" charset="0"/>
                    <a:cs typeface="Arial" charset="0"/>
                  </a:rPr>
                  <a:t>So, </a:t>
                </a:r>
                <a14:m>
                  <m:oMath xmlns:m="http://schemas.openxmlformats.org/officeDocument/2006/math">
                    <m:func>
                      <m:funcPr>
                        <m:ctrlPr>
                          <a:rPr lang="en-US" altLang="en-US" sz="2000" i="1" dirty="0">
                            <a:latin typeface="Cambria Math" panose="02040503050406030204" pitchFamily="18" charset="0"/>
                            <a:ea typeface="Cambria Math" panose="02040503050406030204" pitchFamily="18" charset="0"/>
                            <a:cs typeface="Arial" charset="0"/>
                          </a:rPr>
                        </m:ctrlPr>
                      </m:funcPr>
                      <m:fName>
                        <m:r>
                          <m:rPr>
                            <m:sty m:val="p"/>
                          </m:rPr>
                          <a:rPr lang="en-US" altLang="en-US" sz="2000" dirty="0">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i="1" dirty="0">
                                <a:latin typeface="Cambria Math" panose="02040503050406030204" pitchFamily="18" charset="0"/>
                                <a:ea typeface="Cambria Math" panose="02040503050406030204" pitchFamily="18" charset="0"/>
                                <a:cs typeface="Arial" charset="0"/>
                              </a:rPr>
                              <m:t>𝐸𝑛𝑐</m:t>
                            </m:r>
                            <m:d>
                              <m:dPr>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𝑚</m:t>
                                </m:r>
                              </m:e>
                            </m:d>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𝑐</m:t>
                            </m:r>
                          </m:e>
                        </m:d>
                      </m:e>
                    </m:func>
                    <m:r>
                      <a:rPr lang="en-US" altLang="en-US" sz="2000" i="1" dirty="0">
                        <a:latin typeface="Cambria Math" panose="02040503050406030204" pitchFamily="18" charset="0"/>
                        <a:ea typeface="Cambria Math" panose="02040503050406030204" pitchFamily="18" charset="0"/>
                        <a:cs typeface="Arial" charset="0"/>
                      </a:rPr>
                      <m:t>=</m:t>
                    </m:r>
                    <m:func>
                      <m:funcPr>
                        <m:ctrlPr>
                          <a:rPr lang="en-US" altLang="en-US" sz="2000" i="1" dirty="0">
                            <a:latin typeface="Cambria Math" panose="02040503050406030204" pitchFamily="18" charset="0"/>
                            <a:ea typeface="Cambria Math" panose="02040503050406030204" pitchFamily="18" charset="0"/>
                            <a:cs typeface="Arial" charset="0"/>
                          </a:rPr>
                        </m:ctrlPr>
                      </m:funcPr>
                      <m:fName>
                        <m:r>
                          <m:rPr>
                            <m:sty m:val="p"/>
                          </m:rPr>
                          <a:rPr lang="en-US" altLang="en-US" sz="2000" dirty="0">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i="1" dirty="0">
                                <a:latin typeface="Cambria Math" panose="02040503050406030204" pitchFamily="18" charset="0"/>
                                <a:ea typeface="Cambria Math" panose="02040503050406030204" pitchFamily="18" charset="0"/>
                                <a:cs typeface="Arial" charset="0"/>
                              </a:rPr>
                              <m:t>𝐸𝑛𝑐</m:t>
                            </m:r>
                            <m:d>
                              <m:dPr>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000" i="1" dirty="0">
                                    <a:latin typeface="Cambria Math" panose="02040503050406030204" pitchFamily="18" charset="0"/>
                                    <a:ea typeface="Cambria Math" panose="02040503050406030204" pitchFamily="18" charset="0"/>
                                    <a:cs typeface="Arial" charset="0"/>
                                  </a:rPr>
                                  <m:t>,</m:t>
                                </m:r>
                                <m:sSup>
                                  <m:sSupPr>
                                    <m:ctrlPr>
                                      <a:rPr lang="en-US" altLang="en-US" sz="2000" i="1" dirty="0">
                                        <a:latin typeface="Cambria Math" panose="02040503050406030204" pitchFamily="18" charset="0"/>
                                        <a:ea typeface="Cambria Math" panose="02040503050406030204" pitchFamily="18" charset="0"/>
                                        <a:cs typeface="Arial" charset="0"/>
                                      </a:rPr>
                                    </m:ctrlPr>
                                  </m:sSupPr>
                                  <m:e>
                                    <m:r>
                                      <a:rPr lang="en-US" altLang="en-US" sz="2000" i="1" dirty="0">
                                        <a:latin typeface="Cambria Math" panose="02040503050406030204" pitchFamily="18" charset="0"/>
                                        <a:ea typeface="Cambria Math" panose="02040503050406030204" pitchFamily="18" charset="0"/>
                                        <a:cs typeface="Arial" charset="0"/>
                                      </a:rPr>
                                      <m:t>𝑚</m:t>
                                    </m:r>
                                  </m:e>
                                  <m:sup>
                                    <m:r>
                                      <a:rPr lang="en-US" altLang="en-US" sz="2000" i="1" dirty="0">
                                        <a:latin typeface="Cambria Math" panose="02040503050406030204" pitchFamily="18" charset="0"/>
                                        <a:ea typeface="Cambria Math" panose="02040503050406030204" pitchFamily="18" charset="0"/>
                                        <a:cs typeface="Arial" charset="0"/>
                                      </a:rPr>
                                      <m:t>′</m:t>
                                    </m:r>
                                  </m:sup>
                                </m:sSup>
                              </m:e>
                            </m:d>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𝑐</m:t>
                            </m:r>
                          </m:e>
                        </m:d>
                        <m:r>
                          <a:rPr lang="en-US" altLang="en-US" sz="2000" b="0" i="1" dirty="0" smtClean="0">
                            <a:latin typeface="Cambria Math" panose="02040503050406030204" pitchFamily="18" charset="0"/>
                            <a:ea typeface="Cambria Math" panose="02040503050406030204" pitchFamily="18" charset="0"/>
                            <a:cs typeface="Arial" charset="0"/>
                          </a:rPr>
                          <m:t>  (=</m:t>
                        </m:r>
                        <m:sSub>
                          <m:sSubPr>
                            <m:ctrlPr>
                              <a:rPr lang="en-US" altLang="en-US" sz="2000" i="1">
                                <a:latin typeface="Cambria Math" panose="02040503050406030204" pitchFamily="18" charset="0"/>
                                <a:cs typeface="Arial" charset="0"/>
                              </a:rPr>
                            </m:ctrlPr>
                          </m:sSubPr>
                          <m:e>
                            <m:r>
                              <a:rPr lang="el-GR" altLang="en-US" sz="2000" i="1" dirty="0">
                                <a:latin typeface="Cambria Math" panose="02040503050406030204" pitchFamily="18" charset="0"/>
                                <a:ea typeface="Cambria Math" panose="02040503050406030204" pitchFamily="18" charset="0"/>
                                <a:cs typeface="Arial" charset="0"/>
                              </a:rPr>
                              <m:t>𝛼</m:t>
                            </m:r>
                          </m:e>
                          <m:sub>
                            <m:r>
                              <a:rPr lang="en-US" altLang="en-US" sz="2000" i="1">
                                <a:latin typeface="Cambria Math" panose="02040503050406030204" pitchFamily="18" charset="0"/>
                                <a:cs typeface="Arial" charset="0"/>
                              </a:rPr>
                              <m:t>𝑐</m:t>
                            </m:r>
                          </m:sub>
                        </m:sSub>
                        <m:r>
                          <a:rPr lang="en-US" altLang="en-US" sz="2000" b="0" i="1" smtClean="0">
                            <a:latin typeface="Cambria Math" panose="02040503050406030204" pitchFamily="18" charset="0"/>
                            <a:cs typeface="Arial" charset="0"/>
                          </a:rPr>
                          <m:t>)</m:t>
                        </m:r>
                      </m:e>
                    </m:func>
                  </m:oMath>
                </a14:m>
                <a:r>
                  <a:rPr lang="en-US" altLang="en-US" sz="2000" dirty="0">
                    <a:cs typeface="Arial" charset="0"/>
                  </a:rPr>
                  <a:t> for all </a:t>
                </a:r>
                <a14:m>
                  <m:oMath xmlns:m="http://schemas.openxmlformats.org/officeDocument/2006/math">
                    <m:r>
                      <a:rPr lang="en-US" altLang="en-US" sz="2000" b="0" i="1" smtClean="0">
                        <a:latin typeface="Cambria Math" panose="02040503050406030204" pitchFamily="18" charset="0"/>
                        <a:cs typeface="Arial" charset="0"/>
                      </a:rPr>
                      <m:t>𝑚</m:t>
                    </m:r>
                  </m:oMath>
                </a14:m>
                <a:r>
                  <a:rPr lang="en-US" altLang="en-US" sz="2000" dirty="0">
                    <a:cs typeface="Arial" charset="0"/>
                  </a:rPr>
                  <a:t> and </a:t>
                </a:r>
                <a14:m>
                  <m:oMath xmlns:m="http://schemas.openxmlformats.org/officeDocument/2006/math">
                    <m:sSup>
                      <m:sSupPr>
                        <m:ctrlPr>
                          <a:rPr lang="en-US" altLang="en-US" sz="2000" b="0" i="1" smtClean="0">
                            <a:latin typeface="Cambria Math" panose="02040503050406030204" pitchFamily="18" charset="0"/>
                            <a:cs typeface="Arial" charset="0"/>
                          </a:rPr>
                        </m:ctrlPr>
                      </m:sSupPr>
                      <m:e>
                        <m:r>
                          <a:rPr lang="en-US" altLang="en-US" sz="2000" b="0" i="1" smtClean="0">
                            <a:latin typeface="Cambria Math" panose="02040503050406030204" pitchFamily="18" charset="0"/>
                            <a:cs typeface="Arial" charset="0"/>
                          </a:rPr>
                          <m:t>𝑚</m:t>
                        </m:r>
                      </m:e>
                      <m:sup>
                        <m:r>
                          <a:rPr lang="en-US" altLang="en-US" sz="2000" b="0" i="1" smtClean="0">
                            <a:latin typeface="Cambria Math" panose="02040503050406030204" pitchFamily="18" charset="0"/>
                            <a:cs typeface="Arial" charset="0"/>
                          </a:rPr>
                          <m:t>′</m:t>
                        </m:r>
                      </m:sup>
                    </m:sSup>
                  </m:oMath>
                </a14:m>
                <a:r>
                  <a:rPr lang="en-US" altLang="en-US" sz="2000" dirty="0">
                    <a:cs typeface="Arial" charset="0"/>
                  </a:rPr>
                  <a:t>, giving us </a:t>
                </a:r>
                <a:r>
                  <a:rPr lang="en-US" altLang="en-US" sz="2000" b="1" dirty="0">
                    <a:cs typeface="Arial" charset="0"/>
                  </a:rPr>
                  <a:t>IND</a:t>
                </a:r>
                <a:r>
                  <a:rPr lang="en-US" altLang="en-US" sz="2000" dirty="0">
                    <a:cs typeface="Arial" charset="0"/>
                  </a:rPr>
                  <a:t>.</a:t>
                </a:r>
              </a:p>
            </p:txBody>
          </p:sp>
        </mc:Choice>
        <mc:Fallback>
          <p:sp>
            <p:nvSpPr>
              <p:cNvPr id="14" name="Content Placeholder 2">
                <a:extLst>
                  <a:ext uri="{FF2B5EF4-FFF2-40B4-BE49-F238E27FC236}">
                    <a16:creationId xmlns:a16="http://schemas.microsoft.com/office/drawing/2014/main" id="{FAF3C131-DB73-F14E-CE23-5CA764E8D279}"/>
                  </a:ext>
                </a:extLst>
              </p:cNvPr>
              <p:cNvSpPr>
                <a:spLocks noRot="1" noChangeAspect="1" noMove="1" noResize="1" noEditPoints="1" noAdjustHandles="1" noChangeArrowheads="1" noChangeShapeType="1" noTextEdit="1"/>
              </p:cNvSpPr>
              <p:nvPr/>
            </p:nvSpPr>
            <p:spPr bwMode="auto">
              <a:xfrm>
                <a:off x="395536" y="5901870"/>
                <a:ext cx="8568951" cy="956130"/>
              </a:xfrm>
              <a:prstGeom prst="rect">
                <a:avLst/>
              </a:prstGeom>
              <a:blipFill>
                <a:blip r:embed="rId10"/>
                <a:stretch>
                  <a:fillRect l="-888" t="-263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Tree>
    <p:extLst>
      <p:ext uri="{BB962C8B-B14F-4D97-AF65-F5344CB8AC3E}">
        <p14:creationId xmlns:p14="http://schemas.microsoft.com/office/powerpoint/2010/main" val="2520605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81" name="Subtitle 1"/>
              <p:cNvSpPr>
                <a:spLocks noGrp="1"/>
              </p:cNvSpPr>
              <p:nvPr>
                <p:ph type="subTitle" idx="1"/>
              </p:nvPr>
            </p:nvSpPr>
            <p:spPr>
              <a:xfrm>
                <a:off x="251520" y="410563"/>
                <a:ext cx="8712968" cy="714181"/>
              </a:xfrm>
            </p:spPr>
            <p:txBody>
              <a:bodyPr>
                <a:normAutofit fontScale="92500"/>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Proof Part 2. Indistinguishability </a:t>
                </a:r>
                <a14:m>
                  <m:oMath xmlns:m="http://schemas.openxmlformats.org/officeDocument/2006/math">
                    <m:r>
                      <a:rPr lang="en-US" sz="4000" b="1" i="1">
                        <a:solidFill>
                          <a:srgbClr val="891637"/>
                        </a:solidFill>
                        <a:latin typeface="Cambria Math" panose="02040503050406030204" pitchFamily="18" charset="0"/>
                        <a:ea typeface="Cambria Math" panose="02040503050406030204" pitchFamily="18" charset="0"/>
                        <a:cs typeface="Arial Unicode MS" pitchFamily="34" charset="-128"/>
                      </a:rPr>
                      <m:t>⟹</m:t>
                    </m:r>
                  </m:oMath>
                </a14:m>
                <a:r>
                  <a:rPr lang="en-US" sz="4000" b="1" dirty="0">
                    <a:solidFill>
                      <a:srgbClr val="891637"/>
                    </a:solidFill>
                    <a:latin typeface="Calibri" panose="020F0502020204030204" pitchFamily="34" charset="0"/>
                    <a:ea typeface="Cambria Math" pitchFamily="18" charset="0"/>
                    <a:cs typeface="Arial Unicode MS" pitchFamily="34" charset="-128"/>
                  </a:rPr>
                  <a:t> Secrecy </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Choice>
        <mc:Fallback>
          <p:sp>
            <p:nvSpPr>
              <p:cNvPr id="81" name="Subtitle 1"/>
              <p:cNvSpPr>
                <a:spLocks noGrp="1" noRot="1" noChangeAspect="1" noMove="1" noResize="1" noEditPoints="1" noAdjustHandles="1" noChangeArrowheads="1" noChangeShapeType="1" noTextEdit="1"/>
              </p:cNvSpPr>
              <p:nvPr>
                <p:ph type="subTitle" idx="1"/>
              </p:nvPr>
            </p:nvSpPr>
            <p:spPr>
              <a:xfrm>
                <a:off x="251520" y="410563"/>
                <a:ext cx="8712968" cy="714181"/>
              </a:xfrm>
              <a:blipFill>
                <a:blip r:embed="rId3"/>
                <a:stretch>
                  <a:fillRect l="-2035" t="-14035" r="-3198" b="-2631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4325CED-6CA1-924F-B7CC-590829E8A256}"/>
                  </a:ext>
                </a:extLst>
              </p:cNvPr>
              <p:cNvSpPr>
                <a:spLocks/>
              </p:cNvSpPr>
              <p:nvPr/>
            </p:nvSpPr>
            <p:spPr bwMode="auto">
              <a:xfrm>
                <a:off x="410228" y="1412776"/>
                <a:ext cx="8172908"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WE KNOW (IND)</a:t>
                </a:r>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 </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i="1" dirty="0" smtClean="0">
                        <a:latin typeface="Cambria Math" panose="02040503050406030204" pitchFamily="18" charset="0"/>
                        <a:ea typeface="Cambria Math" panose="02040503050406030204" pitchFamily="18" charset="0"/>
                        <a:cs typeface="Arial" charset="0"/>
                      </a:rPr>
                      <m:t>ℳ</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a:rPr lang="en-US" altLang="en-US" sz="2400" i="1">
                        <a:latin typeface="Cambria Math" panose="02040503050406030204" pitchFamily="18" charset="0"/>
                        <a:ea typeface="Cambria Math" panose="02040503050406030204" pitchFamily="18" charset="0"/>
                        <a:cs typeface="Calibri" panose="020F0502020204030204" pitchFamily="34" charset="0"/>
                      </a:rPr>
                      <m:t>𝒞</m:t>
                    </m:r>
                  </m:oMath>
                </a14:m>
                <a:r>
                  <a:rPr lang="en-US" altLang="en-US" sz="2400" dirty="0">
                    <a:cs typeface="Arial" charset="0"/>
                  </a:rPr>
                  <a:t>, </a:t>
                </a:r>
              </a:p>
            </p:txBody>
          </p:sp>
        </mc:Choice>
        <mc:Fallback>
          <p:sp>
            <p:nvSpPr>
              <p:cNvPr id="3" name="Content Placeholder 2">
                <a:extLst>
                  <a:ext uri="{FF2B5EF4-FFF2-40B4-BE49-F238E27FC236}">
                    <a16:creationId xmlns:a16="http://schemas.microsoft.com/office/drawing/2014/main" id="{34325CED-6CA1-924F-B7CC-590829E8A256}"/>
                  </a:ext>
                </a:extLst>
              </p:cNvPr>
              <p:cNvSpPr>
                <a:spLocks noRot="1" noChangeAspect="1" noMove="1" noResize="1" noEditPoints="1" noAdjustHandles="1" noChangeArrowheads="1" noChangeShapeType="1" noTextEdit="1"/>
              </p:cNvSpPr>
              <p:nvPr/>
            </p:nvSpPr>
            <p:spPr bwMode="auto">
              <a:xfrm>
                <a:off x="410228" y="1412776"/>
                <a:ext cx="8172908" cy="613417"/>
              </a:xfrm>
              <a:prstGeom prst="rect">
                <a:avLst/>
              </a:prstGeom>
              <a:blipFill>
                <a:blip r:embed="rId4"/>
                <a:stretch>
                  <a:fillRect l="-1242" t="-816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2">
                <a:extLst>
                  <a:ext uri="{FF2B5EF4-FFF2-40B4-BE49-F238E27FC236}">
                    <a16:creationId xmlns:a16="http://schemas.microsoft.com/office/drawing/2014/main" id="{BC60D485-4425-854F-A04B-C7D9CE082B4A}"/>
                  </a:ext>
                </a:extLst>
              </p:cNvPr>
              <p:cNvSpPr>
                <a:spLocks/>
              </p:cNvSpPr>
              <p:nvPr/>
            </p:nvSpPr>
            <p:spPr bwMode="auto">
              <a:xfrm>
                <a:off x="422387" y="2071721"/>
                <a:ext cx="7920880"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𝐸𝑛𝑐</m:t>
                              </m:r>
                              <m:d>
                                <m:dPr>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e>
                              </m:d>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𝐸𝑛𝑐</m:t>
                              </m:r>
                              <m:d>
                                <m:dPr>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400" b="0" i="1" dirty="0" smtClean="0">
                                      <a:latin typeface="Cambria Math" panose="02040503050406030204" pitchFamily="18" charset="0"/>
                                      <a:ea typeface="Cambria Math" panose="02040503050406030204" pitchFamily="18" charset="0"/>
                                      <a:cs typeface="Arial" charset="0"/>
                                    </a:rPr>
                                    <m:t>,</m:t>
                                  </m:r>
                                  <m:sSup>
                                    <m:sSupPr>
                                      <m:ctrlPr>
                                        <a:rPr lang="en-US" altLang="en-US" sz="2400" b="0" i="1" dirty="0" smtClean="0">
                                          <a:latin typeface="Cambria Math" panose="02040503050406030204" pitchFamily="18" charset="0"/>
                                          <a:ea typeface="Cambria Math" panose="02040503050406030204" pitchFamily="18" charset="0"/>
                                          <a:cs typeface="Arial" charset="0"/>
                                        </a:rPr>
                                      </m:ctrlPr>
                                    </m:sSupPr>
                                    <m:e>
                                      <m:r>
                                        <a:rPr lang="en-US" altLang="en-US" sz="2400" b="0" i="1" dirty="0" smtClean="0">
                                          <a:latin typeface="Cambria Math" panose="02040503050406030204" pitchFamily="18" charset="0"/>
                                          <a:ea typeface="Cambria Math" panose="02040503050406030204" pitchFamily="18" charset="0"/>
                                          <a:cs typeface="Arial" charset="0"/>
                                        </a:rPr>
                                        <m:t>𝑚</m:t>
                                      </m:r>
                                    </m:e>
                                    <m:sup>
                                      <m:r>
                                        <a:rPr lang="en-US" altLang="en-US" sz="2400" b="0" i="1" dirty="0" smtClean="0">
                                          <a:latin typeface="Cambria Math" panose="02040503050406030204" pitchFamily="18" charset="0"/>
                                          <a:ea typeface="Cambria Math" panose="02040503050406030204" pitchFamily="18" charset="0"/>
                                          <a:cs typeface="Arial" charset="0"/>
                                        </a:rPr>
                                        <m:t>′</m:t>
                                      </m:r>
                                    </m:sup>
                                  </m:sSup>
                                </m:e>
                              </m:d>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oMath>
                  </m:oMathPara>
                </a14:m>
                <a:endParaRPr lang="en-US" altLang="en-US" sz="2400" dirty="0">
                  <a:cs typeface="Arial" charset="0"/>
                </a:endParaRPr>
              </a:p>
            </p:txBody>
          </p:sp>
        </mc:Choice>
        <mc:Fallback>
          <p:sp>
            <p:nvSpPr>
              <p:cNvPr id="4" name="Content Placeholder 2">
                <a:extLst>
                  <a:ext uri="{FF2B5EF4-FFF2-40B4-BE49-F238E27FC236}">
                    <a16:creationId xmlns:a16="http://schemas.microsoft.com/office/drawing/2014/main" id="{BC60D485-4425-854F-A04B-C7D9CE082B4A}"/>
                  </a:ext>
                </a:extLst>
              </p:cNvPr>
              <p:cNvSpPr>
                <a:spLocks noRot="1" noChangeAspect="1" noMove="1" noResize="1" noEditPoints="1" noAdjustHandles="1" noChangeArrowheads="1" noChangeShapeType="1" noTextEdit="1"/>
              </p:cNvSpPr>
              <p:nvPr/>
            </p:nvSpPr>
            <p:spPr bwMode="auto">
              <a:xfrm>
                <a:off x="422387" y="2071721"/>
                <a:ext cx="7920880" cy="613417"/>
              </a:xfrm>
              <a:prstGeom prst="rect">
                <a:avLst/>
              </a:prstGeom>
              <a:blipFill>
                <a:blip r:embed="rId5"/>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Content Placeholder 2">
                <a:extLst>
                  <a:ext uri="{FF2B5EF4-FFF2-40B4-BE49-F238E27FC236}">
                    <a16:creationId xmlns:a16="http://schemas.microsoft.com/office/drawing/2014/main" id="{7385A57D-4FCB-9449-A958-AAB841F3293B}"/>
                  </a:ext>
                </a:extLst>
              </p:cNvPr>
              <p:cNvSpPr>
                <a:spLocks/>
              </p:cNvSpPr>
              <p:nvPr/>
            </p:nvSpPr>
            <p:spPr bwMode="auto">
              <a:xfrm>
                <a:off x="420651" y="2636912"/>
                <a:ext cx="8172908"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WE WANT (SEC)</a:t>
                </a:r>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a:latin typeface="Cambria Math" panose="02040503050406030204" pitchFamily="18" charset="0"/>
                        <a:ea typeface="Cambria Math" panose="02040503050406030204" pitchFamily="18" charset="0"/>
                        <a:cs typeface="Arial" charset="0"/>
                      </a:rPr>
                      <m:t> ∀</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m:rPr>
                        <m:sty m:val="p"/>
                      </m:rPr>
                      <a:rPr lang="en-US" altLang="en-US" sz="2400" b="0" i="0" dirty="0" smtClean="0">
                        <a:latin typeface="Cambria Math" panose="02040503050406030204" pitchFamily="18" charset="0"/>
                        <a:ea typeface="Cambria Math" panose="02040503050406030204" pitchFamily="18" charset="0"/>
                        <a:cs typeface="Arial" charset="0"/>
                      </a:rPr>
                      <m:t>Supp</m:t>
                    </m:r>
                    <m:r>
                      <a:rPr lang="en-US" altLang="en-US" sz="2400" b="0" i="0"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oMath>
                </a14:m>
                <a:r>
                  <a:rPr lang="en-US" altLang="en-US" sz="2400" dirty="0">
                    <a:cs typeface="Arial" charset="0"/>
                  </a:rPr>
                  <a:t> </a:t>
                </a:r>
                <a14:m>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14:m>
                  <m:oMath xmlns:m="http://schemas.openxmlformats.org/officeDocument/2006/math">
                    <m:r>
                      <m:rPr>
                        <m:sty m:val="p"/>
                      </m:rPr>
                      <a:rPr lang="en-US" altLang="en-US" sz="2400" dirty="0">
                        <a:latin typeface="Cambria Math" panose="02040503050406030204" pitchFamily="18" charset="0"/>
                        <a:ea typeface="Cambria Math" panose="02040503050406030204" pitchFamily="18" charset="0"/>
                        <a:cs typeface="Arial" charset="0"/>
                      </a:rPr>
                      <m:t>Supp</m:t>
                    </m:r>
                    <m:r>
                      <a:rPr lang="en-US" altLang="en-US" sz="2400" dirty="0">
                        <a:latin typeface="Cambria Math" panose="02040503050406030204" pitchFamily="18" charset="0"/>
                        <a:ea typeface="Cambria Math" panose="02040503050406030204" pitchFamily="18" charset="0"/>
                        <a:cs typeface="Arial" charset="0"/>
                      </a:rPr>
                      <m:t>(</m:t>
                    </m:r>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𝐶</m:t>
                    </m:r>
                    <m:r>
                      <a:rPr lang="en-US" altLang="en-US" sz="2400" i="1" dirty="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p>
            </p:txBody>
          </p:sp>
        </mc:Choice>
        <mc:Fallback>
          <p:sp>
            <p:nvSpPr>
              <p:cNvPr id="5" name="Content Placeholder 2">
                <a:extLst>
                  <a:ext uri="{FF2B5EF4-FFF2-40B4-BE49-F238E27FC236}">
                    <a16:creationId xmlns:a16="http://schemas.microsoft.com/office/drawing/2014/main" id="{7385A57D-4FCB-9449-A958-AAB841F3293B}"/>
                  </a:ext>
                </a:extLst>
              </p:cNvPr>
              <p:cNvSpPr>
                <a:spLocks noRot="1" noChangeAspect="1" noMove="1" noResize="1" noEditPoints="1" noAdjustHandles="1" noChangeArrowheads="1" noChangeShapeType="1" noTextEdit="1"/>
              </p:cNvSpPr>
              <p:nvPr/>
            </p:nvSpPr>
            <p:spPr bwMode="auto">
              <a:xfrm>
                <a:off x="420651" y="2636912"/>
                <a:ext cx="8172908" cy="613417"/>
              </a:xfrm>
              <a:prstGeom prst="rect">
                <a:avLst/>
              </a:prstGeom>
              <a:blipFill>
                <a:blip r:embed="rId6"/>
                <a:stretch>
                  <a:fillRect l="-1242" t="-816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2">
                <a:extLst>
                  <a:ext uri="{FF2B5EF4-FFF2-40B4-BE49-F238E27FC236}">
                    <a16:creationId xmlns:a16="http://schemas.microsoft.com/office/drawing/2014/main" id="{C496D142-11B7-1E4A-A91A-65986F709F30}"/>
                  </a:ext>
                </a:extLst>
              </p:cNvPr>
              <p:cNvSpPr>
                <a:spLocks/>
              </p:cNvSpPr>
              <p:nvPr/>
            </p:nvSpPr>
            <p:spPr bwMode="auto">
              <a:xfrm>
                <a:off x="408492" y="3319639"/>
                <a:ext cx="7920880" cy="6134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smtClean="0">
                                  <a:latin typeface="Cambria Math" panose="02040503050406030204" pitchFamily="18" charset="0"/>
                                  <a:ea typeface="Cambria Math" panose="02040503050406030204" pitchFamily="18" charset="0"/>
                                  <a:cs typeface="Arial" charset="0"/>
                                </a:rPr>
                                <m:t>𝐶</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i="1" dirty="0">
                                  <a:latin typeface="Cambria Math" panose="02040503050406030204" pitchFamily="18" charset="0"/>
                                  <a:ea typeface="Cambria Math" panose="02040503050406030204" pitchFamily="18" charset="0"/>
                                  <a:cs typeface="Arial" charset="0"/>
                                </a:rPr>
                                <m:t>=</m:t>
                              </m:r>
                              <m:r>
                                <a:rPr lang="en-US" altLang="en-US" sz="2400" i="1" dirty="0">
                                  <a:latin typeface="Cambria Math" panose="02040503050406030204" pitchFamily="18" charset="0"/>
                                  <a:ea typeface="Cambria Math" panose="02040503050406030204" pitchFamily="18" charset="0"/>
                                  <a:cs typeface="Arial" charset="0"/>
                                </a:rPr>
                                <m:t>𝑚</m:t>
                              </m:r>
                            </m:e>
                          </m:d>
                        </m:e>
                      </m:func>
                    </m:oMath>
                  </m:oMathPara>
                </a14:m>
                <a:endParaRPr lang="en-US" altLang="en-US" sz="2400" dirty="0">
                  <a:cs typeface="Arial" charset="0"/>
                </a:endParaRPr>
              </a:p>
            </p:txBody>
          </p:sp>
        </mc:Choice>
        <mc:Fallback>
          <p:sp>
            <p:nvSpPr>
              <p:cNvPr id="6" name="Content Placeholder 2">
                <a:extLst>
                  <a:ext uri="{FF2B5EF4-FFF2-40B4-BE49-F238E27FC236}">
                    <a16:creationId xmlns:a16="http://schemas.microsoft.com/office/drawing/2014/main" id="{C496D142-11B7-1E4A-A91A-65986F709F30}"/>
                  </a:ext>
                </a:extLst>
              </p:cNvPr>
              <p:cNvSpPr>
                <a:spLocks noRot="1" noChangeAspect="1" noMove="1" noResize="1" noEditPoints="1" noAdjustHandles="1" noChangeArrowheads="1" noChangeShapeType="1" noTextEdit="1"/>
              </p:cNvSpPr>
              <p:nvPr/>
            </p:nvSpPr>
            <p:spPr bwMode="auto">
              <a:xfrm>
                <a:off x="408492" y="3319639"/>
                <a:ext cx="7920880" cy="613417"/>
              </a:xfrm>
              <a:prstGeom prst="rect">
                <a:avLst/>
              </a:prstGeom>
              <a:blipFill>
                <a:blip r:embed="rId7"/>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564301FD-1402-D74C-A006-144276625461}"/>
              </a:ext>
            </a:extLst>
          </p:cNvPr>
          <p:cNvCxnSpPr/>
          <p:nvPr/>
        </p:nvCxnSpPr>
        <p:spPr>
          <a:xfrm>
            <a:off x="-82424" y="4077072"/>
            <a:ext cx="9721080"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6" name="Rectangle 15">
                <a:extLst>
                  <a:ext uri="{FF2B5EF4-FFF2-40B4-BE49-F238E27FC236}">
                    <a16:creationId xmlns:a16="http://schemas.microsoft.com/office/drawing/2014/main" id="{F3DE5E54-C12A-F845-B2C6-F716E25E8ED2}"/>
                  </a:ext>
                </a:extLst>
              </p:cNvPr>
              <p:cNvSpPr/>
              <p:nvPr/>
            </p:nvSpPr>
            <p:spPr>
              <a:xfrm>
                <a:off x="408492" y="4294647"/>
                <a:ext cx="8735508" cy="707886"/>
              </a:xfrm>
              <a:prstGeom prst="rect">
                <a:avLst/>
              </a:prstGeom>
            </p:spPr>
            <p:txBody>
              <a:bodyPr wrap="square">
                <a:spAutoFit/>
              </a:bodyPr>
              <a:lstStyle/>
              <a:p>
                <a:r>
                  <a:rPr lang="en-US" altLang="en-US" sz="2000" b="1" dirty="0">
                    <a:ea typeface="Cambria Math" panose="02040503050406030204" pitchFamily="18" charset="0"/>
                    <a:cs typeface="Arial" charset="0"/>
                  </a:rPr>
                  <a:t>Proof: </a:t>
                </a:r>
                <a:r>
                  <a:rPr lang="en-US" altLang="en-US" sz="2000" dirty="0">
                    <a:latin typeface="Arial" panose="020B0604020202020204" pitchFamily="34" charset="0"/>
                    <a:ea typeface="Cambria Math" panose="02040503050406030204" pitchFamily="18" charset="0"/>
                    <a:cs typeface="Arial" panose="020B0604020202020204" pitchFamily="34" charset="0"/>
                  </a:rPr>
                  <a:t>As before, SEC is true if and only if </a:t>
                </a:r>
                <a14:m>
                  <m:oMath xmlns:m="http://schemas.openxmlformats.org/officeDocument/2006/math">
                    <m:func>
                      <m:funcPr>
                        <m:ctrlPr>
                          <a:rPr lang="en-US" altLang="en-US" sz="2000" i="1" dirty="0">
                            <a:latin typeface="Cambria Math" panose="02040503050406030204" pitchFamily="18" charset="0"/>
                            <a:ea typeface="Cambria Math" panose="02040503050406030204" pitchFamily="18" charset="0"/>
                            <a:cs typeface="Arial" charset="0"/>
                          </a:rPr>
                        </m:ctrlPr>
                      </m:funcPr>
                      <m:fName>
                        <m:r>
                          <m:rPr>
                            <m:sty m:val="p"/>
                          </m:rPr>
                          <a:rPr lang="en-US" altLang="en-US" sz="2000" dirty="0">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Arial" charset="0"/>
                              </a:rPr>
                              <m:t>𝐶</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𝑐</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b="0" i="1" dirty="0" smtClean="0">
                                <a:latin typeface="Cambria Math" panose="02040503050406030204" pitchFamily="18" charset="0"/>
                                <a:ea typeface="Cambria Math" panose="02040503050406030204" pitchFamily="18" charset="0"/>
                                <a:cs typeface="Arial" charset="0"/>
                              </a:rPr>
                              <m:t>𝑀</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𝑚</m:t>
                            </m:r>
                          </m:e>
                        </m:d>
                      </m:e>
                    </m:func>
                    <m:r>
                      <a:rPr lang="en-US" altLang="en-US" sz="2000" i="1" dirty="0">
                        <a:latin typeface="Cambria Math" panose="02040503050406030204" pitchFamily="18" charset="0"/>
                        <a:ea typeface="Cambria Math" panose="02040503050406030204" pitchFamily="18" charset="0"/>
                        <a:cs typeface="Arial" charset="0"/>
                      </a:rPr>
                      <m:t>=</m:t>
                    </m:r>
                    <m:func>
                      <m:funcPr>
                        <m:ctrlPr>
                          <a:rPr lang="en-US" altLang="en-US" sz="2000" i="1" dirty="0">
                            <a:latin typeface="Cambria Math" panose="02040503050406030204" pitchFamily="18" charset="0"/>
                            <a:ea typeface="Cambria Math" panose="02040503050406030204" pitchFamily="18" charset="0"/>
                            <a:cs typeface="Arial" charset="0"/>
                          </a:rPr>
                        </m:ctrlPr>
                      </m:funcPr>
                      <m:fName>
                        <m:r>
                          <m:rPr>
                            <m:sty m:val="p"/>
                          </m:rPr>
                          <a:rPr lang="en-US" altLang="en-US" sz="2000" dirty="0">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a:latin typeface="Cambria Math" panose="02040503050406030204" pitchFamily="18" charset="0"/>
                                <a:ea typeface="Cambria Math" panose="02040503050406030204" pitchFamily="18" charset="0"/>
                                <a:cs typeface="Arial" charset="0"/>
                              </a:rPr>
                            </m:ctrlPr>
                          </m:dPr>
                          <m:e>
                            <m:r>
                              <a:rPr lang="en-US" altLang="en-US" sz="2000" b="0" i="1" smtClean="0">
                                <a:latin typeface="Cambria Math" panose="02040503050406030204" pitchFamily="18" charset="0"/>
                                <a:ea typeface="Cambria Math" panose="02040503050406030204" pitchFamily="18" charset="0"/>
                                <a:cs typeface="Arial" charset="0"/>
                              </a:rPr>
                              <m:t>𝐶</m:t>
                            </m:r>
                            <m:r>
                              <a:rPr lang="en-US" altLang="en-US" sz="2000" i="1" dirty="0">
                                <a:latin typeface="Cambria Math" panose="02040503050406030204" pitchFamily="18" charset="0"/>
                                <a:ea typeface="Cambria Math" panose="02040503050406030204" pitchFamily="18" charset="0"/>
                                <a:cs typeface="Arial" charset="0"/>
                              </a:rPr>
                              <m:t>=</m:t>
                            </m:r>
                            <m:r>
                              <a:rPr lang="en-US" altLang="en-US" sz="2000" i="1" dirty="0">
                                <a:latin typeface="Cambria Math" panose="02040503050406030204" pitchFamily="18" charset="0"/>
                                <a:ea typeface="Cambria Math" panose="02040503050406030204" pitchFamily="18" charset="0"/>
                                <a:cs typeface="Arial" charset="0"/>
                              </a:rPr>
                              <m:t>𝑐</m:t>
                            </m:r>
                          </m:e>
                        </m:d>
                      </m:e>
                    </m:func>
                  </m:oMath>
                </a14:m>
                <a:r>
                  <a:rPr lang="en-US" sz="2000" dirty="0">
                    <a:latin typeface="Arial" panose="020B0604020202020204" pitchFamily="34" charset="0"/>
                    <a:cs typeface="Arial" panose="020B0604020202020204" pitchFamily="34" charset="0"/>
                  </a:rPr>
                  <a:t> for all </a:t>
                </a:r>
                <a14:m>
                  <m:oMath xmlns:m="http://schemas.openxmlformats.org/officeDocument/2006/math">
                    <m:r>
                      <a:rPr lang="en-US" sz="2000" b="0" i="1" smtClean="0">
                        <a:latin typeface="Cambria Math" panose="02040503050406030204" pitchFamily="18" charset="0"/>
                        <a:cs typeface="Arial" panose="020B0604020202020204" pitchFamily="34" charset="0"/>
                      </a:rPr>
                      <m:t>𝑚</m:t>
                    </m:r>
                  </m:oMath>
                </a14:m>
                <a:r>
                  <a:rPr lang="en-US" sz="2000" dirty="0">
                    <a:latin typeface="Arial" panose="020B0604020202020204" pitchFamily="34" charset="0"/>
                    <a:cs typeface="Arial" panose="020B0604020202020204" pitchFamily="34" charset="0"/>
                  </a:rPr>
                  <a:t> and </a:t>
                </a:r>
                <a14:m>
                  <m:oMath xmlns:m="http://schemas.openxmlformats.org/officeDocument/2006/math">
                    <m:r>
                      <a:rPr lang="en-US" sz="2000" b="0" i="1" smtClean="0">
                        <a:latin typeface="Cambria Math" panose="02040503050406030204" pitchFamily="18" charset="0"/>
                        <a:cs typeface="Arial" panose="020B0604020202020204" pitchFamily="34" charset="0"/>
                      </a:rPr>
                      <m:t>𝑐</m:t>
                    </m:r>
                  </m:oMath>
                </a14:m>
                <a:r>
                  <a:rPr lang="en-US" sz="2000" dirty="0">
                    <a:latin typeface="Arial" panose="020B0604020202020204" pitchFamily="34" charset="0"/>
                    <a:cs typeface="Arial" panose="020B0604020202020204" pitchFamily="34" charset="0"/>
                  </a:rPr>
                  <a:t>. </a:t>
                </a:r>
                <a:endParaRPr lang="en-US" sz="2000" b="1" dirty="0"/>
              </a:p>
            </p:txBody>
          </p:sp>
        </mc:Choice>
        <mc:Fallback>
          <p:sp>
            <p:nvSpPr>
              <p:cNvPr id="16" name="Rectangle 15">
                <a:extLst>
                  <a:ext uri="{FF2B5EF4-FFF2-40B4-BE49-F238E27FC236}">
                    <a16:creationId xmlns:a16="http://schemas.microsoft.com/office/drawing/2014/main" id="{F3DE5E54-C12A-F845-B2C6-F716E25E8ED2}"/>
                  </a:ext>
                </a:extLst>
              </p:cNvPr>
              <p:cNvSpPr>
                <a:spLocks noRot="1" noChangeAspect="1" noMove="1" noResize="1" noEditPoints="1" noAdjustHandles="1" noChangeArrowheads="1" noChangeShapeType="1" noTextEdit="1"/>
              </p:cNvSpPr>
              <p:nvPr/>
            </p:nvSpPr>
            <p:spPr>
              <a:xfrm>
                <a:off x="408492" y="4294647"/>
                <a:ext cx="8735508" cy="707886"/>
              </a:xfrm>
              <a:prstGeom prst="rect">
                <a:avLst/>
              </a:prstGeom>
              <a:blipFill>
                <a:blip r:embed="rId8"/>
                <a:stretch>
                  <a:fillRect l="-727" t="-5263" b="-1403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Content Placeholder 2">
                <a:extLst>
                  <a:ext uri="{FF2B5EF4-FFF2-40B4-BE49-F238E27FC236}">
                    <a16:creationId xmlns:a16="http://schemas.microsoft.com/office/drawing/2014/main" id="{F4270FC4-F97D-CA42-B4C0-CF28E69A7389}"/>
                  </a:ext>
                </a:extLst>
              </p:cNvPr>
              <p:cNvSpPr>
                <a:spLocks/>
              </p:cNvSpPr>
              <p:nvPr/>
            </p:nvSpPr>
            <p:spPr bwMode="auto">
              <a:xfrm>
                <a:off x="1027620" y="5180489"/>
                <a:ext cx="7500991" cy="48075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dirty="0" smtClean="0">
                                  <a:latin typeface="Cambria Math" panose="02040503050406030204" pitchFamily="18" charset="0"/>
                                  <a:ea typeface="Cambria Math" panose="02040503050406030204" pitchFamily="18" charset="0"/>
                                  <a:cs typeface="Arial" charset="0"/>
                                </a:rPr>
                                <m:t>𝐸𝑛𝑐</m:t>
                              </m:r>
                              <m:d>
                                <m:dPr>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Calibri" panose="020F0502020204030204" pitchFamily="34" charset="0"/>
                                    </a:rPr>
                                    <m:t>𝐾</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e>
                              </m:d>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d>
                        </m:e>
                      </m:func>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Arial" charset="0"/>
                                </a:rPr>
                                <m:t>𝐶</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e>
                          </m:d>
                        </m:e>
                      </m:func>
                    </m:oMath>
                  </m:oMathPara>
                </a14:m>
                <a:endParaRPr lang="en-US" altLang="en-US" sz="2400" dirty="0">
                  <a:cs typeface="Arial" charset="0"/>
                </a:endParaRPr>
              </a:p>
            </p:txBody>
          </p:sp>
        </mc:Choice>
        <mc:Fallback>
          <p:sp>
            <p:nvSpPr>
              <p:cNvPr id="17" name="Content Placeholder 2">
                <a:extLst>
                  <a:ext uri="{FF2B5EF4-FFF2-40B4-BE49-F238E27FC236}">
                    <a16:creationId xmlns:a16="http://schemas.microsoft.com/office/drawing/2014/main" id="{F4270FC4-F97D-CA42-B4C0-CF28E69A7389}"/>
                  </a:ext>
                </a:extLst>
              </p:cNvPr>
              <p:cNvSpPr>
                <a:spLocks noRot="1" noChangeAspect="1" noMove="1" noResize="1" noEditPoints="1" noAdjustHandles="1" noChangeArrowheads="1" noChangeShapeType="1" noTextEdit="1"/>
              </p:cNvSpPr>
              <p:nvPr/>
            </p:nvSpPr>
            <p:spPr bwMode="auto">
              <a:xfrm>
                <a:off x="1027620" y="5180489"/>
                <a:ext cx="7500991" cy="480759"/>
              </a:xfrm>
              <a:prstGeom prst="rect">
                <a:avLst/>
              </a:prstGeom>
              <a:blipFill>
                <a:blip r:embed="rId9"/>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Content Placeholder 2">
                <a:extLst>
                  <a:ext uri="{FF2B5EF4-FFF2-40B4-BE49-F238E27FC236}">
                    <a16:creationId xmlns:a16="http://schemas.microsoft.com/office/drawing/2014/main" id="{91556036-4837-4E56-F5A9-E21E8101B629}"/>
                  </a:ext>
                </a:extLst>
              </p:cNvPr>
              <p:cNvSpPr>
                <a:spLocks/>
              </p:cNvSpPr>
              <p:nvPr/>
            </p:nvSpPr>
            <p:spPr bwMode="auto">
              <a:xfrm>
                <a:off x="3635896" y="5735433"/>
                <a:ext cx="4913065" cy="48075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14:m>
                  <m:oMathPara xmlns:m="http://schemas.openxmlformats.org/officeDocument/2006/math">
                    <m:oMathParaPr>
                      <m:jc m:val="centerGroup"/>
                    </m:oMathParaPr>
                    <m:oMath xmlns:m="http://schemas.openxmlformats.org/officeDocument/2006/math">
                      <m:r>
                        <a:rPr lang="en-US" altLang="en-US" sz="2400" b="0" i="1" dirty="0" smtClean="0">
                          <a:latin typeface="Cambria Math" panose="02040503050406030204" pitchFamily="18" charset="0"/>
                          <a:ea typeface="Cambria Math" panose="02040503050406030204" pitchFamily="18" charset="0"/>
                          <a:cs typeface="Arial" charset="0"/>
                        </a:rPr>
                        <m:t>=</m:t>
                      </m:r>
                      <m:func>
                        <m:funcPr>
                          <m:ctrlPr>
                            <a:rPr lang="en-US" altLang="en-US" sz="2400" b="0" i="1" dirty="0" smtClean="0">
                              <a:latin typeface="Cambria Math" panose="02040503050406030204" pitchFamily="18" charset="0"/>
                              <a:ea typeface="Cambria Math" panose="02040503050406030204" pitchFamily="18" charset="0"/>
                              <a:cs typeface="Arial" charset="0"/>
                            </a:rPr>
                          </m:ctrlPr>
                        </m:funcPr>
                        <m:fName>
                          <m:r>
                            <m:rPr>
                              <m:sty m:val="p"/>
                            </m:rPr>
                            <a:rPr lang="en-US" altLang="en-US" sz="2400" b="0" i="0" dirty="0" smtClean="0">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b="0" i="1" dirty="0" smtClean="0">
                                  <a:latin typeface="Cambria Math" panose="02040503050406030204" pitchFamily="18" charset="0"/>
                                  <a:ea typeface="Cambria Math" panose="02040503050406030204" pitchFamily="18" charset="0"/>
                                  <a:cs typeface="Arial" charset="0"/>
                                </a:rPr>
                              </m:ctrlPr>
                            </m:dPr>
                            <m:e>
                              <m:r>
                                <a:rPr lang="en-US" altLang="en-US" sz="2400" b="0" i="1" smtClean="0">
                                  <a:latin typeface="Cambria Math" panose="02040503050406030204" pitchFamily="18" charset="0"/>
                                  <a:ea typeface="Cambria Math" panose="02040503050406030204" pitchFamily="18" charset="0"/>
                                  <a:cs typeface="Arial" charset="0"/>
                                </a:rPr>
                                <m:t>𝐶</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𝑐</m:t>
                              </m:r>
                            </m:e>
                            <m:e>
                              <m:r>
                                <a:rPr lang="en-US" altLang="en-US" sz="2400" b="0" i="1" dirty="0" smtClean="0">
                                  <a:latin typeface="Cambria Math" panose="02040503050406030204" pitchFamily="18" charset="0"/>
                                  <a:ea typeface="Cambria Math" panose="02040503050406030204" pitchFamily="18" charset="0"/>
                                  <a:cs typeface="Arial" charset="0"/>
                                </a:rPr>
                                <m:t>𝑀</m:t>
                              </m:r>
                              <m:r>
                                <a:rPr lang="en-US" altLang="en-US" sz="2400" b="0" i="1" dirty="0" smtClean="0">
                                  <a:latin typeface="Cambria Math" panose="02040503050406030204" pitchFamily="18" charset="0"/>
                                  <a:ea typeface="Cambria Math" panose="02040503050406030204" pitchFamily="18" charset="0"/>
                                  <a:cs typeface="Arial" charset="0"/>
                                </a:rPr>
                                <m:t>=</m:t>
                              </m:r>
                              <m:r>
                                <a:rPr lang="en-US" altLang="en-US" sz="2400" b="0" i="1" dirty="0" smtClean="0">
                                  <a:latin typeface="Cambria Math" panose="02040503050406030204" pitchFamily="18" charset="0"/>
                                  <a:ea typeface="Cambria Math" panose="02040503050406030204" pitchFamily="18" charset="0"/>
                                  <a:cs typeface="Arial" charset="0"/>
                                </a:rPr>
                                <m:t>𝑚</m:t>
                              </m:r>
                              <m:r>
                                <a:rPr lang="en-US" altLang="en-US" sz="2400" b="0" i="1" dirty="0" smtClean="0">
                                  <a:latin typeface="Cambria Math" panose="02040503050406030204" pitchFamily="18" charset="0"/>
                                  <a:ea typeface="Cambria Math" panose="02040503050406030204" pitchFamily="18" charset="0"/>
                                  <a:cs typeface="Arial" charset="0"/>
                                </a:rPr>
                                <m:t>′</m:t>
                              </m:r>
                            </m:e>
                          </m:d>
                        </m:e>
                      </m:func>
                    </m:oMath>
                  </m:oMathPara>
                </a14:m>
                <a:endParaRPr lang="en-US" altLang="en-US" sz="2400" dirty="0">
                  <a:cs typeface="Arial" charset="0"/>
                </a:endParaRPr>
              </a:p>
            </p:txBody>
          </p:sp>
        </mc:Choice>
        <mc:Fallback>
          <p:sp>
            <p:nvSpPr>
              <p:cNvPr id="9" name="Content Placeholder 2">
                <a:extLst>
                  <a:ext uri="{FF2B5EF4-FFF2-40B4-BE49-F238E27FC236}">
                    <a16:creationId xmlns:a16="http://schemas.microsoft.com/office/drawing/2014/main" id="{91556036-4837-4E56-F5A9-E21E8101B629}"/>
                  </a:ext>
                </a:extLst>
              </p:cNvPr>
              <p:cNvSpPr>
                <a:spLocks noRot="1" noChangeAspect="1" noMove="1" noResize="1" noEditPoints="1" noAdjustHandles="1" noChangeArrowheads="1" noChangeShapeType="1" noTextEdit="1"/>
              </p:cNvSpPr>
              <p:nvPr/>
            </p:nvSpPr>
            <p:spPr bwMode="auto">
              <a:xfrm>
                <a:off x="3635896" y="5735433"/>
                <a:ext cx="4913065" cy="480759"/>
              </a:xfrm>
              <a:prstGeom prst="rect">
                <a:avLst/>
              </a:prstGeom>
              <a:blipFill>
                <a:blip r:embed="rId10"/>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67A4FBCE-D90F-B520-9AAD-BDB6107F581B}"/>
                  </a:ext>
                </a:extLst>
              </p:cNvPr>
              <p:cNvSpPr txBox="1"/>
              <p:nvPr/>
            </p:nvSpPr>
            <p:spPr>
              <a:xfrm>
                <a:off x="3707904" y="6264795"/>
                <a:ext cx="487017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en-US" altLang="en-US" sz="2400" i="1" dirty="0" smtClean="0">
                              <a:solidFill>
                                <a:prstClr val="black"/>
                              </a:solidFill>
                              <a:latin typeface="Cambria Math" panose="02040503050406030204" pitchFamily="18" charset="0"/>
                              <a:ea typeface="Cambria Math" panose="02040503050406030204" pitchFamily="18" charset="0"/>
                              <a:cs typeface="Arial" charset="0"/>
                            </a:rPr>
                          </m:ctrlPr>
                        </m:funcPr>
                        <m:fName>
                          <m:r>
                            <a:rPr lang="en-US" altLang="en-US" sz="2400" b="0" i="0" dirty="0" smtClean="0">
                              <a:solidFill>
                                <a:prstClr val="black"/>
                              </a:solidFill>
                              <a:latin typeface="Cambria Math" panose="02040503050406030204" pitchFamily="18" charset="0"/>
                              <a:ea typeface="Cambria Math" panose="02040503050406030204" pitchFamily="18" charset="0"/>
                              <a:cs typeface="Arial" charset="0"/>
                            </a:rPr>
                            <m:t>=</m:t>
                          </m:r>
                          <m:r>
                            <m:rPr>
                              <m:sty m:val="p"/>
                            </m:rPr>
                            <a:rPr lang="en-US" altLang="en-US" sz="2400" dirty="0">
                              <a:solidFill>
                                <a:prstClr val="black"/>
                              </a:solidFill>
                              <a:latin typeface="Cambria Math" panose="02040503050406030204" pitchFamily="18" charset="0"/>
                              <a:ea typeface="Cambria Math" panose="02040503050406030204" pitchFamily="18" charset="0"/>
                              <a:cs typeface="Arial" charset="0"/>
                            </a:rPr>
                            <m:t>Pr</m:t>
                          </m:r>
                        </m:fName>
                        <m:e>
                          <m:d>
                            <m:dPr>
                              <m:begChr m:val="["/>
                              <m:endChr m:val="]"/>
                              <m:ctrlPr>
                                <a:rPr lang="en-US" altLang="en-US" sz="2400" i="1" dirty="0">
                                  <a:solidFill>
                                    <a:prstClr val="black"/>
                                  </a:solidFill>
                                  <a:latin typeface="Cambria Math" panose="02040503050406030204" pitchFamily="18" charset="0"/>
                                  <a:ea typeface="Cambria Math" panose="02040503050406030204" pitchFamily="18" charset="0"/>
                                  <a:cs typeface="Arial" charset="0"/>
                                </a:rPr>
                              </m:ctrlPr>
                            </m:dPr>
                            <m:e>
                              <m:r>
                                <a:rPr lang="en-US" altLang="en-US" sz="2400" i="1" dirty="0">
                                  <a:solidFill>
                                    <a:prstClr val="black"/>
                                  </a:solidFill>
                                  <a:latin typeface="Cambria Math" panose="02040503050406030204" pitchFamily="18" charset="0"/>
                                  <a:ea typeface="Cambria Math" panose="02040503050406030204" pitchFamily="18" charset="0"/>
                                  <a:cs typeface="Arial" charset="0"/>
                                </a:rPr>
                                <m:t>𝐸𝑛𝑐</m:t>
                              </m:r>
                              <m:d>
                                <m:dPr>
                                  <m:ctrlPr>
                                    <a:rPr lang="en-US" altLang="en-US" sz="2400" i="1" dirty="0">
                                      <a:solidFill>
                                        <a:prstClr val="black"/>
                                      </a:solidFill>
                                      <a:latin typeface="Cambria Math" panose="02040503050406030204" pitchFamily="18" charset="0"/>
                                      <a:ea typeface="Cambria Math" panose="02040503050406030204" pitchFamily="18" charset="0"/>
                                      <a:cs typeface="Arial" charset="0"/>
                                    </a:rPr>
                                  </m:ctrlPr>
                                </m:dPr>
                                <m:e>
                                  <m:r>
                                    <a:rPr lang="en-US" altLang="en-US" sz="2400" b="0" i="1" smtClean="0">
                                      <a:solidFill>
                                        <a:prstClr val="black"/>
                                      </a:solidFill>
                                      <a:latin typeface="Cambria Math" panose="02040503050406030204" pitchFamily="18" charset="0"/>
                                      <a:ea typeface="Cambria Math" panose="02040503050406030204" pitchFamily="18" charset="0"/>
                                      <a:cs typeface="Calibri" panose="020F0502020204030204" pitchFamily="34" charset="0"/>
                                    </a:rPr>
                                    <m:t>𝐾</m:t>
                                  </m:r>
                                  <m:r>
                                    <a:rPr lang="en-US" altLang="en-US" sz="2400" i="1" dirty="0">
                                      <a:solidFill>
                                        <a:prstClr val="black"/>
                                      </a:solidFill>
                                      <a:latin typeface="Cambria Math" panose="02040503050406030204" pitchFamily="18" charset="0"/>
                                      <a:ea typeface="Cambria Math" panose="02040503050406030204" pitchFamily="18" charset="0"/>
                                      <a:cs typeface="Arial" charset="0"/>
                                    </a:rPr>
                                    <m:t>,</m:t>
                                  </m:r>
                                  <m:r>
                                    <a:rPr lang="en-US" altLang="en-US" sz="2400" i="1" dirty="0">
                                      <a:solidFill>
                                        <a:prstClr val="black"/>
                                      </a:solidFill>
                                      <a:latin typeface="Cambria Math" panose="02040503050406030204" pitchFamily="18" charset="0"/>
                                      <a:ea typeface="Cambria Math" panose="02040503050406030204" pitchFamily="18" charset="0"/>
                                      <a:cs typeface="Arial" charset="0"/>
                                    </a:rPr>
                                    <m:t>𝑚</m:t>
                                  </m:r>
                                  <m:r>
                                    <a:rPr lang="en-US" altLang="en-US" sz="2400" b="0" i="1" dirty="0" smtClean="0">
                                      <a:solidFill>
                                        <a:prstClr val="black"/>
                                      </a:solidFill>
                                      <a:latin typeface="Cambria Math" panose="02040503050406030204" pitchFamily="18" charset="0"/>
                                      <a:ea typeface="Cambria Math" panose="02040503050406030204" pitchFamily="18" charset="0"/>
                                      <a:cs typeface="Arial" charset="0"/>
                                    </a:rPr>
                                    <m:t>′</m:t>
                                  </m:r>
                                </m:e>
                              </m:d>
                              <m:r>
                                <a:rPr lang="en-US" altLang="en-US" sz="2400" i="1" dirty="0">
                                  <a:solidFill>
                                    <a:prstClr val="black"/>
                                  </a:solidFill>
                                  <a:latin typeface="Cambria Math" panose="02040503050406030204" pitchFamily="18" charset="0"/>
                                  <a:ea typeface="Cambria Math" panose="02040503050406030204" pitchFamily="18" charset="0"/>
                                  <a:cs typeface="Arial" charset="0"/>
                                </a:rPr>
                                <m:t>=</m:t>
                              </m:r>
                              <m:r>
                                <a:rPr lang="en-US" altLang="en-US" sz="2400" i="1" dirty="0">
                                  <a:solidFill>
                                    <a:prstClr val="black"/>
                                  </a:solidFill>
                                  <a:latin typeface="Cambria Math" panose="02040503050406030204" pitchFamily="18" charset="0"/>
                                  <a:ea typeface="Cambria Math" panose="02040503050406030204" pitchFamily="18" charset="0"/>
                                  <a:cs typeface="Arial" charset="0"/>
                                </a:rPr>
                                <m:t>𝑐</m:t>
                              </m:r>
                            </m:e>
                          </m:d>
                        </m:e>
                      </m:func>
                    </m:oMath>
                  </m:oMathPara>
                </a14:m>
                <a:endParaRPr lang="en-US" dirty="0"/>
              </a:p>
            </p:txBody>
          </p:sp>
        </mc:Choice>
        <mc:Fallback>
          <p:sp>
            <p:nvSpPr>
              <p:cNvPr id="11" name="TextBox 10">
                <a:extLst>
                  <a:ext uri="{FF2B5EF4-FFF2-40B4-BE49-F238E27FC236}">
                    <a16:creationId xmlns:a16="http://schemas.microsoft.com/office/drawing/2014/main" id="{67A4FBCE-D90F-B520-9AAD-BDB6107F581B}"/>
                  </a:ext>
                </a:extLst>
              </p:cNvPr>
              <p:cNvSpPr txBox="1">
                <a:spLocks noRot="1" noChangeAspect="1" noMove="1" noResize="1" noEditPoints="1" noAdjustHandles="1" noChangeArrowheads="1" noChangeShapeType="1" noTextEdit="1"/>
              </p:cNvSpPr>
              <p:nvPr/>
            </p:nvSpPr>
            <p:spPr>
              <a:xfrm>
                <a:off x="3707904" y="6264795"/>
                <a:ext cx="4870174" cy="461665"/>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255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Perfect Secrecy is Achievable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3" name="Rectangle 63">
            <a:extLst>
              <a:ext uri="{FF2B5EF4-FFF2-40B4-BE49-F238E27FC236}">
                <a16:creationId xmlns:a16="http://schemas.microsoft.com/office/drawing/2014/main" id="{C51BE535-8BF5-C44E-A39F-E9C1EA88BB48}"/>
              </a:ext>
            </a:extLst>
          </p:cNvPr>
          <p:cNvSpPr txBox="1">
            <a:spLocks noChangeArrowheads="1"/>
          </p:cNvSpPr>
          <p:nvPr/>
        </p:nvSpPr>
        <p:spPr>
          <a:xfrm>
            <a:off x="539552" y="1556792"/>
            <a:ext cx="4752528"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mn-lt"/>
                <a:ea typeface="American Typewriter" charset="0"/>
                <a:cs typeface="American Typewriter" charset="0"/>
              </a:rPr>
              <a:t>The One-time Pad Construction:</a:t>
            </a:r>
          </a:p>
        </p:txBody>
      </p:sp>
      <p:sp>
        <p:nvSpPr>
          <p:cNvPr id="2" name="Rectangle 1">
            <a:extLst>
              <a:ext uri="{FF2B5EF4-FFF2-40B4-BE49-F238E27FC236}">
                <a16:creationId xmlns:a16="http://schemas.microsoft.com/office/drawing/2014/main" id="{5F5A1A82-DBEA-DE4E-9256-3B68E9E168CB}"/>
              </a:ext>
            </a:extLst>
          </p:cNvPr>
          <p:cNvSpPr/>
          <p:nvPr/>
        </p:nvSpPr>
        <p:spPr>
          <a:xfrm>
            <a:off x="467544" y="1484784"/>
            <a:ext cx="8496944"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Rectangle 63">
                <a:extLst>
                  <a:ext uri="{FF2B5EF4-FFF2-40B4-BE49-F238E27FC236}">
                    <a16:creationId xmlns:a16="http://schemas.microsoft.com/office/drawing/2014/main" id="{C665DCD6-009D-4442-AEE0-65597A3C6371}"/>
                  </a:ext>
                </a:extLst>
              </p:cNvPr>
              <p:cNvSpPr txBox="1">
                <a:spLocks noChangeArrowheads="1"/>
              </p:cNvSpPr>
              <p:nvPr/>
            </p:nvSpPr>
            <p:spPr>
              <a:xfrm>
                <a:off x="827584" y="2132856"/>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𝐺𝑒𝑛</m:t>
                    </m:r>
                    <m:r>
                      <a:rPr lang="en-US" altLang="en-US" sz="2400" b="0" i="1" smtClean="0">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Choose an </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𝑛</m:t>
                    </m:r>
                  </m:oMath>
                </a14:m>
                <a:r>
                  <a:rPr lang="en-US" altLang="en-US" sz="2400" dirty="0">
                    <a:latin typeface="+mn-lt"/>
                    <a:ea typeface="American Typewriter" charset="0"/>
                    <a:cs typeface="American Typewriter" charset="0"/>
                  </a:rPr>
                  <a:t>-bit string </a:t>
                </a:r>
                <a:r>
                  <a:rPr lang="en-US" altLang="en-US" sz="2400" dirty="0">
                    <a:solidFill>
                      <a:srgbClr val="0000FF"/>
                    </a:solidFill>
                    <a:latin typeface="+mn-lt"/>
                    <a:ea typeface="American Typewriter" charset="0"/>
                    <a:cs typeface="American Typewriter" charset="0"/>
                  </a:rPr>
                  <a:t>k</a:t>
                </a:r>
                <a:r>
                  <a:rPr lang="en-US" altLang="en-US" sz="2400" dirty="0">
                    <a:latin typeface="+mn-lt"/>
                    <a:ea typeface="American Typewriter" charset="0"/>
                    <a:cs typeface="American Typewriter" charset="0"/>
                  </a:rPr>
                  <a:t> at random, i.e. </a:t>
                </a:r>
                <a14:m>
                  <m:oMath xmlns:m="http://schemas.openxmlformats.org/officeDocument/2006/math">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0</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1</m:t>
                    </m:r>
                    <m:sSup>
                      <m:sSupPr>
                        <m:ctrlPr>
                          <a:rPr lang="en-US" altLang="en-US" sz="2400" i="1">
                            <a:solidFill>
                              <a:srgbClr val="0000FF"/>
                            </a:solidFill>
                            <a:latin typeface="Cambria Math" panose="02040503050406030204" pitchFamily="18" charset="0"/>
                            <a:ea typeface="Cambria Math" panose="02040503050406030204" pitchFamily="18" charset="0"/>
                          </a:rPr>
                        </m:ctrlPr>
                      </m:sSupPr>
                      <m:e>
                        <m:r>
                          <a:rPr lang="en-US" altLang="en-US" sz="2400" b="0" i="1">
                            <a:solidFill>
                              <a:srgbClr val="0000FF"/>
                            </a:solidFill>
                            <a:latin typeface="Cambria Math" panose="02040503050406030204" pitchFamily="18" charset="0"/>
                            <a:ea typeface="Cambria Math" panose="02040503050406030204" pitchFamily="18" charset="0"/>
                          </a:rPr>
                          <m:t>}</m:t>
                        </m:r>
                      </m:e>
                      <m:sup>
                        <m:r>
                          <a:rPr lang="en-US" altLang="en-US" sz="2400" b="0" i="1">
                            <a:solidFill>
                              <a:srgbClr val="0000FF"/>
                            </a:solidFill>
                            <a:latin typeface="Cambria Math" panose="02040503050406030204" pitchFamily="18" charset="0"/>
                            <a:ea typeface="Cambria Math" panose="02040503050406030204" pitchFamily="18" charset="0"/>
                          </a:rPr>
                          <m:t>𝑛</m:t>
                        </m:r>
                      </m:sup>
                    </m:sSup>
                  </m:oMath>
                </a14:m>
                <a:endParaRPr lang="en-US" altLang="en-US" sz="2400" dirty="0">
                  <a:ea typeface="American Typewriter" charset="0"/>
                  <a:cs typeface="American Typewriter" charset="0"/>
                </a:endParaRPr>
              </a:p>
            </p:txBody>
          </p:sp>
        </mc:Choice>
        <mc:Fallback xmlns="">
          <p:sp>
            <p:nvSpPr>
              <p:cNvPr id="5" name="Rectangle 63">
                <a:extLst>
                  <a:ext uri="{FF2B5EF4-FFF2-40B4-BE49-F238E27FC236}">
                    <a16:creationId xmlns:a16="http://schemas.microsoft.com/office/drawing/2014/main" id="{C665DCD6-009D-4442-AEE0-65597A3C6371}"/>
                  </a:ext>
                </a:extLst>
              </p:cNvPr>
              <p:cNvSpPr txBox="1">
                <a:spLocks noRot="1" noChangeAspect="1" noMove="1" noResize="1" noEditPoints="1" noAdjustHandles="1" noChangeArrowheads="1" noChangeShapeType="1" noTextEdit="1"/>
              </p:cNvSpPr>
              <p:nvPr/>
            </p:nvSpPr>
            <p:spPr>
              <a:xfrm>
                <a:off x="827584" y="2132856"/>
                <a:ext cx="7488832" cy="432048"/>
              </a:xfrm>
              <a:prstGeom prst="rect">
                <a:avLst/>
              </a:prstGeom>
              <a:blipFill>
                <a:blip r:embed="rId3"/>
                <a:stretch>
                  <a:fillRect l="-169" t="-11429" b="-3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3">
                <a:extLst>
                  <a:ext uri="{FF2B5EF4-FFF2-40B4-BE49-F238E27FC236}">
                    <a16:creationId xmlns:a16="http://schemas.microsoft.com/office/drawing/2014/main" id="{509FFDC1-99E5-E945-B4AE-E6D20F2DB602}"/>
                  </a:ext>
                </a:extLst>
              </p:cNvPr>
              <p:cNvSpPr txBox="1">
                <a:spLocks noChangeArrowheads="1"/>
              </p:cNvSpPr>
              <p:nvPr/>
            </p:nvSpPr>
            <p:spPr>
              <a:xfrm>
                <a:off x="827584" y="2708920"/>
                <a:ext cx="784887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𝐸𝑛𝑐</m:t>
                    </m:r>
                    <m:d>
                      <m:dPr>
                        <m:ctrlPr>
                          <a:rPr lang="en-US" altLang="en-US" sz="2400" b="0" i="1" smtClean="0">
                            <a:solidFill>
                              <a:srgbClr val="0000FF"/>
                            </a:solidFill>
                            <a:latin typeface="Cambria Math" panose="02040503050406030204" pitchFamily="18" charset="0"/>
                            <a:ea typeface="American Typewriter" charset="0"/>
                            <a:cs typeface="American Typewriter" charset="0"/>
                          </a:rPr>
                        </m:ctrlPr>
                      </m:dPr>
                      <m:e>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e>
                    </m:d>
                  </m:oMath>
                </a14:m>
                <a:r>
                  <a:rPr lang="en-US" altLang="en-US" sz="2400" dirty="0">
                    <a:latin typeface="+mn-lt"/>
                    <a:ea typeface="American Typewriter" charset="0"/>
                    <a:cs typeface="American Typewriter" charset="0"/>
                  </a:rPr>
                  <a:t>, where m is an n-bit message: Output </a:t>
                </a:r>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p:sp>
            <p:nvSpPr>
              <p:cNvPr id="7" name="Rectangle 63">
                <a:extLst>
                  <a:ext uri="{FF2B5EF4-FFF2-40B4-BE49-F238E27FC236}">
                    <a16:creationId xmlns:a16="http://schemas.microsoft.com/office/drawing/2014/main" id="{509FFDC1-99E5-E945-B4AE-E6D20F2DB602}"/>
                  </a:ext>
                </a:extLst>
              </p:cNvPr>
              <p:cNvSpPr txBox="1">
                <a:spLocks noRot="1" noChangeAspect="1" noMove="1" noResize="1" noEditPoints="1" noAdjustHandles="1" noChangeArrowheads="1" noChangeShapeType="1" noTextEdit="1"/>
              </p:cNvSpPr>
              <p:nvPr/>
            </p:nvSpPr>
            <p:spPr>
              <a:xfrm>
                <a:off x="827584" y="2708920"/>
                <a:ext cx="7848872" cy="432048"/>
              </a:xfrm>
              <a:prstGeom prst="rect">
                <a:avLst/>
              </a:prstGeom>
              <a:blipFill>
                <a:blip r:embed="rId4"/>
                <a:stretch>
                  <a:fillRect l="-162" t="-11429"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63">
                <a:extLst>
                  <a:ext uri="{FF2B5EF4-FFF2-40B4-BE49-F238E27FC236}">
                    <a16:creationId xmlns:a16="http://schemas.microsoft.com/office/drawing/2014/main" id="{4126E1A2-146D-9345-AB1E-2D15640E03B5}"/>
                  </a:ext>
                </a:extLst>
              </p:cNvPr>
              <p:cNvSpPr txBox="1">
                <a:spLocks noChangeArrowheads="1"/>
              </p:cNvSpPr>
              <p:nvPr/>
            </p:nvSpPr>
            <p:spPr>
              <a:xfrm>
                <a:off x="827584" y="3284984"/>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𝐷𝑒𝑐</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Output </a:t>
                </a:r>
                <a14:m>
                  <m:oMath xmlns:m="http://schemas.openxmlformats.org/officeDocument/2006/math">
                    <m:r>
                      <a:rPr lang="en-US" altLang="en-US" sz="2400" i="1">
                        <a:solidFill>
                          <a:srgbClr val="0000FF"/>
                        </a:solidFill>
                        <a:latin typeface="Cambria Math" panose="02040503050406030204" pitchFamily="18" charset="0"/>
                        <a:ea typeface="American Typewriter" charset="0"/>
                        <a:cs typeface="American Typewriter" charset="0"/>
                      </a:rPr>
                      <m:t>𝑚</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xmlns="">
          <p:sp>
            <p:nvSpPr>
              <p:cNvPr id="8" name="Rectangle 63">
                <a:extLst>
                  <a:ext uri="{FF2B5EF4-FFF2-40B4-BE49-F238E27FC236}">
                    <a16:creationId xmlns:a16="http://schemas.microsoft.com/office/drawing/2014/main" id="{4126E1A2-146D-9345-AB1E-2D15640E03B5}"/>
                  </a:ext>
                </a:extLst>
              </p:cNvPr>
              <p:cNvSpPr txBox="1">
                <a:spLocks noRot="1" noChangeAspect="1" noMove="1" noResize="1" noEditPoints="1" noAdjustHandles="1" noChangeArrowheads="1" noChangeShapeType="1" noTextEdit="1"/>
              </p:cNvSpPr>
              <p:nvPr/>
            </p:nvSpPr>
            <p:spPr>
              <a:xfrm>
                <a:off x="827584" y="3284984"/>
                <a:ext cx="7488832" cy="432048"/>
              </a:xfrm>
              <a:prstGeom prst="rect">
                <a:avLst/>
              </a:prstGeom>
              <a:blipFill>
                <a:blip r:embed="rId5"/>
                <a:stretch>
                  <a:fillRect l="-169" t="-11429"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ular Callout 3">
                <a:extLst>
                  <a:ext uri="{FF2B5EF4-FFF2-40B4-BE49-F238E27FC236}">
                    <a16:creationId xmlns:a16="http://schemas.microsoft.com/office/drawing/2014/main" id="{0563495E-6380-8B44-841F-6DBFF5954CF5}"/>
                  </a:ext>
                </a:extLst>
              </p:cNvPr>
              <p:cNvSpPr/>
              <p:nvPr/>
            </p:nvSpPr>
            <p:spPr>
              <a:xfrm>
                <a:off x="3347864" y="4359914"/>
                <a:ext cx="4752528" cy="1750731"/>
              </a:xfrm>
              <a:prstGeom prst="wedgeRectCallout">
                <a:avLst>
                  <a:gd name="adj1" fmla="val 48790"/>
                  <a:gd name="adj2" fmla="val -12142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i="1" u="sng" smtClean="0">
                        <a:solidFill>
                          <a:schemeClr val="tx1"/>
                        </a:solidFill>
                        <a:latin typeface="Cambria Math" panose="02040503050406030204" pitchFamily="18" charset="0"/>
                        <a:ea typeface="Cambria Math" panose="02040503050406030204" pitchFamily="18" charset="0"/>
                      </a:rPr>
                      <m:t>⊕</m:t>
                    </m:r>
                    <m:r>
                      <a:rPr lang="en-US" b="0" i="1" u="sng" smtClean="0">
                        <a:solidFill>
                          <a:schemeClr val="tx1"/>
                        </a:solidFill>
                        <a:latin typeface="Cambria Math" panose="02040503050406030204" pitchFamily="18" charset="0"/>
                        <a:ea typeface="Cambria Math" panose="02040503050406030204" pitchFamily="18" charset="0"/>
                      </a:rPr>
                      <m:t>:</m:t>
                    </m:r>
                  </m:oMath>
                </a14:m>
                <a:r>
                  <a:rPr lang="en-US" u="sng" dirty="0">
                    <a:solidFill>
                      <a:schemeClr val="tx1"/>
                    </a:solidFill>
                  </a:rPr>
                  <a:t> bitwise exclusive OR (or XOR)</a:t>
                </a:r>
              </a:p>
              <a:p>
                <a:pPr algn="ctr"/>
                <a:r>
                  <a:rPr lang="en-US" dirty="0">
                    <a:solidFill>
                      <a:schemeClr val="tx1"/>
                    </a:solidFill>
                  </a:rPr>
                  <a:t>0</a:t>
                </a:r>
                <a:r>
                  <a:rPr lang="en-US" dirty="0">
                    <a:solidFill>
                      <a:schemeClr val="tx1"/>
                    </a:solidFill>
                    <a:ea typeface="Cambria Math" panose="02040503050406030204" pitchFamily="18" charset="0"/>
                  </a:rPr>
                  <a:t> </a:t>
                </a:r>
                <a14:m>
                  <m:oMath xmlns:m="http://schemas.openxmlformats.org/officeDocument/2006/math">
                    <m:r>
                      <a:rPr lang="en-US" i="1">
                        <a:solidFill>
                          <a:schemeClr val="tx1"/>
                        </a:solidFill>
                        <a:latin typeface="Cambria Math" panose="02040503050406030204" pitchFamily="18" charset="0"/>
                        <a:ea typeface="Cambria Math" panose="02040503050406030204" pitchFamily="18" charset="0"/>
                      </a:rPr>
                      <m:t>⊕</m:t>
                    </m:r>
                  </m:oMath>
                </a14:m>
                <a:r>
                  <a:rPr lang="en-US" dirty="0">
                    <a:solidFill>
                      <a:schemeClr val="tx1"/>
                    </a:solidFill>
                  </a:rPr>
                  <a:t> 0 = </a:t>
                </a:r>
                <a14:m>
                  <m:oMath xmlns:m="http://schemas.openxmlformats.org/officeDocument/2006/math">
                    <m:r>
                      <a:rPr lang="en-US" b="0" i="0" smtClean="0">
                        <a:solidFill>
                          <a:schemeClr val="tx1"/>
                        </a:solidFill>
                        <a:latin typeface="Cambria Math" panose="02040503050406030204" pitchFamily="18" charset="0"/>
                        <a:ea typeface="Cambria Math" panose="02040503050406030204" pitchFamily="18" charset="0"/>
                      </a:rPr>
                      <m:t>1</m:t>
                    </m:r>
                    <m:r>
                      <a:rPr lang="en-US" i="1">
                        <a:solidFill>
                          <a:schemeClr val="tx1"/>
                        </a:solidFill>
                        <a:latin typeface="Cambria Math" panose="02040503050406030204" pitchFamily="18" charset="0"/>
                        <a:ea typeface="Cambria Math" panose="02040503050406030204" pitchFamily="18" charset="0"/>
                      </a:rPr>
                      <m:t>⊕</m:t>
                    </m:r>
                  </m:oMath>
                </a14:m>
                <a:r>
                  <a:rPr lang="en-US" dirty="0">
                    <a:solidFill>
                      <a:schemeClr val="tx1"/>
                    </a:solidFill>
                  </a:rPr>
                  <a:t> 1 = 0</a:t>
                </a:r>
              </a:p>
              <a:p>
                <a:pPr algn="ctr"/>
                <a:r>
                  <a:rPr lang="en-US" dirty="0">
                    <a:solidFill>
                      <a:schemeClr val="tx1"/>
                    </a:solidFill>
                  </a:rPr>
                  <a:t>0</a:t>
                </a:r>
                <a:r>
                  <a:rPr lang="en-US" dirty="0">
                    <a:solidFill>
                      <a:schemeClr val="tx1"/>
                    </a:solidFill>
                    <a:ea typeface="Cambria Math" panose="02040503050406030204" pitchFamily="18" charset="0"/>
                  </a:rPr>
                  <a:t> </a:t>
                </a:r>
                <a14:m>
                  <m:oMath xmlns:m="http://schemas.openxmlformats.org/officeDocument/2006/math">
                    <m:r>
                      <a:rPr lang="en-US" i="1">
                        <a:solidFill>
                          <a:schemeClr val="tx1"/>
                        </a:solidFill>
                        <a:latin typeface="Cambria Math" panose="02040503050406030204" pitchFamily="18" charset="0"/>
                        <a:ea typeface="Cambria Math" panose="02040503050406030204" pitchFamily="18" charset="0"/>
                      </a:rPr>
                      <m:t>⊕</m:t>
                    </m:r>
                  </m:oMath>
                </a14:m>
                <a:r>
                  <a:rPr lang="en-US" dirty="0">
                    <a:solidFill>
                      <a:schemeClr val="tx1"/>
                    </a:solidFill>
                  </a:rPr>
                  <a:t> 1 = </a:t>
                </a:r>
                <a14:m>
                  <m:oMath xmlns:m="http://schemas.openxmlformats.org/officeDocument/2006/math">
                    <m:r>
                      <a:rPr lang="en-US">
                        <a:solidFill>
                          <a:schemeClr val="tx1"/>
                        </a:solidFill>
                        <a:latin typeface="Cambria Math" panose="02040503050406030204" pitchFamily="18" charset="0"/>
                        <a:ea typeface="Cambria Math" panose="02040503050406030204" pitchFamily="18" charset="0"/>
                      </a:rPr>
                      <m:t>1</m:t>
                    </m:r>
                    <m:r>
                      <a:rPr lang="en-US" i="1">
                        <a:solidFill>
                          <a:schemeClr val="tx1"/>
                        </a:solidFill>
                        <a:latin typeface="Cambria Math" panose="02040503050406030204" pitchFamily="18" charset="0"/>
                        <a:ea typeface="Cambria Math" panose="02040503050406030204" pitchFamily="18" charset="0"/>
                      </a:rPr>
                      <m:t>⊕</m:t>
                    </m:r>
                  </m:oMath>
                </a14:m>
                <a:r>
                  <a:rPr lang="en-US" dirty="0">
                    <a:solidFill>
                      <a:schemeClr val="tx1"/>
                    </a:solidFill>
                  </a:rPr>
                  <a:t> 0 = 1</a:t>
                </a:r>
              </a:p>
              <a:p>
                <a:pPr algn="ctr"/>
                <a:r>
                  <a:rPr lang="en-US" dirty="0">
                    <a:solidFill>
                      <a:schemeClr val="tx1"/>
                    </a:solidFill>
                  </a:rPr>
                  <a:t>a</a:t>
                </a:r>
                <a:r>
                  <a:rPr lang="en-US" dirty="0">
                    <a:solidFill>
                      <a:schemeClr val="tx1"/>
                    </a:solidFill>
                    <a:ea typeface="Cambria Math" panose="02040503050406030204" pitchFamily="18" charset="0"/>
                  </a:rPr>
                  <a:t> </a:t>
                </a:r>
                <a14:m>
                  <m:oMath xmlns:m="http://schemas.openxmlformats.org/officeDocument/2006/math">
                    <m:r>
                      <a:rPr lang="en-US" i="1">
                        <a:solidFill>
                          <a:schemeClr val="tx1"/>
                        </a:solidFill>
                        <a:latin typeface="Cambria Math" panose="02040503050406030204" pitchFamily="18" charset="0"/>
                        <a:ea typeface="Cambria Math" panose="02040503050406030204" pitchFamily="18" charset="0"/>
                      </a:rPr>
                      <m:t>⊕</m:t>
                    </m:r>
                  </m:oMath>
                </a14:m>
                <a:r>
                  <a:rPr lang="en-US" dirty="0">
                    <a:solidFill>
                      <a:schemeClr val="tx1"/>
                    </a:solidFill>
                  </a:rPr>
                  <a:t> b = a + b (mod 2)</a:t>
                </a:r>
              </a:p>
            </p:txBody>
          </p:sp>
        </mc:Choice>
        <mc:Fallback xmlns="">
          <p:sp>
            <p:nvSpPr>
              <p:cNvPr id="4" name="Rectangular Callout 3">
                <a:extLst>
                  <a:ext uri="{FF2B5EF4-FFF2-40B4-BE49-F238E27FC236}">
                    <a16:creationId xmlns:a16="http://schemas.microsoft.com/office/drawing/2014/main" id="{0563495E-6380-8B44-841F-6DBFF5954CF5}"/>
                  </a:ext>
                </a:extLst>
              </p:cNvPr>
              <p:cNvSpPr>
                <a:spLocks noRot="1" noChangeAspect="1" noMove="1" noResize="1" noEditPoints="1" noAdjustHandles="1" noChangeArrowheads="1" noChangeShapeType="1" noTextEdit="1"/>
              </p:cNvSpPr>
              <p:nvPr/>
            </p:nvSpPr>
            <p:spPr>
              <a:xfrm>
                <a:off x="3347864" y="4359914"/>
                <a:ext cx="4752528" cy="1750731"/>
              </a:xfrm>
              <a:prstGeom prst="wedgeRectCallout">
                <a:avLst>
                  <a:gd name="adj1" fmla="val 48790"/>
                  <a:gd name="adj2" fmla="val -121427"/>
                </a:avLst>
              </a:prstGeom>
              <a:blipFill>
                <a:blip r:embed="rId6"/>
                <a:stretch>
                  <a:fillRect/>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6822938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Perfect Secrecy is Achievable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AlternateContent xmlns:mc="http://schemas.openxmlformats.org/markup-compatibility/2006" xmlns:a14="http://schemas.microsoft.com/office/drawing/2010/main">
        <mc:Choice Requires="a14">
          <p:sp>
            <p:nvSpPr>
              <p:cNvPr id="9" name="Rectangle 63">
                <a:extLst>
                  <a:ext uri="{FF2B5EF4-FFF2-40B4-BE49-F238E27FC236}">
                    <a16:creationId xmlns:a16="http://schemas.microsoft.com/office/drawing/2014/main" id="{B5E5D9EF-7B99-134F-A78F-AA48276DA8B2}"/>
                  </a:ext>
                </a:extLst>
              </p:cNvPr>
              <p:cNvSpPr txBox="1">
                <a:spLocks noChangeArrowheads="1"/>
              </p:cNvSpPr>
              <p:nvPr/>
            </p:nvSpPr>
            <p:spPr>
              <a:xfrm>
                <a:off x="539552" y="4077072"/>
                <a:ext cx="784887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Correctness</a:t>
                </a:r>
                <a:r>
                  <a:rPr lang="en-US" altLang="en-US" sz="2400" dirty="0">
                    <a:latin typeface="+mn-lt"/>
                    <a:ea typeface="American Typewriter" charset="0"/>
                    <a:cs typeface="American Typewriter" charset="0"/>
                  </a:rPr>
                  <a:t>: </a:t>
                </a:r>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0" smtClean="0">
                        <a:solidFill>
                          <a:srgbClr val="0000FF"/>
                        </a:solidFill>
                        <a:latin typeface="Cambria Math" panose="02040503050406030204" pitchFamily="18" charset="0"/>
                        <a:ea typeface="American Typewriter" charset="0"/>
                        <a:cs typeface="American Typewriter" charset="0"/>
                      </a:rPr>
                      <m:t>=</m:t>
                    </m:r>
                    <m:d>
                      <m:dPr>
                        <m:ctrlPr>
                          <a:rPr lang="en-US" altLang="en-US" sz="2400" b="0" i="1" smtClean="0">
                            <a:solidFill>
                              <a:srgbClr val="0000FF"/>
                            </a:solidFill>
                            <a:latin typeface="Cambria Math" panose="02040503050406030204" pitchFamily="18" charset="0"/>
                            <a:ea typeface="American Typewriter" charset="0"/>
                            <a:cs typeface="American Typewriter" charset="0"/>
                          </a:rPr>
                        </m:ctrlPr>
                      </m:dPr>
                      <m:e>
                        <m:r>
                          <a:rPr lang="en-US" altLang="en-US" sz="2400" b="0" i="1" smtClean="0">
                            <a:solidFill>
                              <a:srgbClr val="0000FF"/>
                            </a:solidFill>
                            <a:latin typeface="Cambria Math" panose="02040503050406030204" pitchFamily="18" charset="0"/>
                            <a:ea typeface="American Typewriter" charset="0"/>
                            <a:cs typeface="American Typewriter" charset="0"/>
                          </a:rPr>
                          <m:t>𝑚</m:t>
                        </m:r>
                        <m:r>
                          <a:rPr lang="en-US" altLang="en-US" sz="240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e>
                    </m:d>
                    <m:r>
                      <a:rPr lang="en-US" altLang="en-US" sz="240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r>
                      <a:rPr lang="en-US" altLang="en-US" sz="2400" b="0" i="1" smtClean="0">
                        <a:solidFill>
                          <a:srgbClr val="0000FF"/>
                        </a:solidFill>
                        <a:latin typeface="Cambria Math" panose="02040503050406030204" pitchFamily="18" charset="0"/>
                        <a:ea typeface="American Typewriter" charset="0"/>
                        <a:cs typeface="American Typewriter" charset="0"/>
                      </a:rPr>
                      <m:t>.</m:t>
                    </m:r>
                  </m:oMath>
                </a14:m>
                <a:endParaRPr lang="en-US" altLang="en-US" sz="2400" dirty="0">
                  <a:latin typeface="+mn-lt"/>
                  <a:ea typeface="American Typewriter" charset="0"/>
                  <a:cs typeface="American Typewriter" charset="0"/>
                </a:endParaRPr>
              </a:p>
            </p:txBody>
          </p:sp>
        </mc:Choice>
        <mc:Fallback xmlns="">
          <p:sp>
            <p:nvSpPr>
              <p:cNvPr id="9" name="Rectangle 63">
                <a:extLst>
                  <a:ext uri="{FF2B5EF4-FFF2-40B4-BE49-F238E27FC236}">
                    <a16:creationId xmlns:a16="http://schemas.microsoft.com/office/drawing/2014/main" id="{B5E5D9EF-7B99-134F-A78F-AA48276DA8B2}"/>
                  </a:ext>
                </a:extLst>
              </p:cNvPr>
              <p:cNvSpPr txBox="1">
                <a:spLocks noRot="1" noChangeAspect="1" noMove="1" noResize="1" noEditPoints="1" noAdjustHandles="1" noChangeArrowheads="1" noChangeShapeType="1" noTextEdit="1"/>
              </p:cNvSpPr>
              <p:nvPr/>
            </p:nvSpPr>
            <p:spPr>
              <a:xfrm>
                <a:off x="539552" y="4077072"/>
                <a:ext cx="7848872" cy="432048"/>
              </a:xfrm>
              <a:prstGeom prst="rect">
                <a:avLst/>
              </a:prstGeom>
              <a:blipFill>
                <a:blip r:embed="rId3"/>
                <a:stretch>
                  <a:fillRect l="-1131" t="-11429" b="-34286"/>
                </a:stretch>
              </a:blipFill>
            </p:spPr>
            <p:txBody>
              <a:bodyPr/>
              <a:lstStyle/>
              <a:p>
                <a:r>
                  <a:rPr lang="en-US">
                    <a:noFill/>
                  </a:rPr>
                  <a:t> </a:t>
                </a:r>
              </a:p>
            </p:txBody>
          </p:sp>
        </mc:Fallback>
      </mc:AlternateContent>
      <p:sp>
        <p:nvSpPr>
          <p:cNvPr id="10" name="Rectangle 63">
            <a:extLst>
              <a:ext uri="{FF2B5EF4-FFF2-40B4-BE49-F238E27FC236}">
                <a16:creationId xmlns:a16="http://schemas.microsoft.com/office/drawing/2014/main" id="{73FB0FFF-3F9C-9C46-B48D-22E0C247AD67}"/>
              </a:ext>
            </a:extLst>
          </p:cNvPr>
          <p:cNvSpPr txBox="1">
            <a:spLocks noChangeArrowheads="1"/>
          </p:cNvSpPr>
          <p:nvPr/>
        </p:nvSpPr>
        <p:spPr>
          <a:xfrm>
            <a:off x="539552" y="1556792"/>
            <a:ext cx="4752528"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mn-lt"/>
                <a:ea typeface="American Typewriter" charset="0"/>
                <a:cs typeface="American Typewriter" charset="0"/>
              </a:rPr>
              <a:t>The One-time Pad Construction:</a:t>
            </a:r>
          </a:p>
        </p:txBody>
      </p:sp>
      <p:sp>
        <p:nvSpPr>
          <p:cNvPr id="11" name="Rectangle 10">
            <a:extLst>
              <a:ext uri="{FF2B5EF4-FFF2-40B4-BE49-F238E27FC236}">
                <a16:creationId xmlns:a16="http://schemas.microsoft.com/office/drawing/2014/main" id="{86FD576C-04CC-DE43-AB1F-7BAE2B3DDD83}"/>
              </a:ext>
            </a:extLst>
          </p:cNvPr>
          <p:cNvSpPr/>
          <p:nvPr/>
        </p:nvSpPr>
        <p:spPr>
          <a:xfrm>
            <a:off x="467544" y="1484784"/>
            <a:ext cx="8496944"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Rectangle 63">
                <a:extLst>
                  <a:ext uri="{FF2B5EF4-FFF2-40B4-BE49-F238E27FC236}">
                    <a16:creationId xmlns:a16="http://schemas.microsoft.com/office/drawing/2014/main" id="{5A615FBE-F032-984F-8A37-71C0AC65E36B}"/>
                  </a:ext>
                </a:extLst>
              </p:cNvPr>
              <p:cNvSpPr txBox="1">
                <a:spLocks noChangeArrowheads="1"/>
              </p:cNvSpPr>
              <p:nvPr/>
            </p:nvSpPr>
            <p:spPr>
              <a:xfrm>
                <a:off x="827584" y="2132856"/>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𝐺𝑒𝑛</m:t>
                    </m:r>
                    <m:r>
                      <a:rPr lang="en-US" altLang="en-US" sz="2400" b="0" i="1" smtClean="0">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Choose an </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𝑛</m:t>
                    </m:r>
                  </m:oMath>
                </a14:m>
                <a:r>
                  <a:rPr lang="en-US" altLang="en-US" sz="2400" dirty="0">
                    <a:latin typeface="+mn-lt"/>
                    <a:ea typeface="American Typewriter" charset="0"/>
                    <a:cs typeface="American Typewriter" charset="0"/>
                  </a:rPr>
                  <a:t>-bit string </a:t>
                </a:r>
                <a:r>
                  <a:rPr lang="en-US" altLang="en-US" sz="2400" dirty="0">
                    <a:solidFill>
                      <a:srgbClr val="0000FF"/>
                    </a:solidFill>
                    <a:latin typeface="+mn-lt"/>
                    <a:ea typeface="American Typewriter" charset="0"/>
                    <a:cs typeface="American Typewriter" charset="0"/>
                  </a:rPr>
                  <a:t>k</a:t>
                </a:r>
                <a:r>
                  <a:rPr lang="en-US" altLang="en-US" sz="2400" dirty="0">
                    <a:latin typeface="+mn-lt"/>
                    <a:ea typeface="American Typewriter" charset="0"/>
                    <a:cs typeface="American Typewriter" charset="0"/>
                  </a:rPr>
                  <a:t> at random, i.e. </a:t>
                </a:r>
                <a14:m>
                  <m:oMath xmlns:m="http://schemas.openxmlformats.org/officeDocument/2006/math">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0</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1</m:t>
                    </m:r>
                    <m:sSup>
                      <m:sSupPr>
                        <m:ctrlPr>
                          <a:rPr lang="en-US" altLang="en-US" sz="2400" i="1">
                            <a:solidFill>
                              <a:srgbClr val="0000FF"/>
                            </a:solidFill>
                            <a:latin typeface="Cambria Math" panose="02040503050406030204" pitchFamily="18" charset="0"/>
                            <a:ea typeface="Cambria Math" panose="02040503050406030204" pitchFamily="18" charset="0"/>
                          </a:rPr>
                        </m:ctrlPr>
                      </m:sSupPr>
                      <m:e>
                        <m:r>
                          <a:rPr lang="en-US" altLang="en-US" sz="2400" b="0" i="1">
                            <a:solidFill>
                              <a:srgbClr val="0000FF"/>
                            </a:solidFill>
                            <a:latin typeface="Cambria Math" panose="02040503050406030204" pitchFamily="18" charset="0"/>
                            <a:ea typeface="Cambria Math" panose="02040503050406030204" pitchFamily="18" charset="0"/>
                          </a:rPr>
                          <m:t>}</m:t>
                        </m:r>
                      </m:e>
                      <m:sup>
                        <m:r>
                          <a:rPr lang="en-US" altLang="en-US" sz="2400" b="0" i="1">
                            <a:solidFill>
                              <a:srgbClr val="0000FF"/>
                            </a:solidFill>
                            <a:latin typeface="Cambria Math" panose="02040503050406030204" pitchFamily="18" charset="0"/>
                            <a:ea typeface="Cambria Math" panose="02040503050406030204" pitchFamily="18" charset="0"/>
                          </a:rPr>
                          <m:t>𝑛</m:t>
                        </m:r>
                      </m:sup>
                    </m:sSup>
                  </m:oMath>
                </a14:m>
                <a:endParaRPr lang="en-US" altLang="en-US" sz="2400" dirty="0">
                  <a:ea typeface="American Typewriter" charset="0"/>
                  <a:cs typeface="American Typewriter" charset="0"/>
                </a:endParaRPr>
              </a:p>
            </p:txBody>
          </p:sp>
        </mc:Choice>
        <mc:Fallback xmlns="">
          <p:sp>
            <p:nvSpPr>
              <p:cNvPr id="12" name="Rectangle 63">
                <a:extLst>
                  <a:ext uri="{FF2B5EF4-FFF2-40B4-BE49-F238E27FC236}">
                    <a16:creationId xmlns:a16="http://schemas.microsoft.com/office/drawing/2014/main" id="{5A615FBE-F032-984F-8A37-71C0AC65E36B}"/>
                  </a:ext>
                </a:extLst>
              </p:cNvPr>
              <p:cNvSpPr txBox="1">
                <a:spLocks noRot="1" noChangeAspect="1" noMove="1" noResize="1" noEditPoints="1" noAdjustHandles="1" noChangeArrowheads="1" noChangeShapeType="1" noTextEdit="1"/>
              </p:cNvSpPr>
              <p:nvPr/>
            </p:nvSpPr>
            <p:spPr>
              <a:xfrm>
                <a:off x="827584" y="2132856"/>
                <a:ext cx="7488832" cy="432048"/>
              </a:xfrm>
              <a:prstGeom prst="rect">
                <a:avLst/>
              </a:prstGeom>
              <a:blipFill>
                <a:blip r:embed="rId4"/>
                <a:stretch>
                  <a:fillRect l="-169" t="-11429" b="-3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Rectangle 63">
                <a:extLst>
                  <a:ext uri="{FF2B5EF4-FFF2-40B4-BE49-F238E27FC236}">
                    <a16:creationId xmlns:a16="http://schemas.microsoft.com/office/drawing/2014/main" id="{3CE6C058-4E75-B641-8DB2-502260067F40}"/>
                  </a:ext>
                </a:extLst>
              </p:cNvPr>
              <p:cNvSpPr txBox="1">
                <a:spLocks noChangeArrowheads="1"/>
              </p:cNvSpPr>
              <p:nvPr/>
            </p:nvSpPr>
            <p:spPr>
              <a:xfrm>
                <a:off x="827584" y="2708920"/>
                <a:ext cx="784887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𝐸𝑛𝑐</m:t>
                    </m:r>
                    <m:d>
                      <m:dPr>
                        <m:ctrlPr>
                          <a:rPr lang="en-US" altLang="en-US" sz="2400" b="0" i="1" smtClean="0">
                            <a:solidFill>
                              <a:srgbClr val="0000FF"/>
                            </a:solidFill>
                            <a:latin typeface="Cambria Math" panose="02040503050406030204" pitchFamily="18" charset="0"/>
                            <a:ea typeface="American Typewriter" charset="0"/>
                            <a:cs typeface="American Typewriter" charset="0"/>
                          </a:rPr>
                        </m:ctrlPr>
                      </m:dPr>
                      <m:e>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e>
                    </m:d>
                  </m:oMath>
                </a14:m>
                <a:r>
                  <a:rPr lang="en-US" altLang="en-US" sz="2400" dirty="0">
                    <a:latin typeface="+mn-lt"/>
                    <a:ea typeface="American Typewriter" charset="0"/>
                    <a:cs typeface="American Typewriter" charset="0"/>
                  </a:rPr>
                  <a:t>, where m is an n-bit message: Output </a:t>
                </a:r>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p:sp>
            <p:nvSpPr>
              <p:cNvPr id="13" name="Rectangle 63">
                <a:extLst>
                  <a:ext uri="{FF2B5EF4-FFF2-40B4-BE49-F238E27FC236}">
                    <a16:creationId xmlns:a16="http://schemas.microsoft.com/office/drawing/2014/main" id="{3CE6C058-4E75-B641-8DB2-502260067F40}"/>
                  </a:ext>
                </a:extLst>
              </p:cNvPr>
              <p:cNvSpPr txBox="1">
                <a:spLocks noRot="1" noChangeAspect="1" noMove="1" noResize="1" noEditPoints="1" noAdjustHandles="1" noChangeArrowheads="1" noChangeShapeType="1" noTextEdit="1"/>
              </p:cNvSpPr>
              <p:nvPr/>
            </p:nvSpPr>
            <p:spPr>
              <a:xfrm>
                <a:off x="827584" y="2708920"/>
                <a:ext cx="7848872" cy="432048"/>
              </a:xfrm>
              <a:prstGeom prst="rect">
                <a:avLst/>
              </a:prstGeom>
              <a:blipFill>
                <a:blip r:embed="rId5"/>
                <a:stretch>
                  <a:fillRect l="-162" t="-11429"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63">
                <a:extLst>
                  <a:ext uri="{FF2B5EF4-FFF2-40B4-BE49-F238E27FC236}">
                    <a16:creationId xmlns:a16="http://schemas.microsoft.com/office/drawing/2014/main" id="{13EB7621-8FE5-E245-82AC-2AE1B97ADA82}"/>
                  </a:ext>
                </a:extLst>
              </p:cNvPr>
              <p:cNvSpPr txBox="1">
                <a:spLocks noChangeArrowheads="1"/>
              </p:cNvSpPr>
              <p:nvPr/>
            </p:nvSpPr>
            <p:spPr>
              <a:xfrm>
                <a:off x="827584" y="3284984"/>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𝐷𝑒𝑐</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Output </a:t>
                </a:r>
                <a14:m>
                  <m:oMath xmlns:m="http://schemas.openxmlformats.org/officeDocument/2006/math">
                    <m:r>
                      <a:rPr lang="en-US" altLang="en-US" sz="2400" i="1">
                        <a:solidFill>
                          <a:srgbClr val="0000FF"/>
                        </a:solidFill>
                        <a:latin typeface="Cambria Math" panose="02040503050406030204" pitchFamily="18" charset="0"/>
                        <a:ea typeface="American Typewriter" charset="0"/>
                        <a:cs typeface="American Typewriter" charset="0"/>
                      </a:rPr>
                      <m:t>𝑚</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xmlns="">
          <p:sp>
            <p:nvSpPr>
              <p:cNvPr id="14" name="Rectangle 63">
                <a:extLst>
                  <a:ext uri="{FF2B5EF4-FFF2-40B4-BE49-F238E27FC236}">
                    <a16:creationId xmlns:a16="http://schemas.microsoft.com/office/drawing/2014/main" id="{13EB7621-8FE5-E245-82AC-2AE1B97ADA82}"/>
                  </a:ext>
                </a:extLst>
              </p:cNvPr>
              <p:cNvSpPr txBox="1">
                <a:spLocks noRot="1" noChangeAspect="1" noMove="1" noResize="1" noEditPoints="1" noAdjustHandles="1" noChangeArrowheads="1" noChangeShapeType="1" noTextEdit="1"/>
              </p:cNvSpPr>
              <p:nvPr/>
            </p:nvSpPr>
            <p:spPr>
              <a:xfrm>
                <a:off x="827584" y="3284984"/>
                <a:ext cx="7488832" cy="432048"/>
              </a:xfrm>
              <a:prstGeom prst="rect">
                <a:avLst/>
              </a:prstGeom>
              <a:blipFill>
                <a:blip r:embed="rId6"/>
                <a:stretch>
                  <a:fillRect l="-169" t="-11429" b="-34286"/>
                </a:stretch>
              </a:blipFill>
            </p:spPr>
            <p:txBody>
              <a:bodyPr/>
              <a:lstStyle/>
              <a:p>
                <a:r>
                  <a:rPr lang="en-US">
                    <a:noFill/>
                  </a:rPr>
                  <a:t> </a:t>
                </a:r>
              </a:p>
            </p:txBody>
          </p:sp>
        </mc:Fallback>
      </mc:AlternateContent>
    </p:spTree>
    <p:extLst>
      <p:ext uri="{BB962C8B-B14F-4D97-AF65-F5344CB8AC3E}">
        <p14:creationId xmlns:p14="http://schemas.microsoft.com/office/powerpoint/2010/main" val="27628227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Perfect Secrecy is Achievable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10" name="Rectangle 63">
            <a:extLst>
              <a:ext uri="{FF2B5EF4-FFF2-40B4-BE49-F238E27FC236}">
                <a16:creationId xmlns:a16="http://schemas.microsoft.com/office/drawing/2014/main" id="{8935DDC2-17A3-3E40-BE7A-3421DF05F28F}"/>
              </a:ext>
            </a:extLst>
          </p:cNvPr>
          <p:cNvSpPr txBox="1">
            <a:spLocks noChangeArrowheads="1"/>
          </p:cNvSpPr>
          <p:nvPr/>
        </p:nvSpPr>
        <p:spPr>
          <a:xfrm>
            <a:off x="539552" y="4077072"/>
            <a:ext cx="784887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Claim</a:t>
            </a:r>
            <a:r>
              <a:rPr lang="en-US" altLang="en-US" sz="2400" dirty="0">
                <a:latin typeface="+mn-lt"/>
                <a:ea typeface="American Typewriter" charset="0"/>
                <a:cs typeface="American Typewriter" charset="0"/>
              </a:rPr>
              <a:t>: One-time Pad achieves Perfect Indistinguishability (and therefore perfect secrecy). </a:t>
            </a:r>
          </a:p>
        </p:txBody>
      </p:sp>
      <mc:AlternateContent xmlns:mc="http://schemas.openxmlformats.org/markup-compatibility/2006" xmlns:a14="http://schemas.microsoft.com/office/drawing/2010/main">
        <mc:Choice Requires="a14">
          <p:sp>
            <p:nvSpPr>
              <p:cNvPr id="11" name="Rectangle 63">
                <a:extLst>
                  <a:ext uri="{FF2B5EF4-FFF2-40B4-BE49-F238E27FC236}">
                    <a16:creationId xmlns:a16="http://schemas.microsoft.com/office/drawing/2014/main" id="{674DC780-D3E9-E147-B226-8B3E8E35FFED}"/>
                  </a:ext>
                </a:extLst>
              </p:cNvPr>
              <p:cNvSpPr txBox="1">
                <a:spLocks noChangeArrowheads="1"/>
              </p:cNvSpPr>
              <p:nvPr/>
            </p:nvSpPr>
            <p:spPr>
              <a:xfrm>
                <a:off x="539552" y="5013176"/>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Proof</a:t>
                </a:r>
                <a:r>
                  <a:rPr lang="en-US" altLang="en-US" sz="2400" dirty="0">
                    <a:latin typeface="+mn-lt"/>
                    <a:ea typeface="American Typewriter" charset="0"/>
                    <a:cs typeface="American Typewriter" charset="0"/>
                  </a:rPr>
                  <a:t>: For any </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Cambria Math" panose="02040503050406030204" pitchFamily="18" charset="0"/>
                        <a:cs typeface="American Typewriter" charset="0"/>
                      </a:rPr>
                      <m:t>∈{0,1</m:t>
                    </m:r>
                    <m:sSup>
                      <m:sSupPr>
                        <m:ctrlPr>
                          <a:rPr lang="en-US" altLang="en-US" sz="2400" b="0" i="1" smtClean="0">
                            <a:latin typeface="Cambria Math" panose="02040503050406030204" pitchFamily="18" charset="0"/>
                            <a:ea typeface="Cambria Math" panose="02040503050406030204" pitchFamily="18" charset="0"/>
                          </a:rPr>
                        </m:ctrlPr>
                      </m:sSupPr>
                      <m:e>
                        <m:r>
                          <a:rPr lang="en-US" altLang="en-US" sz="2400" b="0" i="1" smtClean="0">
                            <a:latin typeface="Cambria Math" panose="02040503050406030204" pitchFamily="18" charset="0"/>
                            <a:ea typeface="Cambria Math" panose="02040503050406030204" pitchFamily="18" charset="0"/>
                          </a:rPr>
                          <m:t>}</m:t>
                        </m:r>
                      </m:e>
                      <m:sup>
                        <m:r>
                          <a:rPr lang="en-US" altLang="en-US" sz="2400" b="0" i="1" smtClean="0">
                            <a:latin typeface="Cambria Math" panose="02040503050406030204" pitchFamily="18" charset="0"/>
                            <a:ea typeface="Cambria Math" panose="02040503050406030204" pitchFamily="18" charset="0"/>
                          </a:rPr>
                          <m:t>𝑛</m:t>
                        </m:r>
                      </m:sup>
                    </m:sSup>
                    <m:r>
                      <a:rPr lang="en-US" altLang="en-US" sz="2400" b="0" i="1" smtClean="0">
                        <a:latin typeface="Cambria Math" panose="02040503050406030204" pitchFamily="18" charset="0"/>
                        <a:ea typeface="Cambria Math" panose="02040503050406030204" pitchFamily="18" charset="0"/>
                      </a:rPr>
                      <m:t>,</m:t>
                    </m:r>
                  </m:oMath>
                </a14:m>
                <a:r>
                  <a:rPr lang="en-US" altLang="en-US" sz="2400" dirty="0">
                    <a:latin typeface="+mn-lt"/>
                    <a:ea typeface="American Typewriter" charset="0"/>
                    <a:cs typeface="American Typewriter" charset="0"/>
                  </a:rPr>
                  <a:t> </a:t>
                </a:r>
              </a:p>
            </p:txBody>
          </p:sp>
        </mc:Choice>
        <mc:Fallback xmlns="">
          <p:sp>
            <p:nvSpPr>
              <p:cNvPr id="11" name="Rectangle 63">
                <a:extLst>
                  <a:ext uri="{FF2B5EF4-FFF2-40B4-BE49-F238E27FC236}">
                    <a16:creationId xmlns:a16="http://schemas.microsoft.com/office/drawing/2014/main" id="{674DC780-D3E9-E147-B226-8B3E8E35FFED}"/>
                  </a:ext>
                </a:extLst>
              </p:cNvPr>
              <p:cNvSpPr txBox="1">
                <a:spLocks noRot="1" noChangeAspect="1" noMove="1" noResize="1" noEditPoints="1" noAdjustHandles="1" noChangeArrowheads="1" noChangeShapeType="1" noTextEdit="1"/>
              </p:cNvSpPr>
              <p:nvPr/>
            </p:nvSpPr>
            <p:spPr>
              <a:xfrm>
                <a:off x="539552" y="5013176"/>
                <a:ext cx="7848872" cy="504056"/>
              </a:xfrm>
              <a:prstGeom prst="rect">
                <a:avLst/>
              </a:prstGeom>
              <a:blipFill>
                <a:blip r:embed="rId3"/>
                <a:stretch>
                  <a:fillRect l="-1131" t="-2439" b="-2439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63">
                <a:extLst>
                  <a:ext uri="{FF2B5EF4-FFF2-40B4-BE49-F238E27FC236}">
                    <a16:creationId xmlns:a16="http://schemas.microsoft.com/office/drawing/2014/main" id="{40F2F92F-035B-DB49-AD62-A485EE001109}"/>
                  </a:ext>
                </a:extLst>
              </p:cNvPr>
              <p:cNvSpPr txBox="1">
                <a:spLocks noChangeArrowheads="1"/>
              </p:cNvSpPr>
              <p:nvPr/>
            </p:nvSpPr>
            <p:spPr>
              <a:xfrm>
                <a:off x="755576" y="5301208"/>
                <a:ext cx="8208912" cy="10801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m:rPr>
                        <m:sty m:val="p"/>
                      </m:rPr>
                      <a:rPr lang="en-US" altLang="en-US" sz="2400" b="0" i="0" smtClean="0">
                        <a:latin typeface="Cambria Math" panose="02040503050406030204" pitchFamily="18" charset="0"/>
                        <a:ea typeface="American Typewriter" charset="0"/>
                        <a:cs typeface="American Typewriter" charset="0"/>
                      </a:rPr>
                      <m:t>Pr</m:t>
                    </m:r>
                    <m:d>
                      <m:dPr>
                        <m:begChr m:val="["/>
                        <m:endChr m:val="]"/>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nor/>
                              </m:rPr>
                              <a:rPr lang="en-US" altLang="en-US" sz="2400" b="0" i="1" smtClean="0">
                                <a:latin typeface="Cambria Math" panose="02040503050406030204" pitchFamily="18" charset="0"/>
                                <a:ea typeface="American Typewriter" charset="0"/>
                                <a:cs typeface="American Typewriter" charset="0"/>
                              </a:rPr>
                              <m:t>K</m:t>
                            </m:r>
                            <m:r>
                              <m:rPr>
                                <m:nor/>
                              </m:rP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e>
                        </m:d>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Pr</m:t>
                    </m:r>
                    <m:d>
                      <m:dPr>
                        <m:begChr m:val="["/>
                        <m:endChr m:val="]"/>
                        <m:ctrlPr>
                          <a:rPr lang="en-US" altLang="en-US" sz="2400" b="0" i="1" smtClean="0">
                            <a:latin typeface="Cambria Math" panose="02040503050406030204" pitchFamily="18" charset="0"/>
                            <a:ea typeface="American Typewriter" charset="0"/>
                            <a:cs typeface="American Typewriter" charset="0"/>
                          </a:rPr>
                        </m:ctrlPr>
                      </m:dPr>
                      <m:e>
                        <m:r>
                          <a:rPr lang="en-US" altLang="en-US" sz="2400" b="0" i="1" smtClean="0">
                            <a:latin typeface="Cambria Math" panose="02040503050406030204" pitchFamily="18" charset="0"/>
                            <a:ea typeface="American Typewriter" charset="0"/>
                            <a:cs typeface="American Typewriter" charset="0"/>
                          </a:rPr>
                          <m:t>𝑚</m:t>
                        </m:r>
                        <m:r>
                          <a:rPr lang="en-US" altLang="en-US" sz="2400" i="1" smtClean="0">
                            <a:solidFill>
                              <a:schemeClr val="tx1"/>
                            </a:solidFill>
                            <a:latin typeface="Cambria Math" panose="02040503050406030204" pitchFamily="18" charset="0"/>
                            <a:ea typeface="Cambria Math" panose="02040503050406030204" pitchFamily="18" charset="0"/>
                            <a:cs typeface="American Typewriter" charset="0"/>
                          </a:rPr>
                          <m:t>⨁</m:t>
                        </m:r>
                        <m:r>
                          <m:rPr>
                            <m:nor/>
                          </m:rPr>
                          <a:rPr lang="en-US" altLang="en-US" sz="2400" b="0" i="1" smtClean="0">
                            <a:solidFill>
                              <a:schemeClr val="tx1"/>
                            </a:solidFill>
                            <a:latin typeface="Cambria Math" panose="02040503050406030204" pitchFamily="18" charset="0"/>
                            <a:ea typeface="Cambria Math" panose="02040503050406030204" pitchFamily="18"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oMath>
                </a14:m>
                <a:r>
                  <a:rPr lang="en-US" altLang="en-US" sz="2400" dirty="0">
                    <a:latin typeface="+mn-lt"/>
                    <a:ea typeface="American Typewriter" charset="0"/>
                    <a:cs typeface="American Typewriter" charset="0"/>
                  </a:rPr>
                  <a:t> </a:t>
                </a:r>
                <a14:m>
                  <m:oMath xmlns:m="http://schemas.openxmlformats.org/officeDocument/2006/math">
                    <m:r>
                      <a:rPr lang="en-US" altLang="en-US" sz="2400" b="0" i="0" smtClean="0">
                        <a:latin typeface="Cambria Math" panose="02040503050406030204" pitchFamily="18" charset="0"/>
                        <a:ea typeface="American Typewriter" charset="0"/>
                        <a:cs typeface="American Typewriter" charset="0"/>
                      </a:rPr>
                      <m:t>= </m:t>
                    </m:r>
                    <m:r>
                      <m:rPr>
                        <m:sty m:val="p"/>
                      </m:rPr>
                      <a:rPr lang="en-US" altLang="en-US" sz="2400">
                        <a:latin typeface="Cambria Math" panose="02040503050406030204" pitchFamily="18" charset="0"/>
                        <a:ea typeface="American Typewriter" charset="0"/>
                        <a:cs typeface="American Typewriter" charset="0"/>
                      </a:rPr>
                      <m:t>Pr</m:t>
                    </m:r>
                    <m:d>
                      <m:dPr>
                        <m:begChr m:val="["/>
                        <m:endChr m:val="]"/>
                        <m:ctrlPr>
                          <a:rPr lang="en-US" altLang="en-US" sz="2400" i="1">
                            <a:latin typeface="Cambria Math" panose="02040503050406030204" pitchFamily="18" charset="0"/>
                            <a:ea typeface="American Typewriter" charset="0"/>
                            <a:cs typeface="American Typewriter" charset="0"/>
                          </a:rPr>
                        </m:ctrlPr>
                      </m:dPr>
                      <m:e>
                        <m:r>
                          <m:rPr>
                            <m:nor/>
                          </m:rPr>
                          <a:rPr lang="en-US" altLang="en-US" sz="2400" b="0" i="1" smtClean="0">
                            <a:latin typeface="Cambria Math" panose="02040503050406030204" pitchFamily="18" charset="0"/>
                            <a:ea typeface="American Typewriter" charset="0"/>
                            <a:cs typeface="American Typewriter" charset="0"/>
                          </a:rPr>
                          <m:t>K</m:t>
                        </m:r>
                        <m:r>
                          <a:rPr lang="en-US" altLang="en-US" sz="240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i="1">
                            <a:latin typeface="Cambria Math" panose="02040503050406030204" pitchFamily="18" charset="0"/>
                            <a:ea typeface="Cambria Math" panose="02040503050406030204" pitchFamily="18" charset="0"/>
                            <a:cs typeface="American Typewriter" charset="0"/>
                          </a:rPr>
                          <m:t>⨁</m:t>
                        </m:r>
                        <m:r>
                          <a:rPr lang="en-US" altLang="en-US" sz="2400" b="0" i="1" smtClean="0">
                            <a:latin typeface="Cambria Math" panose="02040503050406030204" pitchFamily="18" charset="0"/>
                            <a:ea typeface="Cambria Math" panose="02040503050406030204" pitchFamily="18" charset="0"/>
                            <a:cs typeface="American Typewriter" charset="0"/>
                          </a:rPr>
                          <m:t>𝑚</m:t>
                        </m:r>
                      </m:e>
                    </m:d>
                    <m:r>
                      <a:rPr lang="en-US" altLang="en-US" sz="2400" b="0" i="1" smtClean="0">
                        <a:latin typeface="Cambria Math" panose="02040503050406030204" pitchFamily="18" charset="0"/>
                        <a:ea typeface="American Typewriter" charset="0"/>
                        <a:cs typeface="American Typewriter" charset="0"/>
                      </a:rPr>
                      <m:t>=1/</m:t>
                    </m:r>
                    <m:sSup>
                      <m:sSupPr>
                        <m:ctrlPr>
                          <a:rPr lang="en-US" altLang="en-US" sz="2400" b="0" i="1" smtClean="0">
                            <a:latin typeface="Cambria Math" panose="02040503050406030204" pitchFamily="18" charset="0"/>
                          </a:rPr>
                        </m:ctrlPr>
                      </m:sSupPr>
                      <m:e>
                        <m:r>
                          <a:rPr lang="en-US" altLang="en-US" sz="2400" b="0" i="1" smtClean="0">
                            <a:latin typeface="Cambria Math" panose="02040503050406030204" pitchFamily="18" charset="0"/>
                          </a:rPr>
                          <m:t>2</m:t>
                        </m:r>
                      </m:e>
                      <m:sup>
                        <m:r>
                          <a:rPr lang="en-US" altLang="en-US" sz="2400" b="0" i="1" smtClean="0">
                            <a:latin typeface="Cambria Math" panose="02040503050406030204" pitchFamily="18" charset="0"/>
                          </a:rPr>
                          <m:t>𝑛</m:t>
                        </m:r>
                      </m:sup>
                    </m:sSup>
                  </m:oMath>
                </a14:m>
                <a:r>
                  <a:rPr lang="en-US" altLang="en-US" sz="2400" dirty="0">
                    <a:latin typeface="+mn-lt"/>
                    <a:ea typeface="American Typewriter" charset="0"/>
                    <a:cs typeface="American Typewriter" charset="0"/>
                  </a:rPr>
                  <a:t> </a:t>
                </a:r>
              </a:p>
            </p:txBody>
          </p:sp>
        </mc:Choice>
        <mc:Fallback>
          <p:sp>
            <p:nvSpPr>
              <p:cNvPr id="12" name="Rectangle 63">
                <a:extLst>
                  <a:ext uri="{FF2B5EF4-FFF2-40B4-BE49-F238E27FC236}">
                    <a16:creationId xmlns:a16="http://schemas.microsoft.com/office/drawing/2014/main" id="{40F2F92F-035B-DB49-AD62-A485EE001109}"/>
                  </a:ext>
                </a:extLst>
              </p:cNvPr>
              <p:cNvSpPr txBox="1">
                <a:spLocks noRot="1" noChangeAspect="1" noMove="1" noResize="1" noEditPoints="1" noAdjustHandles="1" noChangeArrowheads="1" noChangeShapeType="1" noTextEdit="1"/>
              </p:cNvSpPr>
              <p:nvPr/>
            </p:nvSpPr>
            <p:spPr>
              <a:xfrm>
                <a:off x="755576" y="5301208"/>
                <a:ext cx="8208912" cy="1080120"/>
              </a:xfrm>
              <a:prstGeom prst="rect">
                <a:avLst/>
              </a:prstGeom>
              <a:blipFill>
                <a:blip r:embed="rId4"/>
                <a:stretch>
                  <a:fillRect l="-154"/>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4E6415D-23F2-3D47-8091-180D69269EBD}"/>
              </a:ext>
            </a:extLst>
          </p:cNvPr>
          <p:cNvSpPr/>
          <p:nvPr/>
        </p:nvSpPr>
        <p:spPr>
          <a:xfrm>
            <a:off x="3581119" y="5502647"/>
            <a:ext cx="2160240"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744EE59-5307-4B4F-82E7-7230F235EB14}"/>
              </a:ext>
            </a:extLst>
          </p:cNvPr>
          <p:cNvSpPr/>
          <p:nvPr/>
        </p:nvSpPr>
        <p:spPr>
          <a:xfrm>
            <a:off x="5724128" y="5502647"/>
            <a:ext cx="2232248"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3DC09D-A8B0-1346-AB54-2B405D671575}"/>
              </a:ext>
            </a:extLst>
          </p:cNvPr>
          <p:cNvSpPr/>
          <p:nvPr/>
        </p:nvSpPr>
        <p:spPr>
          <a:xfrm>
            <a:off x="7849906" y="5488061"/>
            <a:ext cx="933019"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3204F9A5-FC24-5F41-8CE4-D18DFA18B73E}"/>
              </a:ext>
            </a:extLst>
          </p:cNvPr>
          <p:cNvGrpSpPr/>
          <p:nvPr/>
        </p:nvGrpSpPr>
        <p:grpSpPr>
          <a:xfrm>
            <a:off x="467544" y="1484784"/>
            <a:ext cx="8496944" cy="2376264"/>
            <a:chOff x="467544" y="1484784"/>
            <a:chExt cx="8496944" cy="2376264"/>
          </a:xfrm>
        </p:grpSpPr>
        <p:sp>
          <p:nvSpPr>
            <p:cNvPr id="15" name="Rectangle 63">
              <a:extLst>
                <a:ext uri="{FF2B5EF4-FFF2-40B4-BE49-F238E27FC236}">
                  <a16:creationId xmlns:a16="http://schemas.microsoft.com/office/drawing/2014/main" id="{AA288FE9-7ED7-454D-8A82-E854714C8D38}"/>
                </a:ext>
              </a:extLst>
            </p:cNvPr>
            <p:cNvSpPr txBox="1">
              <a:spLocks noChangeArrowheads="1"/>
            </p:cNvSpPr>
            <p:nvPr/>
          </p:nvSpPr>
          <p:spPr>
            <a:xfrm>
              <a:off x="539552" y="1556792"/>
              <a:ext cx="4752528"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mn-lt"/>
                  <a:ea typeface="American Typewriter" charset="0"/>
                  <a:cs typeface="American Typewriter" charset="0"/>
                </a:rPr>
                <a:t>The One-time Pad Construction:</a:t>
              </a:r>
            </a:p>
          </p:txBody>
        </p:sp>
        <p:sp>
          <p:nvSpPr>
            <p:cNvPr id="16" name="Rectangle 15">
              <a:extLst>
                <a:ext uri="{FF2B5EF4-FFF2-40B4-BE49-F238E27FC236}">
                  <a16:creationId xmlns:a16="http://schemas.microsoft.com/office/drawing/2014/main" id="{A12BD7FC-88FD-7C4E-8999-39E3D04EAE43}"/>
                </a:ext>
              </a:extLst>
            </p:cNvPr>
            <p:cNvSpPr/>
            <p:nvPr/>
          </p:nvSpPr>
          <p:spPr>
            <a:xfrm>
              <a:off x="467544" y="1484784"/>
              <a:ext cx="8496944"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Rectangle 63">
                  <a:extLst>
                    <a:ext uri="{FF2B5EF4-FFF2-40B4-BE49-F238E27FC236}">
                      <a16:creationId xmlns:a16="http://schemas.microsoft.com/office/drawing/2014/main" id="{F7946284-C8D3-4347-81BD-A79D71354764}"/>
                    </a:ext>
                  </a:extLst>
                </p:cNvPr>
                <p:cNvSpPr txBox="1">
                  <a:spLocks noChangeArrowheads="1"/>
                </p:cNvSpPr>
                <p:nvPr/>
              </p:nvSpPr>
              <p:spPr>
                <a:xfrm>
                  <a:off x="827584" y="2132856"/>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𝐺𝑒𝑛</m:t>
                      </m:r>
                      <m:r>
                        <a:rPr lang="en-US" altLang="en-US" sz="2400" b="0" i="1" smtClean="0">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Choose an </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𝑛</m:t>
                      </m:r>
                    </m:oMath>
                  </a14:m>
                  <a:r>
                    <a:rPr lang="en-US" altLang="en-US" sz="2400" dirty="0">
                      <a:latin typeface="+mn-lt"/>
                      <a:ea typeface="American Typewriter" charset="0"/>
                      <a:cs typeface="American Typewriter" charset="0"/>
                    </a:rPr>
                    <a:t>-bit string </a:t>
                  </a:r>
                  <a:r>
                    <a:rPr lang="en-US" altLang="en-US" sz="2400" dirty="0">
                      <a:solidFill>
                        <a:srgbClr val="0000FF"/>
                      </a:solidFill>
                      <a:latin typeface="+mn-lt"/>
                      <a:ea typeface="American Typewriter" charset="0"/>
                      <a:cs typeface="American Typewriter" charset="0"/>
                    </a:rPr>
                    <a:t>k</a:t>
                  </a:r>
                  <a:r>
                    <a:rPr lang="en-US" altLang="en-US" sz="2400" dirty="0">
                      <a:latin typeface="+mn-lt"/>
                      <a:ea typeface="American Typewriter" charset="0"/>
                      <a:cs typeface="American Typewriter" charset="0"/>
                    </a:rPr>
                    <a:t> at random, i.e. </a:t>
                  </a:r>
                  <a14:m>
                    <m:oMath xmlns:m="http://schemas.openxmlformats.org/officeDocument/2006/math">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0</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1</m:t>
                      </m:r>
                      <m:sSup>
                        <m:sSupPr>
                          <m:ctrlPr>
                            <a:rPr lang="en-US" altLang="en-US" sz="2400" i="1">
                              <a:solidFill>
                                <a:srgbClr val="0000FF"/>
                              </a:solidFill>
                              <a:latin typeface="Cambria Math" panose="02040503050406030204" pitchFamily="18" charset="0"/>
                              <a:ea typeface="Cambria Math" panose="02040503050406030204" pitchFamily="18" charset="0"/>
                            </a:rPr>
                          </m:ctrlPr>
                        </m:sSupPr>
                        <m:e>
                          <m:r>
                            <a:rPr lang="en-US" altLang="en-US" sz="2400" b="0" i="1">
                              <a:solidFill>
                                <a:srgbClr val="0000FF"/>
                              </a:solidFill>
                              <a:latin typeface="Cambria Math" panose="02040503050406030204" pitchFamily="18" charset="0"/>
                              <a:ea typeface="Cambria Math" panose="02040503050406030204" pitchFamily="18" charset="0"/>
                            </a:rPr>
                            <m:t>}</m:t>
                          </m:r>
                        </m:e>
                        <m:sup>
                          <m:r>
                            <a:rPr lang="en-US" altLang="en-US" sz="2400" b="0" i="1">
                              <a:solidFill>
                                <a:srgbClr val="0000FF"/>
                              </a:solidFill>
                              <a:latin typeface="Cambria Math" panose="02040503050406030204" pitchFamily="18" charset="0"/>
                              <a:ea typeface="Cambria Math" panose="02040503050406030204" pitchFamily="18" charset="0"/>
                            </a:rPr>
                            <m:t>𝑛</m:t>
                          </m:r>
                        </m:sup>
                      </m:sSup>
                    </m:oMath>
                  </a14:m>
                  <a:endParaRPr lang="en-US" altLang="en-US" sz="2400" dirty="0">
                    <a:ea typeface="American Typewriter" charset="0"/>
                    <a:cs typeface="American Typewriter" charset="0"/>
                  </a:endParaRPr>
                </a:p>
              </p:txBody>
            </p:sp>
          </mc:Choice>
          <mc:Fallback xmlns="">
            <p:sp>
              <p:nvSpPr>
                <p:cNvPr id="17" name="Rectangle 63">
                  <a:extLst>
                    <a:ext uri="{FF2B5EF4-FFF2-40B4-BE49-F238E27FC236}">
                      <a16:creationId xmlns:a16="http://schemas.microsoft.com/office/drawing/2014/main" id="{F7946284-C8D3-4347-81BD-A79D71354764}"/>
                    </a:ext>
                  </a:extLst>
                </p:cNvPr>
                <p:cNvSpPr txBox="1">
                  <a:spLocks noRot="1" noChangeAspect="1" noMove="1" noResize="1" noEditPoints="1" noAdjustHandles="1" noChangeArrowheads="1" noChangeShapeType="1" noTextEdit="1"/>
                </p:cNvSpPr>
                <p:nvPr/>
              </p:nvSpPr>
              <p:spPr>
                <a:xfrm>
                  <a:off x="827584" y="2132856"/>
                  <a:ext cx="7488832" cy="432048"/>
                </a:xfrm>
                <a:prstGeom prst="rect">
                  <a:avLst/>
                </a:prstGeom>
                <a:blipFill>
                  <a:blip r:embed="rId5"/>
                  <a:stretch>
                    <a:fillRect l="-169" t="-11429" b="-3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63">
                  <a:extLst>
                    <a:ext uri="{FF2B5EF4-FFF2-40B4-BE49-F238E27FC236}">
                      <a16:creationId xmlns:a16="http://schemas.microsoft.com/office/drawing/2014/main" id="{31E3C3B6-A9D7-AD44-8687-41F33A502B25}"/>
                    </a:ext>
                  </a:extLst>
                </p:cNvPr>
                <p:cNvSpPr txBox="1">
                  <a:spLocks noChangeArrowheads="1"/>
                </p:cNvSpPr>
                <p:nvPr/>
              </p:nvSpPr>
              <p:spPr>
                <a:xfrm>
                  <a:off x="827584" y="2708920"/>
                  <a:ext cx="784887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𝐸𝑛𝑐</m:t>
                      </m:r>
                      <m:d>
                        <m:dPr>
                          <m:ctrlPr>
                            <a:rPr lang="en-US" altLang="en-US" sz="2400" b="0" i="1" smtClean="0">
                              <a:solidFill>
                                <a:srgbClr val="0000FF"/>
                              </a:solidFill>
                              <a:latin typeface="Cambria Math" panose="02040503050406030204" pitchFamily="18" charset="0"/>
                              <a:ea typeface="American Typewriter" charset="0"/>
                              <a:cs typeface="American Typewriter" charset="0"/>
                            </a:rPr>
                          </m:ctrlPr>
                        </m:dPr>
                        <m:e>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e>
                      </m:d>
                    </m:oMath>
                  </a14:m>
                  <a:r>
                    <a:rPr lang="en-US" altLang="en-US" sz="2400" dirty="0">
                      <a:latin typeface="+mn-lt"/>
                      <a:ea typeface="American Typewriter" charset="0"/>
                      <a:cs typeface="American Typewriter" charset="0"/>
                    </a:rPr>
                    <a:t>, where m is an n-bit message: Output </a:t>
                  </a:r>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p:sp>
              <p:nvSpPr>
                <p:cNvPr id="18" name="Rectangle 63">
                  <a:extLst>
                    <a:ext uri="{FF2B5EF4-FFF2-40B4-BE49-F238E27FC236}">
                      <a16:creationId xmlns:a16="http://schemas.microsoft.com/office/drawing/2014/main" id="{31E3C3B6-A9D7-AD44-8687-41F33A502B25}"/>
                    </a:ext>
                  </a:extLst>
                </p:cNvPr>
                <p:cNvSpPr txBox="1">
                  <a:spLocks noRot="1" noChangeAspect="1" noMove="1" noResize="1" noEditPoints="1" noAdjustHandles="1" noChangeArrowheads="1" noChangeShapeType="1" noTextEdit="1"/>
                </p:cNvSpPr>
                <p:nvPr/>
              </p:nvSpPr>
              <p:spPr>
                <a:xfrm>
                  <a:off x="827584" y="2708920"/>
                  <a:ext cx="7848872" cy="432048"/>
                </a:xfrm>
                <a:prstGeom prst="rect">
                  <a:avLst/>
                </a:prstGeom>
                <a:blipFill>
                  <a:blip r:embed="rId6"/>
                  <a:stretch>
                    <a:fillRect l="-162" t="-11429"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63">
                  <a:extLst>
                    <a:ext uri="{FF2B5EF4-FFF2-40B4-BE49-F238E27FC236}">
                      <a16:creationId xmlns:a16="http://schemas.microsoft.com/office/drawing/2014/main" id="{77DD2771-09ED-DA45-9739-34B1D141FFCE}"/>
                    </a:ext>
                  </a:extLst>
                </p:cNvPr>
                <p:cNvSpPr txBox="1">
                  <a:spLocks noChangeArrowheads="1"/>
                </p:cNvSpPr>
                <p:nvPr/>
              </p:nvSpPr>
              <p:spPr>
                <a:xfrm>
                  <a:off x="827584" y="3284984"/>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𝐷𝑒𝑐</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Output </a:t>
                  </a:r>
                  <a14:m>
                    <m:oMath xmlns:m="http://schemas.openxmlformats.org/officeDocument/2006/math">
                      <m:r>
                        <a:rPr lang="en-US" altLang="en-US" sz="2400" i="1">
                          <a:solidFill>
                            <a:srgbClr val="0000FF"/>
                          </a:solidFill>
                          <a:latin typeface="Cambria Math" panose="02040503050406030204" pitchFamily="18" charset="0"/>
                          <a:ea typeface="American Typewriter" charset="0"/>
                          <a:cs typeface="American Typewriter" charset="0"/>
                        </a:rPr>
                        <m:t>𝑚</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xmlns="">
            <p:sp>
              <p:nvSpPr>
                <p:cNvPr id="19" name="Rectangle 63">
                  <a:extLst>
                    <a:ext uri="{FF2B5EF4-FFF2-40B4-BE49-F238E27FC236}">
                      <a16:creationId xmlns:a16="http://schemas.microsoft.com/office/drawing/2014/main" id="{77DD2771-09ED-DA45-9739-34B1D141FFCE}"/>
                    </a:ext>
                  </a:extLst>
                </p:cNvPr>
                <p:cNvSpPr txBox="1">
                  <a:spLocks noRot="1" noChangeAspect="1" noMove="1" noResize="1" noEditPoints="1" noAdjustHandles="1" noChangeArrowheads="1" noChangeShapeType="1" noTextEdit="1"/>
                </p:cNvSpPr>
                <p:nvPr/>
              </p:nvSpPr>
              <p:spPr>
                <a:xfrm>
                  <a:off x="827584" y="3284984"/>
                  <a:ext cx="7488832" cy="432048"/>
                </a:xfrm>
                <a:prstGeom prst="rect">
                  <a:avLst/>
                </a:prstGeom>
                <a:blipFill>
                  <a:blip r:embed="rId7"/>
                  <a:stretch>
                    <a:fillRect l="-169" t="-11429" b="-34286"/>
                  </a:stretch>
                </a:blipFill>
              </p:spPr>
              <p:txBody>
                <a:bodyPr/>
                <a:lstStyle/>
                <a:p>
                  <a:r>
                    <a:rPr lang="en-US">
                      <a:noFill/>
                    </a:rPr>
                    <a:t> </a:t>
                  </a:r>
                </a:p>
              </p:txBody>
            </p:sp>
          </mc:Fallback>
        </mc:AlternateContent>
      </p:grpSp>
    </p:spTree>
    <p:extLst>
      <p:ext uri="{BB962C8B-B14F-4D97-AF65-F5344CB8AC3E}">
        <p14:creationId xmlns:p14="http://schemas.microsoft.com/office/powerpoint/2010/main" val="29525053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Perfect Secrecy is Achievable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10" name="Rectangle 63">
            <a:extLst>
              <a:ext uri="{FF2B5EF4-FFF2-40B4-BE49-F238E27FC236}">
                <a16:creationId xmlns:a16="http://schemas.microsoft.com/office/drawing/2014/main" id="{8935DDC2-17A3-3E40-BE7A-3421DF05F28F}"/>
              </a:ext>
            </a:extLst>
          </p:cNvPr>
          <p:cNvSpPr txBox="1">
            <a:spLocks noChangeArrowheads="1"/>
          </p:cNvSpPr>
          <p:nvPr/>
        </p:nvSpPr>
        <p:spPr>
          <a:xfrm>
            <a:off x="539552" y="4077072"/>
            <a:ext cx="784887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Claim</a:t>
            </a:r>
            <a:r>
              <a:rPr lang="en-US" altLang="en-US" sz="2400" dirty="0">
                <a:latin typeface="+mn-lt"/>
                <a:ea typeface="American Typewriter" charset="0"/>
                <a:cs typeface="American Typewriter" charset="0"/>
              </a:rPr>
              <a:t>: One-time Pad achieves Perfect Indistinguishability (and therefore perfect secrecy). </a:t>
            </a:r>
          </a:p>
        </p:txBody>
      </p:sp>
      <mc:AlternateContent xmlns:mc="http://schemas.openxmlformats.org/markup-compatibility/2006" xmlns:a14="http://schemas.microsoft.com/office/drawing/2010/main">
        <mc:Choice Requires="a14">
          <p:sp>
            <p:nvSpPr>
              <p:cNvPr id="11" name="Rectangle 63">
                <a:extLst>
                  <a:ext uri="{FF2B5EF4-FFF2-40B4-BE49-F238E27FC236}">
                    <a16:creationId xmlns:a16="http://schemas.microsoft.com/office/drawing/2014/main" id="{674DC780-D3E9-E147-B226-8B3E8E35FFED}"/>
                  </a:ext>
                </a:extLst>
              </p:cNvPr>
              <p:cNvSpPr txBox="1">
                <a:spLocks noChangeArrowheads="1"/>
              </p:cNvSpPr>
              <p:nvPr/>
            </p:nvSpPr>
            <p:spPr>
              <a:xfrm>
                <a:off x="539552" y="5013176"/>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Proof</a:t>
                </a:r>
                <a:r>
                  <a:rPr lang="en-US" altLang="en-US" sz="2400" dirty="0">
                    <a:latin typeface="+mn-lt"/>
                    <a:ea typeface="American Typewriter" charset="0"/>
                    <a:cs typeface="American Typewriter" charset="0"/>
                  </a:rPr>
                  <a:t>: For any</a:t>
                </a:r>
                <a14:m>
                  <m:oMath xmlns:m="http://schemas.openxmlformats.org/officeDocument/2006/math">
                    <m:r>
                      <a:rPr lang="en-US" altLang="en-US" sz="2400" b="0" i="0" smtClean="0">
                        <a:latin typeface="Cambria Math" panose="02040503050406030204" pitchFamily="18" charset="0"/>
                        <a:ea typeface="American Typewriter" charset="0"/>
                        <a:cs typeface="American Typewriter" charset="0"/>
                      </a:rPr>
                      <m:t> </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m:t>
                    </m:r>
                    <m:sSup>
                      <m:sSupPr>
                        <m:ctrlPr>
                          <a:rPr lang="en-US" altLang="en-US" sz="2400" b="0" i="1" smtClean="0">
                            <a:latin typeface="Cambria Math" panose="02040503050406030204" pitchFamily="18" charset="0"/>
                            <a:ea typeface="American Typewriter" charset="0"/>
                            <a:cs typeface="American Typewriter" charset="0"/>
                          </a:rPr>
                        </m:ctrlPr>
                      </m:sSupPr>
                      <m:e>
                        <m:r>
                          <a:rPr lang="en-US" altLang="en-US" sz="2400" b="0" i="1" smtClean="0">
                            <a:latin typeface="Cambria Math" panose="02040503050406030204" pitchFamily="18" charset="0"/>
                            <a:ea typeface="American Typewriter" charset="0"/>
                            <a:cs typeface="American Typewriter" charset="0"/>
                          </a:rPr>
                          <m:t>𝑚</m:t>
                        </m:r>
                      </m:e>
                      <m:sup>
                        <m:r>
                          <a:rPr lang="en-US" altLang="en-US" sz="2400" b="0" i="1" smtClean="0">
                            <a:latin typeface="Cambria Math" panose="02040503050406030204" pitchFamily="18" charset="0"/>
                            <a:ea typeface="American Typewriter" charset="0"/>
                            <a:cs typeface="American Typewriter" charset="0"/>
                          </a:rPr>
                          <m:t>′</m:t>
                        </m:r>
                      </m:sup>
                    </m:sSup>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Cambria Math" panose="02040503050406030204" pitchFamily="18" charset="0"/>
                        <a:cs typeface="American Typewriter" charset="0"/>
                      </a:rPr>
                      <m:t>∈{0,1</m:t>
                    </m:r>
                    <m:sSup>
                      <m:sSupPr>
                        <m:ctrlPr>
                          <a:rPr lang="en-US" altLang="en-US" sz="2400" b="0" i="1" smtClean="0">
                            <a:latin typeface="Cambria Math" panose="02040503050406030204" pitchFamily="18" charset="0"/>
                            <a:ea typeface="Cambria Math" panose="02040503050406030204" pitchFamily="18" charset="0"/>
                          </a:rPr>
                        </m:ctrlPr>
                      </m:sSupPr>
                      <m:e>
                        <m:r>
                          <a:rPr lang="en-US" altLang="en-US" sz="2400" b="0" i="1" smtClean="0">
                            <a:latin typeface="Cambria Math" panose="02040503050406030204" pitchFamily="18" charset="0"/>
                            <a:ea typeface="Cambria Math" panose="02040503050406030204" pitchFamily="18" charset="0"/>
                          </a:rPr>
                          <m:t>}</m:t>
                        </m:r>
                      </m:e>
                      <m:sup>
                        <m:r>
                          <a:rPr lang="en-US" altLang="en-US" sz="2400" b="0" i="1" smtClean="0">
                            <a:latin typeface="Cambria Math" panose="02040503050406030204" pitchFamily="18" charset="0"/>
                            <a:ea typeface="Cambria Math" panose="02040503050406030204" pitchFamily="18" charset="0"/>
                          </a:rPr>
                          <m:t>𝑛</m:t>
                        </m:r>
                      </m:sup>
                    </m:sSup>
                    <m:r>
                      <a:rPr lang="en-US" altLang="en-US" sz="2400" b="0" i="1" smtClean="0">
                        <a:latin typeface="Cambria Math" panose="02040503050406030204" pitchFamily="18" charset="0"/>
                        <a:ea typeface="Cambria Math" panose="02040503050406030204" pitchFamily="18" charset="0"/>
                      </a:rPr>
                      <m:t>,</m:t>
                    </m:r>
                  </m:oMath>
                </a14:m>
                <a:r>
                  <a:rPr lang="en-US" altLang="en-US" sz="2400" dirty="0">
                    <a:latin typeface="+mn-lt"/>
                    <a:ea typeface="American Typewriter" charset="0"/>
                    <a:cs typeface="American Typewriter" charset="0"/>
                  </a:rPr>
                  <a:t> </a:t>
                </a:r>
              </a:p>
            </p:txBody>
          </p:sp>
        </mc:Choice>
        <mc:Fallback xmlns="">
          <p:sp>
            <p:nvSpPr>
              <p:cNvPr id="11" name="Rectangle 63">
                <a:extLst>
                  <a:ext uri="{FF2B5EF4-FFF2-40B4-BE49-F238E27FC236}">
                    <a16:creationId xmlns:a16="http://schemas.microsoft.com/office/drawing/2014/main" id="{674DC780-D3E9-E147-B226-8B3E8E35FFED}"/>
                  </a:ext>
                </a:extLst>
              </p:cNvPr>
              <p:cNvSpPr txBox="1">
                <a:spLocks noRot="1" noChangeAspect="1" noMove="1" noResize="1" noEditPoints="1" noAdjustHandles="1" noChangeArrowheads="1" noChangeShapeType="1" noTextEdit="1"/>
              </p:cNvSpPr>
              <p:nvPr/>
            </p:nvSpPr>
            <p:spPr>
              <a:xfrm>
                <a:off x="539552" y="5013176"/>
                <a:ext cx="7848872" cy="504056"/>
              </a:xfrm>
              <a:prstGeom prst="rect">
                <a:avLst/>
              </a:prstGeom>
              <a:blipFill>
                <a:blip r:embed="rId3"/>
                <a:stretch>
                  <a:fillRect l="-1131" t="-2439" b="-243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63">
                <a:extLst>
                  <a:ext uri="{FF2B5EF4-FFF2-40B4-BE49-F238E27FC236}">
                    <a16:creationId xmlns:a16="http://schemas.microsoft.com/office/drawing/2014/main" id="{40F2F92F-035B-DB49-AD62-A485EE001109}"/>
                  </a:ext>
                </a:extLst>
              </p:cNvPr>
              <p:cNvSpPr txBox="1">
                <a:spLocks noChangeArrowheads="1"/>
              </p:cNvSpPr>
              <p:nvPr/>
            </p:nvSpPr>
            <p:spPr>
              <a:xfrm>
                <a:off x="755576" y="5544616"/>
                <a:ext cx="8208912" cy="64807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m:rPr>
                        <m:sty m:val="p"/>
                      </m:rPr>
                      <a:rPr lang="en-US" altLang="en-US" sz="2400" b="0" i="0" smtClean="0">
                        <a:latin typeface="Cambria Math" panose="02040503050406030204" pitchFamily="18" charset="0"/>
                        <a:ea typeface="American Typewriter" charset="0"/>
                        <a:cs typeface="American Typewriter" charset="0"/>
                      </a:rPr>
                      <m:t>Pr</m:t>
                    </m:r>
                    <m:d>
                      <m:dPr>
                        <m:begChr m:val="["/>
                        <m:endChr m:val="]"/>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nor/>
                              </m:rPr>
                              <a:rPr lang="en-US" altLang="en-US" sz="2400" i="0" dirty="0">
                                <a:solidFill>
                                  <a:prstClr val="black"/>
                                </a:solidFill>
                                <a:latin typeface="Apple Chancery" panose="03020702040506060504" pitchFamily="66" charset="-79"/>
                                <a:ea typeface="Brush Script MT" panose="03060802040406070304" pitchFamily="66" charset="-122"/>
                                <a:cs typeface="Apple Chancery" panose="03020702040506060504" pitchFamily="66" charset="-79"/>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e>
                        </m:d>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Pr</m:t>
                    </m:r>
                    <m:d>
                      <m:dPr>
                        <m:begChr m:val="["/>
                        <m:endChr m:val="]"/>
                        <m:ctrlPr>
                          <a:rPr lang="en-US" altLang="en-US" sz="2400" b="0" i="1" smtClean="0">
                            <a:latin typeface="Cambria Math" panose="02040503050406030204" pitchFamily="18" charset="0"/>
                            <a:ea typeface="American Typewriter" charset="0"/>
                            <a:cs typeface="American Typewriter" charset="0"/>
                          </a:rPr>
                        </m:ctrlPr>
                      </m:dPr>
                      <m:e>
                        <m:r>
                          <a:rPr lang="en-US" altLang="en-US" sz="2400" b="0" i="1" smtClean="0">
                            <a:latin typeface="Cambria Math" panose="02040503050406030204" pitchFamily="18" charset="0"/>
                            <a:ea typeface="American Typewriter" charset="0"/>
                            <a:cs typeface="American Typewriter" charset="0"/>
                          </a:rPr>
                          <m:t>𝑚</m:t>
                        </m:r>
                        <m:r>
                          <a:rPr lang="en-US" altLang="en-US" sz="2400" i="1" smtClean="0">
                            <a:solidFill>
                              <a:schemeClr val="tx1"/>
                            </a:solidFill>
                            <a:latin typeface="Cambria Math" panose="02040503050406030204" pitchFamily="18" charset="0"/>
                            <a:ea typeface="Cambria Math" panose="02040503050406030204" pitchFamily="18" charset="0"/>
                            <a:cs typeface="American Typewriter" charset="0"/>
                          </a:rPr>
                          <m:t>⨁</m:t>
                        </m:r>
                        <m:r>
                          <m:rPr>
                            <m:nor/>
                          </m:rPr>
                          <a:rPr lang="en-US" altLang="en-US" sz="2400" i="0" dirty="0">
                            <a:solidFill>
                              <a:prstClr val="black"/>
                            </a:solidFill>
                            <a:latin typeface="Apple Chancery" panose="03020702040506060504" pitchFamily="66" charset="-79"/>
                            <a:ea typeface="Brush Script MT" panose="03060802040406070304" pitchFamily="66" charset="-122"/>
                            <a:cs typeface="Apple Chancery" panose="03020702040506060504" pitchFamily="66" charset="-79"/>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oMath>
                </a14:m>
                <a:r>
                  <a:rPr lang="en-US" altLang="en-US" sz="2400" dirty="0">
                    <a:latin typeface="+mn-lt"/>
                    <a:ea typeface="American Typewriter" charset="0"/>
                    <a:cs typeface="American Typewriter" charset="0"/>
                  </a:rPr>
                  <a:t> </a:t>
                </a:r>
                <a14:m>
                  <m:oMath xmlns:m="http://schemas.openxmlformats.org/officeDocument/2006/math">
                    <m:r>
                      <a:rPr lang="en-US" altLang="en-US" sz="2400" b="0" i="0" smtClean="0">
                        <a:latin typeface="Cambria Math" panose="02040503050406030204" pitchFamily="18" charset="0"/>
                        <a:ea typeface="American Typewriter" charset="0"/>
                        <a:cs typeface="American Typewriter" charset="0"/>
                      </a:rPr>
                      <m:t>= </m:t>
                    </m:r>
                    <m:r>
                      <m:rPr>
                        <m:sty m:val="p"/>
                      </m:rPr>
                      <a:rPr lang="en-US" altLang="en-US" sz="2400">
                        <a:latin typeface="Cambria Math" panose="02040503050406030204" pitchFamily="18" charset="0"/>
                        <a:ea typeface="American Typewriter" charset="0"/>
                        <a:cs typeface="American Typewriter" charset="0"/>
                      </a:rPr>
                      <m:t>Pr</m:t>
                    </m:r>
                    <m:d>
                      <m:dPr>
                        <m:begChr m:val="["/>
                        <m:endChr m:val="]"/>
                        <m:ctrlPr>
                          <a:rPr lang="en-US" altLang="en-US" sz="2400" i="1">
                            <a:latin typeface="Cambria Math" panose="02040503050406030204" pitchFamily="18" charset="0"/>
                            <a:ea typeface="American Typewriter" charset="0"/>
                            <a:cs typeface="American Typewriter" charset="0"/>
                          </a:rPr>
                        </m:ctrlPr>
                      </m:dPr>
                      <m:e>
                        <m:r>
                          <m:rPr>
                            <m:nor/>
                          </m:rPr>
                          <a:rPr lang="en-US" altLang="en-US" sz="2400" i="0" dirty="0">
                            <a:solidFill>
                              <a:prstClr val="black"/>
                            </a:solidFill>
                            <a:latin typeface="Apple Chancery" panose="03020702040506060504" pitchFamily="66" charset="-79"/>
                            <a:ea typeface="Brush Script MT" panose="03060802040406070304" pitchFamily="66" charset="-122"/>
                            <a:cs typeface="Apple Chancery" panose="03020702040506060504" pitchFamily="66" charset="-79"/>
                          </a:rPr>
                          <m:t>K</m:t>
                        </m:r>
                        <m:r>
                          <a:rPr lang="en-US" altLang="en-US" sz="240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i="1">
                            <a:latin typeface="Cambria Math" panose="02040503050406030204" pitchFamily="18" charset="0"/>
                            <a:ea typeface="Cambria Math" panose="02040503050406030204" pitchFamily="18" charset="0"/>
                            <a:cs typeface="American Typewriter" charset="0"/>
                          </a:rPr>
                          <m:t>⨁</m:t>
                        </m:r>
                        <m:r>
                          <a:rPr lang="en-US" altLang="en-US" sz="2400" b="0" i="1" smtClean="0">
                            <a:latin typeface="Cambria Math" panose="02040503050406030204" pitchFamily="18" charset="0"/>
                            <a:ea typeface="Cambria Math" panose="02040503050406030204" pitchFamily="18" charset="0"/>
                            <a:cs typeface="American Typewriter" charset="0"/>
                          </a:rPr>
                          <m:t>𝑚</m:t>
                        </m:r>
                      </m:e>
                    </m:d>
                    <m:r>
                      <a:rPr lang="en-US" altLang="en-US" sz="2400" b="0" i="1" smtClean="0">
                        <a:latin typeface="Cambria Math" panose="02040503050406030204" pitchFamily="18" charset="0"/>
                        <a:ea typeface="American Typewriter" charset="0"/>
                        <a:cs typeface="American Typewriter" charset="0"/>
                      </a:rPr>
                      <m:t>=1/</m:t>
                    </m:r>
                    <m:sSup>
                      <m:sSupPr>
                        <m:ctrlPr>
                          <a:rPr lang="en-US" altLang="en-US" sz="2400" b="0" i="1" smtClean="0">
                            <a:latin typeface="Cambria Math" panose="02040503050406030204" pitchFamily="18" charset="0"/>
                          </a:rPr>
                        </m:ctrlPr>
                      </m:sSupPr>
                      <m:e>
                        <m:r>
                          <a:rPr lang="en-US" altLang="en-US" sz="2400" b="0" i="1" smtClean="0">
                            <a:latin typeface="Cambria Math" panose="02040503050406030204" pitchFamily="18" charset="0"/>
                          </a:rPr>
                          <m:t>2</m:t>
                        </m:r>
                      </m:e>
                      <m:sup>
                        <m:r>
                          <a:rPr lang="en-US" altLang="en-US" sz="2400" b="0" i="1" smtClean="0">
                            <a:latin typeface="Cambria Math" panose="02040503050406030204" pitchFamily="18" charset="0"/>
                          </a:rPr>
                          <m:t>𝑛</m:t>
                        </m:r>
                      </m:sup>
                    </m:sSup>
                  </m:oMath>
                </a14:m>
                <a:r>
                  <a:rPr lang="en-US" altLang="en-US" sz="2400" dirty="0">
                    <a:latin typeface="+mn-lt"/>
                    <a:ea typeface="American Typewriter" charset="0"/>
                    <a:cs typeface="American Typewriter" charset="0"/>
                  </a:rPr>
                  <a:t> </a:t>
                </a:r>
              </a:p>
            </p:txBody>
          </p:sp>
        </mc:Choice>
        <mc:Fallback xmlns="">
          <p:sp>
            <p:nvSpPr>
              <p:cNvPr id="12" name="Rectangle 63">
                <a:extLst>
                  <a:ext uri="{FF2B5EF4-FFF2-40B4-BE49-F238E27FC236}">
                    <a16:creationId xmlns:a16="http://schemas.microsoft.com/office/drawing/2014/main" id="{40F2F92F-035B-DB49-AD62-A485EE001109}"/>
                  </a:ext>
                </a:extLst>
              </p:cNvPr>
              <p:cNvSpPr txBox="1">
                <a:spLocks noRot="1" noChangeAspect="1" noMove="1" noResize="1" noEditPoints="1" noAdjustHandles="1" noChangeArrowheads="1" noChangeShapeType="1" noTextEdit="1"/>
              </p:cNvSpPr>
              <p:nvPr/>
            </p:nvSpPr>
            <p:spPr>
              <a:xfrm>
                <a:off x="755576" y="5544616"/>
                <a:ext cx="8208912" cy="648072"/>
              </a:xfrm>
              <a:prstGeom prst="rect">
                <a:avLst/>
              </a:prstGeom>
              <a:blipFill>
                <a:blip r:embed="rId4"/>
                <a:stretch>
                  <a:fillRect l="-154" b="-19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63">
                <a:extLst>
                  <a:ext uri="{FF2B5EF4-FFF2-40B4-BE49-F238E27FC236}">
                    <a16:creationId xmlns:a16="http://schemas.microsoft.com/office/drawing/2014/main" id="{731AA733-E29A-0D46-8591-0D67588B7162}"/>
                  </a:ext>
                </a:extLst>
              </p:cNvPr>
              <p:cNvSpPr txBox="1">
                <a:spLocks noChangeArrowheads="1"/>
              </p:cNvSpPr>
              <p:nvPr/>
            </p:nvSpPr>
            <p:spPr>
              <a:xfrm>
                <a:off x="755576" y="5877272"/>
                <a:ext cx="8208912" cy="10801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a:latin typeface="Cambria Math" panose="02040503050406030204" pitchFamily="18" charset="0"/>
                          <a:ea typeface="American Typewriter" charset="0"/>
                          <a:cs typeface="American Typewriter" charset="0"/>
                        </a:rPr>
                        <m:t>Pr</m:t>
                      </m:r>
                      <m:d>
                        <m:dPr>
                          <m:begChr m:val="["/>
                          <m:endChr m:val="]"/>
                          <m:ctrlPr>
                            <a:rPr lang="en-US" altLang="en-US" sz="2400" i="1">
                              <a:latin typeface="Cambria Math" panose="02040503050406030204" pitchFamily="18" charset="0"/>
                              <a:ea typeface="American Typewriter" charset="0"/>
                              <a:cs typeface="American Typewriter" charset="0"/>
                            </a:rPr>
                          </m:ctrlPr>
                        </m:dPr>
                        <m:e>
                          <m:r>
                            <m:rPr>
                              <m:nor/>
                            </m:rPr>
                            <a:rPr lang="en-US" altLang="en-US" sz="2400" i="0" dirty="0">
                              <a:solidFill>
                                <a:prstClr val="black"/>
                              </a:solidFill>
                              <a:latin typeface="Apple Chancery" panose="03020702040506060504" pitchFamily="66" charset="-79"/>
                              <a:ea typeface="Brush Script MT" panose="03060802040406070304" pitchFamily="66" charset="-122"/>
                              <a:cs typeface="Apple Chancery" panose="03020702040506060504" pitchFamily="66" charset="-79"/>
                            </a:rPr>
                            <m:t>K</m:t>
                          </m:r>
                          <m:r>
                            <a:rPr lang="en-US" altLang="en-US" sz="240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i="1">
                              <a:latin typeface="Cambria Math" panose="02040503050406030204" pitchFamily="18" charset="0"/>
                              <a:ea typeface="Cambria Math" panose="02040503050406030204" pitchFamily="18" charset="0"/>
                              <a:cs typeface="American Typewriter" charset="0"/>
                            </a:rPr>
                            <m:t>⨁</m:t>
                          </m:r>
                          <m:r>
                            <a:rPr lang="en-US" altLang="en-US" sz="2400" b="0" i="1" smtClean="0">
                              <a:latin typeface="Cambria Math" panose="02040503050406030204" pitchFamily="18" charset="0"/>
                              <a:ea typeface="Cambria Math" panose="02040503050406030204" pitchFamily="18" charset="0"/>
                              <a:cs typeface="American Typewriter" charset="0"/>
                            </a:rPr>
                            <m:t>𝑚</m:t>
                          </m:r>
                          <m:r>
                            <a:rPr lang="en-US" altLang="en-US" sz="2400" b="0" i="1" smtClean="0">
                              <a:latin typeface="Cambria Math" panose="02040503050406030204" pitchFamily="18" charset="0"/>
                              <a:ea typeface="Cambria Math" panose="02040503050406030204" pitchFamily="18" charset="0"/>
                              <a:cs typeface="American Typewriter" charset="0"/>
                            </a:rPr>
                            <m:t>′</m:t>
                          </m:r>
                        </m:e>
                      </m:d>
                      <m:r>
                        <a:rPr lang="en-US" altLang="en-US" sz="2400" b="0" i="0" smtClean="0">
                          <a:latin typeface="Cambria Math" panose="02040503050406030204" pitchFamily="18" charset="0"/>
                          <a:ea typeface="Cambria Math" panose="02040503050406030204" pitchFamily="18" charset="0"/>
                          <a:cs typeface="American Typewriter" charset="0"/>
                        </a:rPr>
                        <m:t>=</m:t>
                      </m:r>
                      <m:r>
                        <m:rPr>
                          <m:sty m:val="p"/>
                        </m:rPr>
                        <a:rPr lang="en-US" altLang="en-US" sz="2400">
                          <a:latin typeface="Cambria Math" panose="02040503050406030204" pitchFamily="18" charset="0"/>
                          <a:ea typeface="American Typewriter" charset="0"/>
                          <a:cs typeface="American Typewriter" charset="0"/>
                        </a:rPr>
                        <m:t>Pr</m:t>
                      </m:r>
                      <m:d>
                        <m:dPr>
                          <m:begChr m:val="["/>
                          <m:endChr m:val="]"/>
                          <m:ctrlPr>
                            <a:rPr lang="en-US" altLang="en-US" sz="2400" i="1">
                              <a:latin typeface="Cambria Math" panose="02040503050406030204" pitchFamily="18" charset="0"/>
                              <a:ea typeface="American Typewriter" charset="0"/>
                              <a:cs typeface="American Typewriter" charset="0"/>
                            </a:rPr>
                          </m:ctrlPr>
                        </m:dPr>
                        <m:e>
                          <m:r>
                            <a:rPr lang="en-US" altLang="en-US" sz="2400" b="0" i="1" smtClean="0">
                              <a:latin typeface="Cambria Math" panose="02040503050406030204" pitchFamily="18" charset="0"/>
                              <a:ea typeface="American Typewriter" charset="0"/>
                              <a:cs typeface="American Typewriter" charset="0"/>
                            </a:rPr>
                            <m:t>𝑚</m:t>
                          </m:r>
                          <m:r>
                            <a:rPr lang="en-US" altLang="en-US" sz="2400" b="0" i="0" smtClean="0">
                              <a:latin typeface="Cambria Math" panose="02040503050406030204" pitchFamily="18" charset="0"/>
                              <a:ea typeface="American Typewriter" charset="0"/>
                              <a:cs typeface="American Typewriter" charset="0"/>
                            </a:rPr>
                            <m:t>′</m:t>
                          </m:r>
                          <m:r>
                            <a:rPr lang="en-US" altLang="en-US" sz="2400" i="1">
                              <a:latin typeface="Cambria Math" panose="02040503050406030204" pitchFamily="18" charset="0"/>
                              <a:ea typeface="Cambria Math" panose="02040503050406030204" pitchFamily="18" charset="0"/>
                              <a:cs typeface="American Typewriter" charset="0"/>
                            </a:rPr>
                            <m:t>⨁</m:t>
                          </m:r>
                          <m:r>
                            <m:rPr>
                              <m:nor/>
                            </m:rPr>
                            <a:rPr lang="en-US" altLang="en-US" sz="2400" i="0" dirty="0">
                              <a:solidFill>
                                <a:prstClr val="black"/>
                              </a:solidFill>
                              <a:latin typeface="Apple Chancery" panose="03020702040506060504" pitchFamily="66" charset="-79"/>
                              <a:ea typeface="Brush Script MT" panose="03060802040406070304" pitchFamily="66" charset="-122"/>
                              <a:cs typeface="Apple Chancery" panose="03020702040506060504" pitchFamily="66" charset="-79"/>
                            </a:rPr>
                            <m:t>K</m:t>
                          </m:r>
                          <m:r>
                            <a:rPr lang="en-US" altLang="en-US" sz="240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Pr</m:t>
                      </m:r>
                      <m:d>
                        <m:dPr>
                          <m:begChr m:val="["/>
                          <m:endChr m:val="]"/>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nor/>
                                </m:rPr>
                                <a:rPr lang="en-US" altLang="en-US" sz="2400" i="0" dirty="0">
                                  <a:solidFill>
                                    <a:prstClr val="black"/>
                                  </a:solidFill>
                                  <a:latin typeface="Apple Chancery" panose="03020702040506060504" pitchFamily="66" charset="-79"/>
                                  <a:ea typeface="Brush Script MT" panose="03060802040406070304" pitchFamily="66" charset="-122"/>
                                  <a:cs typeface="Apple Chancery" panose="03020702040506060504" pitchFamily="66" charset="-79"/>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0" smtClean="0">
                                  <a:latin typeface="Cambria Math" panose="02040503050406030204" pitchFamily="18" charset="0"/>
                                  <a:ea typeface="American Typewriter" charset="0"/>
                                  <a:cs typeface="American Typewriter" charset="0"/>
                                </a:rPr>
                                <m:t>′</m:t>
                              </m:r>
                            </m:e>
                          </m:d>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oMath>
                  </m:oMathPara>
                </a14:m>
                <a:endParaRPr lang="en-US" altLang="en-US" sz="2400" dirty="0">
                  <a:latin typeface="+mn-lt"/>
                  <a:ea typeface="American Typewriter" charset="0"/>
                  <a:cs typeface="American Typewriter" charset="0"/>
                </a:endParaRPr>
              </a:p>
            </p:txBody>
          </p:sp>
        </mc:Choice>
        <mc:Fallback xmlns="">
          <p:sp>
            <p:nvSpPr>
              <p:cNvPr id="15" name="Rectangle 63">
                <a:extLst>
                  <a:ext uri="{FF2B5EF4-FFF2-40B4-BE49-F238E27FC236}">
                    <a16:creationId xmlns:a16="http://schemas.microsoft.com/office/drawing/2014/main" id="{731AA733-E29A-0D46-8591-0D67588B7162}"/>
                  </a:ext>
                </a:extLst>
              </p:cNvPr>
              <p:cNvSpPr txBox="1">
                <a:spLocks noRot="1" noChangeAspect="1" noMove="1" noResize="1" noEditPoints="1" noAdjustHandles="1" noChangeArrowheads="1" noChangeShapeType="1" noTextEdit="1"/>
              </p:cNvSpPr>
              <p:nvPr/>
            </p:nvSpPr>
            <p:spPr>
              <a:xfrm>
                <a:off x="755576" y="5877272"/>
                <a:ext cx="8208912" cy="1080120"/>
              </a:xfrm>
              <a:prstGeom prst="rect">
                <a:avLst/>
              </a:prstGeom>
              <a:blipFill>
                <a:blip r:embed="rId5"/>
                <a:stretch>
                  <a:fillRect/>
                </a:stretch>
              </a:blipFill>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9A4BA77D-51D4-F346-B3B6-EBE6326A974F}"/>
              </a:ext>
            </a:extLst>
          </p:cNvPr>
          <p:cNvGrpSpPr/>
          <p:nvPr/>
        </p:nvGrpSpPr>
        <p:grpSpPr>
          <a:xfrm>
            <a:off x="467544" y="1484784"/>
            <a:ext cx="8496944" cy="2376264"/>
            <a:chOff x="467544" y="1484784"/>
            <a:chExt cx="8496944" cy="2376264"/>
          </a:xfrm>
        </p:grpSpPr>
        <p:sp>
          <p:nvSpPr>
            <p:cNvPr id="14" name="Rectangle 63">
              <a:extLst>
                <a:ext uri="{FF2B5EF4-FFF2-40B4-BE49-F238E27FC236}">
                  <a16:creationId xmlns:a16="http://schemas.microsoft.com/office/drawing/2014/main" id="{8A2F2900-97F6-E64A-9AD0-CF07A213D93C}"/>
                </a:ext>
              </a:extLst>
            </p:cNvPr>
            <p:cNvSpPr txBox="1">
              <a:spLocks noChangeArrowheads="1"/>
            </p:cNvSpPr>
            <p:nvPr/>
          </p:nvSpPr>
          <p:spPr>
            <a:xfrm>
              <a:off x="539552" y="1556792"/>
              <a:ext cx="4752528"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mn-lt"/>
                  <a:ea typeface="American Typewriter" charset="0"/>
                  <a:cs typeface="American Typewriter" charset="0"/>
                </a:rPr>
                <a:t>The One-time Pad Construction:</a:t>
              </a:r>
            </a:p>
          </p:txBody>
        </p:sp>
        <p:sp>
          <p:nvSpPr>
            <p:cNvPr id="16" name="Rectangle 15">
              <a:extLst>
                <a:ext uri="{FF2B5EF4-FFF2-40B4-BE49-F238E27FC236}">
                  <a16:creationId xmlns:a16="http://schemas.microsoft.com/office/drawing/2014/main" id="{5FC48B23-F6A5-C149-8884-DC6FB8498ED3}"/>
                </a:ext>
              </a:extLst>
            </p:cNvPr>
            <p:cNvSpPr/>
            <p:nvPr/>
          </p:nvSpPr>
          <p:spPr>
            <a:xfrm>
              <a:off x="467544" y="1484784"/>
              <a:ext cx="8496944"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Rectangle 63">
                  <a:extLst>
                    <a:ext uri="{FF2B5EF4-FFF2-40B4-BE49-F238E27FC236}">
                      <a16:creationId xmlns:a16="http://schemas.microsoft.com/office/drawing/2014/main" id="{A193A392-1DA1-E446-9180-1CA458CB5B34}"/>
                    </a:ext>
                  </a:extLst>
                </p:cNvPr>
                <p:cNvSpPr txBox="1">
                  <a:spLocks noChangeArrowheads="1"/>
                </p:cNvSpPr>
                <p:nvPr/>
              </p:nvSpPr>
              <p:spPr>
                <a:xfrm>
                  <a:off x="827584" y="2132856"/>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𝐺𝑒𝑛</m:t>
                      </m:r>
                      <m:r>
                        <a:rPr lang="en-US" altLang="en-US" sz="2400" b="0" i="1" smtClean="0">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Choose an </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𝑛</m:t>
                      </m:r>
                    </m:oMath>
                  </a14:m>
                  <a:r>
                    <a:rPr lang="en-US" altLang="en-US" sz="2400" dirty="0">
                      <a:latin typeface="+mn-lt"/>
                      <a:ea typeface="American Typewriter" charset="0"/>
                      <a:cs typeface="American Typewriter" charset="0"/>
                    </a:rPr>
                    <a:t>-bit string </a:t>
                  </a:r>
                  <a:r>
                    <a:rPr lang="en-US" altLang="en-US" sz="2400" dirty="0">
                      <a:solidFill>
                        <a:srgbClr val="0000FF"/>
                      </a:solidFill>
                      <a:latin typeface="+mn-lt"/>
                      <a:ea typeface="American Typewriter" charset="0"/>
                      <a:cs typeface="American Typewriter" charset="0"/>
                    </a:rPr>
                    <a:t>k</a:t>
                  </a:r>
                  <a:r>
                    <a:rPr lang="en-US" altLang="en-US" sz="2400" dirty="0">
                      <a:latin typeface="+mn-lt"/>
                      <a:ea typeface="American Typewriter" charset="0"/>
                      <a:cs typeface="American Typewriter" charset="0"/>
                    </a:rPr>
                    <a:t> at random, i.e. </a:t>
                  </a:r>
                  <a14:m>
                    <m:oMath xmlns:m="http://schemas.openxmlformats.org/officeDocument/2006/math">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0</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1</m:t>
                      </m:r>
                      <m:sSup>
                        <m:sSupPr>
                          <m:ctrlPr>
                            <a:rPr lang="en-US" altLang="en-US" sz="2400" i="1">
                              <a:solidFill>
                                <a:srgbClr val="0000FF"/>
                              </a:solidFill>
                              <a:latin typeface="Cambria Math" panose="02040503050406030204" pitchFamily="18" charset="0"/>
                              <a:ea typeface="Cambria Math" panose="02040503050406030204" pitchFamily="18" charset="0"/>
                            </a:rPr>
                          </m:ctrlPr>
                        </m:sSupPr>
                        <m:e>
                          <m:r>
                            <a:rPr lang="en-US" altLang="en-US" sz="2400" b="0" i="1">
                              <a:solidFill>
                                <a:srgbClr val="0000FF"/>
                              </a:solidFill>
                              <a:latin typeface="Cambria Math" panose="02040503050406030204" pitchFamily="18" charset="0"/>
                              <a:ea typeface="Cambria Math" panose="02040503050406030204" pitchFamily="18" charset="0"/>
                            </a:rPr>
                            <m:t>}</m:t>
                          </m:r>
                        </m:e>
                        <m:sup>
                          <m:r>
                            <a:rPr lang="en-US" altLang="en-US" sz="2400" b="0" i="1">
                              <a:solidFill>
                                <a:srgbClr val="0000FF"/>
                              </a:solidFill>
                              <a:latin typeface="Cambria Math" panose="02040503050406030204" pitchFamily="18" charset="0"/>
                              <a:ea typeface="Cambria Math" panose="02040503050406030204" pitchFamily="18" charset="0"/>
                            </a:rPr>
                            <m:t>𝑛</m:t>
                          </m:r>
                        </m:sup>
                      </m:sSup>
                    </m:oMath>
                  </a14:m>
                  <a:endParaRPr lang="en-US" altLang="en-US" sz="2400" dirty="0">
                    <a:ea typeface="American Typewriter" charset="0"/>
                    <a:cs typeface="American Typewriter" charset="0"/>
                  </a:endParaRPr>
                </a:p>
              </p:txBody>
            </p:sp>
          </mc:Choice>
          <mc:Fallback xmlns="">
            <p:sp>
              <p:nvSpPr>
                <p:cNvPr id="17" name="Rectangle 63">
                  <a:extLst>
                    <a:ext uri="{FF2B5EF4-FFF2-40B4-BE49-F238E27FC236}">
                      <a16:creationId xmlns:a16="http://schemas.microsoft.com/office/drawing/2014/main" id="{A193A392-1DA1-E446-9180-1CA458CB5B34}"/>
                    </a:ext>
                  </a:extLst>
                </p:cNvPr>
                <p:cNvSpPr txBox="1">
                  <a:spLocks noRot="1" noChangeAspect="1" noMove="1" noResize="1" noEditPoints="1" noAdjustHandles="1" noChangeArrowheads="1" noChangeShapeType="1" noTextEdit="1"/>
                </p:cNvSpPr>
                <p:nvPr/>
              </p:nvSpPr>
              <p:spPr>
                <a:xfrm>
                  <a:off x="827584" y="2132856"/>
                  <a:ext cx="7488832" cy="432048"/>
                </a:xfrm>
                <a:prstGeom prst="rect">
                  <a:avLst/>
                </a:prstGeom>
                <a:blipFill>
                  <a:blip r:embed="rId6"/>
                  <a:stretch>
                    <a:fillRect l="-169" t="-11429"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63">
                  <a:extLst>
                    <a:ext uri="{FF2B5EF4-FFF2-40B4-BE49-F238E27FC236}">
                      <a16:creationId xmlns:a16="http://schemas.microsoft.com/office/drawing/2014/main" id="{A749A008-2F3C-264B-A6FE-F0A8167FE5EB}"/>
                    </a:ext>
                  </a:extLst>
                </p:cNvPr>
                <p:cNvSpPr txBox="1">
                  <a:spLocks noChangeArrowheads="1"/>
                </p:cNvSpPr>
                <p:nvPr/>
              </p:nvSpPr>
              <p:spPr>
                <a:xfrm>
                  <a:off x="827584" y="2708920"/>
                  <a:ext cx="784887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𝐸𝑛𝑐</m:t>
                      </m:r>
                      <m:d>
                        <m:dPr>
                          <m:ctrlPr>
                            <a:rPr lang="en-US" altLang="en-US" sz="2400" b="0" i="1" smtClean="0">
                              <a:solidFill>
                                <a:srgbClr val="0000FF"/>
                              </a:solidFill>
                              <a:latin typeface="Cambria Math" panose="02040503050406030204" pitchFamily="18" charset="0"/>
                              <a:ea typeface="American Typewriter" charset="0"/>
                              <a:cs typeface="American Typewriter" charset="0"/>
                            </a:rPr>
                          </m:ctrlPr>
                        </m:dPr>
                        <m:e>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e>
                      </m:d>
                    </m:oMath>
                  </a14:m>
                  <a:r>
                    <a:rPr lang="en-US" altLang="en-US" sz="2400" dirty="0">
                      <a:latin typeface="+mn-lt"/>
                      <a:ea typeface="American Typewriter" charset="0"/>
                      <a:cs typeface="American Typewriter" charset="0"/>
                    </a:rPr>
                    <a:t>, where M is an n-bit message: Output </a:t>
                  </a:r>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xmlns="">
            <p:sp>
              <p:nvSpPr>
                <p:cNvPr id="18" name="Rectangle 63">
                  <a:extLst>
                    <a:ext uri="{FF2B5EF4-FFF2-40B4-BE49-F238E27FC236}">
                      <a16:creationId xmlns:a16="http://schemas.microsoft.com/office/drawing/2014/main" id="{A749A008-2F3C-264B-A6FE-F0A8167FE5EB}"/>
                    </a:ext>
                  </a:extLst>
                </p:cNvPr>
                <p:cNvSpPr txBox="1">
                  <a:spLocks noRot="1" noChangeAspect="1" noMove="1" noResize="1" noEditPoints="1" noAdjustHandles="1" noChangeArrowheads="1" noChangeShapeType="1" noTextEdit="1"/>
                </p:cNvSpPr>
                <p:nvPr/>
              </p:nvSpPr>
              <p:spPr>
                <a:xfrm>
                  <a:off x="827584" y="2708920"/>
                  <a:ext cx="7848872" cy="432048"/>
                </a:xfrm>
                <a:prstGeom prst="rect">
                  <a:avLst/>
                </a:prstGeom>
                <a:blipFill>
                  <a:blip r:embed="rId7"/>
                  <a:stretch>
                    <a:fillRect l="-162" t="-11429"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63">
                  <a:extLst>
                    <a:ext uri="{FF2B5EF4-FFF2-40B4-BE49-F238E27FC236}">
                      <a16:creationId xmlns:a16="http://schemas.microsoft.com/office/drawing/2014/main" id="{0392E916-E149-F449-B775-60442C72851A}"/>
                    </a:ext>
                  </a:extLst>
                </p:cNvPr>
                <p:cNvSpPr txBox="1">
                  <a:spLocks noChangeArrowheads="1"/>
                </p:cNvSpPr>
                <p:nvPr/>
              </p:nvSpPr>
              <p:spPr>
                <a:xfrm>
                  <a:off x="827584" y="3284984"/>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𝐷𝑒𝑐</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Output </a:t>
                  </a:r>
                  <a14:m>
                    <m:oMath xmlns:m="http://schemas.openxmlformats.org/officeDocument/2006/math">
                      <m:r>
                        <a:rPr lang="en-US" altLang="en-US" sz="2400" i="1">
                          <a:solidFill>
                            <a:srgbClr val="0000FF"/>
                          </a:solidFill>
                          <a:latin typeface="Cambria Math" panose="02040503050406030204" pitchFamily="18" charset="0"/>
                          <a:ea typeface="American Typewriter" charset="0"/>
                          <a:cs typeface="American Typewriter" charset="0"/>
                        </a:rPr>
                        <m:t>𝑚</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xmlns="">
            <p:sp>
              <p:nvSpPr>
                <p:cNvPr id="19" name="Rectangle 63">
                  <a:extLst>
                    <a:ext uri="{FF2B5EF4-FFF2-40B4-BE49-F238E27FC236}">
                      <a16:creationId xmlns:a16="http://schemas.microsoft.com/office/drawing/2014/main" id="{0392E916-E149-F449-B775-60442C72851A}"/>
                    </a:ext>
                  </a:extLst>
                </p:cNvPr>
                <p:cNvSpPr txBox="1">
                  <a:spLocks noRot="1" noChangeAspect="1" noMove="1" noResize="1" noEditPoints="1" noAdjustHandles="1" noChangeArrowheads="1" noChangeShapeType="1" noTextEdit="1"/>
                </p:cNvSpPr>
                <p:nvPr/>
              </p:nvSpPr>
              <p:spPr>
                <a:xfrm>
                  <a:off x="827584" y="3284984"/>
                  <a:ext cx="7488832" cy="432048"/>
                </a:xfrm>
                <a:prstGeom prst="rect">
                  <a:avLst/>
                </a:prstGeom>
                <a:blipFill>
                  <a:blip r:embed="rId8"/>
                  <a:stretch>
                    <a:fillRect l="-169" t="-11429" b="-34286"/>
                  </a:stretch>
                </a:blipFill>
              </p:spPr>
              <p:txBody>
                <a:bodyPr/>
                <a:lstStyle/>
                <a:p>
                  <a:r>
                    <a:rPr lang="en-US">
                      <a:noFill/>
                    </a:rPr>
                    <a:t> </a:t>
                  </a:r>
                </a:p>
              </p:txBody>
            </p:sp>
          </mc:Fallback>
        </mc:AlternateContent>
      </p:grpSp>
    </p:spTree>
    <p:extLst>
      <p:ext uri="{BB962C8B-B14F-4D97-AF65-F5344CB8AC3E}">
        <p14:creationId xmlns:p14="http://schemas.microsoft.com/office/powerpoint/2010/main" val="32536733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Perfect Secrecy is Achievable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10" name="Rectangle 63">
            <a:extLst>
              <a:ext uri="{FF2B5EF4-FFF2-40B4-BE49-F238E27FC236}">
                <a16:creationId xmlns:a16="http://schemas.microsoft.com/office/drawing/2014/main" id="{8935DDC2-17A3-3E40-BE7A-3421DF05F28F}"/>
              </a:ext>
            </a:extLst>
          </p:cNvPr>
          <p:cNvSpPr txBox="1">
            <a:spLocks noChangeArrowheads="1"/>
          </p:cNvSpPr>
          <p:nvPr/>
        </p:nvSpPr>
        <p:spPr>
          <a:xfrm>
            <a:off x="539552" y="4077072"/>
            <a:ext cx="784887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Claim</a:t>
            </a:r>
            <a:r>
              <a:rPr lang="en-US" altLang="en-US" sz="2400" dirty="0">
                <a:latin typeface="+mn-lt"/>
                <a:ea typeface="American Typewriter" charset="0"/>
                <a:cs typeface="American Typewriter" charset="0"/>
              </a:rPr>
              <a:t>: One-time Pad achieves Perfect Indistinguishability (and therefore perfect secrecy). </a:t>
            </a:r>
          </a:p>
        </p:txBody>
      </p:sp>
      <mc:AlternateContent xmlns:mc="http://schemas.openxmlformats.org/markup-compatibility/2006" xmlns:a14="http://schemas.microsoft.com/office/drawing/2010/main">
        <mc:Choice Requires="a14">
          <p:sp>
            <p:nvSpPr>
              <p:cNvPr id="11" name="Rectangle 63">
                <a:extLst>
                  <a:ext uri="{FF2B5EF4-FFF2-40B4-BE49-F238E27FC236}">
                    <a16:creationId xmlns:a16="http://schemas.microsoft.com/office/drawing/2014/main" id="{674DC780-D3E9-E147-B226-8B3E8E35FFED}"/>
                  </a:ext>
                </a:extLst>
              </p:cNvPr>
              <p:cNvSpPr txBox="1">
                <a:spLocks noChangeArrowheads="1"/>
              </p:cNvSpPr>
              <p:nvPr/>
            </p:nvSpPr>
            <p:spPr>
              <a:xfrm>
                <a:off x="539552" y="5013176"/>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Proof</a:t>
                </a:r>
                <a:r>
                  <a:rPr lang="en-US" altLang="en-US" sz="2400" dirty="0">
                    <a:latin typeface="+mn-lt"/>
                    <a:ea typeface="American Typewriter" charset="0"/>
                    <a:cs typeface="American Typewriter" charset="0"/>
                  </a:rPr>
                  <a:t>: For any </a:t>
                </a:r>
                <a:r>
                  <a:rPr lang="en-US" altLang="en-US" sz="2400" i="1" dirty="0">
                    <a:latin typeface="+mn-lt"/>
                    <a:ea typeface="American Typewriter" charset="0"/>
                    <a:cs typeface="American Typewriter" charset="0"/>
                  </a:rPr>
                  <a:t>m</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m:t>
                    </m:r>
                    <m:sSup>
                      <m:sSupPr>
                        <m:ctrlPr>
                          <a:rPr lang="en-US" altLang="en-US" sz="2400" b="0" i="1" smtClean="0">
                            <a:latin typeface="Cambria Math" panose="02040503050406030204" pitchFamily="18" charset="0"/>
                            <a:ea typeface="American Typewriter" charset="0"/>
                            <a:cs typeface="American Typewriter" charset="0"/>
                          </a:rPr>
                        </m:ctrlPr>
                      </m:sSupPr>
                      <m:e>
                        <m:r>
                          <a:rPr lang="en-US" altLang="en-US" sz="2400" b="0" i="1" smtClean="0">
                            <a:latin typeface="Cambria Math" panose="02040503050406030204" pitchFamily="18" charset="0"/>
                            <a:ea typeface="American Typewriter" charset="0"/>
                            <a:cs typeface="American Typewriter" charset="0"/>
                          </a:rPr>
                          <m:t>𝑚</m:t>
                        </m:r>
                      </m:e>
                      <m:sup>
                        <m:r>
                          <a:rPr lang="en-US" altLang="en-US" sz="2400" b="0" i="1" smtClean="0">
                            <a:latin typeface="Cambria Math" panose="02040503050406030204" pitchFamily="18" charset="0"/>
                            <a:ea typeface="American Typewriter" charset="0"/>
                            <a:cs typeface="American Typewriter" charset="0"/>
                          </a:rPr>
                          <m:t>′</m:t>
                        </m:r>
                      </m:sup>
                    </m:sSup>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Cambria Math" panose="02040503050406030204" pitchFamily="18" charset="0"/>
                        <a:cs typeface="American Typewriter" charset="0"/>
                      </a:rPr>
                      <m:t>∈{0,1</m:t>
                    </m:r>
                    <m:sSup>
                      <m:sSupPr>
                        <m:ctrlPr>
                          <a:rPr lang="en-US" altLang="en-US" sz="2400" b="0" i="1" smtClean="0">
                            <a:latin typeface="Cambria Math" panose="02040503050406030204" pitchFamily="18" charset="0"/>
                            <a:ea typeface="Cambria Math" panose="02040503050406030204" pitchFamily="18" charset="0"/>
                          </a:rPr>
                        </m:ctrlPr>
                      </m:sSupPr>
                      <m:e>
                        <m:r>
                          <a:rPr lang="en-US" altLang="en-US" sz="2400" b="0" i="1" smtClean="0">
                            <a:latin typeface="Cambria Math" panose="02040503050406030204" pitchFamily="18" charset="0"/>
                            <a:ea typeface="Cambria Math" panose="02040503050406030204" pitchFamily="18" charset="0"/>
                          </a:rPr>
                          <m:t>}</m:t>
                        </m:r>
                      </m:e>
                      <m:sup>
                        <m:r>
                          <a:rPr lang="en-US" altLang="en-US" sz="2400" b="0" i="1" smtClean="0">
                            <a:latin typeface="Cambria Math" panose="02040503050406030204" pitchFamily="18" charset="0"/>
                            <a:ea typeface="Cambria Math" panose="02040503050406030204" pitchFamily="18" charset="0"/>
                          </a:rPr>
                          <m:t>𝑛</m:t>
                        </m:r>
                      </m:sup>
                    </m:sSup>
                    <m:r>
                      <a:rPr lang="en-US" altLang="en-US" sz="2400" b="0" i="1" smtClean="0">
                        <a:latin typeface="Cambria Math" panose="02040503050406030204" pitchFamily="18" charset="0"/>
                        <a:ea typeface="Cambria Math" panose="02040503050406030204" pitchFamily="18" charset="0"/>
                      </a:rPr>
                      <m:t>,</m:t>
                    </m:r>
                  </m:oMath>
                </a14:m>
                <a:r>
                  <a:rPr lang="en-US" altLang="en-US" sz="2400" dirty="0">
                    <a:latin typeface="+mn-lt"/>
                    <a:ea typeface="American Typewriter" charset="0"/>
                    <a:cs typeface="American Typewriter" charset="0"/>
                  </a:rPr>
                  <a:t> </a:t>
                </a:r>
              </a:p>
            </p:txBody>
          </p:sp>
        </mc:Choice>
        <mc:Fallback xmlns="">
          <p:sp>
            <p:nvSpPr>
              <p:cNvPr id="11" name="Rectangle 63">
                <a:extLst>
                  <a:ext uri="{FF2B5EF4-FFF2-40B4-BE49-F238E27FC236}">
                    <a16:creationId xmlns:a16="http://schemas.microsoft.com/office/drawing/2014/main" id="{674DC780-D3E9-E147-B226-8B3E8E35FFED}"/>
                  </a:ext>
                </a:extLst>
              </p:cNvPr>
              <p:cNvSpPr txBox="1">
                <a:spLocks noRot="1" noChangeAspect="1" noMove="1" noResize="1" noEditPoints="1" noAdjustHandles="1" noChangeArrowheads="1" noChangeShapeType="1" noTextEdit="1"/>
              </p:cNvSpPr>
              <p:nvPr/>
            </p:nvSpPr>
            <p:spPr>
              <a:xfrm>
                <a:off x="539552" y="5013176"/>
                <a:ext cx="7848872" cy="504056"/>
              </a:xfrm>
              <a:prstGeom prst="rect">
                <a:avLst/>
              </a:prstGeom>
              <a:blipFill>
                <a:blip r:embed="rId3"/>
                <a:stretch>
                  <a:fillRect l="-1131" t="-2439" b="-2439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63">
                <a:extLst>
                  <a:ext uri="{FF2B5EF4-FFF2-40B4-BE49-F238E27FC236}">
                    <a16:creationId xmlns:a16="http://schemas.microsoft.com/office/drawing/2014/main" id="{40F2F92F-035B-DB49-AD62-A485EE001109}"/>
                  </a:ext>
                </a:extLst>
              </p:cNvPr>
              <p:cNvSpPr txBox="1">
                <a:spLocks noChangeArrowheads="1"/>
              </p:cNvSpPr>
              <p:nvPr/>
            </p:nvSpPr>
            <p:spPr>
              <a:xfrm>
                <a:off x="1871700" y="5302731"/>
                <a:ext cx="6156684" cy="10801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0" dirty="0">
                    <a:ea typeface="American Typewriter" charset="0"/>
                    <a:cs typeface="American Typewriter" charset="0"/>
                  </a:rPr>
                  <a:t>So, </a:t>
                </a:r>
                <a14:m>
                  <m:oMath xmlns:m="http://schemas.openxmlformats.org/officeDocument/2006/math">
                    <m:r>
                      <m:rPr>
                        <m:sty m:val="p"/>
                      </m:rPr>
                      <a:rPr lang="en-US" altLang="en-US" sz="2400" b="0" i="0" smtClean="0">
                        <a:latin typeface="Cambria Math" panose="02040503050406030204" pitchFamily="18" charset="0"/>
                        <a:ea typeface="American Typewriter" charset="0"/>
                        <a:cs typeface="American Typewriter" charset="0"/>
                      </a:rPr>
                      <m:t>Pr</m:t>
                    </m:r>
                    <m:d>
                      <m:dPr>
                        <m:begChr m:val="["/>
                        <m:endChr m:val="]"/>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nor/>
                              </m:rPr>
                              <a:rPr lang="en-US" altLang="en-US" sz="2400" b="0" i="1"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e>
                        </m:d>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r>
                      <a:rPr lang="en-US" altLang="en-US" sz="2400" b="0" i="0" smtClean="0">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a:t>
                </a:r>
                <a14:m>
                  <m:oMath xmlns:m="http://schemas.openxmlformats.org/officeDocument/2006/math">
                    <m:r>
                      <m:rPr>
                        <m:sty m:val="p"/>
                      </m:rPr>
                      <a:rPr lang="en-US" altLang="en-US" sz="2400">
                        <a:latin typeface="Cambria Math" panose="02040503050406030204" pitchFamily="18" charset="0"/>
                        <a:ea typeface="American Typewriter" charset="0"/>
                        <a:cs typeface="American Typewriter" charset="0"/>
                      </a:rPr>
                      <m:t>Pr</m:t>
                    </m:r>
                    <m:d>
                      <m:dPr>
                        <m:begChr m:val="["/>
                        <m:endChr m:val="]"/>
                        <m:ctrlPr>
                          <a:rPr lang="en-US" altLang="en-US" sz="2400" i="1">
                            <a:latin typeface="Cambria Math" panose="02040503050406030204" pitchFamily="18" charset="0"/>
                            <a:ea typeface="American Typewriter" charset="0"/>
                            <a:cs typeface="American Typewriter" charset="0"/>
                          </a:rPr>
                        </m:ctrlPr>
                      </m:dPr>
                      <m:e>
                        <m:r>
                          <m:rPr>
                            <m:sty m:val="p"/>
                          </m:rPr>
                          <a:rPr lang="en-US" altLang="en-US" sz="2400">
                            <a:latin typeface="Cambria Math" panose="02040503050406030204" pitchFamily="18" charset="0"/>
                            <a:ea typeface="American Typewriter" charset="0"/>
                            <a:cs typeface="American Typewriter" charset="0"/>
                          </a:rPr>
                          <m:t>Enc</m:t>
                        </m:r>
                        <m:d>
                          <m:dPr>
                            <m:ctrlPr>
                              <a:rPr lang="en-US" altLang="en-US" sz="2400" i="1">
                                <a:latin typeface="Cambria Math" panose="02040503050406030204" pitchFamily="18" charset="0"/>
                                <a:ea typeface="American Typewriter" charset="0"/>
                                <a:cs typeface="American Typewriter" charset="0"/>
                              </a:rPr>
                            </m:ctrlPr>
                          </m:dPr>
                          <m:e>
                            <m:r>
                              <m:rPr>
                                <m:nor/>
                              </m:rPr>
                              <a:rPr lang="en-US" altLang="en-US" sz="2400" b="0" i="1" smtClean="0">
                                <a:latin typeface="Cambria Math" panose="02040503050406030204" pitchFamily="18" charset="0"/>
                                <a:ea typeface="American Typewriter" charset="0"/>
                                <a:cs typeface="American Typewriter" charset="0"/>
                              </a:rPr>
                              <m:t>K</m:t>
                            </m:r>
                            <m:r>
                              <a:rPr lang="en-US" altLang="en-US" sz="240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a:latin typeface="Cambria Math" panose="02040503050406030204" pitchFamily="18" charset="0"/>
                                <a:ea typeface="American Typewriter" charset="0"/>
                                <a:cs typeface="American Typewriter" charset="0"/>
                              </a:rPr>
                              <m:t>′</m:t>
                            </m:r>
                          </m:e>
                        </m:d>
                        <m:r>
                          <a:rPr lang="en-US" altLang="en-US" sz="240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oMath>
                </a14:m>
                <a:r>
                  <a:rPr lang="en-US" altLang="en-US" sz="2400" dirty="0">
                    <a:latin typeface="+mn-lt"/>
                    <a:ea typeface="American Typewriter" charset="0"/>
                    <a:cs typeface="American Typewriter" charset="0"/>
                  </a:rPr>
                  <a:t>.</a:t>
                </a:r>
              </a:p>
            </p:txBody>
          </p:sp>
        </mc:Choice>
        <mc:Fallback>
          <p:sp>
            <p:nvSpPr>
              <p:cNvPr id="12" name="Rectangle 63">
                <a:extLst>
                  <a:ext uri="{FF2B5EF4-FFF2-40B4-BE49-F238E27FC236}">
                    <a16:creationId xmlns:a16="http://schemas.microsoft.com/office/drawing/2014/main" id="{40F2F92F-035B-DB49-AD62-A485EE001109}"/>
                  </a:ext>
                </a:extLst>
              </p:cNvPr>
              <p:cNvSpPr txBox="1">
                <a:spLocks noRot="1" noChangeAspect="1" noMove="1" noResize="1" noEditPoints="1" noAdjustHandles="1" noChangeArrowheads="1" noChangeShapeType="1" noTextEdit="1"/>
              </p:cNvSpPr>
              <p:nvPr/>
            </p:nvSpPr>
            <p:spPr>
              <a:xfrm>
                <a:off x="1871700" y="5302731"/>
                <a:ext cx="6156684" cy="1080120"/>
              </a:xfrm>
              <a:prstGeom prst="rect">
                <a:avLst/>
              </a:prstGeom>
              <a:blipFill>
                <a:blip r:embed="rId4"/>
                <a:stretch>
                  <a:fillRect l="-1646"/>
                </a:stretch>
              </a:blipFill>
            </p:spPr>
            <p:txBody>
              <a:bodyPr/>
              <a:lstStyle/>
              <a:p>
                <a:r>
                  <a:rPr lang="en-US">
                    <a:noFill/>
                  </a:rPr>
                  <a:t> </a:t>
                </a:r>
              </a:p>
            </p:txBody>
          </p:sp>
        </mc:Fallback>
      </mc:AlternateContent>
      <p:sp>
        <p:nvSpPr>
          <p:cNvPr id="13" name="Rectangle 63">
            <a:extLst>
              <a:ext uri="{FF2B5EF4-FFF2-40B4-BE49-F238E27FC236}">
                <a16:creationId xmlns:a16="http://schemas.microsoft.com/office/drawing/2014/main" id="{938BD2E3-3175-8A41-B1B3-2132BED386B6}"/>
              </a:ext>
            </a:extLst>
          </p:cNvPr>
          <p:cNvSpPr txBox="1">
            <a:spLocks noChangeArrowheads="1"/>
          </p:cNvSpPr>
          <p:nvPr/>
        </p:nvSpPr>
        <p:spPr>
          <a:xfrm>
            <a:off x="529099" y="6130823"/>
            <a:ext cx="90919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0" dirty="0">
                <a:ea typeface="American Typewriter" charset="0"/>
                <a:cs typeface="American Typewriter" charset="0"/>
              </a:rPr>
              <a:t>QED.</a:t>
            </a:r>
            <a:endParaRPr lang="en-US" altLang="en-US" sz="2400" dirty="0">
              <a:latin typeface="+mn-lt"/>
              <a:ea typeface="American Typewriter" charset="0"/>
              <a:cs typeface="American Typewriter" charset="0"/>
            </a:endParaRPr>
          </a:p>
        </p:txBody>
      </p:sp>
      <p:grpSp>
        <p:nvGrpSpPr>
          <p:cNvPr id="14" name="Group 13">
            <a:extLst>
              <a:ext uri="{FF2B5EF4-FFF2-40B4-BE49-F238E27FC236}">
                <a16:creationId xmlns:a16="http://schemas.microsoft.com/office/drawing/2014/main" id="{AA978FCD-22B4-8E41-AA06-DF8996D955A0}"/>
              </a:ext>
            </a:extLst>
          </p:cNvPr>
          <p:cNvGrpSpPr/>
          <p:nvPr/>
        </p:nvGrpSpPr>
        <p:grpSpPr>
          <a:xfrm>
            <a:off x="467544" y="1484784"/>
            <a:ext cx="8496944" cy="2376264"/>
            <a:chOff x="467544" y="1484784"/>
            <a:chExt cx="8496944" cy="2376264"/>
          </a:xfrm>
        </p:grpSpPr>
        <p:sp>
          <p:nvSpPr>
            <p:cNvPr id="15" name="Rectangle 63">
              <a:extLst>
                <a:ext uri="{FF2B5EF4-FFF2-40B4-BE49-F238E27FC236}">
                  <a16:creationId xmlns:a16="http://schemas.microsoft.com/office/drawing/2014/main" id="{D9E38022-23C8-824D-83E0-6E68A1531C02}"/>
                </a:ext>
              </a:extLst>
            </p:cNvPr>
            <p:cNvSpPr txBox="1">
              <a:spLocks noChangeArrowheads="1"/>
            </p:cNvSpPr>
            <p:nvPr/>
          </p:nvSpPr>
          <p:spPr>
            <a:xfrm>
              <a:off x="539552" y="1556792"/>
              <a:ext cx="4752528"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b="1" dirty="0">
                  <a:latin typeface="+mn-lt"/>
                  <a:ea typeface="American Typewriter" charset="0"/>
                  <a:cs typeface="American Typewriter" charset="0"/>
                </a:rPr>
                <a:t>The One-time Pad Construction:</a:t>
              </a:r>
            </a:p>
          </p:txBody>
        </p:sp>
        <p:sp>
          <p:nvSpPr>
            <p:cNvPr id="16" name="Rectangle 15">
              <a:extLst>
                <a:ext uri="{FF2B5EF4-FFF2-40B4-BE49-F238E27FC236}">
                  <a16:creationId xmlns:a16="http://schemas.microsoft.com/office/drawing/2014/main" id="{E01AD245-A989-F444-9244-12257E091DF5}"/>
                </a:ext>
              </a:extLst>
            </p:cNvPr>
            <p:cNvSpPr/>
            <p:nvPr/>
          </p:nvSpPr>
          <p:spPr>
            <a:xfrm>
              <a:off x="467544" y="1484784"/>
              <a:ext cx="8496944"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Rectangle 63">
                  <a:extLst>
                    <a:ext uri="{FF2B5EF4-FFF2-40B4-BE49-F238E27FC236}">
                      <a16:creationId xmlns:a16="http://schemas.microsoft.com/office/drawing/2014/main" id="{D772FD35-CCB3-7947-8135-6AFACBC061A5}"/>
                    </a:ext>
                  </a:extLst>
                </p:cNvPr>
                <p:cNvSpPr txBox="1">
                  <a:spLocks noChangeArrowheads="1"/>
                </p:cNvSpPr>
                <p:nvPr/>
              </p:nvSpPr>
              <p:spPr>
                <a:xfrm>
                  <a:off x="827584" y="2132856"/>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𝐺𝑒𝑛</m:t>
                      </m:r>
                      <m:r>
                        <a:rPr lang="en-US" altLang="en-US" sz="2400" b="0" i="1" smtClean="0">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Choose an </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𝑛</m:t>
                      </m:r>
                    </m:oMath>
                  </a14:m>
                  <a:r>
                    <a:rPr lang="en-US" altLang="en-US" sz="2400" dirty="0">
                      <a:latin typeface="+mn-lt"/>
                      <a:ea typeface="American Typewriter" charset="0"/>
                      <a:cs typeface="American Typewriter" charset="0"/>
                    </a:rPr>
                    <a:t>-bit string </a:t>
                  </a:r>
                  <a:r>
                    <a:rPr lang="en-US" altLang="en-US" sz="2400" dirty="0">
                      <a:solidFill>
                        <a:srgbClr val="0000FF"/>
                      </a:solidFill>
                      <a:latin typeface="+mn-lt"/>
                      <a:ea typeface="American Typewriter" charset="0"/>
                      <a:cs typeface="American Typewriter" charset="0"/>
                    </a:rPr>
                    <a:t>k</a:t>
                  </a:r>
                  <a:r>
                    <a:rPr lang="en-US" altLang="en-US" sz="2400" dirty="0">
                      <a:latin typeface="+mn-lt"/>
                      <a:ea typeface="American Typewriter" charset="0"/>
                      <a:cs typeface="American Typewriter" charset="0"/>
                    </a:rPr>
                    <a:t> at random, i.e. </a:t>
                  </a:r>
                  <a14:m>
                    <m:oMath xmlns:m="http://schemas.openxmlformats.org/officeDocument/2006/math">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0</m:t>
                      </m:r>
                      <m:r>
                        <a:rPr lang="en-US" altLang="en-US" sz="2400" b="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a:solidFill>
                            <a:srgbClr val="0000FF"/>
                          </a:solidFill>
                          <a:latin typeface="Cambria Math" panose="02040503050406030204" pitchFamily="18" charset="0"/>
                          <a:ea typeface="Cambria Math" panose="02040503050406030204" pitchFamily="18" charset="0"/>
                          <a:cs typeface="American Typewriter" charset="0"/>
                        </a:rPr>
                        <m:t>1</m:t>
                      </m:r>
                      <m:sSup>
                        <m:sSupPr>
                          <m:ctrlPr>
                            <a:rPr lang="en-US" altLang="en-US" sz="2400" i="1">
                              <a:solidFill>
                                <a:srgbClr val="0000FF"/>
                              </a:solidFill>
                              <a:latin typeface="Cambria Math" panose="02040503050406030204" pitchFamily="18" charset="0"/>
                              <a:ea typeface="Cambria Math" panose="02040503050406030204" pitchFamily="18" charset="0"/>
                            </a:rPr>
                          </m:ctrlPr>
                        </m:sSupPr>
                        <m:e>
                          <m:r>
                            <a:rPr lang="en-US" altLang="en-US" sz="2400" b="0" i="1">
                              <a:solidFill>
                                <a:srgbClr val="0000FF"/>
                              </a:solidFill>
                              <a:latin typeface="Cambria Math" panose="02040503050406030204" pitchFamily="18" charset="0"/>
                              <a:ea typeface="Cambria Math" panose="02040503050406030204" pitchFamily="18" charset="0"/>
                            </a:rPr>
                            <m:t>}</m:t>
                          </m:r>
                        </m:e>
                        <m:sup>
                          <m:r>
                            <a:rPr lang="en-US" altLang="en-US" sz="2400" b="0" i="1">
                              <a:solidFill>
                                <a:srgbClr val="0000FF"/>
                              </a:solidFill>
                              <a:latin typeface="Cambria Math" panose="02040503050406030204" pitchFamily="18" charset="0"/>
                              <a:ea typeface="Cambria Math" panose="02040503050406030204" pitchFamily="18" charset="0"/>
                            </a:rPr>
                            <m:t>𝑛</m:t>
                          </m:r>
                        </m:sup>
                      </m:sSup>
                    </m:oMath>
                  </a14:m>
                  <a:endParaRPr lang="en-US" altLang="en-US" sz="2400" dirty="0">
                    <a:ea typeface="American Typewriter" charset="0"/>
                    <a:cs typeface="American Typewriter" charset="0"/>
                  </a:endParaRPr>
                </a:p>
              </p:txBody>
            </p:sp>
          </mc:Choice>
          <mc:Fallback xmlns="">
            <p:sp>
              <p:nvSpPr>
                <p:cNvPr id="17" name="Rectangle 63">
                  <a:extLst>
                    <a:ext uri="{FF2B5EF4-FFF2-40B4-BE49-F238E27FC236}">
                      <a16:creationId xmlns:a16="http://schemas.microsoft.com/office/drawing/2014/main" id="{D772FD35-CCB3-7947-8135-6AFACBC061A5}"/>
                    </a:ext>
                  </a:extLst>
                </p:cNvPr>
                <p:cNvSpPr txBox="1">
                  <a:spLocks noRot="1" noChangeAspect="1" noMove="1" noResize="1" noEditPoints="1" noAdjustHandles="1" noChangeArrowheads="1" noChangeShapeType="1" noTextEdit="1"/>
                </p:cNvSpPr>
                <p:nvPr/>
              </p:nvSpPr>
              <p:spPr>
                <a:xfrm>
                  <a:off x="827584" y="2132856"/>
                  <a:ext cx="7488832" cy="432048"/>
                </a:xfrm>
                <a:prstGeom prst="rect">
                  <a:avLst/>
                </a:prstGeom>
                <a:blipFill>
                  <a:blip r:embed="rId5"/>
                  <a:stretch>
                    <a:fillRect l="-169" t="-11429" b="-3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63">
                  <a:extLst>
                    <a:ext uri="{FF2B5EF4-FFF2-40B4-BE49-F238E27FC236}">
                      <a16:creationId xmlns:a16="http://schemas.microsoft.com/office/drawing/2014/main" id="{76ECDFA8-82AC-744B-ABF4-44AD097AA235}"/>
                    </a:ext>
                  </a:extLst>
                </p:cNvPr>
                <p:cNvSpPr txBox="1">
                  <a:spLocks noChangeArrowheads="1"/>
                </p:cNvSpPr>
                <p:nvPr/>
              </p:nvSpPr>
              <p:spPr>
                <a:xfrm>
                  <a:off x="827584" y="2708920"/>
                  <a:ext cx="784887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𝐸𝑛𝑐</m:t>
                      </m:r>
                      <m:d>
                        <m:dPr>
                          <m:ctrlPr>
                            <a:rPr lang="en-US" altLang="en-US" sz="2400" b="0" i="1" smtClean="0">
                              <a:solidFill>
                                <a:srgbClr val="0000FF"/>
                              </a:solidFill>
                              <a:latin typeface="Cambria Math" panose="02040503050406030204" pitchFamily="18" charset="0"/>
                              <a:ea typeface="American Typewriter" charset="0"/>
                              <a:cs typeface="American Typewriter" charset="0"/>
                            </a:rPr>
                          </m:ctrlPr>
                        </m:dPr>
                        <m:e>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e>
                      </m:d>
                    </m:oMath>
                  </a14:m>
                  <a:r>
                    <a:rPr lang="en-US" altLang="en-US" sz="2400" dirty="0">
                      <a:latin typeface="+mn-lt"/>
                      <a:ea typeface="American Typewriter" charset="0"/>
                      <a:cs typeface="American Typewriter" charset="0"/>
                    </a:rPr>
                    <a:t>, where m is an n-bit message: Output </a:t>
                  </a:r>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𝑚</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p:sp>
              <p:nvSpPr>
                <p:cNvPr id="18" name="Rectangle 63">
                  <a:extLst>
                    <a:ext uri="{FF2B5EF4-FFF2-40B4-BE49-F238E27FC236}">
                      <a16:creationId xmlns:a16="http://schemas.microsoft.com/office/drawing/2014/main" id="{76ECDFA8-82AC-744B-ABF4-44AD097AA235}"/>
                    </a:ext>
                  </a:extLst>
                </p:cNvPr>
                <p:cNvSpPr txBox="1">
                  <a:spLocks noRot="1" noChangeAspect="1" noMove="1" noResize="1" noEditPoints="1" noAdjustHandles="1" noChangeArrowheads="1" noChangeShapeType="1" noTextEdit="1"/>
                </p:cNvSpPr>
                <p:nvPr/>
              </p:nvSpPr>
              <p:spPr>
                <a:xfrm>
                  <a:off x="827584" y="2708920"/>
                  <a:ext cx="7848872" cy="432048"/>
                </a:xfrm>
                <a:prstGeom prst="rect">
                  <a:avLst/>
                </a:prstGeom>
                <a:blipFill>
                  <a:blip r:embed="rId6"/>
                  <a:stretch>
                    <a:fillRect l="-162" t="-11429"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63">
                  <a:extLst>
                    <a:ext uri="{FF2B5EF4-FFF2-40B4-BE49-F238E27FC236}">
                      <a16:creationId xmlns:a16="http://schemas.microsoft.com/office/drawing/2014/main" id="{26ADFA96-5698-0F4B-B60F-AF6D2494D737}"/>
                    </a:ext>
                  </a:extLst>
                </p:cNvPr>
                <p:cNvSpPr txBox="1">
                  <a:spLocks noChangeArrowheads="1"/>
                </p:cNvSpPr>
                <p:nvPr/>
              </p:nvSpPr>
              <p:spPr>
                <a:xfrm>
                  <a:off x="827584" y="3284984"/>
                  <a:ext cx="7488832" cy="43204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 xmlns:m="http://schemas.openxmlformats.org/officeDocument/2006/math">
                      <m:r>
                        <a:rPr lang="en-US" altLang="en-US" sz="2400" b="0" i="1" smtClean="0">
                          <a:solidFill>
                            <a:srgbClr val="0000FF"/>
                          </a:solidFill>
                          <a:latin typeface="Cambria Math" panose="02040503050406030204" pitchFamily="18" charset="0"/>
                          <a:ea typeface="American Typewriter" charset="0"/>
                          <a:cs typeface="American Typewriter" charset="0"/>
                        </a:rPr>
                        <m:t>𝐷𝑒𝑐</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𝑘</m:t>
                      </m:r>
                      <m:r>
                        <a:rPr lang="en-US" altLang="en-US" sz="2400" b="0" i="1"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American Typewriter" charset="0"/>
                          <a:cs typeface="American Typewriter" charset="0"/>
                        </a:rPr>
                        <m:t>):</m:t>
                      </m:r>
                    </m:oMath>
                  </a14:m>
                  <a:r>
                    <a:rPr lang="en-US" altLang="en-US" sz="2400" dirty="0">
                      <a:latin typeface="+mn-lt"/>
                      <a:ea typeface="American Typewriter" charset="0"/>
                      <a:cs typeface="American Typewriter" charset="0"/>
                    </a:rPr>
                    <a:t> Output </a:t>
                  </a:r>
                  <a14:m>
                    <m:oMath xmlns:m="http://schemas.openxmlformats.org/officeDocument/2006/math">
                      <m:r>
                        <a:rPr lang="en-US" altLang="en-US" sz="2400" i="1">
                          <a:solidFill>
                            <a:srgbClr val="0000FF"/>
                          </a:solidFill>
                          <a:latin typeface="Cambria Math" panose="02040503050406030204" pitchFamily="18" charset="0"/>
                          <a:ea typeface="American Typewriter" charset="0"/>
                          <a:cs typeface="American Typewriter" charset="0"/>
                        </a:rPr>
                        <m:t>𝑚</m:t>
                      </m:r>
                      <m:r>
                        <a:rPr lang="en-US" altLang="en-US" sz="2400" b="0" i="0" smtClean="0">
                          <a:solidFill>
                            <a:srgbClr val="0000FF"/>
                          </a:solidFill>
                          <a:latin typeface="Cambria Math" panose="02040503050406030204" pitchFamily="18" charset="0"/>
                          <a:ea typeface="American Typewriter" charset="0"/>
                          <a:cs typeface="American Typewriter" charset="0"/>
                        </a:rPr>
                        <m:t>=</m:t>
                      </m:r>
                      <m:r>
                        <a:rPr lang="en-US" altLang="en-US" sz="2400" b="0" i="1" smtClean="0">
                          <a:solidFill>
                            <a:srgbClr val="0000FF"/>
                          </a:solidFill>
                          <a:latin typeface="Cambria Math" panose="02040503050406030204" pitchFamily="18" charset="0"/>
                          <a:ea typeface="American Typewriter" charset="0"/>
                          <a:cs typeface="American Typewriter" charset="0"/>
                        </a:rPr>
                        <m:t>𝑐</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m:t>
                      </m:r>
                      <m:r>
                        <a:rPr lang="en-US" altLang="en-US" sz="2400" b="0" i="1" smtClean="0">
                          <a:solidFill>
                            <a:srgbClr val="0000FF"/>
                          </a:solidFill>
                          <a:latin typeface="Cambria Math" panose="02040503050406030204" pitchFamily="18" charset="0"/>
                          <a:ea typeface="Cambria Math" panose="02040503050406030204" pitchFamily="18" charset="0"/>
                          <a:cs typeface="American Typewriter" charset="0"/>
                        </a:rPr>
                        <m:t>𝑘</m:t>
                      </m:r>
                    </m:oMath>
                  </a14:m>
                  <a:endParaRPr lang="en-US" altLang="en-US" sz="2400" dirty="0">
                    <a:latin typeface="+mn-lt"/>
                    <a:ea typeface="American Typewriter" charset="0"/>
                    <a:cs typeface="American Typewriter" charset="0"/>
                  </a:endParaRPr>
                </a:p>
              </p:txBody>
            </p:sp>
          </mc:Choice>
          <mc:Fallback xmlns="">
            <p:sp>
              <p:nvSpPr>
                <p:cNvPr id="19" name="Rectangle 63">
                  <a:extLst>
                    <a:ext uri="{FF2B5EF4-FFF2-40B4-BE49-F238E27FC236}">
                      <a16:creationId xmlns:a16="http://schemas.microsoft.com/office/drawing/2014/main" id="{26ADFA96-5698-0F4B-B60F-AF6D2494D737}"/>
                    </a:ext>
                  </a:extLst>
                </p:cNvPr>
                <p:cNvSpPr txBox="1">
                  <a:spLocks noRot="1" noChangeAspect="1" noMove="1" noResize="1" noEditPoints="1" noAdjustHandles="1" noChangeArrowheads="1" noChangeShapeType="1" noTextEdit="1"/>
                </p:cNvSpPr>
                <p:nvPr/>
              </p:nvSpPr>
              <p:spPr>
                <a:xfrm>
                  <a:off x="827584" y="3284984"/>
                  <a:ext cx="7488832" cy="432048"/>
                </a:xfrm>
                <a:prstGeom prst="rect">
                  <a:avLst/>
                </a:prstGeom>
                <a:blipFill>
                  <a:blip r:embed="rId7"/>
                  <a:stretch>
                    <a:fillRect l="-169" t="-11429" b="-34286"/>
                  </a:stretch>
                </a:blipFill>
              </p:spPr>
              <p:txBody>
                <a:bodyPr/>
                <a:lstStyle/>
                <a:p>
                  <a:r>
                    <a:rPr lang="en-US">
                      <a:noFill/>
                    </a:rPr>
                    <a:t> </a:t>
                  </a:r>
                </a:p>
              </p:txBody>
            </p:sp>
          </mc:Fallback>
        </mc:AlternateContent>
      </p:grpSp>
    </p:spTree>
    <p:extLst>
      <p:ext uri="{BB962C8B-B14F-4D97-AF65-F5344CB8AC3E}">
        <p14:creationId xmlns:p14="http://schemas.microsoft.com/office/powerpoint/2010/main" val="99101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116632"/>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Course Website</a:t>
            </a:r>
            <a:endParaRPr lang="en-US" sz="2400" i="1" dirty="0">
              <a:solidFill>
                <a:srgbClr val="891637"/>
              </a:solidFill>
              <a:latin typeface="Calibri" panose="020F0502020204030204" pitchFamily="34" charset="0"/>
              <a:ea typeface="Cambria Math" pitchFamily="18" charset="0"/>
              <a:cs typeface="Arial Unicode MS" pitchFamily="34" charset="-128"/>
            </a:endParaRPr>
          </a:p>
        </p:txBody>
      </p:sp>
      <p:sp>
        <p:nvSpPr>
          <p:cNvPr id="2" name="Rectangle 5">
            <a:extLst>
              <a:ext uri="{FF2B5EF4-FFF2-40B4-BE49-F238E27FC236}">
                <a16:creationId xmlns:a16="http://schemas.microsoft.com/office/drawing/2014/main" id="{2DBA7E60-B381-AD99-44F3-78DF4D9A9AC7}"/>
              </a:ext>
            </a:extLst>
          </p:cNvPr>
          <p:cNvSpPr>
            <a:spLocks noChangeArrowheads="1"/>
          </p:cNvSpPr>
          <p:nvPr/>
        </p:nvSpPr>
        <p:spPr bwMode="auto">
          <a:xfrm>
            <a:off x="1371600" y="1020442"/>
            <a:ext cx="6400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lstStyle/>
          <a:p>
            <a:pPr algn="ctr">
              <a:lnSpc>
                <a:spcPct val="90000"/>
              </a:lnSpc>
              <a:spcBef>
                <a:spcPct val="20000"/>
              </a:spcBef>
            </a:pPr>
            <a:r>
              <a:rPr lang="en-US" sz="2400" b="1" i="1" dirty="0">
                <a:latin typeface="Calibri" pitchFamily="34" charset="0"/>
              </a:rPr>
              <a:t>https://mit6875.github.io/ </a:t>
            </a:r>
          </a:p>
        </p:txBody>
      </p:sp>
      <p:pic>
        <p:nvPicPr>
          <p:cNvPr id="5" name="Picture 4">
            <a:extLst>
              <a:ext uri="{FF2B5EF4-FFF2-40B4-BE49-F238E27FC236}">
                <a16:creationId xmlns:a16="http://schemas.microsoft.com/office/drawing/2014/main" id="{27C9C965-6376-7541-16B4-E354B5BC8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2276872"/>
            <a:ext cx="7772400" cy="2756527"/>
          </a:xfrm>
          <a:prstGeom prst="rect">
            <a:avLst/>
          </a:prstGeom>
          <a:noFill/>
          <a:ln>
            <a:solidFill>
              <a:schemeClr val="accent1"/>
            </a:solidFill>
          </a:ln>
        </p:spPr>
      </p:pic>
    </p:spTree>
    <p:extLst>
      <p:ext uri="{BB962C8B-B14F-4D97-AF65-F5344CB8AC3E}">
        <p14:creationId xmlns:p14="http://schemas.microsoft.com/office/powerpoint/2010/main" val="2581704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Reusing a One-time Pad? </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5" name="Rectangle 63">
            <a:extLst>
              <a:ext uri="{FF2B5EF4-FFF2-40B4-BE49-F238E27FC236}">
                <a16:creationId xmlns:a16="http://schemas.microsoft.com/office/drawing/2014/main" id="{B2E07172-C2A2-5D45-9926-A7377C6F4A4A}"/>
              </a:ext>
            </a:extLst>
          </p:cNvPr>
          <p:cNvSpPr txBox="1">
            <a:spLocks noChangeArrowheads="1"/>
          </p:cNvSpPr>
          <p:nvPr/>
        </p:nvSpPr>
        <p:spPr>
          <a:xfrm>
            <a:off x="1043608" y="2639879"/>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400" dirty="0">
                <a:latin typeface="Calibri" panose="020F0502020204030204" pitchFamily="34" charset="0"/>
                <a:ea typeface="American Typewriter" charset="0"/>
                <a:cs typeface="Calibri" panose="020F0502020204030204" pitchFamily="34" charset="0"/>
              </a:rPr>
              <a:t>Key k</a:t>
            </a:r>
          </a:p>
        </p:txBody>
      </p:sp>
      <p:cxnSp>
        <p:nvCxnSpPr>
          <p:cNvPr id="6" name="Straight Connector 5">
            <a:extLst>
              <a:ext uri="{FF2B5EF4-FFF2-40B4-BE49-F238E27FC236}">
                <a16:creationId xmlns:a16="http://schemas.microsoft.com/office/drawing/2014/main" id="{16D30297-2880-F54C-A281-42335DC85556}"/>
              </a:ext>
            </a:extLst>
          </p:cNvPr>
          <p:cNvCxnSpPr>
            <a:cxnSpLocks/>
          </p:cNvCxnSpPr>
          <p:nvPr/>
        </p:nvCxnSpPr>
        <p:spPr>
          <a:xfrm flipH="1">
            <a:off x="2699792" y="2415048"/>
            <a:ext cx="3384376" cy="0"/>
          </a:xfrm>
          <a:prstGeom prst="line">
            <a:avLst/>
          </a:prstGeom>
          <a:ln w="38100">
            <a:solidFill>
              <a:schemeClr val="tx1"/>
            </a:solidFill>
            <a:headEnd type="stealth"/>
          </a:ln>
        </p:spPr>
        <p:style>
          <a:lnRef idx="1">
            <a:schemeClr val="accent1"/>
          </a:lnRef>
          <a:fillRef idx="0">
            <a:schemeClr val="accent1"/>
          </a:fillRef>
          <a:effectRef idx="0">
            <a:schemeClr val="accent1"/>
          </a:effectRef>
          <a:fontRef idx="minor">
            <a:schemeClr val="tx1"/>
          </a:fontRef>
        </p:style>
      </p:cxnSp>
      <p:sp>
        <p:nvSpPr>
          <p:cNvPr id="7" name="Rectangle 63">
            <a:extLst>
              <a:ext uri="{FF2B5EF4-FFF2-40B4-BE49-F238E27FC236}">
                <a16:creationId xmlns:a16="http://schemas.microsoft.com/office/drawing/2014/main" id="{312626EA-7B08-8944-B0E3-BC5E1674EC69}"/>
              </a:ext>
            </a:extLst>
          </p:cNvPr>
          <p:cNvSpPr txBox="1">
            <a:spLocks noChangeArrowheads="1"/>
          </p:cNvSpPr>
          <p:nvPr/>
        </p:nvSpPr>
        <p:spPr>
          <a:xfrm>
            <a:off x="6156176" y="2576947"/>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400" dirty="0">
                <a:latin typeface="Calibri" panose="020F0502020204030204" pitchFamily="34" charset="0"/>
                <a:ea typeface="American Typewriter" charset="0"/>
                <a:cs typeface="Calibri" panose="020F0502020204030204" pitchFamily="34" charset="0"/>
              </a:rPr>
              <a:t>Key k</a:t>
            </a:r>
          </a:p>
        </p:txBody>
      </p:sp>
      <p:sp>
        <p:nvSpPr>
          <p:cNvPr id="8" name="Rectangular Callout 7">
            <a:extLst>
              <a:ext uri="{FF2B5EF4-FFF2-40B4-BE49-F238E27FC236}">
                <a16:creationId xmlns:a16="http://schemas.microsoft.com/office/drawing/2014/main" id="{6C3DA54A-9411-C248-AF3D-EA188260DA78}"/>
              </a:ext>
            </a:extLst>
          </p:cNvPr>
          <p:cNvSpPr/>
          <p:nvPr/>
        </p:nvSpPr>
        <p:spPr>
          <a:xfrm>
            <a:off x="1070056" y="1275627"/>
            <a:ext cx="698376" cy="486136"/>
          </a:xfrm>
          <a:prstGeom prst="wedgeRectCallout">
            <a:avLst>
              <a:gd name="adj1" fmla="val 24265"/>
              <a:gd name="adj2" fmla="val 859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rPr>
              <a:t>m0</a:t>
            </a:r>
          </a:p>
        </p:txBody>
      </p:sp>
      <p:sp>
        <p:nvSpPr>
          <p:cNvPr id="9" name="Rectangle 63">
            <a:extLst>
              <a:ext uri="{FF2B5EF4-FFF2-40B4-BE49-F238E27FC236}">
                <a16:creationId xmlns:a16="http://schemas.microsoft.com/office/drawing/2014/main" id="{44B28B4C-DD1C-5A47-B779-45A38B6AD9F7}"/>
              </a:ext>
            </a:extLst>
          </p:cNvPr>
          <p:cNvSpPr txBox="1">
            <a:spLocks noChangeArrowheads="1"/>
          </p:cNvSpPr>
          <p:nvPr/>
        </p:nvSpPr>
        <p:spPr>
          <a:xfrm>
            <a:off x="2735796" y="4442952"/>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ltLang="en-US" sz="2400" dirty="0">
              <a:latin typeface="Calibri" panose="020F0502020204030204" pitchFamily="34" charset="0"/>
              <a:ea typeface="American Typewriter"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BA4447C2-6CC6-804B-A3EE-3BD1140B82F8}"/>
                  </a:ext>
                </a:extLst>
              </p:cNvPr>
              <p:cNvSpPr/>
              <p:nvPr/>
            </p:nvSpPr>
            <p:spPr>
              <a:xfrm>
                <a:off x="3498209" y="1886613"/>
                <a:ext cx="201471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Cambria Math" panose="02040503050406030204" pitchFamily="18" charset="0"/>
                          <a:cs typeface="American Typewriter" charset="0"/>
                        </a:rPr>
                        <m:t>𝑘</m:t>
                      </m:r>
                    </m:oMath>
                  </m:oMathPara>
                </a14:m>
                <a:endParaRPr lang="en-US" sz="2400" dirty="0"/>
              </a:p>
            </p:txBody>
          </p:sp>
        </mc:Choice>
        <mc:Fallback xmlns="">
          <p:sp>
            <p:nvSpPr>
              <p:cNvPr id="2" name="Rectangle 1">
                <a:extLst>
                  <a:ext uri="{FF2B5EF4-FFF2-40B4-BE49-F238E27FC236}">
                    <a16:creationId xmlns:a16="http://schemas.microsoft.com/office/drawing/2014/main" id="{BA4447C2-6CC6-804B-A3EE-3BD1140B82F8}"/>
                  </a:ext>
                </a:extLst>
              </p:cNvPr>
              <p:cNvSpPr>
                <a:spLocks noRot="1" noChangeAspect="1" noMove="1" noResize="1" noEditPoints="1" noAdjustHandles="1" noChangeArrowheads="1" noChangeShapeType="1" noTextEdit="1"/>
              </p:cNvSpPr>
              <p:nvPr/>
            </p:nvSpPr>
            <p:spPr>
              <a:xfrm>
                <a:off x="3498209" y="1886613"/>
                <a:ext cx="2014719" cy="461665"/>
              </a:xfrm>
              <a:prstGeom prst="rect">
                <a:avLst/>
              </a:prstGeom>
              <a:blipFill>
                <a:blip r:embed="rId3"/>
                <a:stretch>
                  <a:fillRect b="-10811"/>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230AD84A-ACAB-914A-B9E7-EE27281D66EE}"/>
              </a:ext>
            </a:extLst>
          </p:cNvPr>
          <p:cNvSpPr/>
          <p:nvPr/>
        </p:nvSpPr>
        <p:spPr>
          <a:xfrm>
            <a:off x="5796136" y="3861048"/>
            <a:ext cx="3168352" cy="273630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2D941D5-A5D4-0C4C-A2B4-E99A762ABFAC}"/>
              </a:ext>
            </a:extLst>
          </p:cNvPr>
          <p:cNvPicPr>
            <a:picLocks noChangeAspect="1"/>
          </p:cNvPicPr>
          <p:nvPr/>
        </p:nvPicPr>
        <p:blipFill rotWithShape="1">
          <a:blip r:embed="rId4">
            <a:extLst>
              <a:ext uri="{28A0092B-C50C-407E-A947-70E740481C1C}">
                <a14:useLocalDpi xmlns:a14="http://schemas.microsoft.com/office/drawing/2010/main" val="0"/>
              </a:ext>
            </a:extLst>
          </a:blip>
          <a:srcRect r="73614" b="59366"/>
          <a:stretch/>
        </p:blipFill>
        <p:spPr>
          <a:xfrm>
            <a:off x="8028384" y="4393913"/>
            <a:ext cx="648072" cy="670672"/>
          </a:xfrm>
          <a:prstGeom prst="rect">
            <a:avLst/>
          </a:prstGeom>
        </p:spPr>
      </p:pic>
      <p:pic>
        <p:nvPicPr>
          <p:cNvPr id="13" name="Picture 12">
            <a:extLst>
              <a:ext uri="{FF2B5EF4-FFF2-40B4-BE49-F238E27FC236}">
                <a16:creationId xmlns:a16="http://schemas.microsoft.com/office/drawing/2014/main" id="{7DDEE9EA-C75E-5149-BF55-0B263F9DE301}"/>
              </a:ext>
            </a:extLst>
          </p:cNvPr>
          <p:cNvPicPr>
            <a:picLocks noChangeAspect="1"/>
          </p:cNvPicPr>
          <p:nvPr/>
        </p:nvPicPr>
        <p:blipFill rotWithShape="1">
          <a:blip r:embed="rId4">
            <a:extLst>
              <a:ext uri="{28A0092B-C50C-407E-A947-70E740481C1C}">
                <a14:useLocalDpi xmlns:a14="http://schemas.microsoft.com/office/drawing/2010/main" val="0"/>
              </a:ext>
            </a:extLst>
          </a:blip>
          <a:srcRect l="54055" t="-2132" r="10483" b="58956"/>
          <a:stretch/>
        </p:blipFill>
        <p:spPr>
          <a:xfrm>
            <a:off x="7193156" y="4375755"/>
            <a:ext cx="864096" cy="706988"/>
          </a:xfrm>
          <a:prstGeom prst="rect">
            <a:avLst/>
          </a:prstGeom>
        </p:spPr>
      </p:pic>
      <p:sp>
        <p:nvSpPr>
          <p:cNvPr id="14" name="Rectangle 63">
            <a:extLst>
              <a:ext uri="{FF2B5EF4-FFF2-40B4-BE49-F238E27FC236}">
                <a16:creationId xmlns:a16="http://schemas.microsoft.com/office/drawing/2014/main" id="{CADFFFA1-1126-5C4A-B876-5E2894464496}"/>
              </a:ext>
            </a:extLst>
          </p:cNvPr>
          <p:cNvSpPr txBox="1">
            <a:spLocks noChangeArrowheads="1"/>
          </p:cNvSpPr>
          <p:nvPr/>
        </p:nvSpPr>
        <p:spPr>
          <a:xfrm>
            <a:off x="5688124" y="6150703"/>
            <a:ext cx="3384376"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000" dirty="0">
                <a:latin typeface="Calibri" panose="020F0502020204030204" pitchFamily="34" charset="0"/>
                <a:ea typeface="American Typewriter" charset="0"/>
                <a:cs typeface="Calibri" panose="020F0502020204030204" pitchFamily="34" charset="0"/>
              </a:rPr>
              <a:t>Super-secure Whisper room</a:t>
            </a:r>
          </a:p>
        </p:txBody>
      </p:sp>
      <p:cxnSp>
        <p:nvCxnSpPr>
          <p:cNvPr id="15" name="Straight Connector 14">
            <a:extLst>
              <a:ext uri="{FF2B5EF4-FFF2-40B4-BE49-F238E27FC236}">
                <a16:creationId xmlns:a16="http://schemas.microsoft.com/office/drawing/2014/main" id="{CCEE54D4-E717-5C43-9271-7B76F62733F6}"/>
              </a:ext>
            </a:extLst>
          </p:cNvPr>
          <p:cNvCxnSpPr>
            <a:cxnSpLocks/>
          </p:cNvCxnSpPr>
          <p:nvPr/>
        </p:nvCxnSpPr>
        <p:spPr>
          <a:xfrm flipH="1">
            <a:off x="2699792" y="4642485"/>
            <a:ext cx="3384376" cy="0"/>
          </a:xfrm>
          <a:prstGeom prst="line">
            <a:avLst/>
          </a:prstGeom>
          <a:ln w="38100">
            <a:solidFill>
              <a:schemeClr val="tx1"/>
            </a:solidFill>
            <a:headEnd type="stealt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3CC87B2B-54A2-A94C-8079-68560CEA5D5E}"/>
                  </a:ext>
                </a:extLst>
              </p:cNvPr>
              <p:cNvSpPr/>
              <p:nvPr/>
            </p:nvSpPr>
            <p:spPr>
              <a:xfrm>
                <a:off x="3498209" y="4114050"/>
                <a:ext cx="1934569" cy="461665"/>
              </a:xfrm>
              <a:prstGeom prst="rect">
                <a:avLst/>
              </a:prstGeom>
            </p:spPr>
            <p:txBody>
              <a:bodyPr wrap="none">
                <a:spAutoFit/>
              </a:bodyPr>
              <a:lstStyle/>
              <a:p>
                <a:r>
                  <a:rPr lang="en-US" altLang="en-US" sz="2400" b="0" dirty="0">
                    <a:ea typeface="American Typewriter" charset="0"/>
                    <a:cs typeface="American Typewriter" charset="0"/>
                  </a:rPr>
                  <a:t>c</a:t>
                </a:r>
                <a14:m>
                  <m:oMath xmlns:m="http://schemas.openxmlformats.org/officeDocument/2006/math">
                    <m:r>
                      <a:rPr lang="en-US" altLang="en-US" sz="2400" b="0" i="1" smtClean="0">
                        <a:latin typeface="Cambria Math" panose="02040503050406030204" pitchFamily="18" charset="0"/>
                        <a:ea typeface="American Typewriter" charset="0"/>
                        <a:cs typeface="American Typewriter" charset="0"/>
                      </a:rPr>
                      <m:t>1=</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r>
                      <a:rPr lang="en-US" altLang="en-US" sz="2400" b="0" i="1" smtClean="0">
                        <a:latin typeface="Cambria Math" panose="02040503050406030204" pitchFamily="18" charset="0"/>
                        <a:ea typeface="Cambria Math" panose="02040503050406030204" pitchFamily="18" charset="0"/>
                        <a:cs typeface="American Typewriter" charset="0"/>
                      </a:rPr>
                      <m:t>𝑘</m:t>
                    </m:r>
                  </m:oMath>
                </a14:m>
                <a:endParaRPr lang="en-US" sz="2400" dirty="0"/>
              </a:p>
            </p:txBody>
          </p:sp>
        </mc:Choice>
        <mc:Fallback xmlns="">
          <p:sp>
            <p:nvSpPr>
              <p:cNvPr id="16" name="Rectangle 15">
                <a:extLst>
                  <a:ext uri="{FF2B5EF4-FFF2-40B4-BE49-F238E27FC236}">
                    <a16:creationId xmlns:a16="http://schemas.microsoft.com/office/drawing/2014/main" id="{3CC87B2B-54A2-A94C-8079-68560CEA5D5E}"/>
                  </a:ext>
                </a:extLst>
              </p:cNvPr>
              <p:cNvSpPr>
                <a:spLocks noRot="1" noChangeAspect="1" noMove="1" noResize="1" noEditPoints="1" noAdjustHandles="1" noChangeArrowheads="1" noChangeShapeType="1" noTextEdit="1"/>
              </p:cNvSpPr>
              <p:nvPr/>
            </p:nvSpPr>
            <p:spPr>
              <a:xfrm>
                <a:off x="3498209" y="4114050"/>
                <a:ext cx="1934569" cy="461665"/>
              </a:xfrm>
              <a:prstGeom prst="rect">
                <a:avLst/>
              </a:prstGeom>
              <a:blipFill>
                <a:blip r:embed="rId5"/>
                <a:stretch>
                  <a:fillRect l="-5229" t="-8108" b="-29730"/>
                </a:stretch>
              </a:blipFill>
            </p:spPr>
            <p:txBody>
              <a:bodyPr/>
              <a:lstStyle/>
              <a:p>
                <a:r>
                  <a:rPr lang="en-US">
                    <a:noFill/>
                  </a:rPr>
                  <a:t> </a:t>
                </a:r>
              </a:p>
            </p:txBody>
          </p:sp>
        </mc:Fallback>
      </mc:AlternateContent>
      <p:sp>
        <p:nvSpPr>
          <p:cNvPr id="17" name="Rectangular Callout 16">
            <a:extLst>
              <a:ext uri="{FF2B5EF4-FFF2-40B4-BE49-F238E27FC236}">
                <a16:creationId xmlns:a16="http://schemas.microsoft.com/office/drawing/2014/main" id="{1C80ABCC-7247-D344-9D24-6C01254B19B9}"/>
              </a:ext>
            </a:extLst>
          </p:cNvPr>
          <p:cNvSpPr/>
          <p:nvPr/>
        </p:nvSpPr>
        <p:spPr>
          <a:xfrm>
            <a:off x="971600" y="3856987"/>
            <a:ext cx="698376" cy="486136"/>
          </a:xfrm>
          <a:prstGeom prst="wedgeRectCallout">
            <a:avLst>
              <a:gd name="adj1" fmla="val 24265"/>
              <a:gd name="adj2" fmla="val 859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rPr>
              <a:t>m1</a:t>
            </a:r>
          </a:p>
        </p:txBody>
      </p:sp>
      <p:pic>
        <p:nvPicPr>
          <p:cNvPr id="18" name="Picture 17">
            <a:extLst>
              <a:ext uri="{FF2B5EF4-FFF2-40B4-BE49-F238E27FC236}">
                <a16:creationId xmlns:a16="http://schemas.microsoft.com/office/drawing/2014/main" id="{1D6301E1-98F8-AB48-933F-23C66AA0FDB4}"/>
              </a:ext>
            </a:extLst>
          </p:cNvPr>
          <p:cNvPicPr>
            <a:picLocks noChangeAspect="1"/>
          </p:cNvPicPr>
          <p:nvPr/>
        </p:nvPicPr>
        <p:blipFill rotWithShape="1">
          <a:blip r:embed="rId4">
            <a:extLst>
              <a:ext uri="{28A0092B-C50C-407E-A947-70E740481C1C}">
                <a14:useLocalDpi xmlns:a14="http://schemas.microsoft.com/office/drawing/2010/main" val="0"/>
              </a:ext>
            </a:extLst>
          </a:blip>
          <a:srcRect l="54055" t="-2132" r="10483" b="58956"/>
          <a:stretch/>
        </p:blipFill>
        <p:spPr>
          <a:xfrm>
            <a:off x="1320788" y="4378196"/>
            <a:ext cx="864096" cy="706988"/>
          </a:xfrm>
          <a:prstGeom prst="rect">
            <a:avLst/>
          </a:prstGeom>
        </p:spPr>
      </p:pic>
      <p:pic>
        <p:nvPicPr>
          <p:cNvPr id="20" name="Picture 19">
            <a:extLst>
              <a:ext uri="{FF2B5EF4-FFF2-40B4-BE49-F238E27FC236}">
                <a16:creationId xmlns:a16="http://schemas.microsoft.com/office/drawing/2014/main" id="{4CE1967F-6DE3-474F-8E94-C58DD17030E7}"/>
              </a:ext>
            </a:extLst>
          </p:cNvPr>
          <p:cNvPicPr>
            <a:picLocks noChangeAspect="1"/>
          </p:cNvPicPr>
          <p:nvPr/>
        </p:nvPicPr>
        <p:blipFill rotWithShape="1">
          <a:blip r:embed="rId4">
            <a:extLst>
              <a:ext uri="{28A0092B-C50C-407E-A947-70E740481C1C}">
                <a14:useLocalDpi xmlns:a14="http://schemas.microsoft.com/office/drawing/2010/main" val="0"/>
              </a:ext>
            </a:extLst>
          </a:blip>
          <a:srcRect r="73614" b="59366"/>
          <a:stretch/>
        </p:blipFill>
        <p:spPr>
          <a:xfrm>
            <a:off x="6372200" y="4307145"/>
            <a:ext cx="648072" cy="670672"/>
          </a:xfrm>
          <a:prstGeom prst="rect">
            <a:avLst/>
          </a:prstGeom>
        </p:spPr>
      </p:pic>
      <p:cxnSp>
        <p:nvCxnSpPr>
          <p:cNvPr id="21" name="Straight Connector 20">
            <a:extLst>
              <a:ext uri="{FF2B5EF4-FFF2-40B4-BE49-F238E27FC236}">
                <a16:creationId xmlns:a16="http://schemas.microsoft.com/office/drawing/2014/main" id="{5A4CA4A0-F4F2-764D-B19C-005908B15668}"/>
              </a:ext>
            </a:extLst>
          </p:cNvPr>
          <p:cNvCxnSpPr/>
          <p:nvPr/>
        </p:nvCxnSpPr>
        <p:spPr>
          <a:xfrm>
            <a:off x="-108520" y="3284984"/>
            <a:ext cx="9721080"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23" name="Rectangle 63">
            <a:extLst>
              <a:ext uri="{FF2B5EF4-FFF2-40B4-BE49-F238E27FC236}">
                <a16:creationId xmlns:a16="http://schemas.microsoft.com/office/drawing/2014/main" id="{BE0B740C-DB9B-F442-B12B-E3999002B35B}"/>
              </a:ext>
            </a:extLst>
          </p:cNvPr>
          <p:cNvSpPr txBox="1">
            <a:spLocks noChangeArrowheads="1"/>
          </p:cNvSpPr>
          <p:nvPr/>
        </p:nvSpPr>
        <p:spPr>
          <a:xfrm>
            <a:off x="88802" y="3318628"/>
            <a:ext cx="1656184" cy="37803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000" i="1" dirty="0">
                <a:latin typeface="Calibri" panose="020F0502020204030204" pitchFamily="34" charset="0"/>
                <a:ea typeface="American Typewriter" charset="0"/>
                <a:cs typeface="Calibri" panose="020F0502020204030204" pitchFamily="34" charset="0"/>
              </a:rPr>
              <a:t>A week later:</a:t>
            </a:r>
          </a:p>
        </p:txBody>
      </p:sp>
      <p:pic>
        <p:nvPicPr>
          <p:cNvPr id="24" name="Picture 19" descr="MCj04359310000[1]">
            <a:extLst>
              <a:ext uri="{FF2B5EF4-FFF2-40B4-BE49-F238E27FC236}">
                <a16:creationId xmlns:a16="http://schemas.microsoft.com/office/drawing/2014/main" id="{B78E873C-CFD4-FD45-B321-787822D461A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2603" y="2825200"/>
            <a:ext cx="938752" cy="74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ubtitle 1">
            <a:extLst>
              <a:ext uri="{FF2B5EF4-FFF2-40B4-BE49-F238E27FC236}">
                <a16:creationId xmlns:a16="http://schemas.microsoft.com/office/drawing/2014/main" id="{A3A27ACB-2C46-B94E-8E34-DAF6449F05F8}"/>
              </a:ext>
            </a:extLst>
          </p:cNvPr>
          <p:cNvSpPr txBox="1">
            <a:spLocks/>
          </p:cNvSpPr>
          <p:nvPr/>
        </p:nvSpPr>
        <p:spPr>
          <a:xfrm>
            <a:off x="2049346" y="5710446"/>
            <a:ext cx="4824536" cy="509894"/>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dirty="0">
                <a:solidFill>
                  <a:srgbClr val="891637"/>
                </a:solidFill>
                <a:latin typeface="Calibri" panose="020F0502020204030204" pitchFamily="34" charset="0"/>
                <a:ea typeface="Cambria Math" pitchFamily="18" charset="0"/>
                <a:cs typeface="Arial Unicode MS" pitchFamily="34" charset="-128"/>
              </a:rPr>
              <a:t>Is this </a:t>
            </a:r>
            <a:r>
              <a:rPr lang="en-US" sz="4000" b="1" i="1" dirty="0">
                <a:solidFill>
                  <a:srgbClr val="891637"/>
                </a:solidFill>
                <a:latin typeface="Calibri" panose="020F0502020204030204" pitchFamily="34" charset="0"/>
                <a:ea typeface="Cambria Math" pitchFamily="18" charset="0"/>
                <a:cs typeface="Arial Unicode MS" pitchFamily="34" charset="-128"/>
              </a:rPr>
              <a:t>still</a:t>
            </a:r>
            <a:r>
              <a:rPr lang="en-US" sz="4000" b="1" dirty="0">
                <a:solidFill>
                  <a:srgbClr val="891637"/>
                </a:solidFill>
                <a:latin typeface="Calibri" panose="020F0502020204030204" pitchFamily="34" charset="0"/>
                <a:ea typeface="Cambria Math" pitchFamily="18" charset="0"/>
                <a:cs typeface="Arial Unicode MS" pitchFamily="34" charset="-128"/>
              </a:rPr>
              <a:t> perfectly secret?</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Tree>
    <p:extLst>
      <p:ext uri="{BB962C8B-B14F-4D97-AF65-F5344CB8AC3E}">
        <p14:creationId xmlns:p14="http://schemas.microsoft.com/office/powerpoint/2010/main" val="24547306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902 -0.01111 L -0.62517 -0.3699 " pathEditMode="relative" rAng="0" ptsTypes="AA">
                                      <p:cBhvr>
                                        <p:cTn id="6" dur="2000" fill="hold"/>
                                        <p:tgtEl>
                                          <p:spTgt spid="13"/>
                                        </p:tgtEl>
                                        <p:attrNameLst>
                                          <p:attrName>ppt_x</p:attrName>
                                          <p:attrName>ppt_y</p:attrName>
                                        </p:attrNameLst>
                                      </p:cBhvr>
                                      <p:rCtr x="-30816" y="-17940"/>
                                    </p:animMotion>
                                  </p:childTnLst>
                                </p:cTn>
                              </p:par>
                              <p:par>
                                <p:cTn id="7" presetID="0" presetClass="path" presetSubtype="0" accel="50000" decel="50000" fill="hold" nodeType="withEffect">
                                  <p:stCondLst>
                                    <p:cond delay="0"/>
                                  </p:stCondLst>
                                  <p:childTnLst>
                                    <p:animMotion origin="layout" path="M -0.02049 -0.02152 L -0.1566 -0.3699 " pathEditMode="relative" rAng="0" ptsTypes="AA">
                                      <p:cBhvr>
                                        <p:cTn id="8" dur="2000" fill="hold"/>
                                        <p:tgtEl>
                                          <p:spTgt spid="12"/>
                                        </p:tgtEl>
                                        <p:attrNameLst>
                                          <p:attrName>ppt_x</p:attrName>
                                          <p:attrName>ppt_y</p:attrName>
                                        </p:attrNameLst>
                                      </p:cBhvr>
                                      <p:rCtr x="-6806" y="-17431"/>
                                    </p:animMotion>
                                  </p:childTnLst>
                                </p:cTn>
                              </p:par>
                            </p:childTnLst>
                          </p:cTn>
                        </p:par>
                        <p:par>
                          <p:cTn id="9" fill="hold">
                            <p:stCondLst>
                              <p:cond delay="2000"/>
                            </p:stCondLst>
                            <p:childTnLst>
                              <p:par>
                                <p:cTn id="10" presetID="1"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2000"/>
                            </p:stCondLst>
                            <p:childTnLst>
                              <p:par>
                                <p:cTn id="13" presetID="1"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0-#ppt_w/2"/>
                                          </p:val>
                                        </p:tav>
                                        <p:tav tm="100000">
                                          <p:val>
                                            <p:strVal val="#ppt_x"/>
                                          </p:val>
                                        </p:tav>
                                      </p:tavLst>
                                    </p:anim>
                                    <p:anim calcmode="lin" valueType="num">
                                      <p:cBhvr additive="base">
                                        <p:cTn id="34" dur="500" fill="hold"/>
                                        <p:tgtEl>
                                          <p:spTgt spid="21"/>
                                        </p:tgtEl>
                                        <p:attrNameLst>
                                          <p:attrName>ppt_y</p:attrName>
                                        </p:attrNameLst>
                                      </p:cBhvr>
                                      <p:tavLst>
                                        <p:tav tm="0">
                                          <p:val>
                                            <p:strVal val="#ppt_y"/>
                                          </p:val>
                                        </p:tav>
                                        <p:tav tm="100000">
                                          <p:val>
                                            <p:strVal val="#ppt_y"/>
                                          </p:val>
                                        </p:tav>
                                      </p:tavLst>
                                    </p:anim>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2" grpId="0"/>
      <p:bldP spid="10" grpId="0" animBg="1"/>
      <p:bldP spid="14" grpId="0"/>
      <p:bldP spid="16" grpId="0"/>
      <p:bldP spid="17" grpId="0" animBg="1"/>
      <p:bldP spid="23" grpId="0"/>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Reusing a One-time Pad? </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22" name="Rectangle 63">
            <a:extLst>
              <a:ext uri="{FF2B5EF4-FFF2-40B4-BE49-F238E27FC236}">
                <a16:creationId xmlns:a16="http://schemas.microsoft.com/office/drawing/2014/main" id="{1185922D-14F5-FE46-8EEE-F19F0C0ECEAC}"/>
              </a:ext>
            </a:extLst>
          </p:cNvPr>
          <p:cNvSpPr txBox="1">
            <a:spLocks noChangeArrowheads="1"/>
          </p:cNvSpPr>
          <p:nvPr/>
        </p:nvSpPr>
        <p:spPr>
          <a:xfrm>
            <a:off x="755576" y="1340768"/>
            <a:ext cx="784887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Claim</a:t>
            </a:r>
            <a:r>
              <a:rPr lang="en-US" altLang="en-US" sz="2400" dirty="0">
                <a:latin typeface="+mn-lt"/>
                <a:ea typeface="American Typewriter" charset="0"/>
                <a:cs typeface="American Typewriter" charset="0"/>
              </a:rPr>
              <a:t>: Two-time Pad does </a:t>
            </a:r>
            <a:r>
              <a:rPr lang="en-US" altLang="en-US" sz="2400" b="1" i="1" dirty="0">
                <a:latin typeface="+mn-lt"/>
                <a:ea typeface="American Typewriter" charset="0"/>
                <a:cs typeface="American Typewriter" charset="0"/>
              </a:rPr>
              <a:t>not</a:t>
            </a:r>
            <a:r>
              <a:rPr lang="en-US" altLang="en-US" sz="2400" dirty="0">
                <a:latin typeface="+mn-lt"/>
                <a:ea typeface="American Typewriter" charset="0"/>
                <a:cs typeface="American Typewriter" charset="0"/>
              </a:rPr>
              <a:t> achieve Perfect Indistinguishability (and therefore </a:t>
            </a:r>
            <a:r>
              <a:rPr lang="en-US" altLang="en-US" sz="2400" b="1" i="1" dirty="0">
                <a:latin typeface="+mn-lt"/>
                <a:ea typeface="American Typewriter" charset="0"/>
                <a:cs typeface="American Typewriter" charset="0"/>
              </a:rPr>
              <a:t>not</a:t>
            </a:r>
            <a:r>
              <a:rPr lang="en-US" altLang="en-US" sz="2400" dirty="0">
                <a:latin typeface="+mn-lt"/>
                <a:ea typeface="American Typewriter" charset="0"/>
                <a:cs typeface="American Typewriter" charset="0"/>
              </a:rPr>
              <a:t> perfect secrecy). </a:t>
            </a:r>
          </a:p>
        </p:txBody>
      </p:sp>
      <mc:AlternateContent xmlns:mc="http://schemas.openxmlformats.org/markup-compatibility/2006" xmlns:a14="http://schemas.microsoft.com/office/drawing/2010/main">
        <mc:Choice Requires="a14">
          <p:sp>
            <p:nvSpPr>
              <p:cNvPr id="26" name="Rectangle 63">
                <a:extLst>
                  <a:ext uri="{FF2B5EF4-FFF2-40B4-BE49-F238E27FC236}">
                    <a16:creationId xmlns:a16="http://schemas.microsoft.com/office/drawing/2014/main" id="{E7F5BF5F-5FD2-5F44-BAB0-A73B93AF77F8}"/>
                  </a:ext>
                </a:extLst>
              </p:cNvPr>
              <p:cNvSpPr txBox="1">
                <a:spLocks noChangeArrowheads="1"/>
              </p:cNvSpPr>
              <p:nvPr/>
            </p:nvSpPr>
            <p:spPr>
              <a:xfrm>
                <a:off x="731258" y="2492895"/>
                <a:ext cx="8089213" cy="772997"/>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Proof</a:t>
                </a:r>
                <a:r>
                  <a:rPr lang="en-US" altLang="en-US" sz="2400" dirty="0">
                    <a:latin typeface="+mn-lt"/>
                    <a:ea typeface="American Typewriter" charset="0"/>
                    <a:cs typeface="American Typewriter" charset="0"/>
                  </a:rPr>
                  <a:t>: Perfect indistinguishability requires that for all pairs </a:t>
                </a:r>
                <a14:m>
                  <m:oMath xmlns:m="http://schemas.openxmlformats.org/officeDocument/2006/math">
                    <m:d>
                      <m:dPr>
                        <m:ctrlPr>
                          <a:rPr lang="en-US" altLang="en-US" sz="2400" b="0" i="1" smtClean="0">
                            <a:latin typeface="Cambria Math" panose="02040503050406030204" pitchFamily="18" charset="0"/>
                            <a:ea typeface="American Typewriter" charset="0"/>
                            <a:cs typeface="American Typewriter" charset="0"/>
                          </a:rPr>
                        </m:ctrlPr>
                      </m:dPr>
                      <m:e>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sSup>
                      <m:sSupPr>
                        <m:ctrlPr>
                          <a:rPr lang="en-US" altLang="en-US" sz="2400" b="0" i="1" smtClean="0">
                            <a:latin typeface="Cambria Math" panose="02040503050406030204" pitchFamily="18" charset="0"/>
                            <a:ea typeface="American Typewriter" charset="0"/>
                            <a:cs typeface="American Typewriter" charset="0"/>
                          </a:rPr>
                        </m:ctrlPr>
                      </m:sSupPr>
                      <m:e>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e>
                      <m:sup>
                        <m:r>
                          <a:rPr lang="en-US" altLang="en-US" sz="2400" b="0" i="1" smtClean="0">
                            <a:latin typeface="Cambria Math" panose="02040503050406030204" pitchFamily="18" charset="0"/>
                            <a:ea typeface="American Typewriter" charset="0"/>
                            <a:cs typeface="American Typewriter" charset="0"/>
                          </a:rPr>
                          <m:t>′</m:t>
                        </m:r>
                      </m:sup>
                    </m:sSup>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1)∈{0,1</m:t>
                    </m:r>
                    <m:sSup>
                      <m:sSupPr>
                        <m:ctrlPr>
                          <a:rPr lang="en-US" altLang="en-US" sz="2400" b="0" i="1" smtClean="0">
                            <a:latin typeface="Cambria Math" panose="02040503050406030204" pitchFamily="18" charset="0"/>
                            <a:ea typeface="Cambria Math" panose="02040503050406030204" pitchFamily="18" charset="0"/>
                          </a:rPr>
                        </m:ctrlPr>
                      </m:sSupPr>
                      <m:e>
                        <m:r>
                          <a:rPr lang="en-US" altLang="en-US" sz="2400" b="0" i="1" smtClean="0">
                            <a:latin typeface="Cambria Math" panose="02040503050406030204" pitchFamily="18" charset="0"/>
                            <a:ea typeface="Cambria Math" panose="02040503050406030204" pitchFamily="18" charset="0"/>
                          </a:rPr>
                          <m:t>}</m:t>
                        </m:r>
                      </m:e>
                      <m:sup>
                        <m:r>
                          <a:rPr lang="en-US" altLang="en-US" sz="2400" b="0" i="1" smtClean="0">
                            <a:latin typeface="Cambria Math" panose="02040503050406030204" pitchFamily="18" charset="0"/>
                            <a:ea typeface="Cambria Math" panose="02040503050406030204" pitchFamily="18" charset="0"/>
                          </a:rPr>
                          <m:t>2</m:t>
                        </m:r>
                        <m:r>
                          <a:rPr lang="en-US" altLang="en-US" sz="2400" b="0" i="1" smtClean="0">
                            <a:latin typeface="Cambria Math" panose="02040503050406030204" pitchFamily="18" charset="0"/>
                            <a:ea typeface="Cambria Math" panose="02040503050406030204" pitchFamily="18" charset="0"/>
                          </a:rPr>
                          <m:t>𝑛</m:t>
                        </m:r>
                      </m:sup>
                    </m:sSup>
                    <m:r>
                      <a:rPr lang="en-US" altLang="en-US" sz="2400" b="0" i="1" smtClean="0">
                        <a:latin typeface="Cambria Math" panose="02040503050406030204" pitchFamily="18" charset="0"/>
                        <a:ea typeface="Cambria Math" panose="02040503050406030204" pitchFamily="18" charset="0"/>
                      </a:rPr>
                      <m:t>:</m:t>
                    </m:r>
                  </m:oMath>
                </a14:m>
                <a:r>
                  <a:rPr lang="en-US" altLang="en-US" sz="2400" dirty="0">
                    <a:latin typeface="+mn-lt"/>
                    <a:ea typeface="American Typewriter" charset="0"/>
                    <a:cs typeface="American Typewriter" charset="0"/>
                  </a:rPr>
                  <a:t> </a:t>
                </a:r>
              </a:p>
            </p:txBody>
          </p:sp>
        </mc:Choice>
        <mc:Fallback xmlns="">
          <p:sp>
            <p:nvSpPr>
              <p:cNvPr id="26" name="Rectangle 63">
                <a:extLst>
                  <a:ext uri="{FF2B5EF4-FFF2-40B4-BE49-F238E27FC236}">
                    <a16:creationId xmlns:a16="http://schemas.microsoft.com/office/drawing/2014/main" id="{E7F5BF5F-5FD2-5F44-BAB0-A73B93AF77F8}"/>
                  </a:ext>
                </a:extLst>
              </p:cNvPr>
              <p:cNvSpPr txBox="1">
                <a:spLocks noRot="1" noChangeAspect="1" noMove="1" noResize="1" noEditPoints="1" noAdjustHandles="1" noChangeArrowheads="1" noChangeShapeType="1" noTextEdit="1"/>
              </p:cNvSpPr>
              <p:nvPr/>
            </p:nvSpPr>
            <p:spPr>
              <a:xfrm>
                <a:off x="731258" y="2492895"/>
                <a:ext cx="8089213" cy="772997"/>
              </a:xfrm>
              <a:prstGeom prst="rect">
                <a:avLst/>
              </a:prstGeom>
              <a:blipFill>
                <a:blip r:embed="rId3"/>
                <a:stretch>
                  <a:fillRect l="-1254" t="-9677" b="-112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63">
                <a:extLst>
                  <a:ext uri="{FF2B5EF4-FFF2-40B4-BE49-F238E27FC236}">
                    <a16:creationId xmlns:a16="http://schemas.microsoft.com/office/drawing/2014/main" id="{C075ED36-29DC-9742-A70C-99B6EDE4FD56}"/>
                  </a:ext>
                </a:extLst>
              </p:cNvPr>
              <p:cNvSpPr txBox="1">
                <a:spLocks noChangeArrowheads="1"/>
              </p:cNvSpPr>
              <p:nvPr/>
            </p:nvSpPr>
            <p:spPr>
              <a:xfrm>
                <a:off x="251520" y="3592107"/>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nor/>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0 </m:t>
                          </m:r>
                          <m:r>
                            <a:rPr lang="en-US" altLang="en-US" sz="2400" b="0" i="1" smtClean="0">
                              <a:latin typeface="Cambria Math" panose="02040503050406030204" pitchFamily="18" charset="0"/>
                              <a:ea typeface="American Typewriter" charset="0"/>
                              <a:cs typeface="American Typewriter" charset="0"/>
                            </a:rPr>
                            <m:t>𝑎𝑛𝑑</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m:rPr>
                              <m:nor/>
                            </m:rPr>
                            <a:rPr lang="en-US" altLang="en-US" sz="2400" b="0" i="0" smtClean="0">
                              <a:latin typeface="Cambria Math" panose="02040503050406030204" pitchFamily="18" charset="0"/>
                              <a:ea typeface="American Typewriter" charset="0"/>
                              <a:cs typeface="American Typewriter" charset="0"/>
                            </a:rPr>
                            <m:t>k</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m:t>
                      </m:r>
                    </m:oMath>
                  </m:oMathPara>
                </a14:m>
                <a:endParaRPr lang="en-US" altLang="en-US" sz="2400" dirty="0">
                  <a:latin typeface="+mn-lt"/>
                  <a:ea typeface="American Typewriter" charset="0"/>
                  <a:cs typeface="American Typewriter" charset="0"/>
                </a:endParaRPr>
              </a:p>
            </p:txBody>
          </p:sp>
        </mc:Choice>
        <mc:Fallback xmlns="">
          <p:sp>
            <p:nvSpPr>
              <p:cNvPr id="27" name="Rectangle 63">
                <a:extLst>
                  <a:ext uri="{FF2B5EF4-FFF2-40B4-BE49-F238E27FC236}">
                    <a16:creationId xmlns:a16="http://schemas.microsoft.com/office/drawing/2014/main" id="{C075ED36-29DC-9742-A70C-99B6EDE4FD56}"/>
                  </a:ext>
                </a:extLst>
              </p:cNvPr>
              <p:cNvSpPr txBox="1">
                <a:spLocks noRot="1" noChangeAspect="1" noMove="1" noResize="1" noEditPoints="1" noAdjustHandles="1" noChangeArrowheads="1" noChangeShapeType="1" noTextEdit="1"/>
              </p:cNvSpPr>
              <p:nvPr/>
            </p:nvSpPr>
            <p:spPr>
              <a:xfrm>
                <a:off x="251520" y="3592107"/>
                <a:ext cx="7848872" cy="504056"/>
              </a:xfrm>
              <a:prstGeom prst="rect">
                <a:avLst/>
              </a:prstGeom>
              <a:blipFill>
                <a:blip r:embed="rId4"/>
                <a:stretch>
                  <a:fillRect b="-146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63">
                <a:extLst>
                  <a:ext uri="{FF2B5EF4-FFF2-40B4-BE49-F238E27FC236}">
                    <a16:creationId xmlns:a16="http://schemas.microsoft.com/office/drawing/2014/main" id="{723839BE-A328-9A4A-A08F-919AA5AD9A8A}"/>
                  </a:ext>
                </a:extLst>
              </p:cNvPr>
              <p:cNvSpPr txBox="1">
                <a:spLocks noChangeArrowheads="1"/>
              </p:cNvSpPr>
              <p:nvPr/>
            </p:nvSpPr>
            <p:spPr>
              <a:xfrm>
                <a:off x="706107" y="4077072"/>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en-US" altLang="en-US" sz="2400" i="1" smtClean="0">
                          <a:latin typeface="Cambria Math" panose="02040503050406030204" pitchFamily="18" charset="0"/>
                          <a:ea typeface="Cambria Math" panose="02040503050406030204" pitchFamily="18" charset="0"/>
                          <a:cs typeface="American Typewriter" charset="0"/>
                        </a:rPr>
                        <m:t>=</m:t>
                      </m:r>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0 </m:t>
                          </m:r>
                          <m:r>
                            <a:rPr lang="en-US" altLang="en-US" sz="2400" b="0" i="1" smtClean="0">
                              <a:latin typeface="Cambria Math" panose="02040503050406030204" pitchFamily="18" charset="0"/>
                              <a:ea typeface="American Typewriter" charset="0"/>
                              <a:cs typeface="American Typewriter" charset="0"/>
                            </a:rPr>
                            <m:t>𝑎𝑛𝑑</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m:t>
                      </m:r>
                    </m:oMath>
                  </m:oMathPara>
                </a14:m>
                <a:endParaRPr lang="en-US" altLang="en-US" sz="2400" dirty="0">
                  <a:latin typeface="+mn-lt"/>
                  <a:ea typeface="American Typewriter" charset="0"/>
                  <a:cs typeface="American Typewriter" charset="0"/>
                </a:endParaRPr>
              </a:p>
            </p:txBody>
          </p:sp>
        </mc:Choice>
        <mc:Fallback xmlns="">
          <p:sp>
            <p:nvSpPr>
              <p:cNvPr id="28" name="Rectangle 63">
                <a:extLst>
                  <a:ext uri="{FF2B5EF4-FFF2-40B4-BE49-F238E27FC236}">
                    <a16:creationId xmlns:a16="http://schemas.microsoft.com/office/drawing/2014/main" id="{723839BE-A328-9A4A-A08F-919AA5AD9A8A}"/>
                  </a:ext>
                </a:extLst>
              </p:cNvPr>
              <p:cNvSpPr txBox="1">
                <a:spLocks noRot="1" noChangeAspect="1" noMove="1" noResize="1" noEditPoints="1" noAdjustHandles="1" noChangeArrowheads="1" noChangeShapeType="1" noTextEdit="1"/>
              </p:cNvSpPr>
              <p:nvPr/>
            </p:nvSpPr>
            <p:spPr>
              <a:xfrm>
                <a:off x="706107" y="4077072"/>
                <a:ext cx="7848872" cy="504056"/>
              </a:xfrm>
              <a:prstGeom prst="rect">
                <a:avLst/>
              </a:prstGeom>
              <a:blipFill>
                <a:blip r:embed="rId5"/>
                <a:stretch>
                  <a:fillRect b="-17500"/>
                </a:stretch>
              </a:blipFill>
            </p:spPr>
            <p:txBody>
              <a:bodyPr/>
              <a:lstStyle/>
              <a:p>
                <a:r>
                  <a:rPr lang="en-US">
                    <a:noFill/>
                  </a:rPr>
                  <a:t> </a:t>
                </a:r>
              </a:p>
            </p:txBody>
          </p:sp>
        </mc:Fallback>
      </mc:AlternateContent>
    </p:spTree>
    <p:extLst>
      <p:ext uri="{BB962C8B-B14F-4D97-AF65-F5344CB8AC3E}">
        <p14:creationId xmlns:p14="http://schemas.microsoft.com/office/powerpoint/2010/main" val="29085334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Reusing a One-time Pad? </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22" name="Rectangle 63">
            <a:extLst>
              <a:ext uri="{FF2B5EF4-FFF2-40B4-BE49-F238E27FC236}">
                <a16:creationId xmlns:a16="http://schemas.microsoft.com/office/drawing/2014/main" id="{1185922D-14F5-FE46-8EEE-F19F0C0ECEAC}"/>
              </a:ext>
            </a:extLst>
          </p:cNvPr>
          <p:cNvSpPr txBox="1">
            <a:spLocks noChangeArrowheads="1"/>
          </p:cNvSpPr>
          <p:nvPr/>
        </p:nvSpPr>
        <p:spPr>
          <a:xfrm>
            <a:off x="755576" y="1340768"/>
            <a:ext cx="784887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Claim</a:t>
            </a:r>
            <a:r>
              <a:rPr lang="en-US" altLang="en-US" sz="2400" dirty="0">
                <a:latin typeface="+mn-lt"/>
                <a:ea typeface="American Typewriter" charset="0"/>
                <a:cs typeface="American Typewriter" charset="0"/>
              </a:rPr>
              <a:t>: Two-time Pad does </a:t>
            </a:r>
            <a:r>
              <a:rPr lang="en-US" altLang="en-US" sz="2400" b="1" i="1" dirty="0">
                <a:latin typeface="+mn-lt"/>
                <a:ea typeface="American Typewriter" charset="0"/>
                <a:cs typeface="American Typewriter" charset="0"/>
              </a:rPr>
              <a:t>not</a:t>
            </a:r>
            <a:r>
              <a:rPr lang="en-US" altLang="en-US" sz="2400" dirty="0">
                <a:latin typeface="+mn-lt"/>
                <a:ea typeface="American Typewriter" charset="0"/>
                <a:cs typeface="American Typewriter" charset="0"/>
              </a:rPr>
              <a:t> achieve Perfect Indistinguishability (and therefore </a:t>
            </a:r>
            <a:r>
              <a:rPr lang="en-US" altLang="en-US" sz="2400" b="1" i="1" dirty="0">
                <a:latin typeface="+mn-lt"/>
                <a:ea typeface="American Typewriter" charset="0"/>
                <a:cs typeface="American Typewriter" charset="0"/>
              </a:rPr>
              <a:t>not</a:t>
            </a:r>
            <a:r>
              <a:rPr lang="en-US" altLang="en-US" sz="2400" dirty="0">
                <a:latin typeface="+mn-lt"/>
                <a:ea typeface="American Typewriter" charset="0"/>
                <a:cs typeface="American Typewriter" charset="0"/>
              </a:rPr>
              <a:t> perfect secrecy). </a:t>
            </a:r>
          </a:p>
        </p:txBody>
      </p:sp>
      <mc:AlternateContent xmlns:mc="http://schemas.openxmlformats.org/markup-compatibility/2006" xmlns:a14="http://schemas.microsoft.com/office/drawing/2010/main">
        <mc:Choice Requires="a14">
          <p:sp>
            <p:nvSpPr>
              <p:cNvPr id="26" name="Rectangle 63">
                <a:extLst>
                  <a:ext uri="{FF2B5EF4-FFF2-40B4-BE49-F238E27FC236}">
                    <a16:creationId xmlns:a16="http://schemas.microsoft.com/office/drawing/2014/main" id="{E7F5BF5F-5FD2-5F44-BAB0-A73B93AF77F8}"/>
                  </a:ext>
                </a:extLst>
              </p:cNvPr>
              <p:cNvSpPr txBox="1">
                <a:spLocks noChangeArrowheads="1"/>
              </p:cNvSpPr>
              <p:nvPr/>
            </p:nvSpPr>
            <p:spPr>
              <a:xfrm>
                <a:off x="731258" y="2492896"/>
                <a:ext cx="8089213"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Proof</a:t>
                </a:r>
                <a:r>
                  <a:rPr lang="en-US" altLang="en-US" sz="2400" dirty="0">
                    <a:latin typeface="+mn-lt"/>
                    <a:ea typeface="American Typewriter" charset="0"/>
                    <a:cs typeface="American Typewriter" charset="0"/>
                  </a:rPr>
                  <a:t>: We want to pick </a:t>
                </a:r>
                <a14:m>
                  <m:oMath xmlns:m="http://schemas.openxmlformats.org/officeDocument/2006/math">
                    <m:d>
                      <m:dPr>
                        <m:ctrlPr>
                          <a:rPr lang="en-US" altLang="en-US" sz="2400" b="0" i="1" smtClean="0">
                            <a:latin typeface="Cambria Math" panose="02040503050406030204" pitchFamily="18" charset="0"/>
                            <a:ea typeface="American Typewriter" charset="0"/>
                            <a:cs typeface="American Typewriter" charset="0"/>
                          </a:rPr>
                        </m:ctrlPr>
                      </m:dPr>
                      <m:e>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sSup>
                      <m:sSupPr>
                        <m:ctrlPr>
                          <a:rPr lang="en-US" altLang="en-US" sz="2400" b="0" i="1" smtClean="0">
                            <a:latin typeface="Cambria Math" panose="02040503050406030204" pitchFamily="18" charset="0"/>
                            <a:ea typeface="American Typewriter" charset="0"/>
                            <a:cs typeface="American Typewriter" charset="0"/>
                          </a:rPr>
                        </m:ctrlPr>
                      </m:sSupPr>
                      <m:e>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e>
                      <m:sup>
                        <m:r>
                          <a:rPr lang="en-US" altLang="en-US" sz="2400" b="0" i="1" smtClean="0">
                            <a:latin typeface="Cambria Math" panose="02040503050406030204" pitchFamily="18" charset="0"/>
                            <a:ea typeface="American Typewriter" charset="0"/>
                            <a:cs typeface="American Typewriter" charset="0"/>
                          </a:rPr>
                          <m:t>′</m:t>
                        </m:r>
                      </m:sup>
                    </m:sSup>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1)∈{0,1</m:t>
                    </m:r>
                    <m:sSup>
                      <m:sSupPr>
                        <m:ctrlPr>
                          <a:rPr lang="en-US" altLang="en-US" sz="2400" b="0" i="1" smtClean="0">
                            <a:latin typeface="Cambria Math" panose="02040503050406030204" pitchFamily="18" charset="0"/>
                            <a:ea typeface="Cambria Math" panose="02040503050406030204" pitchFamily="18" charset="0"/>
                          </a:rPr>
                        </m:ctrlPr>
                      </m:sSupPr>
                      <m:e>
                        <m:r>
                          <a:rPr lang="en-US" altLang="en-US" sz="2400" b="0" i="1" smtClean="0">
                            <a:latin typeface="Cambria Math" panose="02040503050406030204" pitchFamily="18" charset="0"/>
                            <a:ea typeface="Cambria Math" panose="02040503050406030204" pitchFamily="18" charset="0"/>
                          </a:rPr>
                          <m:t>}</m:t>
                        </m:r>
                      </m:e>
                      <m:sup>
                        <m:r>
                          <a:rPr lang="en-US" altLang="en-US" sz="2400" b="0" i="1" smtClean="0">
                            <a:latin typeface="Cambria Math" panose="02040503050406030204" pitchFamily="18" charset="0"/>
                            <a:ea typeface="Cambria Math" panose="02040503050406030204" pitchFamily="18" charset="0"/>
                          </a:rPr>
                          <m:t>2</m:t>
                        </m:r>
                        <m:r>
                          <a:rPr lang="en-US" altLang="en-US" sz="2400" b="0" i="1" smtClean="0">
                            <a:latin typeface="Cambria Math" panose="02040503050406030204" pitchFamily="18" charset="0"/>
                            <a:ea typeface="Cambria Math" panose="02040503050406030204" pitchFamily="18" charset="0"/>
                          </a:rPr>
                          <m:t>𝑛</m:t>
                        </m:r>
                      </m:sup>
                    </m:sSup>
                  </m:oMath>
                </a14:m>
                <a:r>
                  <a:rPr lang="en-US" altLang="en-US" sz="2400" dirty="0">
                    <a:latin typeface="+mn-lt"/>
                    <a:ea typeface="American Typewriter" charset="0"/>
                    <a:cs typeface="American Typewriter" charset="0"/>
                  </a:rPr>
                  <a:t> </a:t>
                </a:r>
                <a:r>
                  <a:rPr lang="en-US" altLang="en-US" sz="2400" dirty="0" err="1">
                    <a:latin typeface="+mn-lt"/>
                    <a:ea typeface="American Typewriter" charset="0"/>
                    <a:cs typeface="American Typewriter" charset="0"/>
                  </a:rPr>
                  <a:t>s.t.</a:t>
                </a:r>
                <a:r>
                  <a:rPr lang="en-US" altLang="en-US" sz="2400" dirty="0">
                    <a:latin typeface="+mn-lt"/>
                    <a:ea typeface="American Typewriter" charset="0"/>
                    <a:cs typeface="American Typewriter" charset="0"/>
                  </a:rPr>
                  <a:t> </a:t>
                </a:r>
              </a:p>
            </p:txBody>
          </p:sp>
        </mc:Choice>
        <mc:Fallback xmlns="">
          <p:sp>
            <p:nvSpPr>
              <p:cNvPr id="26" name="Rectangle 63">
                <a:extLst>
                  <a:ext uri="{FF2B5EF4-FFF2-40B4-BE49-F238E27FC236}">
                    <a16:creationId xmlns:a16="http://schemas.microsoft.com/office/drawing/2014/main" id="{E7F5BF5F-5FD2-5F44-BAB0-A73B93AF77F8}"/>
                  </a:ext>
                </a:extLst>
              </p:cNvPr>
              <p:cNvSpPr txBox="1">
                <a:spLocks noRot="1" noChangeAspect="1" noMove="1" noResize="1" noEditPoints="1" noAdjustHandles="1" noChangeArrowheads="1" noChangeShapeType="1" noTextEdit="1"/>
              </p:cNvSpPr>
              <p:nvPr/>
            </p:nvSpPr>
            <p:spPr>
              <a:xfrm>
                <a:off x="731258" y="2492896"/>
                <a:ext cx="8089213" cy="936104"/>
              </a:xfrm>
              <a:prstGeom prst="rect">
                <a:avLst/>
              </a:prstGeom>
              <a:blipFill>
                <a:blip r:embed="rId3"/>
                <a:stretch>
                  <a:fillRect l="-1254"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63">
                <a:extLst>
                  <a:ext uri="{FF2B5EF4-FFF2-40B4-BE49-F238E27FC236}">
                    <a16:creationId xmlns:a16="http://schemas.microsoft.com/office/drawing/2014/main" id="{C075ED36-29DC-9742-A70C-99B6EDE4FD56}"/>
                  </a:ext>
                </a:extLst>
              </p:cNvPr>
              <p:cNvSpPr txBox="1">
                <a:spLocks noChangeArrowheads="1"/>
              </p:cNvSpPr>
              <p:nvPr/>
            </p:nvSpPr>
            <p:spPr>
              <a:xfrm>
                <a:off x="251520" y="3501008"/>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0 </m:t>
                          </m:r>
                          <m:r>
                            <a:rPr lang="en-US" altLang="en-US" sz="2400" b="0" i="1" smtClean="0">
                              <a:latin typeface="Cambria Math" panose="02040503050406030204" pitchFamily="18" charset="0"/>
                              <a:ea typeface="American Typewriter" charset="0"/>
                              <a:cs typeface="American Typewriter" charset="0"/>
                            </a:rPr>
                            <m:t>𝑎𝑛𝑑</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m:t>
                      </m:r>
                    </m:oMath>
                  </m:oMathPara>
                </a14:m>
                <a:endParaRPr lang="en-US" altLang="en-US" sz="2400" dirty="0">
                  <a:latin typeface="+mn-lt"/>
                  <a:ea typeface="American Typewriter" charset="0"/>
                  <a:cs typeface="American Typewriter" charset="0"/>
                </a:endParaRPr>
              </a:p>
            </p:txBody>
          </p:sp>
        </mc:Choice>
        <mc:Fallback xmlns="">
          <p:sp>
            <p:nvSpPr>
              <p:cNvPr id="27" name="Rectangle 63">
                <a:extLst>
                  <a:ext uri="{FF2B5EF4-FFF2-40B4-BE49-F238E27FC236}">
                    <a16:creationId xmlns:a16="http://schemas.microsoft.com/office/drawing/2014/main" id="{C075ED36-29DC-9742-A70C-99B6EDE4FD56}"/>
                  </a:ext>
                </a:extLst>
              </p:cNvPr>
              <p:cNvSpPr txBox="1">
                <a:spLocks noRot="1" noChangeAspect="1" noMove="1" noResize="1" noEditPoints="1" noAdjustHandles="1" noChangeArrowheads="1" noChangeShapeType="1" noTextEdit="1"/>
              </p:cNvSpPr>
              <p:nvPr/>
            </p:nvSpPr>
            <p:spPr>
              <a:xfrm>
                <a:off x="251520" y="3501008"/>
                <a:ext cx="7848872" cy="504056"/>
              </a:xfrm>
              <a:prstGeom prst="rect">
                <a:avLst/>
              </a:prstGeom>
              <a:blipFill>
                <a:blip r:embed="rId4"/>
                <a:stretch>
                  <a:fillRect b="-146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63">
                <a:extLst>
                  <a:ext uri="{FF2B5EF4-FFF2-40B4-BE49-F238E27FC236}">
                    <a16:creationId xmlns:a16="http://schemas.microsoft.com/office/drawing/2014/main" id="{723839BE-A328-9A4A-A08F-919AA5AD9A8A}"/>
                  </a:ext>
                </a:extLst>
              </p:cNvPr>
              <p:cNvSpPr txBox="1">
                <a:spLocks noChangeArrowheads="1"/>
              </p:cNvSpPr>
              <p:nvPr/>
            </p:nvSpPr>
            <p:spPr>
              <a:xfrm>
                <a:off x="706107" y="3985973"/>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en-US" altLang="en-US" sz="2400" i="1" smtClean="0">
                          <a:latin typeface="Cambria Math" panose="02040503050406030204" pitchFamily="18" charset="0"/>
                          <a:ea typeface="Cambria Math" panose="02040503050406030204" pitchFamily="18" charset="0"/>
                          <a:cs typeface="American Typewriter" charset="0"/>
                        </a:rPr>
                        <m:t>≠</m:t>
                      </m:r>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0 </m:t>
                          </m:r>
                          <m:r>
                            <a:rPr lang="en-US" altLang="en-US" sz="2400" b="0" i="1" smtClean="0">
                              <a:latin typeface="Cambria Math" panose="02040503050406030204" pitchFamily="18" charset="0"/>
                              <a:ea typeface="American Typewriter" charset="0"/>
                              <a:cs typeface="American Typewriter" charset="0"/>
                            </a:rPr>
                            <m:t>𝑎𝑛𝑑</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m:t>
                      </m:r>
                    </m:oMath>
                  </m:oMathPara>
                </a14:m>
                <a:endParaRPr lang="en-US" altLang="en-US" sz="2400" dirty="0">
                  <a:latin typeface="+mn-lt"/>
                  <a:ea typeface="American Typewriter" charset="0"/>
                  <a:cs typeface="American Typewriter" charset="0"/>
                </a:endParaRPr>
              </a:p>
            </p:txBody>
          </p:sp>
        </mc:Choice>
        <mc:Fallback xmlns="">
          <p:sp>
            <p:nvSpPr>
              <p:cNvPr id="28" name="Rectangle 63">
                <a:extLst>
                  <a:ext uri="{FF2B5EF4-FFF2-40B4-BE49-F238E27FC236}">
                    <a16:creationId xmlns:a16="http://schemas.microsoft.com/office/drawing/2014/main" id="{723839BE-A328-9A4A-A08F-919AA5AD9A8A}"/>
                  </a:ext>
                </a:extLst>
              </p:cNvPr>
              <p:cNvSpPr txBox="1">
                <a:spLocks noRot="1" noChangeAspect="1" noMove="1" noResize="1" noEditPoints="1" noAdjustHandles="1" noChangeArrowheads="1" noChangeShapeType="1" noTextEdit="1"/>
              </p:cNvSpPr>
              <p:nvPr/>
            </p:nvSpPr>
            <p:spPr>
              <a:xfrm>
                <a:off x="706107" y="3985973"/>
                <a:ext cx="7848872" cy="504056"/>
              </a:xfrm>
              <a:prstGeom prst="rect">
                <a:avLst/>
              </a:prstGeom>
              <a:blipFill>
                <a:blip r:embed="rId5"/>
                <a:stretch>
                  <a:fillRect b="-146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63">
                <a:extLst>
                  <a:ext uri="{FF2B5EF4-FFF2-40B4-BE49-F238E27FC236}">
                    <a16:creationId xmlns:a16="http://schemas.microsoft.com/office/drawing/2014/main" id="{C28711A3-049C-6140-B4CD-81369AF54584}"/>
                  </a:ext>
                </a:extLst>
              </p:cNvPr>
              <p:cNvSpPr txBox="1">
                <a:spLocks noChangeArrowheads="1"/>
              </p:cNvSpPr>
              <p:nvPr/>
            </p:nvSpPr>
            <p:spPr>
              <a:xfrm>
                <a:off x="683568" y="4581128"/>
                <a:ext cx="6984776" cy="79208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en-US" altLang="en-US" sz="2400" b="1" i="0" smtClean="0">
                          <a:solidFill>
                            <a:schemeClr val="tx1"/>
                          </a:solidFill>
                          <a:latin typeface="Cambria Math" panose="02040503050406030204" pitchFamily="18" charset="0"/>
                          <a:ea typeface="American Typewriter" charset="0"/>
                          <a:cs typeface="American Typewriter" charset="0"/>
                        </a:rPr>
                        <m:t>𝐏𝐢𝐜𝐤</m:t>
                      </m:r>
                      <m:r>
                        <a:rPr lang="en-US" altLang="en-US" sz="2400" b="1" i="1" smtClean="0">
                          <a:solidFill>
                            <a:srgbClr val="0000FF"/>
                          </a:solidFill>
                          <a:latin typeface="Cambria Math" panose="02040503050406030204" pitchFamily="18" charset="0"/>
                          <a:ea typeface="American Typewriter" charset="0"/>
                          <a:cs typeface="American Typewriter" charset="0"/>
                        </a:rPr>
                        <m:t> </m:t>
                      </m:r>
                      <m:r>
                        <a:rPr lang="en-US" altLang="en-US" sz="2400" b="1" i="1" smtClean="0">
                          <a:solidFill>
                            <a:srgbClr val="0000FF"/>
                          </a:solidFill>
                          <a:latin typeface="Cambria Math" panose="02040503050406030204" pitchFamily="18" charset="0"/>
                          <a:ea typeface="American Typewriter" charset="0"/>
                          <a:cs typeface="American Typewriter" charset="0"/>
                        </a:rPr>
                        <m:t>𝒎</m:t>
                      </m:r>
                      <m:r>
                        <a:rPr lang="en-US" altLang="en-US" sz="2400" b="1" i="1" smtClean="0">
                          <a:solidFill>
                            <a:srgbClr val="0000FF"/>
                          </a:solidFill>
                          <a:latin typeface="Cambria Math" panose="02040503050406030204" pitchFamily="18" charset="0"/>
                          <a:ea typeface="American Typewriter" charset="0"/>
                          <a:cs typeface="American Typewriter" charset="0"/>
                        </a:rPr>
                        <m:t>𝟎</m:t>
                      </m:r>
                      <m:r>
                        <a:rPr lang="en-US" altLang="en-US" sz="2400" b="1" i="1" smtClean="0">
                          <a:solidFill>
                            <a:srgbClr val="0000FF"/>
                          </a:solidFill>
                          <a:latin typeface="Cambria Math" panose="02040503050406030204" pitchFamily="18" charset="0"/>
                          <a:ea typeface="American Typewriter" charset="0"/>
                          <a:cs typeface="American Typewriter" charset="0"/>
                        </a:rPr>
                        <m:t>=</m:t>
                      </m:r>
                      <m:r>
                        <a:rPr lang="en-US" altLang="en-US" sz="2400" b="1" i="1" smtClean="0">
                          <a:solidFill>
                            <a:srgbClr val="0000FF"/>
                          </a:solidFill>
                          <a:latin typeface="Cambria Math" panose="02040503050406030204" pitchFamily="18" charset="0"/>
                          <a:ea typeface="American Typewriter" charset="0"/>
                          <a:cs typeface="American Typewriter" charset="0"/>
                        </a:rPr>
                        <m:t>𝒎</m:t>
                      </m:r>
                      <m:r>
                        <a:rPr lang="en-US" altLang="en-US" sz="2400" b="1" i="1" smtClean="0">
                          <a:solidFill>
                            <a:srgbClr val="0000FF"/>
                          </a:solidFill>
                          <a:latin typeface="Cambria Math" panose="02040503050406030204" pitchFamily="18" charset="0"/>
                          <a:ea typeface="American Typewriter" charset="0"/>
                          <a:cs typeface="American Typewriter" charset="0"/>
                        </a:rPr>
                        <m:t>𝟏</m:t>
                      </m:r>
                      <m:r>
                        <a:rPr lang="en-US" altLang="en-US" sz="2400" b="1" i="1" smtClean="0">
                          <a:solidFill>
                            <a:srgbClr val="0000FF"/>
                          </a:solidFill>
                          <a:latin typeface="Cambria Math" panose="02040503050406030204" pitchFamily="18" charset="0"/>
                          <a:ea typeface="American Typewriter" charset="0"/>
                          <a:cs typeface="American Typewriter" charset="0"/>
                        </a:rPr>
                        <m:t>=</m:t>
                      </m:r>
                      <m:r>
                        <a:rPr lang="en-US" altLang="en-US" sz="2400" b="1" i="1" smtClean="0">
                          <a:solidFill>
                            <a:srgbClr val="0000FF"/>
                          </a:solidFill>
                          <a:latin typeface="Cambria Math" panose="02040503050406030204" pitchFamily="18" charset="0"/>
                          <a:ea typeface="American Typewriter" charset="0"/>
                          <a:cs typeface="American Typewriter" charset="0"/>
                        </a:rPr>
                        <m:t>𝒎</m:t>
                      </m:r>
                      <m:r>
                        <a:rPr lang="en-US" altLang="en-US" sz="2400" b="1" i="1" smtClean="0">
                          <a:solidFill>
                            <a:srgbClr val="0000FF"/>
                          </a:solidFill>
                          <a:latin typeface="Cambria Math" panose="02040503050406030204" pitchFamily="18" charset="0"/>
                          <a:ea typeface="American Typewriter" charset="0"/>
                          <a:cs typeface="American Typewriter" charset="0"/>
                        </a:rPr>
                        <m:t>,</m:t>
                      </m:r>
                      <m:sSup>
                        <m:sSupPr>
                          <m:ctrlPr>
                            <a:rPr lang="en-US" altLang="en-US" sz="2400" b="1" i="1" smtClean="0">
                              <a:solidFill>
                                <a:srgbClr val="FF0000"/>
                              </a:solidFill>
                              <a:latin typeface="Cambria Math" panose="02040503050406030204" pitchFamily="18" charset="0"/>
                              <a:ea typeface="American Typewriter" charset="0"/>
                              <a:cs typeface="American Typewriter" charset="0"/>
                            </a:rPr>
                          </m:ctrlPr>
                        </m:sSupPr>
                        <m:e>
                          <m:r>
                            <a:rPr lang="en-US" altLang="en-US" sz="2400" b="1" i="1" smtClean="0">
                              <a:solidFill>
                                <a:srgbClr val="FF0000"/>
                              </a:solidFill>
                              <a:latin typeface="Cambria Math" panose="02040503050406030204" pitchFamily="18" charset="0"/>
                              <a:ea typeface="American Typewriter" charset="0"/>
                              <a:cs typeface="American Typewriter" charset="0"/>
                            </a:rPr>
                            <m:t>𝒎</m:t>
                          </m:r>
                          <m:r>
                            <a:rPr lang="en-US" altLang="en-US" sz="2400" b="1" i="1" smtClean="0">
                              <a:solidFill>
                                <a:srgbClr val="FF0000"/>
                              </a:solidFill>
                              <a:latin typeface="Cambria Math" panose="02040503050406030204" pitchFamily="18" charset="0"/>
                              <a:ea typeface="American Typewriter" charset="0"/>
                              <a:cs typeface="American Typewriter" charset="0"/>
                            </a:rPr>
                            <m:t>𝟎</m:t>
                          </m:r>
                        </m:e>
                        <m:sup>
                          <m:r>
                            <a:rPr lang="en-US" altLang="en-US" sz="2400" b="1" i="1" smtClean="0">
                              <a:solidFill>
                                <a:srgbClr val="FF0000"/>
                              </a:solidFill>
                              <a:latin typeface="Cambria Math" panose="02040503050406030204" pitchFamily="18" charset="0"/>
                              <a:ea typeface="American Typewriter" charset="0"/>
                              <a:cs typeface="American Typewriter" charset="0"/>
                            </a:rPr>
                            <m:t>′</m:t>
                          </m:r>
                        </m:sup>
                      </m:sSup>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m:t>
                      </m:r>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𝒎</m:t>
                      </m:r>
                      <m:sSup>
                        <m:sSupPr>
                          <m:ctrlP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ctrlPr>
                        </m:sSupPr>
                        <m:e>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𝟏</m:t>
                          </m:r>
                        </m:e>
                        <m:sup>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m:t>
                          </m:r>
                        </m:sup>
                      </m:sSup>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 </m:t>
                      </m:r>
                      <m:r>
                        <a:rPr lang="en-US" altLang="en-US" sz="2400" b="1" i="0" smtClean="0">
                          <a:solidFill>
                            <a:srgbClr val="0000FF"/>
                          </a:solidFill>
                          <a:latin typeface="Cambria Math" panose="02040503050406030204" pitchFamily="18" charset="0"/>
                          <a:ea typeface="Cambria Math" panose="02040503050406030204" pitchFamily="18" charset="0"/>
                          <a:cs typeface="American Typewriter" charset="0"/>
                        </a:rPr>
                        <m:t>𝐚𝐧𝐝</m:t>
                      </m:r>
                      <m:r>
                        <a:rPr lang="en-US" altLang="en-US" sz="2400" b="1" i="1" smtClean="0">
                          <a:solidFill>
                            <a:srgbClr val="0000FF"/>
                          </a:solidFill>
                          <a:latin typeface="Cambria Math" panose="02040503050406030204" pitchFamily="18" charset="0"/>
                          <a:ea typeface="Cambria Math" panose="02040503050406030204" pitchFamily="18" charset="0"/>
                          <a:cs typeface="American Typewriter" charset="0"/>
                        </a:rPr>
                        <m:t> </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𝒄</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𝟎</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𝒄</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𝟏</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𝒄</m:t>
                      </m:r>
                      <m:r>
                        <a:rPr lang="en-US" altLang="en-US" sz="2400" b="1" i="1" smtClean="0">
                          <a:solidFill>
                            <a:srgbClr val="0000FF"/>
                          </a:solidFill>
                          <a:latin typeface="Cambria Math" panose="02040503050406030204" pitchFamily="18" charset="0"/>
                          <a:ea typeface="Cambria Math" panose="02040503050406030204" pitchFamily="18" charset="0"/>
                          <a:cs typeface="American Typewriter" charset="0"/>
                        </a:rPr>
                        <m:t>.</m:t>
                      </m:r>
                    </m:oMath>
                  </m:oMathPara>
                </a14:m>
                <a:endParaRPr lang="en-US" altLang="en-US" sz="2400" b="1" dirty="0">
                  <a:solidFill>
                    <a:srgbClr val="0000FF"/>
                  </a:solidFill>
                  <a:latin typeface="+mn-lt"/>
                  <a:ea typeface="American Typewriter" charset="0"/>
                  <a:cs typeface="American Typewriter" charset="0"/>
                </a:endParaRPr>
              </a:p>
            </p:txBody>
          </p:sp>
        </mc:Choice>
        <mc:Fallback xmlns="">
          <p:sp>
            <p:nvSpPr>
              <p:cNvPr id="29" name="Rectangle 63">
                <a:extLst>
                  <a:ext uri="{FF2B5EF4-FFF2-40B4-BE49-F238E27FC236}">
                    <a16:creationId xmlns:a16="http://schemas.microsoft.com/office/drawing/2014/main" id="{C28711A3-049C-6140-B4CD-81369AF54584}"/>
                  </a:ext>
                </a:extLst>
              </p:cNvPr>
              <p:cNvSpPr txBox="1">
                <a:spLocks noRot="1" noChangeAspect="1" noMove="1" noResize="1" noEditPoints="1" noAdjustHandles="1" noChangeArrowheads="1" noChangeShapeType="1" noTextEdit="1"/>
              </p:cNvSpPr>
              <p:nvPr/>
            </p:nvSpPr>
            <p:spPr>
              <a:xfrm>
                <a:off x="683568" y="4581128"/>
                <a:ext cx="6984776" cy="79208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63">
                <a:extLst>
                  <a:ext uri="{FF2B5EF4-FFF2-40B4-BE49-F238E27FC236}">
                    <a16:creationId xmlns:a16="http://schemas.microsoft.com/office/drawing/2014/main" id="{BC315309-CA47-804D-87C0-4EC5332C642E}"/>
                  </a:ext>
                </a:extLst>
              </p:cNvPr>
              <p:cNvSpPr txBox="1">
                <a:spLocks noChangeArrowheads="1"/>
              </p:cNvSpPr>
              <p:nvPr/>
            </p:nvSpPr>
            <p:spPr>
              <a:xfrm>
                <a:off x="288032" y="5301208"/>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0 </m:t>
                          </m:r>
                          <m:r>
                            <a:rPr lang="en-US" altLang="en-US" sz="2400" b="0" i="1" smtClean="0">
                              <a:latin typeface="Cambria Math" panose="02040503050406030204" pitchFamily="18" charset="0"/>
                              <a:ea typeface="American Typewriter" charset="0"/>
                              <a:cs typeface="American Typewriter" charset="0"/>
                            </a:rPr>
                            <m:t>𝑎𝑛𝑑</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m:t>
                      </m:r>
                    </m:oMath>
                  </m:oMathPara>
                </a14:m>
                <a:endParaRPr lang="en-US" altLang="en-US" sz="2400" dirty="0">
                  <a:latin typeface="+mn-lt"/>
                  <a:ea typeface="American Typewriter" charset="0"/>
                  <a:cs typeface="American Typewriter" charset="0"/>
                </a:endParaRPr>
              </a:p>
            </p:txBody>
          </p:sp>
        </mc:Choice>
        <mc:Fallback xmlns="">
          <p:sp>
            <p:nvSpPr>
              <p:cNvPr id="30" name="Rectangle 63">
                <a:extLst>
                  <a:ext uri="{FF2B5EF4-FFF2-40B4-BE49-F238E27FC236}">
                    <a16:creationId xmlns:a16="http://schemas.microsoft.com/office/drawing/2014/main" id="{BC315309-CA47-804D-87C0-4EC5332C642E}"/>
                  </a:ext>
                </a:extLst>
              </p:cNvPr>
              <p:cNvSpPr txBox="1">
                <a:spLocks noRot="1" noChangeAspect="1" noMove="1" noResize="1" noEditPoints="1" noAdjustHandles="1" noChangeArrowheads="1" noChangeShapeType="1" noTextEdit="1"/>
              </p:cNvSpPr>
              <p:nvPr/>
            </p:nvSpPr>
            <p:spPr>
              <a:xfrm>
                <a:off x="288032" y="5301208"/>
                <a:ext cx="7848872" cy="504056"/>
              </a:xfrm>
              <a:prstGeom prst="rect">
                <a:avLst/>
              </a:prstGeom>
              <a:blipFill>
                <a:blip r:embed="rId7"/>
                <a:stretch>
                  <a:fillRect b="-1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63">
                <a:extLst>
                  <a:ext uri="{FF2B5EF4-FFF2-40B4-BE49-F238E27FC236}">
                    <a16:creationId xmlns:a16="http://schemas.microsoft.com/office/drawing/2014/main" id="{9673B086-6510-7043-8BD7-C667320A39A1}"/>
                  </a:ext>
                </a:extLst>
              </p:cNvPr>
              <p:cNvSpPr txBox="1">
                <a:spLocks noChangeArrowheads="1"/>
              </p:cNvSpPr>
              <p:nvPr/>
            </p:nvSpPr>
            <p:spPr>
              <a:xfrm>
                <a:off x="251520" y="5805264"/>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en-US" altLang="en-US" sz="2400" i="1" smtClean="0">
                          <a:latin typeface="Cambria Math" panose="02040503050406030204" pitchFamily="18" charset="0"/>
                          <a:ea typeface="Cambria Math" panose="02040503050406030204" pitchFamily="18" charset="0"/>
                          <a:cs typeface="American Typewriter" charset="0"/>
                        </a:rPr>
                        <m:t>=</m:t>
                      </m:r>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d>
                        <m:dPr>
                          <m:begChr m:val="["/>
                          <m:endChr m:val="]"/>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En</m:t>
                          </m:r>
                          <m:r>
                            <a:rPr lang="en-US" altLang="en-US" sz="2400" b="0" i="1" smtClean="0">
                              <a:latin typeface="Cambria Math" panose="02040503050406030204" pitchFamily="18" charset="0"/>
                              <a:ea typeface="American Typewriter" charset="0"/>
                              <a:cs typeface="American Typewriter" charset="0"/>
                            </a:rPr>
                            <m:t>𝑐</m:t>
                          </m:r>
                          <m:d>
                            <m:dPr>
                              <m:ctrlPr>
                                <a:rPr lang="en-US" altLang="en-US" sz="2400" b="0" i="1" smtClean="0">
                                  <a:latin typeface="Cambria Math" panose="02040503050406030204" pitchFamily="18" charset="0"/>
                                  <a:ea typeface="American Typewriter" charset="0"/>
                                  <a:cs typeface="American Typewriter" charset="0"/>
                                </a:rPr>
                              </m:ctrlPr>
                            </m:dPr>
                            <m:e>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e>
                      </m:d>
                      <m:r>
                        <a:rPr lang="en-US" altLang="en-US" sz="2400" b="0" i="1" smtClean="0">
                          <a:latin typeface="Cambria Math" panose="02040503050406030204" pitchFamily="18" charset="0"/>
                          <a:ea typeface="American Typewriter" charset="0"/>
                          <a:cs typeface="American Typewriter" charset="0"/>
                        </a:rPr>
                        <m:t>=1/</m:t>
                      </m:r>
                      <m:sSup>
                        <m:sSupPr>
                          <m:ctrlPr>
                            <a:rPr lang="en-US" altLang="en-US" sz="2400" b="0" i="1" smtClean="0">
                              <a:latin typeface="Cambria Math" panose="02040503050406030204" pitchFamily="18" charset="0"/>
                            </a:rPr>
                          </m:ctrlPr>
                        </m:sSupPr>
                        <m:e>
                          <m:r>
                            <a:rPr lang="en-US" altLang="en-US" sz="2400" b="0" i="1" smtClean="0">
                              <a:latin typeface="Cambria Math" panose="02040503050406030204" pitchFamily="18" charset="0"/>
                            </a:rPr>
                            <m:t>2</m:t>
                          </m:r>
                        </m:e>
                        <m:sup>
                          <m:r>
                            <a:rPr lang="en-US" altLang="en-US" sz="2400" b="0" i="1" smtClean="0">
                              <a:latin typeface="Cambria Math" panose="02040503050406030204" pitchFamily="18" charset="0"/>
                            </a:rPr>
                            <m:t>𝑛</m:t>
                          </m:r>
                        </m:sup>
                      </m:sSup>
                    </m:oMath>
                  </m:oMathPara>
                </a14:m>
                <a:endParaRPr lang="en-US" altLang="en-US" sz="2400" dirty="0">
                  <a:latin typeface="+mn-lt"/>
                  <a:ea typeface="American Typewriter" charset="0"/>
                  <a:cs typeface="American Typewriter" charset="0"/>
                </a:endParaRPr>
              </a:p>
            </p:txBody>
          </p:sp>
        </mc:Choice>
        <mc:Fallback xmlns="">
          <p:sp>
            <p:nvSpPr>
              <p:cNvPr id="31" name="Rectangle 63">
                <a:extLst>
                  <a:ext uri="{FF2B5EF4-FFF2-40B4-BE49-F238E27FC236}">
                    <a16:creationId xmlns:a16="http://schemas.microsoft.com/office/drawing/2014/main" id="{9673B086-6510-7043-8BD7-C667320A39A1}"/>
                  </a:ext>
                </a:extLst>
              </p:cNvPr>
              <p:cNvSpPr txBox="1">
                <a:spLocks noRot="1" noChangeAspect="1" noMove="1" noResize="1" noEditPoints="1" noAdjustHandles="1" noChangeArrowheads="1" noChangeShapeType="1" noTextEdit="1"/>
              </p:cNvSpPr>
              <p:nvPr/>
            </p:nvSpPr>
            <p:spPr>
              <a:xfrm>
                <a:off x="251520" y="5805264"/>
                <a:ext cx="7848872" cy="504056"/>
              </a:xfrm>
              <a:prstGeom prst="rect">
                <a:avLst/>
              </a:prstGeom>
              <a:blipFill>
                <a:blip r:embed="rId8"/>
                <a:stretch>
                  <a:fillRect b="-12195"/>
                </a:stretch>
              </a:blipFill>
            </p:spPr>
            <p:txBody>
              <a:bodyPr/>
              <a:lstStyle/>
              <a:p>
                <a:r>
                  <a:rPr lang="en-US">
                    <a:noFill/>
                  </a:rPr>
                  <a:t> </a:t>
                </a:r>
              </a:p>
            </p:txBody>
          </p:sp>
        </mc:Fallback>
      </mc:AlternateContent>
    </p:spTree>
    <p:extLst>
      <p:ext uri="{BB962C8B-B14F-4D97-AF65-F5344CB8AC3E}">
        <p14:creationId xmlns:p14="http://schemas.microsoft.com/office/powerpoint/2010/main" val="34394624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Reusing a One-time Pad? </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22" name="Rectangle 63">
            <a:extLst>
              <a:ext uri="{FF2B5EF4-FFF2-40B4-BE49-F238E27FC236}">
                <a16:creationId xmlns:a16="http://schemas.microsoft.com/office/drawing/2014/main" id="{1185922D-14F5-FE46-8EEE-F19F0C0ECEAC}"/>
              </a:ext>
            </a:extLst>
          </p:cNvPr>
          <p:cNvSpPr txBox="1">
            <a:spLocks noChangeArrowheads="1"/>
          </p:cNvSpPr>
          <p:nvPr/>
        </p:nvSpPr>
        <p:spPr>
          <a:xfrm>
            <a:off x="755576" y="1340768"/>
            <a:ext cx="784887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Claim</a:t>
            </a:r>
            <a:r>
              <a:rPr lang="en-US" altLang="en-US" sz="2400" dirty="0">
                <a:latin typeface="+mn-lt"/>
                <a:ea typeface="American Typewriter" charset="0"/>
                <a:cs typeface="American Typewriter" charset="0"/>
              </a:rPr>
              <a:t>: Two-time Pad does </a:t>
            </a:r>
            <a:r>
              <a:rPr lang="en-US" altLang="en-US" sz="2400" b="1" i="1" dirty="0">
                <a:latin typeface="+mn-lt"/>
                <a:ea typeface="American Typewriter" charset="0"/>
                <a:cs typeface="American Typewriter" charset="0"/>
              </a:rPr>
              <a:t>not</a:t>
            </a:r>
            <a:r>
              <a:rPr lang="en-US" altLang="en-US" sz="2400" dirty="0">
                <a:latin typeface="+mn-lt"/>
                <a:ea typeface="American Typewriter" charset="0"/>
                <a:cs typeface="American Typewriter" charset="0"/>
              </a:rPr>
              <a:t> achieve Perfect Indistinguishability (and therefore </a:t>
            </a:r>
            <a:r>
              <a:rPr lang="en-US" altLang="en-US" sz="2400" b="1" i="1" dirty="0">
                <a:latin typeface="+mn-lt"/>
                <a:ea typeface="American Typewriter" charset="0"/>
                <a:cs typeface="American Typewriter" charset="0"/>
              </a:rPr>
              <a:t>not</a:t>
            </a:r>
            <a:r>
              <a:rPr lang="en-US" altLang="en-US" sz="2400" dirty="0">
                <a:latin typeface="+mn-lt"/>
                <a:ea typeface="American Typewriter" charset="0"/>
                <a:cs typeface="American Typewriter" charset="0"/>
              </a:rPr>
              <a:t> perfect secrecy). </a:t>
            </a:r>
          </a:p>
        </p:txBody>
      </p:sp>
      <mc:AlternateContent xmlns:mc="http://schemas.openxmlformats.org/markup-compatibility/2006" xmlns:a14="http://schemas.microsoft.com/office/drawing/2010/main">
        <mc:Choice Requires="a14">
          <p:sp>
            <p:nvSpPr>
              <p:cNvPr id="26" name="Rectangle 63">
                <a:extLst>
                  <a:ext uri="{FF2B5EF4-FFF2-40B4-BE49-F238E27FC236}">
                    <a16:creationId xmlns:a16="http://schemas.microsoft.com/office/drawing/2014/main" id="{E7F5BF5F-5FD2-5F44-BAB0-A73B93AF77F8}"/>
                  </a:ext>
                </a:extLst>
              </p:cNvPr>
              <p:cNvSpPr txBox="1">
                <a:spLocks noChangeArrowheads="1"/>
              </p:cNvSpPr>
              <p:nvPr/>
            </p:nvSpPr>
            <p:spPr>
              <a:xfrm>
                <a:off x="731258" y="2492896"/>
                <a:ext cx="8089213"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sz="2400" u="sng" dirty="0">
                    <a:latin typeface="+mn-lt"/>
                    <a:ea typeface="American Typewriter" charset="0"/>
                    <a:cs typeface="American Typewriter" charset="0"/>
                  </a:rPr>
                  <a:t>Proof</a:t>
                </a:r>
                <a:r>
                  <a:rPr lang="en-US" altLang="en-US" sz="2400" dirty="0">
                    <a:latin typeface="+mn-lt"/>
                    <a:ea typeface="American Typewriter" charset="0"/>
                    <a:cs typeface="American Typewriter" charset="0"/>
                  </a:rPr>
                  <a:t>: We want to pick </a:t>
                </a:r>
                <a14:m>
                  <m:oMath xmlns:m="http://schemas.openxmlformats.org/officeDocument/2006/math">
                    <m:d>
                      <m:dPr>
                        <m:ctrlPr>
                          <a:rPr lang="en-US" altLang="en-US" sz="2400" b="0" i="1" smtClean="0">
                            <a:latin typeface="Cambria Math" panose="02040503050406030204" pitchFamily="18" charset="0"/>
                            <a:ea typeface="American Typewriter" charset="0"/>
                            <a:cs typeface="American Typewriter" charset="0"/>
                          </a:rPr>
                        </m:ctrlPr>
                      </m:dPr>
                      <m:e>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sSup>
                      <m:sSupPr>
                        <m:ctrlPr>
                          <a:rPr lang="en-US" altLang="en-US" sz="2400" b="0" i="1" smtClean="0">
                            <a:latin typeface="Cambria Math" panose="02040503050406030204" pitchFamily="18" charset="0"/>
                            <a:ea typeface="American Typewriter" charset="0"/>
                            <a:cs typeface="American Typewriter" charset="0"/>
                          </a:rPr>
                        </m:ctrlPr>
                      </m:sSupPr>
                      <m:e>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e>
                      <m:sup>
                        <m:r>
                          <a:rPr lang="en-US" altLang="en-US" sz="2400" b="0" i="1" smtClean="0">
                            <a:latin typeface="Cambria Math" panose="02040503050406030204" pitchFamily="18" charset="0"/>
                            <a:ea typeface="American Typewriter" charset="0"/>
                            <a:cs typeface="American Typewriter" charset="0"/>
                          </a:rPr>
                          <m:t>′</m:t>
                        </m:r>
                      </m:sup>
                    </m:sSup>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1)∈{0,1</m:t>
                    </m:r>
                    <m:sSup>
                      <m:sSupPr>
                        <m:ctrlPr>
                          <a:rPr lang="en-US" altLang="en-US" sz="2400" b="0" i="1" smtClean="0">
                            <a:latin typeface="Cambria Math" panose="02040503050406030204" pitchFamily="18" charset="0"/>
                            <a:ea typeface="Cambria Math" panose="02040503050406030204" pitchFamily="18" charset="0"/>
                          </a:rPr>
                        </m:ctrlPr>
                      </m:sSupPr>
                      <m:e>
                        <m:r>
                          <a:rPr lang="en-US" altLang="en-US" sz="2400" b="0" i="1" smtClean="0">
                            <a:latin typeface="Cambria Math" panose="02040503050406030204" pitchFamily="18" charset="0"/>
                            <a:ea typeface="Cambria Math" panose="02040503050406030204" pitchFamily="18" charset="0"/>
                          </a:rPr>
                          <m:t>}</m:t>
                        </m:r>
                      </m:e>
                      <m:sup>
                        <m:r>
                          <a:rPr lang="en-US" altLang="en-US" sz="2400" b="0" i="1" smtClean="0">
                            <a:latin typeface="Cambria Math" panose="02040503050406030204" pitchFamily="18" charset="0"/>
                            <a:ea typeface="Cambria Math" panose="02040503050406030204" pitchFamily="18" charset="0"/>
                          </a:rPr>
                          <m:t>2</m:t>
                        </m:r>
                        <m:r>
                          <a:rPr lang="en-US" altLang="en-US" sz="2400" b="0" i="1" smtClean="0">
                            <a:latin typeface="Cambria Math" panose="02040503050406030204" pitchFamily="18" charset="0"/>
                            <a:ea typeface="Cambria Math" panose="02040503050406030204" pitchFamily="18" charset="0"/>
                          </a:rPr>
                          <m:t>𝑛</m:t>
                        </m:r>
                      </m:sup>
                    </m:sSup>
                  </m:oMath>
                </a14:m>
                <a:r>
                  <a:rPr lang="en-US" altLang="en-US" sz="2400" dirty="0">
                    <a:latin typeface="+mn-lt"/>
                    <a:ea typeface="American Typewriter" charset="0"/>
                    <a:cs typeface="American Typewriter" charset="0"/>
                  </a:rPr>
                  <a:t> </a:t>
                </a:r>
                <a:r>
                  <a:rPr lang="en-US" altLang="en-US" sz="2400" dirty="0" err="1">
                    <a:latin typeface="+mn-lt"/>
                    <a:ea typeface="American Typewriter" charset="0"/>
                    <a:cs typeface="American Typewriter" charset="0"/>
                  </a:rPr>
                  <a:t>s.t.</a:t>
                </a:r>
                <a:r>
                  <a:rPr lang="en-US" altLang="en-US" sz="2400" dirty="0">
                    <a:latin typeface="+mn-lt"/>
                    <a:ea typeface="American Typewriter" charset="0"/>
                    <a:cs typeface="American Typewriter" charset="0"/>
                  </a:rPr>
                  <a:t> </a:t>
                </a:r>
              </a:p>
            </p:txBody>
          </p:sp>
        </mc:Choice>
        <mc:Fallback xmlns="">
          <p:sp>
            <p:nvSpPr>
              <p:cNvPr id="26" name="Rectangle 63">
                <a:extLst>
                  <a:ext uri="{FF2B5EF4-FFF2-40B4-BE49-F238E27FC236}">
                    <a16:creationId xmlns:a16="http://schemas.microsoft.com/office/drawing/2014/main" id="{E7F5BF5F-5FD2-5F44-BAB0-A73B93AF77F8}"/>
                  </a:ext>
                </a:extLst>
              </p:cNvPr>
              <p:cNvSpPr txBox="1">
                <a:spLocks noRot="1" noChangeAspect="1" noMove="1" noResize="1" noEditPoints="1" noAdjustHandles="1" noChangeArrowheads="1" noChangeShapeType="1" noTextEdit="1"/>
              </p:cNvSpPr>
              <p:nvPr/>
            </p:nvSpPr>
            <p:spPr>
              <a:xfrm>
                <a:off x="731258" y="2492896"/>
                <a:ext cx="8089213" cy="936104"/>
              </a:xfrm>
              <a:prstGeom prst="rect">
                <a:avLst/>
              </a:prstGeom>
              <a:blipFill>
                <a:blip r:embed="rId3"/>
                <a:stretch>
                  <a:fillRect l="-1254"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63">
                <a:extLst>
                  <a:ext uri="{FF2B5EF4-FFF2-40B4-BE49-F238E27FC236}">
                    <a16:creationId xmlns:a16="http://schemas.microsoft.com/office/drawing/2014/main" id="{C075ED36-29DC-9742-A70C-99B6EDE4FD56}"/>
                  </a:ext>
                </a:extLst>
              </p:cNvPr>
              <p:cNvSpPr txBox="1">
                <a:spLocks noChangeArrowheads="1"/>
              </p:cNvSpPr>
              <p:nvPr/>
            </p:nvSpPr>
            <p:spPr>
              <a:xfrm>
                <a:off x="251520" y="3501008"/>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0 </m:t>
                          </m:r>
                          <m:r>
                            <a:rPr lang="en-US" altLang="en-US" sz="2400" b="0" i="1" smtClean="0">
                              <a:latin typeface="Cambria Math" panose="02040503050406030204" pitchFamily="18" charset="0"/>
                              <a:ea typeface="American Typewriter" charset="0"/>
                              <a:cs typeface="American Typewriter" charset="0"/>
                            </a:rPr>
                            <m:t>𝑎𝑛𝑑</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m:t>
                      </m:r>
                    </m:oMath>
                  </m:oMathPara>
                </a14:m>
                <a:endParaRPr lang="en-US" altLang="en-US" sz="2400" dirty="0">
                  <a:latin typeface="+mn-lt"/>
                  <a:ea typeface="American Typewriter" charset="0"/>
                  <a:cs typeface="American Typewriter" charset="0"/>
                </a:endParaRPr>
              </a:p>
            </p:txBody>
          </p:sp>
        </mc:Choice>
        <mc:Fallback xmlns="">
          <p:sp>
            <p:nvSpPr>
              <p:cNvPr id="27" name="Rectangle 63">
                <a:extLst>
                  <a:ext uri="{FF2B5EF4-FFF2-40B4-BE49-F238E27FC236}">
                    <a16:creationId xmlns:a16="http://schemas.microsoft.com/office/drawing/2014/main" id="{C075ED36-29DC-9742-A70C-99B6EDE4FD56}"/>
                  </a:ext>
                </a:extLst>
              </p:cNvPr>
              <p:cNvSpPr txBox="1">
                <a:spLocks noRot="1" noChangeAspect="1" noMove="1" noResize="1" noEditPoints="1" noAdjustHandles="1" noChangeArrowheads="1" noChangeShapeType="1" noTextEdit="1"/>
              </p:cNvSpPr>
              <p:nvPr/>
            </p:nvSpPr>
            <p:spPr>
              <a:xfrm>
                <a:off x="251520" y="3501008"/>
                <a:ext cx="7848872" cy="504056"/>
              </a:xfrm>
              <a:prstGeom prst="rect">
                <a:avLst/>
              </a:prstGeom>
              <a:blipFill>
                <a:blip r:embed="rId4"/>
                <a:stretch>
                  <a:fillRect b="-146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63">
                <a:extLst>
                  <a:ext uri="{FF2B5EF4-FFF2-40B4-BE49-F238E27FC236}">
                    <a16:creationId xmlns:a16="http://schemas.microsoft.com/office/drawing/2014/main" id="{723839BE-A328-9A4A-A08F-919AA5AD9A8A}"/>
                  </a:ext>
                </a:extLst>
              </p:cNvPr>
              <p:cNvSpPr txBox="1">
                <a:spLocks noChangeArrowheads="1"/>
              </p:cNvSpPr>
              <p:nvPr/>
            </p:nvSpPr>
            <p:spPr>
              <a:xfrm>
                <a:off x="706107" y="3985973"/>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en-US" altLang="en-US" sz="2400" i="1" smtClean="0">
                          <a:latin typeface="Cambria Math" panose="02040503050406030204" pitchFamily="18" charset="0"/>
                          <a:ea typeface="Cambria Math" panose="02040503050406030204" pitchFamily="18" charset="0"/>
                          <a:cs typeface="American Typewriter" charset="0"/>
                        </a:rPr>
                        <m:t>≠</m:t>
                      </m:r>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0 </m:t>
                          </m:r>
                          <m:r>
                            <a:rPr lang="en-US" altLang="en-US" sz="2400" b="0" i="1" smtClean="0">
                              <a:latin typeface="Cambria Math" panose="02040503050406030204" pitchFamily="18" charset="0"/>
                              <a:ea typeface="American Typewriter" charset="0"/>
                              <a:cs typeface="American Typewriter" charset="0"/>
                            </a:rPr>
                            <m:t>𝑎𝑛𝑑</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1]</m:t>
                      </m:r>
                    </m:oMath>
                  </m:oMathPara>
                </a14:m>
                <a:endParaRPr lang="en-US" altLang="en-US" sz="2400" dirty="0">
                  <a:latin typeface="+mn-lt"/>
                  <a:ea typeface="American Typewriter" charset="0"/>
                  <a:cs typeface="American Typewriter" charset="0"/>
                </a:endParaRPr>
              </a:p>
            </p:txBody>
          </p:sp>
        </mc:Choice>
        <mc:Fallback xmlns="">
          <p:sp>
            <p:nvSpPr>
              <p:cNvPr id="28" name="Rectangle 63">
                <a:extLst>
                  <a:ext uri="{FF2B5EF4-FFF2-40B4-BE49-F238E27FC236}">
                    <a16:creationId xmlns:a16="http://schemas.microsoft.com/office/drawing/2014/main" id="{723839BE-A328-9A4A-A08F-919AA5AD9A8A}"/>
                  </a:ext>
                </a:extLst>
              </p:cNvPr>
              <p:cNvSpPr txBox="1">
                <a:spLocks noRot="1" noChangeAspect="1" noMove="1" noResize="1" noEditPoints="1" noAdjustHandles="1" noChangeArrowheads="1" noChangeShapeType="1" noTextEdit="1"/>
              </p:cNvSpPr>
              <p:nvPr/>
            </p:nvSpPr>
            <p:spPr>
              <a:xfrm>
                <a:off x="706107" y="3985973"/>
                <a:ext cx="7848872" cy="504056"/>
              </a:xfrm>
              <a:prstGeom prst="rect">
                <a:avLst/>
              </a:prstGeom>
              <a:blipFill>
                <a:blip r:embed="rId5"/>
                <a:stretch>
                  <a:fillRect b="-146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63">
                <a:extLst>
                  <a:ext uri="{FF2B5EF4-FFF2-40B4-BE49-F238E27FC236}">
                    <a16:creationId xmlns:a16="http://schemas.microsoft.com/office/drawing/2014/main" id="{C28711A3-049C-6140-B4CD-81369AF54584}"/>
                  </a:ext>
                </a:extLst>
              </p:cNvPr>
              <p:cNvSpPr txBox="1">
                <a:spLocks noChangeArrowheads="1"/>
              </p:cNvSpPr>
              <p:nvPr/>
            </p:nvSpPr>
            <p:spPr>
              <a:xfrm>
                <a:off x="683568" y="4581128"/>
                <a:ext cx="6984776" cy="79208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en-US" altLang="en-US" sz="2400" b="1" i="0" smtClean="0">
                          <a:solidFill>
                            <a:schemeClr val="tx1"/>
                          </a:solidFill>
                          <a:latin typeface="Cambria Math" panose="02040503050406030204" pitchFamily="18" charset="0"/>
                          <a:ea typeface="American Typewriter" charset="0"/>
                          <a:cs typeface="American Typewriter" charset="0"/>
                        </a:rPr>
                        <m:t>𝐏𝐢𝐜𝐤</m:t>
                      </m:r>
                      <m:r>
                        <a:rPr lang="en-US" altLang="en-US" sz="2400" b="1" i="1" smtClean="0">
                          <a:solidFill>
                            <a:srgbClr val="0000FF"/>
                          </a:solidFill>
                          <a:latin typeface="Cambria Math" panose="02040503050406030204" pitchFamily="18" charset="0"/>
                          <a:ea typeface="American Typewriter" charset="0"/>
                          <a:cs typeface="American Typewriter" charset="0"/>
                        </a:rPr>
                        <m:t> </m:t>
                      </m:r>
                      <m:r>
                        <a:rPr lang="en-US" altLang="en-US" sz="2400" b="1" i="1" smtClean="0">
                          <a:solidFill>
                            <a:srgbClr val="0000FF"/>
                          </a:solidFill>
                          <a:latin typeface="Cambria Math" panose="02040503050406030204" pitchFamily="18" charset="0"/>
                          <a:ea typeface="American Typewriter" charset="0"/>
                          <a:cs typeface="American Typewriter" charset="0"/>
                        </a:rPr>
                        <m:t>𝒎</m:t>
                      </m:r>
                      <m:r>
                        <a:rPr lang="en-US" altLang="en-US" sz="2400" b="1" i="1" smtClean="0">
                          <a:solidFill>
                            <a:srgbClr val="0000FF"/>
                          </a:solidFill>
                          <a:latin typeface="Cambria Math" panose="02040503050406030204" pitchFamily="18" charset="0"/>
                          <a:ea typeface="American Typewriter" charset="0"/>
                          <a:cs typeface="American Typewriter" charset="0"/>
                        </a:rPr>
                        <m:t>𝟎</m:t>
                      </m:r>
                      <m:r>
                        <a:rPr lang="en-US" altLang="en-US" sz="2400" b="1" i="1" smtClean="0">
                          <a:solidFill>
                            <a:srgbClr val="0000FF"/>
                          </a:solidFill>
                          <a:latin typeface="Cambria Math" panose="02040503050406030204" pitchFamily="18" charset="0"/>
                          <a:ea typeface="American Typewriter" charset="0"/>
                          <a:cs typeface="American Typewriter" charset="0"/>
                        </a:rPr>
                        <m:t>=</m:t>
                      </m:r>
                      <m:r>
                        <a:rPr lang="en-US" altLang="en-US" sz="2400" b="1" i="1" smtClean="0">
                          <a:solidFill>
                            <a:srgbClr val="0000FF"/>
                          </a:solidFill>
                          <a:latin typeface="Cambria Math" panose="02040503050406030204" pitchFamily="18" charset="0"/>
                          <a:ea typeface="American Typewriter" charset="0"/>
                          <a:cs typeface="American Typewriter" charset="0"/>
                        </a:rPr>
                        <m:t>𝒎</m:t>
                      </m:r>
                      <m:r>
                        <a:rPr lang="en-US" altLang="en-US" sz="2400" b="1" i="1" smtClean="0">
                          <a:solidFill>
                            <a:srgbClr val="0000FF"/>
                          </a:solidFill>
                          <a:latin typeface="Cambria Math" panose="02040503050406030204" pitchFamily="18" charset="0"/>
                          <a:ea typeface="American Typewriter" charset="0"/>
                          <a:cs typeface="American Typewriter" charset="0"/>
                        </a:rPr>
                        <m:t>𝟏</m:t>
                      </m:r>
                      <m:r>
                        <a:rPr lang="en-US" altLang="en-US" sz="2400" b="1" i="1" smtClean="0">
                          <a:solidFill>
                            <a:srgbClr val="0000FF"/>
                          </a:solidFill>
                          <a:latin typeface="Cambria Math" panose="02040503050406030204" pitchFamily="18" charset="0"/>
                          <a:ea typeface="American Typewriter" charset="0"/>
                          <a:cs typeface="American Typewriter" charset="0"/>
                        </a:rPr>
                        <m:t>=</m:t>
                      </m:r>
                      <m:r>
                        <a:rPr lang="en-US" altLang="en-US" sz="2400" b="1" i="1" smtClean="0">
                          <a:solidFill>
                            <a:srgbClr val="0000FF"/>
                          </a:solidFill>
                          <a:latin typeface="Cambria Math" panose="02040503050406030204" pitchFamily="18" charset="0"/>
                          <a:ea typeface="American Typewriter" charset="0"/>
                          <a:cs typeface="American Typewriter" charset="0"/>
                        </a:rPr>
                        <m:t>𝒎</m:t>
                      </m:r>
                      <m:r>
                        <a:rPr lang="en-US" altLang="en-US" sz="2400" b="1" i="1" smtClean="0">
                          <a:solidFill>
                            <a:srgbClr val="0000FF"/>
                          </a:solidFill>
                          <a:latin typeface="Cambria Math" panose="02040503050406030204" pitchFamily="18" charset="0"/>
                          <a:ea typeface="American Typewriter" charset="0"/>
                          <a:cs typeface="American Typewriter" charset="0"/>
                        </a:rPr>
                        <m:t>,</m:t>
                      </m:r>
                      <m:sSup>
                        <m:sSupPr>
                          <m:ctrlPr>
                            <a:rPr lang="en-US" altLang="en-US" sz="2400" b="1" i="1" smtClean="0">
                              <a:solidFill>
                                <a:srgbClr val="FF0000"/>
                              </a:solidFill>
                              <a:latin typeface="Cambria Math" panose="02040503050406030204" pitchFamily="18" charset="0"/>
                              <a:ea typeface="American Typewriter" charset="0"/>
                              <a:cs typeface="American Typewriter" charset="0"/>
                            </a:rPr>
                          </m:ctrlPr>
                        </m:sSupPr>
                        <m:e>
                          <m:r>
                            <a:rPr lang="en-US" altLang="en-US" sz="2400" b="1" i="1" smtClean="0">
                              <a:solidFill>
                                <a:srgbClr val="FF0000"/>
                              </a:solidFill>
                              <a:latin typeface="Cambria Math" panose="02040503050406030204" pitchFamily="18" charset="0"/>
                              <a:ea typeface="American Typewriter" charset="0"/>
                              <a:cs typeface="American Typewriter" charset="0"/>
                            </a:rPr>
                            <m:t>𝒎</m:t>
                          </m:r>
                          <m:r>
                            <a:rPr lang="en-US" altLang="en-US" sz="2400" b="1" i="1" smtClean="0">
                              <a:solidFill>
                                <a:srgbClr val="FF0000"/>
                              </a:solidFill>
                              <a:latin typeface="Cambria Math" panose="02040503050406030204" pitchFamily="18" charset="0"/>
                              <a:ea typeface="American Typewriter" charset="0"/>
                              <a:cs typeface="American Typewriter" charset="0"/>
                            </a:rPr>
                            <m:t>𝟎</m:t>
                          </m:r>
                        </m:e>
                        <m:sup>
                          <m:r>
                            <a:rPr lang="en-US" altLang="en-US" sz="2400" b="1" i="1" smtClean="0">
                              <a:solidFill>
                                <a:srgbClr val="FF0000"/>
                              </a:solidFill>
                              <a:latin typeface="Cambria Math" panose="02040503050406030204" pitchFamily="18" charset="0"/>
                              <a:ea typeface="American Typewriter" charset="0"/>
                              <a:cs typeface="American Typewriter" charset="0"/>
                            </a:rPr>
                            <m:t>′</m:t>
                          </m:r>
                        </m:sup>
                      </m:sSup>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m:t>
                      </m:r>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𝒎</m:t>
                      </m:r>
                      <m:sSup>
                        <m:sSupPr>
                          <m:ctrlP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ctrlPr>
                        </m:sSupPr>
                        <m:e>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𝟏</m:t>
                          </m:r>
                        </m:e>
                        <m:sup>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m:t>
                          </m:r>
                        </m:sup>
                      </m:sSup>
                      <m:r>
                        <a:rPr lang="en-US" altLang="en-US" sz="2400" b="1" i="1" smtClean="0">
                          <a:solidFill>
                            <a:srgbClr val="FF0000"/>
                          </a:solidFill>
                          <a:latin typeface="Cambria Math" panose="02040503050406030204" pitchFamily="18" charset="0"/>
                          <a:ea typeface="Cambria Math" panose="02040503050406030204" pitchFamily="18" charset="0"/>
                          <a:cs typeface="American Typewriter" charset="0"/>
                        </a:rPr>
                        <m:t> </m:t>
                      </m:r>
                      <m:r>
                        <a:rPr lang="en-US" altLang="en-US" sz="2400" b="1" i="0" smtClean="0">
                          <a:solidFill>
                            <a:srgbClr val="0000FF"/>
                          </a:solidFill>
                          <a:latin typeface="Cambria Math" panose="02040503050406030204" pitchFamily="18" charset="0"/>
                          <a:ea typeface="Cambria Math" panose="02040503050406030204" pitchFamily="18" charset="0"/>
                          <a:cs typeface="American Typewriter" charset="0"/>
                        </a:rPr>
                        <m:t>𝐚𝐧𝐝</m:t>
                      </m:r>
                      <m:r>
                        <a:rPr lang="en-US" altLang="en-US" sz="2400" b="1" i="1" smtClean="0">
                          <a:solidFill>
                            <a:srgbClr val="0000FF"/>
                          </a:solidFill>
                          <a:latin typeface="Cambria Math" panose="02040503050406030204" pitchFamily="18" charset="0"/>
                          <a:ea typeface="Cambria Math" panose="02040503050406030204" pitchFamily="18" charset="0"/>
                          <a:cs typeface="American Typewriter" charset="0"/>
                        </a:rPr>
                        <m:t> </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𝒄</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𝟎</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𝒄</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𝟏</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m:t>
                      </m:r>
                      <m:r>
                        <a:rPr lang="en-US" altLang="en-US" sz="2400" b="1" i="1" smtClean="0">
                          <a:solidFill>
                            <a:schemeClr val="accent3">
                              <a:lumMod val="50000"/>
                            </a:schemeClr>
                          </a:solidFill>
                          <a:latin typeface="Cambria Math" panose="02040503050406030204" pitchFamily="18" charset="0"/>
                          <a:ea typeface="Cambria Math" panose="02040503050406030204" pitchFamily="18" charset="0"/>
                          <a:cs typeface="American Typewriter" charset="0"/>
                        </a:rPr>
                        <m:t>𝒄</m:t>
                      </m:r>
                      <m:r>
                        <a:rPr lang="en-US" altLang="en-US" sz="2400" b="1" i="1" smtClean="0">
                          <a:solidFill>
                            <a:srgbClr val="0000FF"/>
                          </a:solidFill>
                          <a:latin typeface="Cambria Math" panose="02040503050406030204" pitchFamily="18" charset="0"/>
                          <a:ea typeface="Cambria Math" panose="02040503050406030204" pitchFamily="18" charset="0"/>
                          <a:cs typeface="American Typewriter" charset="0"/>
                        </a:rPr>
                        <m:t>.</m:t>
                      </m:r>
                    </m:oMath>
                  </m:oMathPara>
                </a14:m>
                <a:endParaRPr lang="en-US" altLang="en-US" sz="2400" b="1" dirty="0">
                  <a:solidFill>
                    <a:srgbClr val="0000FF"/>
                  </a:solidFill>
                  <a:latin typeface="+mn-lt"/>
                  <a:ea typeface="American Typewriter" charset="0"/>
                  <a:cs typeface="American Typewriter" charset="0"/>
                </a:endParaRPr>
              </a:p>
            </p:txBody>
          </p:sp>
        </mc:Choice>
        <mc:Fallback xmlns="">
          <p:sp>
            <p:nvSpPr>
              <p:cNvPr id="29" name="Rectangle 63">
                <a:extLst>
                  <a:ext uri="{FF2B5EF4-FFF2-40B4-BE49-F238E27FC236}">
                    <a16:creationId xmlns:a16="http://schemas.microsoft.com/office/drawing/2014/main" id="{C28711A3-049C-6140-B4CD-81369AF54584}"/>
                  </a:ext>
                </a:extLst>
              </p:cNvPr>
              <p:cNvSpPr txBox="1">
                <a:spLocks noRot="1" noChangeAspect="1" noMove="1" noResize="1" noEditPoints="1" noAdjustHandles="1" noChangeArrowheads="1" noChangeShapeType="1" noTextEdit="1"/>
              </p:cNvSpPr>
              <p:nvPr/>
            </p:nvSpPr>
            <p:spPr>
              <a:xfrm>
                <a:off x="683568" y="4581128"/>
                <a:ext cx="6984776" cy="79208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63">
                <a:extLst>
                  <a:ext uri="{FF2B5EF4-FFF2-40B4-BE49-F238E27FC236}">
                    <a16:creationId xmlns:a16="http://schemas.microsoft.com/office/drawing/2014/main" id="{F9DB5E0B-EFAB-2044-B4C0-8FB7E62B8331}"/>
                  </a:ext>
                </a:extLst>
              </p:cNvPr>
              <p:cNvSpPr txBox="1">
                <a:spLocks noChangeArrowheads="1"/>
              </p:cNvSpPr>
              <p:nvPr/>
            </p:nvSpPr>
            <p:spPr>
              <a:xfrm>
                <a:off x="288032" y="5301208"/>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a:rPr lang="en-US" altLang="en-US" sz="2400" b="0" i="1" smtClean="0">
                              <a:latin typeface="Cambria Math" panose="02040503050406030204" pitchFamily="18" charset="0"/>
                              <a:ea typeface="American Typewriter" charset="0"/>
                              <a:cs typeface="American Typewriter" charset="0"/>
                            </a:rPr>
                            <m:t>𝑐</m:t>
                          </m:r>
                          <m:r>
                            <a:rPr lang="en-US" altLang="en-US" sz="2400" b="0" i="1" smtClean="0">
                              <a:latin typeface="Cambria Math" panose="02040503050406030204" pitchFamily="18" charset="0"/>
                              <a:ea typeface="American Typewriter" charset="0"/>
                              <a:cs typeface="American Typewriter" charset="0"/>
                            </a:rPr>
                            <m:t>= </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i="1">
                          <a:latin typeface="Cambria Math" panose="02040503050406030204" pitchFamily="18" charset="0"/>
                          <a:ea typeface="American Typewriter" charset="0"/>
                          <a:cs typeface="American Typewriter" charset="0"/>
                        </a:rPr>
                        <m:t>]=1/</m:t>
                      </m:r>
                      <m:sSup>
                        <m:sSupPr>
                          <m:ctrlPr>
                            <a:rPr lang="en-US" altLang="en-US" sz="2400" i="1">
                              <a:latin typeface="Cambria Math" panose="02040503050406030204" pitchFamily="18" charset="0"/>
                            </a:rPr>
                          </m:ctrlPr>
                        </m:sSupPr>
                        <m:e>
                          <m:r>
                            <a:rPr lang="en-US" altLang="en-US" sz="2400" i="1">
                              <a:latin typeface="Cambria Math" panose="02040503050406030204" pitchFamily="18" charset="0"/>
                            </a:rPr>
                            <m:t>2</m:t>
                          </m:r>
                        </m:e>
                        <m:sup>
                          <m:r>
                            <a:rPr lang="en-US" altLang="en-US" sz="2400" i="1">
                              <a:latin typeface="Cambria Math" panose="02040503050406030204" pitchFamily="18" charset="0"/>
                            </a:rPr>
                            <m:t>𝑛</m:t>
                          </m:r>
                        </m:sup>
                      </m:sSup>
                    </m:oMath>
                  </m:oMathPara>
                </a14:m>
                <a:endParaRPr lang="en-US" altLang="en-US" sz="2400" dirty="0">
                  <a:latin typeface="+mn-lt"/>
                  <a:ea typeface="American Typewriter" charset="0"/>
                  <a:cs typeface="American Typewriter" charset="0"/>
                </a:endParaRPr>
              </a:p>
            </p:txBody>
          </p:sp>
        </mc:Choice>
        <mc:Fallback xmlns="">
          <p:sp>
            <p:nvSpPr>
              <p:cNvPr id="10" name="Rectangle 63">
                <a:extLst>
                  <a:ext uri="{FF2B5EF4-FFF2-40B4-BE49-F238E27FC236}">
                    <a16:creationId xmlns:a16="http://schemas.microsoft.com/office/drawing/2014/main" id="{F9DB5E0B-EFAB-2044-B4C0-8FB7E62B8331}"/>
                  </a:ext>
                </a:extLst>
              </p:cNvPr>
              <p:cNvSpPr txBox="1">
                <a:spLocks noRot="1" noChangeAspect="1" noMove="1" noResize="1" noEditPoints="1" noAdjustHandles="1" noChangeArrowheads="1" noChangeShapeType="1" noTextEdit="1"/>
              </p:cNvSpPr>
              <p:nvPr/>
            </p:nvSpPr>
            <p:spPr>
              <a:xfrm>
                <a:off x="288032" y="5301208"/>
                <a:ext cx="7848872" cy="504056"/>
              </a:xfrm>
              <a:prstGeom prst="rect">
                <a:avLst/>
              </a:prstGeom>
              <a:blipFill>
                <a:blip r:embed="rId7"/>
                <a:stretch>
                  <a:fillRect b="-1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63">
                <a:extLst>
                  <a:ext uri="{FF2B5EF4-FFF2-40B4-BE49-F238E27FC236}">
                    <a16:creationId xmlns:a16="http://schemas.microsoft.com/office/drawing/2014/main" id="{F7536699-068C-F445-BBBD-B106F3AD64CC}"/>
                  </a:ext>
                </a:extLst>
              </p:cNvPr>
              <p:cNvSpPr txBox="1">
                <a:spLocks noChangeArrowheads="1"/>
              </p:cNvSpPr>
              <p:nvPr/>
            </p:nvSpPr>
            <p:spPr>
              <a:xfrm>
                <a:off x="107504" y="5877272"/>
                <a:ext cx="7848872" cy="5040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m:rPr>
                          <m:sty m:val="p"/>
                        </m:rPr>
                        <a:rPr lang="en-US" altLang="en-US" sz="2400" smtClean="0">
                          <a:latin typeface="Cambria Math" panose="02040503050406030204" pitchFamily="18" charset="0"/>
                          <a:ea typeface="American Typewriter" charset="0"/>
                          <a:cs typeface="American Typewriter" charset="0"/>
                        </a:rPr>
                        <m:t>P</m:t>
                      </m:r>
                      <m:r>
                        <m:rPr>
                          <m:sty m:val="p"/>
                        </m:rPr>
                        <a:rPr lang="en-US" altLang="en-US" sz="2400" b="0" i="0" smtClean="0">
                          <a:latin typeface="Cambria Math" panose="02040503050406030204" pitchFamily="18" charset="0"/>
                          <a:ea typeface="American Typewriter" charset="0"/>
                          <a:cs typeface="American Typewriter" charset="0"/>
                        </a:rPr>
                        <m:t>r</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d>
                        <m:dPr>
                          <m:ctrlPr>
                            <a:rPr lang="en-US" altLang="en-US" sz="2400" b="0" i="1" smtClean="0">
                              <a:latin typeface="Cambria Math" panose="02040503050406030204" pitchFamily="18" charset="0"/>
                              <a:ea typeface="American Typewriter" charset="0"/>
                              <a:cs typeface="American Typewriter" charset="0"/>
                            </a:rPr>
                          </m:ctrlPr>
                        </m:dPr>
                        <m:e>
                          <m:r>
                            <m:rPr>
                              <m:sty m:val="p"/>
                            </m:rPr>
                            <a:rPr lang="en-US" altLang="en-US" sz="2400" b="0" i="0" smtClean="0">
                              <a:latin typeface="Cambria Math" panose="02040503050406030204" pitchFamily="18" charset="0"/>
                              <a:ea typeface="American Typewriter" charset="0"/>
                              <a:cs typeface="American Typewriter" charset="0"/>
                            </a:rPr>
                            <m:t>k</m:t>
                          </m:r>
                          <m:r>
                            <a:rPr lang="en-US" altLang="en-US" sz="2400" b="0" i="0"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0′)=</m:t>
                          </m:r>
                          <m:r>
                            <m:rPr>
                              <m:sty m:val="p"/>
                            </m:rPr>
                            <a:rPr lang="en-US" altLang="en-US" sz="2400" b="0" i="0" smtClean="0">
                              <a:latin typeface="Cambria Math" panose="02040503050406030204" pitchFamily="18" charset="0"/>
                              <a:ea typeface="American Typewriter" charset="0"/>
                              <a:cs typeface="American Typewriter" charset="0"/>
                            </a:rPr>
                            <m:t>c</m:t>
                          </m:r>
                          <m:r>
                            <a:rPr lang="en-US" altLang="en-US" sz="2400" b="0" i="0" smtClean="0">
                              <a:latin typeface="Cambria Math" panose="02040503050406030204" pitchFamily="18" charset="0"/>
                              <a:ea typeface="American Typewriter" charset="0"/>
                              <a:cs typeface="American Typewriter" charset="0"/>
                            </a:rPr>
                            <m:t>=</m:t>
                          </m:r>
                          <m:r>
                            <m:rPr>
                              <m:sty m:val="p"/>
                            </m:rPr>
                            <a:rPr lang="en-US" altLang="en-US" sz="2400" b="0" i="0" smtClean="0">
                              <a:latin typeface="Cambria Math" panose="02040503050406030204" pitchFamily="18" charset="0"/>
                              <a:ea typeface="American Typewriter" charset="0"/>
                              <a:cs typeface="American Typewriter" charset="0"/>
                            </a:rPr>
                            <m:t>Enc</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𝑘</m:t>
                          </m:r>
                          <m:r>
                            <a:rPr lang="en-US" altLang="en-US" sz="2400" b="0" i="1" smtClean="0">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𝑚</m:t>
                          </m:r>
                          <m:r>
                            <a:rPr lang="en-US" altLang="en-US" sz="2400" b="0" i="1" smtClean="0">
                              <a:latin typeface="Cambria Math" panose="02040503050406030204" pitchFamily="18" charset="0"/>
                              <a:ea typeface="American Typewriter" charset="0"/>
                              <a:cs typeface="American Typewriter" charset="0"/>
                            </a:rPr>
                            <m:t>1′</m:t>
                          </m:r>
                        </m:e>
                      </m:d>
                      <m:r>
                        <a:rPr lang="en-US" altLang="en-US" sz="2400" i="1">
                          <a:latin typeface="Cambria Math" panose="02040503050406030204" pitchFamily="18" charset="0"/>
                          <a:ea typeface="American Typewriter" charset="0"/>
                          <a:cs typeface="American Typewriter" charset="0"/>
                        </a:rPr>
                        <m:t>]=</m:t>
                      </m:r>
                      <m:r>
                        <a:rPr lang="en-US" altLang="en-US" sz="2400" b="0" i="1" smtClean="0">
                          <a:latin typeface="Cambria Math" panose="02040503050406030204" pitchFamily="18" charset="0"/>
                          <a:ea typeface="American Typewriter" charset="0"/>
                          <a:cs typeface="American Typewriter" charset="0"/>
                        </a:rPr>
                        <m:t>0</m:t>
                      </m:r>
                    </m:oMath>
                  </m:oMathPara>
                </a14:m>
                <a:endParaRPr lang="en-US" altLang="en-US" sz="2400" dirty="0">
                  <a:latin typeface="+mn-lt"/>
                  <a:ea typeface="American Typewriter" charset="0"/>
                  <a:cs typeface="American Typewriter" charset="0"/>
                </a:endParaRPr>
              </a:p>
            </p:txBody>
          </p:sp>
        </mc:Choice>
        <mc:Fallback xmlns="">
          <p:sp>
            <p:nvSpPr>
              <p:cNvPr id="11" name="Rectangle 63">
                <a:extLst>
                  <a:ext uri="{FF2B5EF4-FFF2-40B4-BE49-F238E27FC236}">
                    <a16:creationId xmlns:a16="http://schemas.microsoft.com/office/drawing/2014/main" id="{F7536699-068C-F445-BBBD-B106F3AD64CC}"/>
                  </a:ext>
                </a:extLst>
              </p:cNvPr>
              <p:cNvSpPr txBox="1">
                <a:spLocks noRot="1" noChangeAspect="1" noMove="1" noResize="1" noEditPoints="1" noAdjustHandles="1" noChangeArrowheads="1" noChangeShapeType="1" noTextEdit="1"/>
              </p:cNvSpPr>
              <p:nvPr/>
            </p:nvSpPr>
            <p:spPr>
              <a:xfrm>
                <a:off x="107504" y="5877272"/>
                <a:ext cx="7848872" cy="504056"/>
              </a:xfrm>
              <a:prstGeom prst="rect">
                <a:avLst/>
              </a:prstGeom>
              <a:blipFill>
                <a:blip r:embed="rId8"/>
                <a:stretch>
                  <a:fillRect b="-12195"/>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109222EE-BA83-3B44-89CD-9FDB381A94A9}"/>
              </a:ext>
            </a:extLst>
          </p:cNvPr>
          <p:cNvSpPr/>
          <p:nvPr/>
        </p:nvSpPr>
        <p:spPr>
          <a:xfrm>
            <a:off x="8136904" y="6184395"/>
            <a:ext cx="418075" cy="34094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72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Perfect Secrecy has its Price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EAADFE92-A22C-404A-BD50-CD66DE55CF4B}"/>
                  </a:ext>
                </a:extLst>
              </p:cNvPr>
              <p:cNvSpPr>
                <a:spLocks/>
              </p:cNvSpPr>
              <p:nvPr/>
            </p:nvSpPr>
            <p:spPr bwMode="auto">
              <a:xfrm>
                <a:off x="719572" y="1484785"/>
                <a:ext cx="7884876" cy="1080120"/>
              </a:xfrm>
              <a:prstGeom prst="rect">
                <a:avLst/>
              </a:prstGeom>
              <a:noFill/>
              <a:ln w="25400">
                <a:solidFill>
                  <a:schemeClr val="tx1"/>
                </a:solidFill>
                <a:miter lim="800000"/>
                <a:headEnd/>
                <a:tailEnd/>
              </a:ln>
              <a:extLst>
                <a:ext uri="{909E8E84-426E-40DD-AFC4-6F175D3DCCD1}">
                  <a14:hiddenFill>
                    <a:solidFill>
                      <a:srgbClr val="FFFFFF"/>
                    </a:solidFill>
                  </a14:hiddenFill>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solidFill>
                      <a:srgbClr val="0000FF"/>
                    </a:solidFill>
                    <a:cs typeface="Arial" charset="0"/>
                  </a:rPr>
                  <a:t>THEOREM</a:t>
                </a:r>
                <a:r>
                  <a:rPr lang="en-US" altLang="en-US" sz="2400" dirty="0">
                    <a:cs typeface="Arial" charset="0"/>
                  </a:rPr>
                  <a:t>: For any perfectly secure encryption scheme,</a:t>
                </a:r>
              </a:p>
              <a:p>
                <a:pPr marL="0" indent="0">
                  <a:spcBef>
                    <a:spcPct val="20000"/>
                  </a:spcBef>
                  <a:buClr>
                    <a:srgbClr val="0000CC"/>
                  </a:buClr>
                </a:pPr>
                <a:r>
                  <a:rPr lang="en-US" altLang="en-US" sz="2400" dirty="0">
                    <a:cs typeface="Arial" charset="0"/>
                  </a:rPr>
                  <a:t>			</a:t>
                </a:r>
                <a14:m>
                  <m:oMath xmlns:m="http://schemas.openxmlformats.org/officeDocument/2006/math">
                    <m:r>
                      <a:rPr lang="en-US" altLang="en-US" sz="2400" b="0" i="1" smtClean="0">
                        <a:latin typeface="Cambria Math" panose="02040503050406030204" pitchFamily="18" charset="0"/>
                        <a:cs typeface="Arial" charset="0"/>
                      </a:rPr>
                      <m:t>|</m:t>
                    </m:r>
                    <m:r>
                      <a:rPr lang="en-US" altLang="en-US" sz="2400" i="1">
                        <a:latin typeface="Cambria Math" panose="02040503050406030204" pitchFamily="18" charset="0"/>
                        <a:ea typeface="Cambria Math" panose="02040503050406030204" pitchFamily="18" charset="0"/>
                        <a:cs typeface="Calibri" panose="020F0502020204030204" pitchFamily="34" charset="0"/>
                      </a:rPr>
                      <m:t>𝒦</m:t>
                    </m:r>
                    <m:r>
                      <a:rPr lang="en-US" altLang="en-US" sz="2400" b="0" i="1" smtClean="0">
                        <a:latin typeface="Cambria Math" panose="02040503050406030204" pitchFamily="18" charset="0"/>
                        <a:cs typeface="Arial" charset="0"/>
                      </a:rPr>
                      <m:t>|</m:t>
                    </m:r>
                    <m:r>
                      <a:rPr lang="en-US" altLang="en-US" sz="2400" b="0" i="1" smtClean="0">
                        <a:latin typeface="Cambria Math" panose="02040503050406030204" pitchFamily="18" charset="0"/>
                        <a:ea typeface="Cambria Math" panose="02040503050406030204" pitchFamily="18" charset="0"/>
                        <a:cs typeface="Arial" charset="0"/>
                      </a:rPr>
                      <m:t>≥|</m:t>
                    </m:r>
                    <m:r>
                      <a:rPr lang="en-US" altLang="en-US" sz="2400" i="1" dirty="0">
                        <a:latin typeface="Cambria Math" panose="02040503050406030204" pitchFamily="18" charset="0"/>
                        <a:ea typeface="Cambria Math" panose="02040503050406030204" pitchFamily="18" charset="0"/>
                        <a:cs typeface="Arial" charset="0"/>
                      </a:rPr>
                      <m:t>ℳ</m:t>
                    </m:r>
                    <m:r>
                      <a:rPr lang="en-US" altLang="en-US" sz="2400" b="0" i="1"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p>
            </p:txBody>
          </p:sp>
        </mc:Choice>
        <mc:Fallback xmlns="">
          <p:sp>
            <p:nvSpPr>
              <p:cNvPr id="11" name="Content Placeholder 2">
                <a:extLst>
                  <a:ext uri="{FF2B5EF4-FFF2-40B4-BE49-F238E27FC236}">
                    <a16:creationId xmlns:a16="http://schemas.microsoft.com/office/drawing/2014/main" id="{EAADFE92-A22C-404A-BD50-CD66DE55CF4B}"/>
                  </a:ext>
                </a:extLst>
              </p:cNvPr>
              <p:cNvSpPr>
                <a:spLocks noRot="1" noChangeAspect="1" noMove="1" noResize="1" noEditPoints="1" noAdjustHandles="1" noChangeArrowheads="1" noChangeShapeType="1" noTextEdit="1"/>
              </p:cNvSpPr>
              <p:nvPr/>
            </p:nvSpPr>
            <p:spPr bwMode="auto">
              <a:xfrm>
                <a:off x="719572" y="1484785"/>
                <a:ext cx="7884876" cy="1080120"/>
              </a:xfrm>
              <a:prstGeom prst="rect">
                <a:avLst/>
              </a:prstGeom>
              <a:blipFill>
                <a:blip r:embed="rId3"/>
                <a:stretch>
                  <a:fillRect l="-1122" t="-4545" r="-801"/>
                </a:stretch>
              </a:blip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2AFA4DD9-703D-6F4F-A628-75C5DA888CF6}"/>
                  </a:ext>
                </a:extLst>
              </p:cNvPr>
              <p:cNvSpPr/>
              <p:nvPr/>
            </p:nvSpPr>
            <p:spPr>
              <a:xfrm>
                <a:off x="801976" y="2780928"/>
                <a:ext cx="8162512" cy="461665"/>
              </a:xfrm>
              <a:prstGeom prst="rect">
                <a:avLst/>
              </a:prstGeom>
            </p:spPr>
            <p:txBody>
              <a:bodyPr wrap="square">
                <a:spAutoFit/>
              </a:bodyPr>
              <a:lstStyle/>
              <a:p>
                <a:r>
                  <a:rPr lang="en-US" altLang="en-US" sz="2400" dirty="0">
                    <a:solidFill>
                      <a:srgbClr val="0000FF"/>
                    </a:solidFill>
                    <a:cs typeface="Arial" charset="0"/>
                  </a:rPr>
                  <a:t>PROOF (by picture): Assume for contradiction that </a:t>
                </a:r>
                <a14:m>
                  <m:oMath xmlns:m="http://schemas.openxmlformats.org/officeDocument/2006/math">
                    <m:d>
                      <m:dPr>
                        <m:begChr m:val="|"/>
                        <m:endChr m:val="|"/>
                        <m:ctrlPr>
                          <a:rPr lang="en-US" altLang="en-US" sz="2400" i="1">
                            <a:solidFill>
                              <a:srgbClr val="0000FF"/>
                            </a:solidFill>
                            <a:latin typeface="Cambria Math" panose="02040503050406030204" pitchFamily="18" charset="0"/>
                            <a:ea typeface="Cambria Math" panose="02040503050406030204" pitchFamily="18" charset="0"/>
                            <a:cs typeface="Arial" charset="0"/>
                          </a:rPr>
                        </m:ctrlPr>
                      </m:dPr>
                      <m:e>
                        <m:r>
                          <a:rPr lang="en-US" altLang="en-US" sz="2400" b="0" i="1">
                            <a:solidFill>
                              <a:srgbClr val="0000FF"/>
                            </a:solidFill>
                            <a:latin typeface="Cambria Math" panose="02040503050406030204" pitchFamily="18" charset="0"/>
                            <a:ea typeface="Cambria Math" panose="02040503050406030204" pitchFamily="18" charset="0"/>
                            <a:cs typeface="Calibri" panose="020F0502020204030204" pitchFamily="34" charset="0"/>
                          </a:rPr>
                          <m:t>𝒦</m:t>
                        </m:r>
                      </m:e>
                    </m:d>
                    <m:r>
                      <a:rPr lang="en-US" altLang="en-US" sz="2400" b="0" i="1" smtClean="0">
                        <a:solidFill>
                          <a:srgbClr val="0000FF"/>
                        </a:solidFill>
                        <a:latin typeface="Cambria Math" panose="02040503050406030204" pitchFamily="18" charset="0"/>
                        <a:ea typeface="Cambria Math" panose="02040503050406030204" pitchFamily="18" charset="0"/>
                        <a:cs typeface="Arial" charset="0"/>
                      </a:rPr>
                      <m:t>&lt;</m:t>
                    </m:r>
                    <m:d>
                      <m:dPr>
                        <m:begChr m:val="|"/>
                        <m:endChr m:val="|"/>
                        <m:ctrlPr>
                          <a:rPr lang="en-US" altLang="en-US" sz="2400" i="1" dirty="0">
                            <a:solidFill>
                              <a:srgbClr val="0000FF"/>
                            </a:solidFill>
                            <a:latin typeface="Cambria Math" panose="02040503050406030204" pitchFamily="18" charset="0"/>
                            <a:ea typeface="Cambria Math" panose="02040503050406030204" pitchFamily="18" charset="0"/>
                            <a:cs typeface="Arial" charset="0"/>
                          </a:rPr>
                        </m:ctrlPr>
                      </m:dPr>
                      <m:e>
                        <m:r>
                          <a:rPr lang="en-US" altLang="en-US" sz="2400" b="0" i="1" dirty="0">
                            <a:solidFill>
                              <a:srgbClr val="0000FF"/>
                            </a:solidFill>
                            <a:latin typeface="Cambria Math" panose="02040503050406030204" pitchFamily="18" charset="0"/>
                            <a:ea typeface="Cambria Math" panose="02040503050406030204" pitchFamily="18" charset="0"/>
                            <a:cs typeface="Arial" charset="0"/>
                          </a:rPr>
                          <m:t>ℳ</m:t>
                        </m:r>
                      </m:e>
                    </m:d>
                    <m:r>
                      <a:rPr lang="en-US" altLang="en-US" sz="2400" b="0" i="1" dirty="0" smtClean="0">
                        <a:solidFill>
                          <a:srgbClr val="0000FF"/>
                        </a:solidFill>
                        <a:latin typeface="Cambria Math" panose="02040503050406030204" pitchFamily="18" charset="0"/>
                        <a:ea typeface="Cambria Math" panose="02040503050406030204" pitchFamily="18" charset="0"/>
                        <a:cs typeface="Arial" charset="0"/>
                      </a:rPr>
                      <m:t>.</m:t>
                    </m:r>
                  </m:oMath>
                </a14:m>
                <a:r>
                  <a:rPr lang="en-US" altLang="en-US" sz="2400" dirty="0">
                    <a:solidFill>
                      <a:srgbClr val="0000FF"/>
                    </a:solidFill>
                    <a:cs typeface="Arial" charset="0"/>
                  </a:rPr>
                  <a:t> </a:t>
                </a:r>
                <a:endParaRPr lang="en-US" sz="2400" dirty="0">
                  <a:solidFill>
                    <a:srgbClr val="0000FF"/>
                  </a:solidFill>
                </a:endParaRPr>
              </a:p>
            </p:txBody>
          </p:sp>
        </mc:Choice>
        <mc:Fallback xmlns="">
          <p:sp>
            <p:nvSpPr>
              <p:cNvPr id="3" name="Rectangle 2">
                <a:extLst>
                  <a:ext uri="{FF2B5EF4-FFF2-40B4-BE49-F238E27FC236}">
                    <a16:creationId xmlns:a16="http://schemas.microsoft.com/office/drawing/2014/main" id="{2AFA4DD9-703D-6F4F-A628-75C5DA888CF6}"/>
                  </a:ext>
                </a:extLst>
              </p:cNvPr>
              <p:cNvSpPr>
                <a:spLocks noRot="1" noChangeAspect="1" noMove="1" noResize="1" noEditPoints="1" noAdjustHandles="1" noChangeArrowheads="1" noChangeShapeType="1" noTextEdit="1"/>
              </p:cNvSpPr>
              <p:nvPr/>
            </p:nvSpPr>
            <p:spPr>
              <a:xfrm>
                <a:off x="801976" y="2780928"/>
                <a:ext cx="8162512" cy="461665"/>
              </a:xfrm>
              <a:prstGeom prst="rect">
                <a:avLst/>
              </a:prstGeom>
              <a:blipFill>
                <a:blip r:embed="rId4"/>
                <a:stretch>
                  <a:fillRect l="-1242" t="-5263" b="-28947"/>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E3B488F6-2D41-5A43-BABA-7E7FB3EA07D3}"/>
              </a:ext>
            </a:extLst>
          </p:cNvPr>
          <p:cNvSpPr/>
          <p:nvPr/>
        </p:nvSpPr>
        <p:spPr>
          <a:xfrm>
            <a:off x="755576" y="3645024"/>
            <a:ext cx="1872208" cy="3096344"/>
          </a:xfrm>
          <a:prstGeom prst="ellipse">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76143D4-35D0-B14B-8801-889A3687D97E}"/>
              </a:ext>
            </a:extLst>
          </p:cNvPr>
          <p:cNvSpPr/>
          <p:nvPr/>
        </p:nvSpPr>
        <p:spPr>
          <a:xfrm>
            <a:off x="4139952" y="3645024"/>
            <a:ext cx="1872208" cy="2952328"/>
          </a:xfrm>
          <a:prstGeom prst="ellipse">
            <a:avLst/>
          </a:prstGeom>
          <a:solidFill>
            <a:schemeClr val="accent6">
              <a:lumMod val="40000"/>
              <a:lumOff val="6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B44C042-5B55-A842-842A-EB8AC4A3AE89}"/>
                  </a:ext>
                </a:extLst>
              </p:cNvPr>
              <p:cNvSpPr/>
              <p:nvPr/>
            </p:nvSpPr>
            <p:spPr>
              <a:xfrm>
                <a:off x="2108751" y="3458616"/>
                <a:ext cx="60548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ℳ</m:t>
                      </m:r>
                    </m:oMath>
                  </m:oMathPara>
                </a14:m>
                <a:endParaRPr lang="en-US" dirty="0"/>
              </a:p>
            </p:txBody>
          </p:sp>
        </mc:Choice>
        <mc:Fallback xmlns="">
          <p:sp>
            <p:nvSpPr>
              <p:cNvPr id="5" name="Rectangle 4">
                <a:extLst>
                  <a:ext uri="{FF2B5EF4-FFF2-40B4-BE49-F238E27FC236}">
                    <a16:creationId xmlns:a16="http://schemas.microsoft.com/office/drawing/2014/main" id="{9B44C042-5B55-A842-842A-EB8AC4A3AE89}"/>
                  </a:ext>
                </a:extLst>
              </p:cNvPr>
              <p:cNvSpPr>
                <a:spLocks noRot="1" noChangeAspect="1" noMove="1" noResize="1" noEditPoints="1" noAdjustHandles="1" noChangeArrowheads="1" noChangeShapeType="1" noTextEdit="1"/>
              </p:cNvSpPr>
              <p:nvPr/>
            </p:nvSpPr>
            <p:spPr>
              <a:xfrm>
                <a:off x="2108751" y="3458616"/>
                <a:ext cx="605487"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3399502A-8A35-EA41-BD2B-A254B9EF4930}"/>
                  </a:ext>
                </a:extLst>
              </p:cNvPr>
              <p:cNvSpPr/>
              <p:nvPr/>
            </p:nvSpPr>
            <p:spPr>
              <a:xfrm>
                <a:off x="5490863" y="3458616"/>
                <a:ext cx="44928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400" i="1">
                          <a:latin typeface="Cambria Math" panose="02040503050406030204" pitchFamily="18" charset="0"/>
                          <a:ea typeface="Cambria Math" panose="02040503050406030204" pitchFamily="18" charset="0"/>
                          <a:cs typeface="Calibri" panose="020F0502020204030204" pitchFamily="34" charset="0"/>
                        </a:rPr>
                        <m:t>𝒞</m:t>
                      </m:r>
                    </m:oMath>
                  </m:oMathPara>
                </a14:m>
                <a:endParaRPr lang="en-US" dirty="0"/>
              </a:p>
            </p:txBody>
          </p:sp>
        </mc:Choice>
        <mc:Fallback xmlns="">
          <p:sp>
            <p:nvSpPr>
              <p:cNvPr id="17" name="Rectangle 16">
                <a:extLst>
                  <a:ext uri="{FF2B5EF4-FFF2-40B4-BE49-F238E27FC236}">
                    <a16:creationId xmlns:a16="http://schemas.microsoft.com/office/drawing/2014/main" id="{3399502A-8A35-EA41-BD2B-A254B9EF4930}"/>
                  </a:ext>
                </a:extLst>
              </p:cNvPr>
              <p:cNvSpPr>
                <a:spLocks noRot="1" noChangeAspect="1" noMove="1" noResize="1" noEditPoints="1" noAdjustHandles="1" noChangeArrowheads="1" noChangeShapeType="1" noTextEdit="1"/>
              </p:cNvSpPr>
              <p:nvPr/>
            </p:nvSpPr>
            <p:spPr>
              <a:xfrm>
                <a:off x="5490863" y="3458616"/>
                <a:ext cx="449289" cy="461665"/>
              </a:xfrm>
              <a:prstGeom prst="rect">
                <a:avLst/>
              </a:prstGeom>
              <a:blipFill>
                <a:blip r:embed="rId6"/>
                <a:stretch>
                  <a:fillRect/>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840439EF-B2BD-D84D-9AAE-B4CC001CE998}"/>
              </a:ext>
            </a:extLst>
          </p:cNvPr>
          <p:cNvSpPr/>
          <p:nvPr/>
        </p:nvSpPr>
        <p:spPr>
          <a:xfrm>
            <a:off x="4788024" y="4437112"/>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4C650C00-4683-884B-B529-912CA727ECFB}"/>
                  </a:ext>
                </a:extLst>
              </p:cNvPr>
              <p:cNvSpPr/>
              <p:nvPr/>
            </p:nvSpPr>
            <p:spPr>
              <a:xfrm>
                <a:off x="4932040" y="4206279"/>
                <a:ext cx="35067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𝑐</m:t>
                      </m:r>
                    </m:oMath>
                  </m:oMathPara>
                </a14:m>
                <a:endParaRPr lang="en-US" dirty="0"/>
              </a:p>
            </p:txBody>
          </p:sp>
        </mc:Choice>
        <mc:Fallback xmlns="">
          <p:sp>
            <p:nvSpPr>
              <p:cNvPr id="19" name="Rectangle 18">
                <a:extLst>
                  <a:ext uri="{FF2B5EF4-FFF2-40B4-BE49-F238E27FC236}">
                    <a16:creationId xmlns:a16="http://schemas.microsoft.com/office/drawing/2014/main" id="{4C650C00-4683-884B-B529-912CA727ECFB}"/>
                  </a:ext>
                </a:extLst>
              </p:cNvPr>
              <p:cNvSpPr>
                <a:spLocks noRot="1" noChangeAspect="1" noMove="1" noResize="1" noEditPoints="1" noAdjustHandles="1" noChangeArrowheads="1" noChangeShapeType="1" noTextEdit="1"/>
              </p:cNvSpPr>
              <p:nvPr/>
            </p:nvSpPr>
            <p:spPr>
              <a:xfrm>
                <a:off x="4932040" y="4206279"/>
                <a:ext cx="350672" cy="369332"/>
              </a:xfrm>
              <a:prstGeom prst="rect">
                <a:avLst/>
              </a:prstGeom>
              <a:blipFill>
                <a:blip r:embed="rId7"/>
                <a:stretch>
                  <a:fillRect/>
                </a:stretch>
              </a:blipFill>
            </p:spPr>
            <p:txBody>
              <a:bodyPr/>
              <a:lstStyle/>
              <a:p>
                <a:r>
                  <a:rPr lang="en-US">
                    <a:noFill/>
                  </a:rPr>
                  <a:t> </a:t>
                </a:r>
              </a:p>
            </p:txBody>
          </p:sp>
        </mc:Fallback>
      </mc:AlternateContent>
      <p:grpSp>
        <p:nvGrpSpPr>
          <p:cNvPr id="47" name="Group 46">
            <a:extLst>
              <a:ext uri="{FF2B5EF4-FFF2-40B4-BE49-F238E27FC236}">
                <a16:creationId xmlns:a16="http://schemas.microsoft.com/office/drawing/2014/main" id="{361216A4-0DB4-0849-ABB8-E3CD8C4D8B0E}"/>
              </a:ext>
            </a:extLst>
          </p:cNvPr>
          <p:cNvGrpSpPr/>
          <p:nvPr/>
        </p:nvGrpSpPr>
        <p:grpSpPr>
          <a:xfrm>
            <a:off x="1835696" y="3933056"/>
            <a:ext cx="2952328" cy="1543526"/>
            <a:chOff x="1835696" y="3933056"/>
            <a:chExt cx="2952328" cy="1543526"/>
          </a:xfrm>
        </p:grpSpPr>
        <p:cxnSp>
          <p:nvCxnSpPr>
            <p:cNvPr id="8" name="Straight Arrow Connector 7">
              <a:extLst>
                <a:ext uri="{FF2B5EF4-FFF2-40B4-BE49-F238E27FC236}">
                  <a16:creationId xmlns:a16="http://schemas.microsoft.com/office/drawing/2014/main" id="{4457354C-1C2E-554E-9108-61C957DC060A}"/>
                </a:ext>
              </a:extLst>
            </p:cNvPr>
            <p:cNvCxnSpPr/>
            <p:nvPr/>
          </p:nvCxnSpPr>
          <p:spPr>
            <a:xfrm>
              <a:off x="1835696" y="4365104"/>
              <a:ext cx="2880320" cy="0"/>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26EB183-1C36-8A45-BCE6-1CC22C635C05}"/>
                </a:ext>
              </a:extLst>
            </p:cNvPr>
            <p:cNvCxnSpPr>
              <a:cxnSpLocks/>
            </p:cNvCxnSpPr>
            <p:nvPr/>
          </p:nvCxnSpPr>
          <p:spPr>
            <a:xfrm flipV="1">
              <a:off x="1835696" y="4509120"/>
              <a:ext cx="2880320" cy="391398"/>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0A37EA8-72D5-0841-A7B0-EBBAFE687EE9}"/>
                </a:ext>
              </a:extLst>
            </p:cNvPr>
            <p:cNvCxnSpPr>
              <a:cxnSpLocks/>
            </p:cNvCxnSpPr>
            <p:nvPr/>
          </p:nvCxnSpPr>
          <p:spPr>
            <a:xfrm flipV="1">
              <a:off x="1835696" y="4653136"/>
              <a:ext cx="2952328" cy="823446"/>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id="{5F8CE3DF-369F-EC42-93CA-87E284893F45}"/>
                    </a:ext>
                  </a:extLst>
                </p:cNvPr>
                <p:cNvSpPr/>
                <p:nvPr/>
              </p:nvSpPr>
              <p:spPr>
                <a:xfrm>
                  <a:off x="2771800" y="3933056"/>
                  <a:ext cx="37093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𝑘</m:t>
                        </m:r>
                      </m:oMath>
                    </m:oMathPara>
                  </a14:m>
                  <a:endParaRPr lang="en-US" dirty="0"/>
                </a:p>
              </p:txBody>
            </p:sp>
          </mc:Choice>
          <mc:Fallback xmlns="">
            <p:sp>
              <p:nvSpPr>
                <p:cNvPr id="33" name="Rectangle 32">
                  <a:extLst>
                    <a:ext uri="{FF2B5EF4-FFF2-40B4-BE49-F238E27FC236}">
                      <a16:creationId xmlns:a16="http://schemas.microsoft.com/office/drawing/2014/main" id="{5F8CE3DF-369F-EC42-93CA-87E284893F45}"/>
                    </a:ext>
                  </a:extLst>
                </p:cNvPr>
                <p:cNvSpPr>
                  <a:spLocks noRot="1" noChangeAspect="1" noMove="1" noResize="1" noEditPoints="1" noAdjustHandles="1" noChangeArrowheads="1" noChangeShapeType="1" noTextEdit="1"/>
                </p:cNvSpPr>
                <p:nvPr/>
              </p:nvSpPr>
              <p:spPr>
                <a:xfrm>
                  <a:off x="2771800" y="3933056"/>
                  <a:ext cx="370934"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15B4DFD1-4092-2E4C-87B8-239998D2BA45}"/>
                    </a:ext>
                  </a:extLst>
                </p:cNvPr>
                <p:cNvSpPr/>
                <p:nvPr/>
              </p:nvSpPr>
              <p:spPr>
                <a:xfrm>
                  <a:off x="2771800" y="4365104"/>
                  <a:ext cx="42351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𝑘</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35" name="Rectangle 34">
                  <a:extLst>
                    <a:ext uri="{FF2B5EF4-FFF2-40B4-BE49-F238E27FC236}">
                      <a16:creationId xmlns:a16="http://schemas.microsoft.com/office/drawing/2014/main" id="{15B4DFD1-4092-2E4C-87B8-239998D2BA45}"/>
                    </a:ext>
                  </a:extLst>
                </p:cNvPr>
                <p:cNvSpPr>
                  <a:spLocks noRot="1" noChangeAspect="1" noMove="1" noResize="1" noEditPoints="1" noAdjustHandles="1" noChangeArrowheads="1" noChangeShapeType="1" noTextEdit="1"/>
                </p:cNvSpPr>
                <p:nvPr/>
              </p:nvSpPr>
              <p:spPr>
                <a:xfrm>
                  <a:off x="2771800" y="4365104"/>
                  <a:ext cx="423513"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id="{FAA96115-2EB4-C344-82B5-8D5D8633B3D4}"/>
                    </a:ext>
                  </a:extLst>
                </p:cNvPr>
                <p:cNvSpPr/>
                <p:nvPr/>
              </p:nvSpPr>
              <p:spPr>
                <a:xfrm>
                  <a:off x="2771800" y="4797152"/>
                  <a:ext cx="48282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𝑘</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36" name="Rectangle 35">
                  <a:extLst>
                    <a:ext uri="{FF2B5EF4-FFF2-40B4-BE49-F238E27FC236}">
                      <a16:creationId xmlns:a16="http://schemas.microsoft.com/office/drawing/2014/main" id="{FAA96115-2EB4-C344-82B5-8D5D8633B3D4}"/>
                    </a:ext>
                  </a:extLst>
                </p:cNvPr>
                <p:cNvSpPr>
                  <a:spLocks noRot="1" noChangeAspect="1" noMove="1" noResize="1" noEditPoints="1" noAdjustHandles="1" noChangeArrowheads="1" noChangeShapeType="1" noTextEdit="1"/>
                </p:cNvSpPr>
                <p:nvPr/>
              </p:nvSpPr>
              <p:spPr>
                <a:xfrm>
                  <a:off x="2771800" y="4797152"/>
                  <a:ext cx="482824" cy="369332"/>
                </a:xfrm>
                <a:prstGeom prst="rect">
                  <a:avLst/>
                </a:prstGeom>
                <a:blipFill>
                  <a:blip r:embed="rId10"/>
                  <a:stretch>
                    <a:fillRect/>
                  </a:stretch>
                </a:blipFill>
              </p:spPr>
              <p:txBody>
                <a:bodyPr/>
                <a:lstStyle/>
                <a:p>
                  <a:r>
                    <a:rPr lang="en-US">
                      <a:noFill/>
                    </a:rPr>
                    <a:t> </a:t>
                  </a:r>
                </a:p>
              </p:txBody>
            </p:sp>
          </mc:Fallback>
        </mc:AlternateContent>
      </p:grpSp>
      <p:sp>
        <p:nvSpPr>
          <p:cNvPr id="42" name="Oval 41">
            <a:extLst>
              <a:ext uri="{FF2B5EF4-FFF2-40B4-BE49-F238E27FC236}">
                <a16:creationId xmlns:a16="http://schemas.microsoft.com/office/drawing/2014/main" id="{812BD272-DF0C-E348-99B1-443F04722CD9}"/>
              </a:ext>
            </a:extLst>
          </p:cNvPr>
          <p:cNvSpPr/>
          <p:nvPr/>
        </p:nvSpPr>
        <p:spPr>
          <a:xfrm>
            <a:off x="1022412" y="3890665"/>
            <a:ext cx="978496" cy="2151856"/>
          </a:xfrm>
          <a:prstGeom prst="ellipse">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id="{18B093B1-F7EF-F649-BFA3-C42C5E5547CC}"/>
                  </a:ext>
                </a:extLst>
              </p:cNvPr>
              <p:cNvSpPr/>
              <p:nvPr/>
            </p:nvSpPr>
            <p:spPr>
              <a:xfrm>
                <a:off x="6448512" y="3990256"/>
                <a:ext cx="1974002" cy="461665"/>
              </a:xfrm>
              <a:prstGeom prst="rect">
                <a:avLst/>
              </a:prstGeom>
            </p:spPr>
            <p:txBody>
              <a:bodyPr wrap="none">
                <a:spAutoFit/>
              </a:bodyPr>
              <a:lstStyle/>
              <a:p>
                <a:r>
                  <a:rPr lang="en-US" altLang="en-US" sz="2400" dirty="0">
                    <a:cs typeface="Arial" charset="0"/>
                  </a:rPr>
                  <a:t>Pick any </a:t>
                </a:r>
                <a14:m>
                  <m:oMath xmlns:m="http://schemas.openxmlformats.org/officeDocument/2006/math">
                    <m:r>
                      <a:rPr lang="en-US" altLang="en-US" sz="2400" b="0" i="1" smtClean="0">
                        <a:latin typeface="Cambria Math" panose="02040503050406030204" pitchFamily="18" charset="0"/>
                        <a:cs typeface="Arial" charset="0"/>
                      </a:rPr>
                      <m:t>𝑐</m:t>
                    </m:r>
                    <m:r>
                      <a:rPr lang="en-US" altLang="en-US" sz="2400" b="0" i="1" smtClean="0">
                        <a:latin typeface="Cambria Math" panose="02040503050406030204" pitchFamily="18" charset="0"/>
                        <a:ea typeface="Cambria Math" panose="02040503050406030204" pitchFamily="18" charset="0"/>
                        <a:cs typeface="Arial" charset="0"/>
                      </a:rPr>
                      <m:t>∈</m:t>
                    </m:r>
                    <m:r>
                      <a:rPr lang="en-US" altLang="en-US" sz="2400" i="1">
                        <a:latin typeface="Cambria Math" panose="02040503050406030204" pitchFamily="18" charset="0"/>
                        <a:ea typeface="Cambria Math" panose="02040503050406030204" pitchFamily="18" charset="0"/>
                        <a:cs typeface="Calibri" panose="020F0502020204030204" pitchFamily="34" charset="0"/>
                      </a:rPr>
                      <m:t>𝒞</m:t>
                    </m:r>
                  </m:oMath>
                </a14:m>
                <a:endParaRPr lang="en-US" sz="2400" dirty="0"/>
              </a:p>
            </p:txBody>
          </p:sp>
        </mc:Choice>
        <mc:Fallback xmlns="">
          <p:sp>
            <p:nvSpPr>
              <p:cNvPr id="37" name="Rectangle 36">
                <a:extLst>
                  <a:ext uri="{FF2B5EF4-FFF2-40B4-BE49-F238E27FC236}">
                    <a16:creationId xmlns:a16="http://schemas.microsoft.com/office/drawing/2014/main" id="{18B093B1-F7EF-F649-BFA3-C42C5E5547CC}"/>
                  </a:ext>
                </a:extLst>
              </p:cNvPr>
              <p:cNvSpPr>
                <a:spLocks noRot="1" noChangeAspect="1" noMove="1" noResize="1" noEditPoints="1" noAdjustHandles="1" noChangeArrowheads="1" noChangeShapeType="1" noTextEdit="1"/>
              </p:cNvSpPr>
              <p:nvPr/>
            </p:nvSpPr>
            <p:spPr>
              <a:xfrm>
                <a:off x="6448512" y="3990256"/>
                <a:ext cx="1974002" cy="461665"/>
              </a:xfrm>
              <a:prstGeom prst="rect">
                <a:avLst/>
              </a:prstGeom>
              <a:blipFill>
                <a:blip r:embed="rId11"/>
                <a:stretch>
                  <a:fillRect l="-4459" t="-8108" b="-297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id="{BF5BBCF4-4AE5-3543-8B8E-ED1FD3A75B18}"/>
                  </a:ext>
                </a:extLst>
              </p:cNvPr>
              <p:cNvSpPr/>
              <p:nvPr/>
            </p:nvSpPr>
            <p:spPr>
              <a:xfrm>
                <a:off x="6448512" y="4533222"/>
                <a:ext cx="2804008" cy="1200329"/>
              </a:xfrm>
              <a:prstGeom prst="rect">
                <a:avLst/>
              </a:prstGeom>
            </p:spPr>
            <p:txBody>
              <a:bodyPr wrap="square">
                <a:spAutoFit/>
              </a:bodyPr>
              <a:lstStyle/>
              <a:p>
                <a:r>
                  <a:rPr lang="en-US" altLang="en-US" sz="2400" dirty="0">
                    <a:cs typeface="Arial" charset="0"/>
                  </a:rPr>
                  <a:t>Look at the set of possible </a:t>
                </a:r>
                <a:r>
                  <a:rPr lang="en-US" altLang="en-US" sz="2400" dirty="0" err="1">
                    <a:cs typeface="Arial" charset="0"/>
                  </a:rPr>
                  <a:t>msgs</a:t>
                </a:r>
                <a:endParaRPr lang="en-US" altLang="en-US" sz="2400" dirty="0">
                  <a:cs typeface="Arial" charset="0"/>
                </a:endParaRPr>
              </a:p>
              <a:p>
                <a:r>
                  <a:rPr lang="en-US" sz="2400" dirty="0">
                    <a:cs typeface="Arial" charset="0"/>
                  </a:rPr>
                  <a:t>(</a:t>
                </a:r>
                <a14:m>
                  <m:oMath xmlns:m="http://schemas.openxmlformats.org/officeDocument/2006/math">
                    <m:r>
                      <a:rPr lang="en-US" sz="2400" b="0" i="1" smtClean="0">
                        <a:latin typeface="Cambria Math" panose="02040503050406030204" pitchFamily="18" charset="0"/>
                        <a:cs typeface="Arial" charset="0"/>
                      </a:rPr>
                      <m:t>𝑚</m:t>
                    </m:r>
                    <m:r>
                      <a:rPr lang="en-US" sz="2400" b="0" i="1" smtClean="0">
                        <a:latin typeface="Cambria Math" panose="02040503050406030204" pitchFamily="18" charset="0"/>
                        <a:cs typeface="Arial" charset="0"/>
                      </a:rPr>
                      <m:t>=</m:t>
                    </m:r>
                    <m:r>
                      <a:rPr lang="en-US" sz="2400" b="0" i="1" smtClean="0">
                        <a:latin typeface="Cambria Math" panose="02040503050406030204" pitchFamily="18" charset="0"/>
                        <a:cs typeface="Arial" charset="0"/>
                      </a:rPr>
                      <m:t>𝐷𝑒𝑐</m:t>
                    </m:r>
                    <m:d>
                      <m:dPr>
                        <m:ctrlPr>
                          <a:rPr lang="en-US" sz="2400" b="0" i="1" smtClean="0">
                            <a:latin typeface="Cambria Math" panose="02040503050406030204" pitchFamily="18" charset="0"/>
                            <a:cs typeface="Arial" charset="0"/>
                          </a:rPr>
                        </m:ctrlPr>
                      </m:dPr>
                      <m:e>
                        <m:r>
                          <a:rPr lang="en-US" sz="2400" b="0" i="1" smtClean="0">
                            <a:latin typeface="Cambria Math" panose="02040503050406030204" pitchFamily="18" charset="0"/>
                            <a:cs typeface="Arial" charset="0"/>
                          </a:rPr>
                          <m:t>𝑘</m:t>
                        </m:r>
                        <m:r>
                          <a:rPr lang="en-US" sz="2400" b="0" i="1" smtClean="0">
                            <a:latin typeface="Cambria Math" panose="02040503050406030204" pitchFamily="18" charset="0"/>
                            <a:cs typeface="Arial" charset="0"/>
                          </a:rPr>
                          <m:t>,</m:t>
                        </m:r>
                        <m:r>
                          <a:rPr lang="en-US" sz="2400" b="0" i="1" smtClean="0">
                            <a:latin typeface="Cambria Math" panose="02040503050406030204" pitchFamily="18" charset="0"/>
                            <a:cs typeface="Arial" charset="0"/>
                          </a:rPr>
                          <m:t>𝑐</m:t>
                        </m:r>
                      </m:e>
                    </m:d>
                  </m:oMath>
                </a14:m>
                <a:r>
                  <a:rPr lang="en-US" sz="2400" dirty="0"/>
                  <a:t> etc.)</a:t>
                </a:r>
              </a:p>
            </p:txBody>
          </p:sp>
        </mc:Choice>
        <mc:Fallback xmlns="">
          <p:sp>
            <p:nvSpPr>
              <p:cNvPr id="38" name="Rectangle 37">
                <a:extLst>
                  <a:ext uri="{FF2B5EF4-FFF2-40B4-BE49-F238E27FC236}">
                    <a16:creationId xmlns:a16="http://schemas.microsoft.com/office/drawing/2014/main" id="{BF5BBCF4-4AE5-3543-8B8E-ED1FD3A75B18}"/>
                  </a:ext>
                </a:extLst>
              </p:cNvPr>
              <p:cNvSpPr>
                <a:spLocks noRot="1" noChangeAspect="1" noMove="1" noResize="1" noEditPoints="1" noAdjustHandles="1" noChangeArrowheads="1" noChangeShapeType="1" noTextEdit="1"/>
              </p:cNvSpPr>
              <p:nvPr/>
            </p:nvSpPr>
            <p:spPr>
              <a:xfrm>
                <a:off x="6448512" y="4533222"/>
                <a:ext cx="2804008" cy="1200329"/>
              </a:xfrm>
              <a:prstGeom prst="rect">
                <a:avLst/>
              </a:prstGeom>
              <a:blipFill>
                <a:blip r:embed="rId12"/>
                <a:stretch>
                  <a:fillRect l="-3153" t="-4211" r="-1351" b="-10526"/>
                </a:stretch>
              </a:blipFill>
            </p:spPr>
            <p:txBody>
              <a:bodyPr/>
              <a:lstStyle/>
              <a:p>
                <a:r>
                  <a:rPr lang="en-US">
                    <a:noFill/>
                  </a:rPr>
                  <a:t> </a:t>
                </a:r>
              </a:p>
            </p:txBody>
          </p:sp>
        </mc:Fallback>
      </mc:AlternateContent>
      <p:sp>
        <p:nvSpPr>
          <p:cNvPr id="41" name="Rectangle 40">
            <a:extLst>
              <a:ext uri="{FF2B5EF4-FFF2-40B4-BE49-F238E27FC236}">
                <a16:creationId xmlns:a16="http://schemas.microsoft.com/office/drawing/2014/main" id="{9DB0FAE9-8ECE-BE4B-AEF3-E48A125E2611}"/>
              </a:ext>
            </a:extLst>
          </p:cNvPr>
          <p:cNvSpPr/>
          <p:nvPr/>
        </p:nvSpPr>
        <p:spPr>
          <a:xfrm>
            <a:off x="6448512" y="6060811"/>
            <a:ext cx="2246633" cy="461665"/>
          </a:xfrm>
          <a:prstGeom prst="rect">
            <a:avLst/>
          </a:prstGeom>
        </p:spPr>
        <p:txBody>
          <a:bodyPr wrap="square">
            <a:spAutoFit/>
          </a:bodyPr>
          <a:lstStyle/>
          <a:p>
            <a:r>
              <a:rPr lang="en-US" altLang="en-US" sz="2400" dirty="0">
                <a:cs typeface="Arial" charset="0"/>
              </a:rPr>
              <a:t>Distinct keys!</a:t>
            </a:r>
            <a:endParaRPr lang="en-US" sz="2400" dirty="0"/>
          </a:p>
        </p:txBody>
      </p:sp>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id="{47360A98-D8B9-AB42-899A-B1F7C1DFB367}"/>
                  </a:ext>
                </a:extLst>
              </p:cNvPr>
              <p:cNvSpPr/>
              <p:nvPr/>
            </p:nvSpPr>
            <p:spPr>
              <a:xfrm>
                <a:off x="1907704" y="5579948"/>
                <a:ext cx="1543051"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1" i="1" smtClean="0">
                          <a:latin typeface="Cambria Math" panose="02040503050406030204" pitchFamily="18" charset="0"/>
                          <a:ea typeface="Cambria Math" panose="02040503050406030204" pitchFamily="18" charset="0"/>
                          <a:cs typeface="Arial" charset="0"/>
                        </a:rPr>
                        <m:t>≤</m:t>
                      </m:r>
                      <m:d>
                        <m:dPr>
                          <m:begChr m:val="|"/>
                          <m:endChr m:val="|"/>
                          <m:ctrlPr>
                            <a:rPr lang="en-US" altLang="en-US" b="1" i="1" smtClean="0">
                              <a:latin typeface="Cambria Math" panose="02040503050406030204" pitchFamily="18" charset="0"/>
                              <a:ea typeface="Cambria Math" panose="02040503050406030204" pitchFamily="18" charset="0"/>
                              <a:cs typeface="Arial" charset="0"/>
                            </a:rPr>
                          </m:ctrlPr>
                        </m:dPr>
                        <m:e>
                          <m:r>
                            <a:rPr lang="en-US" altLang="en-US" b="1" i="1">
                              <a:latin typeface="Cambria Math" panose="02040503050406030204" pitchFamily="18" charset="0"/>
                              <a:ea typeface="Cambria Math" panose="02040503050406030204" pitchFamily="18" charset="0"/>
                              <a:cs typeface="Calibri" panose="020F0502020204030204" pitchFamily="34" charset="0"/>
                            </a:rPr>
                            <m:t>𝓚</m:t>
                          </m:r>
                        </m:e>
                      </m:d>
                      <m:r>
                        <a:rPr lang="en-US" altLang="en-US" b="1" i="1" smtClean="0">
                          <a:latin typeface="Cambria Math" panose="02040503050406030204" pitchFamily="18" charset="0"/>
                          <a:cs typeface="Arial" charset="0"/>
                        </a:rPr>
                        <m:t>&lt;|</m:t>
                      </m:r>
                      <m:r>
                        <a:rPr lang="en-US" altLang="en-US" b="1" i="1" dirty="0">
                          <a:latin typeface="Cambria Math" panose="02040503050406030204" pitchFamily="18" charset="0"/>
                          <a:ea typeface="Cambria Math" panose="02040503050406030204" pitchFamily="18" charset="0"/>
                          <a:cs typeface="Arial" charset="0"/>
                        </a:rPr>
                        <m:t>𝓜</m:t>
                      </m:r>
                      <m:r>
                        <a:rPr lang="en-US" altLang="en-US" b="1" i="1" smtClean="0">
                          <a:latin typeface="Cambria Math" panose="02040503050406030204" pitchFamily="18" charset="0"/>
                          <a:cs typeface="Arial" charset="0"/>
                        </a:rPr>
                        <m:t>|</m:t>
                      </m:r>
                    </m:oMath>
                  </m:oMathPara>
                </a14:m>
                <a:endParaRPr lang="en-US" b="1" dirty="0"/>
              </a:p>
            </p:txBody>
          </p:sp>
        </mc:Choice>
        <mc:Fallback xmlns="">
          <p:sp>
            <p:nvSpPr>
              <p:cNvPr id="40" name="Rectangle 39">
                <a:extLst>
                  <a:ext uri="{FF2B5EF4-FFF2-40B4-BE49-F238E27FC236}">
                    <a16:creationId xmlns:a16="http://schemas.microsoft.com/office/drawing/2014/main" id="{47360A98-D8B9-AB42-899A-B1F7C1DFB367}"/>
                  </a:ext>
                </a:extLst>
              </p:cNvPr>
              <p:cNvSpPr>
                <a:spLocks noRot="1" noChangeAspect="1" noMove="1" noResize="1" noEditPoints="1" noAdjustHandles="1" noChangeArrowheads="1" noChangeShapeType="1" noTextEdit="1"/>
              </p:cNvSpPr>
              <p:nvPr/>
            </p:nvSpPr>
            <p:spPr>
              <a:xfrm>
                <a:off x="1907704" y="5579948"/>
                <a:ext cx="1543051" cy="369332"/>
              </a:xfrm>
              <a:prstGeom prst="rect">
                <a:avLst/>
              </a:prstGeom>
              <a:blipFill>
                <a:blip r:embed="rId13"/>
                <a:stretch>
                  <a:fillRect b="-13333"/>
                </a:stretch>
              </a:blipFill>
            </p:spPr>
            <p:txBody>
              <a:bodyPr/>
              <a:lstStyle/>
              <a:p>
                <a:r>
                  <a:rPr lang="en-US">
                    <a:noFill/>
                  </a:rPr>
                  <a:t> </a:t>
                </a:r>
              </a:p>
            </p:txBody>
          </p:sp>
        </mc:Fallback>
      </mc:AlternateContent>
      <p:grpSp>
        <p:nvGrpSpPr>
          <p:cNvPr id="44" name="Group 43">
            <a:extLst>
              <a:ext uri="{FF2B5EF4-FFF2-40B4-BE49-F238E27FC236}">
                <a16:creationId xmlns:a16="http://schemas.microsoft.com/office/drawing/2014/main" id="{250A9041-2A94-E641-9E2C-F403D9FD3F73}"/>
              </a:ext>
            </a:extLst>
          </p:cNvPr>
          <p:cNvGrpSpPr/>
          <p:nvPr/>
        </p:nvGrpSpPr>
        <p:grpSpPr>
          <a:xfrm>
            <a:off x="377229" y="4161147"/>
            <a:ext cx="2054582" cy="1500101"/>
            <a:chOff x="377229" y="4161147"/>
            <a:chExt cx="2054582" cy="1500101"/>
          </a:xfrm>
        </p:grpSpPr>
        <p:sp>
          <p:nvSpPr>
            <p:cNvPr id="20" name="Oval 19">
              <a:extLst>
                <a:ext uri="{FF2B5EF4-FFF2-40B4-BE49-F238E27FC236}">
                  <a16:creationId xmlns:a16="http://schemas.microsoft.com/office/drawing/2014/main" id="{11CED424-080E-D543-B602-CE4B113FC96F}"/>
                </a:ext>
              </a:extLst>
            </p:cNvPr>
            <p:cNvSpPr/>
            <p:nvPr/>
          </p:nvSpPr>
          <p:spPr>
            <a:xfrm>
              <a:off x="1619672" y="4293096"/>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99D6D9E4-0081-D949-BE57-03A58238C29B}"/>
                    </a:ext>
                  </a:extLst>
                </p:cNvPr>
                <p:cNvSpPr/>
                <p:nvPr/>
              </p:nvSpPr>
              <p:spPr>
                <a:xfrm>
                  <a:off x="377229" y="4161147"/>
                  <a:ext cx="2054582"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𝑚</m:t>
                        </m:r>
                      </m:oMath>
                    </m:oMathPara>
                  </a14:m>
                  <a:endParaRPr lang="en-US" dirty="0"/>
                </a:p>
              </p:txBody>
            </p:sp>
          </mc:Choice>
          <mc:Fallback xmlns="">
            <p:sp>
              <p:nvSpPr>
                <p:cNvPr id="21" name="Rectangle 20">
                  <a:extLst>
                    <a:ext uri="{FF2B5EF4-FFF2-40B4-BE49-F238E27FC236}">
                      <a16:creationId xmlns:a16="http://schemas.microsoft.com/office/drawing/2014/main" id="{99D6D9E4-0081-D949-BE57-03A58238C29B}"/>
                    </a:ext>
                  </a:extLst>
                </p:cNvPr>
                <p:cNvSpPr>
                  <a:spLocks noRot="1" noChangeAspect="1" noMove="1" noResize="1" noEditPoints="1" noAdjustHandles="1" noChangeArrowheads="1" noChangeShapeType="1" noTextEdit="1"/>
                </p:cNvSpPr>
                <p:nvPr/>
              </p:nvSpPr>
              <p:spPr>
                <a:xfrm>
                  <a:off x="377229" y="4161147"/>
                  <a:ext cx="2054582" cy="369332"/>
                </a:xfrm>
                <a:prstGeom prst="rect">
                  <a:avLst/>
                </a:prstGeom>
                <a:blipFill>
                  <a:blip r:embed="rId14"/>
                  <a:stretch>
                    <a:fillRect/>
                  </a:stretch>
                </a:blipFill>
              </p:spPr>
              <p:txBody>
                <a:bodyPr/>
                <a:lstStyle/>
                <a:p>
                  <a:r>
                    <a:rPr lang="en-US">
                      <a:noFill/>
                    </a:rPr>
                    <a:t> </a:t>
                  </a:r>
                </a:p>
              </p:txBody>
            </p:sp>
          </mc:Fallback>
        </mc:AlternateContent>
        <p:sp>
          <p:nvSpPr>
            <p:cNvPr id="23" name="Oval 22">
              <a:extLst>
                <a:ext uri="{FF2B5EF4-FFF2-40B4-BE49-F238E27FC236}">
                  <a16:creationId xmlns:a16="http://schemas.microsoft.com/office/drawing/2014/main" id="{4633F452-62CB-1141-A950-630D76A2EA44}"/>
                </a:ext>
              </a:extLst>
            </p:cNvPr>
            <p:cNvSpPr/>
            <p:nvPr/>
          </p:nvSpPr>
          <p:spPr>
            <a:xfrm>
              <a:off x="1619672" y="4859868"/>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B176FEC8-748A-9E48-B32C-8AF45FCB1DDC}"/>
                    </a:ext>
                  </a:extLst>
                </p:cNvPr>
                <p:cNvSpPr/>
                <p:nvPr/>
              </p:nvSpPr>
              <p:spPr>
                <a:xfrm>
                  <a:off x="1187624" y="4715852"/>
                  <a:ext cx="4908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𝑚</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24" name="Rectangle 23">
                  <a:extLst>
                    <a:ext uri="{FF2B5EF4-FFF2-40B4-BE49-F238E27FC236}">
                      <a16:creationId xmlns:a16="http://schemas.microsoft.com/office/drawing/2014/main" id="{B176FEC8-748A-9E48-B32C-8AF45FCB1DDC}"/>
                    </a:ext>
                  </a:extLst>
                </p:cNvPr>
                <p:cNvSpPr>
                  <a:spLocks noRot="1" noChangeAspect="1" noMove="1" noResize="1" noEditPoints="1" noAdjustHandles="1" noChangeArrowheads="1" noChangeShapeType="1" noTextEdit="1"/>
                </p:cNvSpPr>
                <p:nvPr/>
              </p:nvSpPr>
              <p:spPr>
                <a:xfrm>
                  <a:off x="1187624" y="4715852"/>
                  <a:ext cx="490840" cy="369332"/>
                </a:xfrm>
                <a:prstGeom prst="rect">
                  <a:avLst/>
                </a:prstGeom>
                <a:blipFill>
                  <a:blip r:embed="rId15"/>
                  <a:stretch>
                    <a:fillRect/>
                  </a:stretch>
                </a:blipFill>
              </p:spPr>
              <p:txBody>
                <a:bodyPr/>
                <a:lstStyle/>
                <a:p>
                  <a:r>
                    <a:rPr lang="en-US">
                      <a:noFill/>
                    </a:rPr>
                    <a:t> </a:t>
                  </a:r>
                </a:p>
              </p:txBody>
            </p:sp>
          </mc:Fallback>
        </mc:AlternateContent>
        <p:sp>
          <p:nvSpPr>
            <p:cNvPr id="25" name="Oval 24">
              <a:extLst>
                <a:ext uri="{FF2B5EF4-FFF2-40B4-BE49-F238E27FC236}">
                  <a16:creationId xmlns:a16="http://schemas.microsoft.com/office/drawing/2014/main" id="{A6ED77F5-CC0E-CC42-BECE-3B857C6D14A0}"/>
                </a:ext>
              </a:extLst>
            </p:cNvPr>
            <p:cNvSpPr/>
            <p:nvPr/>
          </p:nvSpPr>
          <p:spPr>
            <a:xfrm>
              <a:off x="1619672" y="5435932"/>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8F7EFED5-5C26-FA41-9A4E-D3CBDB19A0A8}"/>
                    </a:ext>
                  </a:extLst>
                </p:cNvPr>
                <p:cNvSpPr/>
                <p:nvPr/>
              </p:nvSpPr>
              <p:spPr>
                <a:xfrm>
                  <a:off x="1141529" y="5291916"/>
                  <a:ext cx="5501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𝑚</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29" name="Rectangle 28">
                  <a:extLst>
                    <a:ext uri="{FF2B5EF4-FFF2-40B4-BE49-F238E27FC236}">
                      <a16:creationId xmlns:a16="http://schemas.microsoft.com/office/drawing/2014/main" id="{8F7EFED5-5C26-FA41-9A4E-D3CBDB19A0A8}"/>
                    </a:ext>
                  </a:extLst>
                </p:cNvPr>
                <p:cNvSpPr>
                  <a:spLocks noRot="1" noChangeAspect="1" noMove="1" noResize="1" noEditPoints="1" noAdjustHandles="1" noChangeArrowheads="1" noChangeShapeType="1" noTextEdit="1"/>
                </p:cNvSpPr>
                <p:nvPr/>
              </p:nvSpPr>
              <p:spPr>
                <a:xfrm>
                  <a:off x="1141529" y="5291916"/>
                  <a:ext cx="550151" cy="369332"/>
                </a:xfrm>
                <a:prstGeom prst="rect">
                  <a:avLst/>
                </a:prstGeom>
                <a:blipFill>
                  <a:blip r:embed="rId16"/>
                  <a:stretch>
                    <a:fillRect/>
                  </a:stretch>
                </a:blipFill>
              </p:spPr>
              <p:txBody>
                <a:bodyPr/>
                <a:lstStyle/>
                <a:p>
                  <a:r>
                    <a:rPr lang="en-US">
                      <a:noFill/>
                    </a:rPr>
                    <a:t> </a:t>
                  </a:r>
                </a:p>
              </p:txBody>
            </p:sp>
          </mc:Fallback>
        </mc:AlternateContent>
      </p:grpSp>
      <p:sp>
        <p:nvSpPr>
          <p:cNvPr id="45" name="Oval 44">
            <a:extLst>
              <a:ext uri="{FF2B5EF4-FFF2-40B4-BE49-F238E27FC236}">
                <a16:creationId xmlns:a16="http://schemas.microsoft.com/office/drawing/2014/main" id="{FF9898AB-56AF-F048-8B47-9D4D6C8133FD}"/>
              </a:ext>
            </a:extLst>
          </p:cNvPr>
          <p:cNvSpPr/>
          <p:nvPr/>
        </p:nvSpPr>
        <p:spPr>
          <a:xfrm>
            <a:off x="1688224" y="6291644"/>
            <a:ext cx="144016" cy="14401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6A853DC9-AF17-9A40-8654-3E4250DFB130}"/>
                  </a:ext>
                </a:extLst>
              </p:cNvPr>
              <p:cNvSpPr/>
              <p:nvPr/>
            </p:nvSpPr>
            <p:spPr>
              <a:xfrm>
                <a:off x="1256176" y="6147628"/>
                <a:ext cx="45236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altLang="en-US"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ctrlPr>
                        </m:accPr>
                        <m:e>
                          <m:r>
                            <a:rPr lang="en-US" altLang="en-US"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𝒎</m:t>
                          </m:r>
                        </m:e>
                      </m:acc>
                    </m:oMath>
                  </m:oMathPara>
                </a14:m>
                <a:endParaRPr lang="en-US" b="1" dirty="0">
                  <a:solidFill>
                    <a:srgbClr val="FF0000"/>
                  </a:solidFill>
                </a:endParaRPr>
              </a:p>
            </p:txBody>
          </p:sp>
        </mc:Choice>
        <mc:Fallback xmlns="">
          <p:sp>
            <p:nvSpPr>
              <p:cNvPr id="46" name="Rectangle 45">
                <a:extLst>
                  <a:ext uri="{FF2B5EF4-FFF2-40B4-BE49-F238E27FC236}">
                    <a16:creationId xmlns:a16="http://schemas.microsoft.com/office/drawing/2014/main" id="{6A853DC9-AF17-9A40-8654-3E4250DFB130}"/>
                  </a:ext>
                </a:extLst>
              </p:cNvPr>
              <p:cNvSpPr>
                <a:spLocks noRot="1" noChangeAspect="1" noMove="1" noResize="1" noEditPoints="1" noAdjustHandles="1" noChangeArrowheads="1" noChangeShapeType="1" noTextEdit="1"/>
              </p:cNvSpPr>
              <p:nvPr/>
            </p:nvSpPr>
            <p:spPr>
              <a:xfrm>
                <a:off x="1256176" y="6147628"/>
                <a:ext cx="452368" cy="369332"/>
              </a:xfrm>
              <a:prstGeom prst="rect">
                <a:avLst/>
              </a:prstGeom>
              <a:blipFill>
                <a:blip r:embed="rId17"/>
                <a:stretch>
                  <a:fillRect/>
                </a:stretch>
              </a:blipFill>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13878C62-73D2-FACA-9B76-C2D523AAF47A}"/>
              </a:ext>
            </a:extLst>
          </p:cNvPr>
          <p:cNvGrpSpPr/>
          <p:nvPr/>
        </p:nvGrpSpPr>
        <p:grpSpPr>
          <a:xfrm>
            <a:off x="1804787" y="5255096"/>
            <a:ext cx="3171370" cy="386885"/>
            <a:chOff x="1804787" y="5255096"/>
            <a:chExt cx="3171370" cy="386885"/>
          </a:xfrm>
        </p:grpSpPr>
        <p:sp>
          <p:nvSpPr>
            <p:cNvPr id="2" name="Freeform 1">
              <a:extLst>
                <a:ext uri="{FF2B5EF4-FFF2-40B4-BE49-F238E27FC236}">
                  <a16:creationId xmlns:a16="http://schemas.microsoft.com/office/drawing/2014/main" id="{50F9F117-F412-1AF3-2E0F-5FD5501690D8}"/>
                </a:ext>
              </a:extLst>
            </p:cNvPr>
            <p:cNvSpPr/>
            <p:nvPr/>
          </p:nvSpPr>
          <p:spPr>
            <a:xfrm rot="19634646" flipH="1">
              <a:off x="1804787" y="5405344"/>
              <a:ext cx="3171370" cy="236637"/>
            </a:xfrm>
            <a:custGeom>
              <a:avLst/>
              <a:gdLst>
                <a:gd name="connsiteX0" fmla="*/ 0 w 2716306"/>
                <a:gd name="connsiteY0" fmla="*/ 753035 h 860612"/>
                <a:gd name="connsiteX1" fmla="*/ 605118 w 2716306"/>
                <a:gd name="connsiteY1" fmla="*/ 793376 h 860612"/>
                <a:gd name="connsiteX2" fmla="*/ 874059 w 2716306"/>
                <a:gd name="connsiteY2" fmla="*/ 833718 h 860612"/>
                <a:gd name="connsiteX3" fmla="*/ 1089212 w 2716306"/>
                <a:gd name="connsiteY3" fmla="*/ 860612 h 860612"/>
                <a:gd name="connsiteX4" fmla="*/ 1828800 w 2716306"/>
                <a:gd name="connsiteY4" fmla="*/ 847165 h 860612"/>
                <a:gd name="connsiteX5" fmla="*/ 1963271 w 2716306"/>
                <a:gd name="connsiteY5" fmla="*/ 820271 h 860612"/>
                <a:gd name="connsiteX6" fmla="*/ 2070847 w 2716306"/>
                <a:gd name="connsiteY6" fmla="*/ 793376 h 860612"/>
                <a:gd name="connsiteX7" fmla="*/ 2151530 w 2716306"/>
                <a:gd name="connsiteY7" fmla="*/ 739588 h 860612"/>
                <a:gd name="connsiteX8" fmla="*/ 2232212 w 2716306"/>
                <a:gd name="connsiteY8" fmla="*/ 658906 h 860612"/>
                <a:gd name="connsiteX9" fmla="*/ 2299447 w 2716306"/>
                <a:gd name="connsiteY9" fmla="*/ 591671 h 860612"/>
                <a:gd name="connsiteX10" fmla="*/ 2393577 w 2716306"/>
                <a:gd name="connsiteY10" fmla="*/ 484094 h 860612"/>
                <a:gd name="connsiteX11" fmla="*/ 2420471 w 2716306"/>
                <a:gd name="connsiteY11" fmla="*/ 443753 h 860612"/>
                <a:gd name="connsiteX12" fmla="*/ 2514600 w 2716306"/>
                <a:gd name="connsiteY12" fmla="*/ 349623 h 860612"/>
                <a:gd name="connsiteX13" fmla="*/ 2554941 w 2716306"/>
                <a:gd name="connsiteY13" fmla="*/ 268941 h 860612"/>
                <a:gd name="connsiteX14" fmla="*/ 2595283 w 2716306"/>
                <a:gd name="connsiteY14" fmla="*/ 188259 h 860612"/>
                <a:gd name="connsiteX15" fmla="*/ 2662518 w 2716306"/>
                <a:gd name="connsiteY15" fmla="*/ 67235 h 860612"/>
                <a:gd name="connsiteX16" fmla="*/ 2716306 w 2716306"/>
                <a:gd name="connsiteY16" fmla="*/ 0 h 86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16306" h="860612">
                  <a:moveTo>
                    <a:pt x="0" y="753035"/>
                  </a:moveTo>
                  <a:cubicBezTo>
                    <a:pt x="322749" y="799141"/>
                    <a:pt x="-259157" y="718869"/>
                    <a:pt x="605118" y="793376"/>
                  </a:cubicBezTo>
                  <a:cubicBezTo>
                    <a:pt x="695433" y="801162"/>
                    <a:pt x="783963" y="823707"/>
                    <a:pt x="874059" y="833718"/>
                  </a:cubicBezTo>
                  <a:cubicBezTo>
                    <a:pt x="1026584" y="850665"/>
                    <a:pt x="954901" y="841425"/>
                    <a:pt x="1089212" y="860612"/>
                  </a:cubicBezTo>
                  <a:lnTo>
                    <a:pt x="1828800" y="847165"/>
                  </a:lnTo>
                  <a:cubicBezTo>
                    <a:pt x="1926892" y="844001"/>
                    <a:pt x="1897365" y="838246"/>
                    <a:pt x="1963271" y="820271"/>
                  </a:cubicBezTo>
                  <a:cubicBezTo>
                    <a:pt x="1998931" y="810545"/>
                    <a:pt x="2070847" y="793376"/>
                    <a:pt x="2070847" y="793376"/>
                  </a:cubicBezTo>
                  <a:cubicBezTo>
                    <a:pt x="2097741" y="775447"/>
                    <a:pt x="2128674" y="762444"/>
                    <a:pt x="2151530" y="739588"/>
                  </a:cubicBezTo>
                  <a:cubicBezTo>
                    <a:pt x="2178424" y="712694"/>
                    <a:pt x="2211115" y="690552"/>
                    <a:pt x="2232212" y="658906"/>
                  </a:cubicBezTo>
                  <a:cubicBezTo>
                    <a:pt x="2268071" y="605118"/>
                    <a:pt x="2245659" y="627530"/>
                    <a:pt x="2299447" y="591671"/>
                  </a:cubicBezTo>
                  <a:cubicBezTo>
                    <a:pt x="2362201" y="497541"/>
                    <a:pt x="2326342" y="528918"/>
                    <a:pt x="2393577" y="484094"/>
                  </a:cubicBezTo>
                  <a:cubicBezTo>
                    <a:pt x="2402542" y="470647"/>
                    <a:pt x="2409660" y="455766"/>
                    <a:pt x="2420471" y="443753"/>
                  </a:cubicBezTo>
                  <a:cubicBezTo>
                    <a:pt x="2450155" y="410771"/>
                    <a:pt x="2514600" y="349623"/>
                    <a:pt x="2514600" y="349623"/>
                  </a:cubicBezTo>
                  <a:cubicBezTo>
                    <a:pt x="2548399" y="248225"/>
                    <a:pt x="2502806" y="373211"/>
                    <a:pt x="2554941" y="268941"/>
                  </a:cubicBezTo>
                  <a:cubicBezTo>
                    <a:pt x="2610610" y="157603"/>
                    <a:pt x="2518211" y="303862"/>
                    <a:pt x="2595283" y="188259"/>
                  </a:cubicBezTo>
                  <a:cubicBezTo>
                    <a:pt x="2618951" y="117254"/>
                    <a:pt x="2600868" y="159711"/>
                    <a:pt x="2662518" y="67235"/>
                  </a:cubicBezTo>
                  <a:cubicBezTo>
                    <a:pt x="2696444" y="16346"/>
                    <a:pt x="2677985" y="38321"/>
                    <a:pt x="2716306"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Rectangle 6">
                  <a:extLst>
                    <a:ext uri="{FF2B5EF4-FFF2-40B4-BE49-F238E27FC236}">
                      <a16:creationId xmlns:a16="http://schemas.microsoft.com/office/drawing/2014/main" id="{73B5485A-7D89-AA1F-479F-3E48A3452FB6}"/>
                    </a:ext>
                  </a:extLst>
                </p:cNvPr>
                <p:cNvSpPr/>
                <p:nvPr/>
              </p:nvSpPr>
              <p:spPr>
                <a:xfrm flipH="1">
                  <a:off x="3311860" y="5255096"/>
                  <a:ext cx="493645"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𝑘</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p:sp>
              <p:nvSpPr>
                <p:cNvPr id="7" name="Rectangle 6">
                  <a:extLst>
                    <a:ext uri="{FF2B5EF4-FFF2-40B4-BE49-F238E27FC236}">
                      <a16:creationId xmlns:a16="http://schemas.microsoft.com/office/drawing/2014/main" id="{73B5485A-7D89-AA1F-479F-3E48A3452FB6}"/>
                    </a:ext>
                  </a:extLst>
                </p:cNvPr>
                <p:cNvSpPr>
                  <a:spLocks noRot="1" noChangeAspect="1" noMove="1" noResize="1" noEditPoints="1" noAdjustHandles="1" noChangeArrowheads="1" noChangeShapeType="1" noTextEdit="1"/>
                </p:cNvSpPr>
                <p:nvPr/>
              </p:nvSpPr>
              <p:spPr>
                <a:xfrm flipH="1">
                  <a:off x="3311860" y="5255096"/>
                  <a:ext cx="493645" cy="369332"/>
                </a:xfrm>
                <a:prstGeom prst="rect">
                  <a:avLst/>
                </a:prstGeom>
                <a:blipFill>
                  <a:blip r:embed="rId18"/>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41031253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p:bldP spid="42" grpId="0" animBg="1"/>
      <p:bldP spid="37" grpId="0"/>
      <p:bldP spid="38" grpId="0"/>
      <p:bldP spid="41" grpId="0"/>
      <p:bldP spid="40" grpId="0" animBg="1"/>
      <p:bldP spid="45" grpId="0" animBg="1"/>
      <p:bldP spid="4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Perfect Secrecy has its Price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EAADFE92-A22C-404A-BD50-CD66DE55CF4B}"/>
                  </a:ext>
                </a:extLst>
              </p:cNvPr>
              <p:cNvSpPr>
                <a:spLocks/>
              </p:cNvSpPr>
              <p:nvPr/>
            </p:nvSpPr>
            <p:spPr bwMode="auto">
              <a:xfrm>
                <a:off x="719572" y="1484785"/>
                <a:ext cx="7884876" cy="1080120"/>
              </a:xfrm>
              <a:prstGeom prst="rect">
                <a:avLst/>
              </a:prstGeom>
              <a:noFill/>
              <a:ln w="25400">
                <a:solidFill>
                  <a:schemeClr val="tx1"/>
                </a:solidFill>
                <a:miter lim="800000"/>
                <a:headEnd/>
                <a:tailEnd/>
              </a:ln>
              <a:extLst>
                <a:ext uri="{909E8E84-426E-40DD-AFC4-6F175D3DCCD1}">
                  <a14:hiddenFill>
                    <a:solidFill>
                      <a:srgbClr val="FFFFFF"/>
                    </a:solidFill>
                  </a14:hiddenFill>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solidFill>
                      <a:srgbClr val="0000FF"/>
                    </a:solidFill>
                    <a:cs typeface="Arial" charset="0"/>
                  </a:rPr>
                  <a:t>THEOREM</a:t>
                </a:r>
                <a:r>
                  <a:rPr lang="en-US" altLang="en-US" sz="2400" dirty="0">
                    <a:cs typeface="Arial" charset="0"/>
                  </a:rPr>
                  <a:t>: For any perfectly secure encryption scheme,</a:t>
                </a:r>
              </a:p>
              <a:p>
                <a:pPr marL="0" indent="0">
                  <a:spcBef>
                    <a:spcPct val="20000"/>
                  </a:spcBef>
                  <a:buClr>
                    <a:srgbClr val="0000CC"/>
                  </a:buClr>
                </a:pPr>
                <a:r>
                  <a:rPr lang="en-US" altLang="en-US" sz="2400" dirty="0">
                    <a:cs typeface="Arial" charset="0"/>
                  </a:rPr>
                  <a:t>			</a:t>
                </a:r>
                <a14:m>
                  <m:oMath xmlns:m="http://schemas.openxmlformats.org/officeDocument/2006/math">
                    <m:r>
                      <a:rPr lang="en-US" altLang="en-US" sz="2400" b="0" i="1" smtClean="0">
                        <a:latin typeface="Cambria Math" panose="02040503050406030204" pitchFamily="18" charset="0"/>
                        <a:cs typeface="Arial" charset="0"/>
                      </a:rPr>
                      <m:t>|</m:t>
                    </m:r>
                    <m:r>
                      <a:rPr lang="en-US" altLang="en-US" sz="2400" i="1">
                        <a:latin typeface="Cambria Math" panose="02040503050406030204" pitchFamily="18" charset="0"/>
                        <a:ea typeface="Cambria Math" panose="02040503050406030204" pitchFamily="18" charset="0"/>
                        <a:cs typeface="Calibri" panose="020F0502020204030204" pitchFamily="34" charset="0"/>
                      </a:rPr>
                      <m:t>𝒦</m:t>
                    </m:r>
                    <m:r>
                      <a:rPr lang="en-US" altLang="en-US" sz="2400" b="0" i="1" smtClean="0">
                        <a:latin typeface="Cambria Math" panose="02040503050406030204" pitchFamily="18" charset="0"/>
                        <a:cs typeface="Arial" charset="0"/>
                      </a:rPr>
                      <m:t>|</m:t>
                    </m:r>
                    <m:r>
                      <a:rPr lang="en-US" altLang="en-US" sz="2400" b="0" i="1" smtClean="0">
                        <a:latin typeface="Cambria Math" panose="02040503050406030204" pitchFamily="18" charset="0"/>
                        <a:ea typeface="Cambria Math" panose="02040503050406030204" pitchFamily="18" charset="0"/>
                        <a:cs typeface="Arial" charset="0"/>
                      </a:rPr>
                      <m:t>≥|</m:t>
                    </m:r>
                    <m:r>
                      <a:rPr lang="en-US" altLang="en-US" sz="2400" i="1" dirty="0">
                        <a:latin typeface="Cambria Math" panose="02040503050406030204" pitchFamily="18" charset="0"/>
                        <a:ea typeface="Cambria Math" panose="02040503050406030204" pitchFamily="18" charset="0"/>
                        <a:cs typeface="Arial" charset="0"/>
                      </a:rPr>
                      <m:t>ℳ</m:t>
                    </m:r>
                    <m:r>
                      <a:rPr lang="en-US" altLang="en-US" sz="2400" b="0" i="1" smtClean="0">
                        <a:latin typeface="Cambria Math" panose="02040503050406030204" pitchFamily="18" charset="0"/>
                        <a:ea typeface="Cambria Math" panose="02040503050406030204" pitchFamily="18" charset="0"/>
                        <a:cs typeface="Arial" charset="0"/>
                      </a:rPr>
                      <m:t>|</m:t>
                    </m:r>
                  </m:oMath>
                </a14:m>
                <a:r>
                  <a:rPr lang="en-US" altLang="en-US" sz="2400" dirty="0">
                    <a:cs typeface="Arial" charset="0"/>
                  </a:rPr>
                  <a:t> </a:t>
                </a:r>
              </a:p>
            </p:txBody>
          </p:sp>
        </mc:Choice>
        <mc:Fallback xmlns="">
          <p:sp>
            <p:nvSpPr>
              <p:cNvPr id="11" name="Content Placeholder 2">
                <a:extLst>
                  <a:ext uri="{FF2B5EF4-FFF2-40B4-BE49-F238E27FC236}">
                    <a16:creationId xmlns:a16="http://schemas.microsoft.com/office/drawing/2014/main" id="{EAADFE92-A22C-404A-BD50-CD66DE55CF4B}"/>
                  </a:ext>
                </a:extLst>
              </p:cNvPr>
              <p:cNvSpPr>
                <a:spLocks noRot="1" noChangeAspect="1" noMove="1" noResize="1" noEditPoints="1" noAdjustHandles="1" noChangeArrowheads="1" noChangeShapeType="1" noTextEdit="1"/>
              </p:cNvSpPr>
              <p:nvPr/>
            </p:nvSpPr>
            <p:spPr bwMode="auto">
              <a:xfrm>
                <a:off x="719572" y="1484785"/>
                <a:ext cx="7884876" cy="1080120"/>
              </a:xfrm>
              <a:prstGeom prst="rect">
                <a:avLst/>
              </a:prstGeom>
              <a:blipFill>
                <a:blip r:embed="rId3"/>
                <a:stretch>
                  <a:fillRect l="-1122" t="-4545" r="-801"/>
                </a:stretch>
              </a:blip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2AFA4DD9-703D-6F4F-A628-75C5DA888CF6}"/>
                  </a:ext>
                </a:extLst>
              </p:cNvPr>
              <p:cNvSpPr/>
              <p:nvPr/>
            </p:nvSpPr>
            <p:spPr>
              <a:xfrm>
                <a:off x="801976" y="2780928"/>
                <a:ext cx="8162512" cy="461665"/>
              </a:xfrm>
              <a:prstGeom prst="rect">
                <a:avLst/>
              </a:prstGeom>
            </p:spPr>
            <p:txBody>
              <a:bodyPr wrap="square">
                <a:spAutoFit/>
              </a:bodyPr>
              <a:lstStyle/>
              <a:p>
                <a:r>
                  <a:rPr lang="en-US" altLang="en-US" sz="2400" dirty="0">
                    <a:solidFill>
                      <a:srgbClr val="0000FF"/>
                    </a:solidFill>
                    <a:cs typeface="Arial" charset="0"/>
                  </a:rPr>
                  <a:t>PROOF (by picture): Assume for contradiction that </a:t>
                </a:r>
                <a14:m>
                  <m:oMath xmlns:m="http://schemas.openxmlformats.org/officeDocument/2006/math">
                    <m:d>
                      <m:dPr>
                        <m:begChr m:val="|"/>
                        <m:endChr m:val="|"/>
                        <m:ctrlPr>
                          <a:rPr lang="en-US" altLang="en-US" sz="2400" i="1">
                            <a:solidFill>
                              <a:srgbClr val="0000FF"/>
                            </a:solidFill>
                            <a:latin typeface="Cambria Math" panose="02040503050406030204" pitchFamily="18" charset="0"/>
                            <a:ea typeface="Cambria Math" panose="02040503050406030204" pitchFamily="18" charset="0"/>
                            <a:cs typeface="Arial" charset="0"/>
                          </a:rPr>
                        </m:ctrlPr>
                      </m:dPr>
                      <m:e>
                        <m:r>
                          <a:rPr lang="en-US" altLang="en-US" sz="2400" b="0" i="1">
                            <a:solidFill>
                              <a:srgbClr val="0000FF"/>
                            </a:solidFill>
                            <a:latin typeface="Cambria Math" panose="02040503050406030204" pitchFamily="18" charset="0"/>
                            <a:ea typeface="Cambria Math" panose="02040503050406030204" pitchFamily="18" charset="0"/>
                            <a:cs typeface="Calibri" panose="020F0502020204030204" pitchFamily="34" charset="0"/>
                          </a:rPr>
                          <m:t>𝒦</m:t>
                        </m:r>
                      </m:e>
                    </m:d>
                    <m:r>
                      <a:rPr lang="en-US" altLang="en-US" sz="2400" b="0" i="1" smtClean="0">
                        <a:solidFill>
                          <a:srgbClr val="0000FF"/>
                        </a:solidFill>
                        <a:latin typeface="Cambria Math" panose="02040503050406030204" pitchFamily="18" charset="0"/>
                        <a:ea typeface="Cambria Math" panose="02040503050406030204" pitchFamily="18" charset="0"/>
                        <a:cs typeface="Arial" charset="0"/>
                      </a:rPr>
                      <m:t>&lt;</m:t>
                    </m:r>
                    <m:d>
                      <m:dPr>
                        <m:begChr m:val="|"/>
                        <m:endChr m:val="|"/>
                        <m:ctrlPr>
                          <a:rPr lang="en-US" altLang="en-US" sz="2400" i="1" dirty="0">
                            <a:solidFill>
                              <a:srgbClr val="0000FF"/>
                            </a:solidFill>
                            <a:latin typeface="Cambria Math" panose="02040503050406030204" pitchFamily="18" charset="0"/>
                            <a:ea typeface="Cambria Math" panose="02040503050406030204" pitchFamily="18" charset="0"/>
                            <a:cs typeface="Arial" charset="0"/>
                          </a:rPr>
                        </m:ctrlPr>
                      </m:dPr>
                      <m:e>
                        <m:r>
                          <a:rPr lang="en-US" altLang="en-US" sz="2400" b="0" i="1" dirty="0">
                            <a:solidFill>
                              <a:srgbClr val="0000FF"/>
                            </a:solidFill>
                            <a:latin typeface="Cambria Math" panose="02040503050406030204" pitchFamily="18" charset="0"/>
                            <a:ea typeface="Cambria Math" panose="02040503050406030204" pitchFamily="18" charset="0"/>
                            <a:cs typeface="Arial" charset="0"/>
                          </a:rPr>
                          <m:t>ℳ</m:t>
                        </m:r>
                      </m:e>
                    </m:d>
                    <m:r>
                      <a:rPr lang="en-US" altLang="en-US" sz="2400" b="0" i="1" dirty="0" smtClean="0">
                        <a:solidFill>
                          <a:srgbClr val="0000FF"/>
                        </a:solidFill>
                        <a:latin typeface="Cambria Math" panose="02040503050406030204" pitchFamily="18" charset="0"/>
                        <a:ea typeface="Cambria Math" panose="02040503050406030204" pitchFamily="18" charset="0"/>
                        <a:cs typeface="Arial" charset="0"/>
                      </a:rPr>
                      <m:t>.</m:t>
                    </m:r>
                  </m:oMath>
                </a14:m>
                <a:r>
                  <a:rPr lang="en-US" altLang="en-US" sz="2400" dirty="0">
                    <a:solidFill>
                      <a:srgbClr val="0000FF"/>
                    </a:solidFill>
                    <a:cs typeface="Arial" charset="0"/>
                  </a:rPr>
                  <a:t> </a:t>
                </a:r>
                <a:endParaRPr lang="en-US" sz="2400" dirty="0">
                  <a:solidFill>
                    <a:srgbClr val="0000FF"/>
                  </a:solidFill>
                </a:endParaRPr>
              </a:p>
            </p:txBody>
          </p:sp>
        </mc:Choice>
        <mc:Fallback xmlns="">
          <p:sp>
            <p:nvSpPr>
              <p:cNvPr id="3" name="Rectangle 2">
                <a:extLst>
                  <a:ext uri="{FF2B5EF4-FFF2-40B4-BE49-F238E27FC236}">
                    <a16:creationId xmlns:a16="http://schemas.microsoft.com/office/drawing/2014/main" id="{2AFA4DD9-703D-6F4F-A628-75C5DA888CF6}"/>
                  </a:ext>
                </a:extLst>
              </p:cNvPr>
              <p:cNvSpPr>
                <a:spLocks noRot="1" noChangeAspect="1" noMove="1" noResize="1" noEditPoints="1" noAdjustHandles="1" noChangeArrowheads="1" noChangeShapeType="1" noTextEdit="1"/>
              </p:cNvSpPr>
              <p:nvPr/>
            </p:nvSpPr>
            <p:spPr>
              <a:xfrm>
                <a:off x="801976" y="2780928"/>
                <a:ext cx="8162512" cy="461665"/>
              </a:xfrm>
              <a:prstGeom prst="rect">
                <a:avLst/>
              </a:prstGeom>
              <a:blipFill>
                <a:blip r:embed="rId4"/>
                <a:stretch>
                  <a:fillRect l="-1242" t="-5263" b="-28947"/>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E3B488F6-2D41-5A43-BABA-7E7FB3EA07D3}"/>
              </a:ext>
            </a:extLst>
          </p:cNvPr>
          <p:cNvSpPr/>
          <p:nvPr/>
        </p:nvSpPr>
        <p:spPr>
          <a:xfrm>
            <a:off x="755576" y="3645024"/>
            <a:ext cx="1872208" cy="3096344"/>
          </a:xfrm>
          <a:prstGeom prst="ellipse">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76143D4-35D0-B14B-8801-889A3687D97E}"/>
              </a:ext>
            </a:extLst>
          </p:cNvPr>
          <p:cNvSpPr/>
          <p:nvPr/>
        </p:nvSpPr>
        <p:spPr>
          <a:xfrm>
            <a:off x="4139952" y="3645024"/>
            <a:ext cx="1872208" cy="2952328"/>
          </a:xfrm>
          <a:prstGeom prst="ellipse">
            <a:avLst/>
          </a:prstGeom>
          <a:solidFill>
            <a:schemeClr val="accent6">
              <a:lumMod val="40000"/>
              <a:lumOff val="6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B44C042-5B55-A842-842A-EB8AC4A3AE89}"/>
                  </a:ext>
                </a:extLst>
              </p:cNvPr>
              <p:cNvSpPr/>
              <p:nvPr/>
            </p:nvSpPr>
            <p:spPr>
              <a:xfrm>
                <a:off x="2108751" y="3458616"/>
                <a:ext cx="60548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400" i="1" dirty="0">
                          <a:latin typeface="Cambria Math" panose="02040503050406030204" pitchFamily="18" charset="0"/>
                          <a:ea typeface="Cambria Math" panose="02040503050406030204" pitchFamily="18" charset="0"/>
                          <a:cs typeface="Arial" charset="0"/>
                        </a:rPr>
                        <m:t>ℳ</m:t>
                      </m:r>
                    </m:oMath>
                  </m:oMathPara>
                </a14:m>
                <a:endParaRPr lang="en-US" dirty="0"/>
              </a:p>
            </p:txBody>
          </p:sp>
        </mc:Choice>
        <mc:Fallback xmlns="">
          <p:sp>
            <p:nvSpPr>
              <p:cNvPr id="5" name="Rectangle 4">
                <a:extLst>
                  <a:ext uri="{FF2B5EF4-FFF2-40B4-BE49-F238E27FC236}">
                    <a16:creationId xmlns:a16="http://schemas.microsoft.com/office/drawing/2014/main" id="{9B44C042-5B55-A842-842A-EB8AC4A3AE89}"/>
                  </a:ext>
                </a:extLst>
              </p:cNvPr>
              <p:cNvSpPr>
                <a:spLocks noRot="1" noChangeAspect="1" noMove="1" noResize="1" noEditPoints="1" noAdjustHandles="1" noChangeArrowheads="1" noChangeShapeType="1" noTextEdit="1"/>
              </p:cNvSpPr>
              <p:nvPr/>
            </p:nvSpPr>
            <p:spPr>
              <a:xfrm>
                <a:off x="2108751" y="3458616"/>
                <a:ext cx="605487"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3399502A-8A35-EA41-BD2B-A254B9EF4930}"/>
                  </a:ext>
                </a:extLst>
              </p:cNvPr>
              <p:cNvSpPr/>
              <p:nvPr/>
            </p:nvSpPr>
            <p:spPr>
              <a:xfrm>
                <a:off x="5490863" y="3458616"/>
                <a:ext cx="44928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400" i="1">
                          <a:latin typeface="Cambria Math" panose="02040503050406030204" pitchFamily="18" charset="0"/>
                          <a:ea typeface="Cambria Math" panose="02040503050406030204" pitchFamily="18" charset="0"/>
                          <a:cs typeface="Calibri" panose="020F0502020204030204" pitchFamily="34" charset="0"/>
                        </a:rPr>
                        <m:t>𝒞</m:t>
                      </m:r>
                    </m:oMath>
                  </m:oMathPara>
                </a14:m>
                <a:endParaRPr lang="en-US" dirty="0"/>
              </a:p>
            </p:txBody>
          </p:sp>
        </mc:Choice>
        <mc:Fallback xmlns="">
          <p:sp>
            <p:nvSpPr>
              <p:cNvPr id="17" name="Rectangle 16">
                <a:extLst>
                  <a:ext uri="{FF2B5EF4-FFF2-40B4-BE49-F238E27FC236}">
                    <a16:creationId xmlns:a16="http://schemas.microsoft.com/office/drawing/2014/main" id="{3399502A-8A35-EA41-BD2B-A254B9EF4930}"/>
                  </a:ext>
                </a:extLst>
              </p:cNvPr>
              <p:cNvSpPr>
                <a:spLocks noRot="1" noChangeAspect="1" noMove="1" noResize="1" noEditPoints="1" noAdjustHandles="1" noChangeArrowheads="1" noChangeShapeType="1" noTextEdit="1"/>
              </p:cNvSpPr>
              <p:nvPr/>
            </p:nvSpPr>
            <p:spPr>
              <a:xfrm>
                <a:off x="5490863" y="3458616"/>
                <a:ext cx="449289" cy="461665"/>
              </a:xfrm>
              <a:prstGeom prst="rect">
                <a:avLst/>
              </a:prstGeom>
              <a:blipFill>
                <a:blip r:embed="rId6"/>
                <a:stretch>
                  <a:fillRect/>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840439EF-B2BD-D84D-9AAE-B4CC001CE998}"/>
              </a:ext>
            </a:extLst>
          </p:cNvPr>
          <p:cNvSpPr/>
          <p:nvPr/>
        </p:nvSpPr>
        <p:spPr>
          <a:xfrm>
            <a:off x="4788024" y="4437112"/>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4C650C00-4683-884B-B529-912CA727ECFB}"/>
                  </a:ext>
                </a:extLst>
              </p:cNvPr>
              <p:cNvSpPr/>
              <p:nvPr/>
            </p:nvSpPr>
            <p:spPr>
              <a:xfrm>
                <a:off x="4932040" y="4206279"/>
                <a:ext cx="35067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𝑐</m:t>
                      </m:r>
                    </m:oMath>
                  </m:oMathPara>
                </a14:m>
                <a:endParaRPr lang="en-US" dirty="0"/>
              </a:p>
            </p:txBody>
          </p:sp>
        </mc:Choice>
        <mc:Fallback xmlns="">
          <p:sp>
            <p:nvSpPr>
              <p:cNvPr id="19" name="Rectangle 18">
                <a:extLst>
                  <a:ext uri="{FF2B5EF4-FFF2-40B4-BE49-F238E27FC236}">
                    <a16:creationId xmlns:a16="http://schemas.microsoft.com/office/drawing/2014/main" id="{4C650C00-4683-884B-B529-912CA727ECFB}"/>
                  </a:ext>
                </a:extLst>
              </p:cNvPr>
              <p:cNvSpPr>
                <a:spLocks noRot="1" noChangeAspect="1" noMove="1" noResize="1" noEditPoints="1" noAdjustHandles="1" noChangeArrowheads="1" noChangeShapeType="1" noTextEdit="1"/>
              </p:cNvSpPr>
              <p:nvPr/>
            </p:nvSpPr>
            <p:spPr>
              <a:xfrm>
                <a:off x="4932040" y="4206279"/>
                <a:ext cx="350672" cy="369332"/>
              </a:xfrm>
              <a:prstGeom prst="rect">
                <a:avLst/>
              </a:prstGeom>
              <a:blipFill>
                <a:blip r:embed="rId7"/>
                <a:stretch>
                  <a:fillRect/>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4457354C-1C2E-554E-9108-61C957DC060A}"/>
              </a:ext>
            </a:extLst>
          </p:cNvPr>
          <p:cNvCxnSpPr/>
          <p:nvPr/>
        </p:nvCxnSpPr>
        <p:spPr>
          <a:xfrm>
            <a:off x="1835696" y="4365104"/>
            <a:ext cx="288032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26EB183-1C36-8A45-BCE6-1CC22C635C05}"/>
              </a:ext>
            </a:extLst>
          </p:cNvPr>
          <p:cNvCxnSpPr>
            <a:cxnSpLocks/>
          </p:cNvCxnSpPr>
          <p:nvPr/>
        </p:nvCxnSpPr>
        <p:spPr>
          <a:xfrm flipV="1">
            <a:off x="1835696" y="4509120"/>
            <a:ext cx="2880320" cy="39139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0A37EA8-72D5-0841-A7B0-EBBAFE687EE9}"/>
              </a:ext>
            </a:extLst>
          </p:cNvPr>
          <p:cNvCxnSpPr>
            <a:cxnSpLocks/>
          </p:cNvCxnSpPr>
          <p:nvPr/>
        </p:nvCxnSpPr>
        <p:spPr>
          <a:xfrm flipV="1">
            <a:off x="1835696" y="4653136"/>
            <a:ext cx="2952328" cy="82344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id="{5F8CE3DF-369F-EC42-93CA-87E284893F45}"/>
                  </a:ext>
                </a:extLst>
              </p:cNvPr>
              <p:cNvSpPr/>
              <p:nvPr/>
            </p:nvSpPr>
            <p:spPr>
              <a:xfrm>
                <a:off x="2771800" y="3933056"/>
                <a:ext cx="37093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𝑘</m:t>
                      </m:r>
                    </m:oMath>
                  </m:oMathPara>
                </a14:m>
                <a:endParaRPr lang="en-US" dirty="0"/>
              </a:p>
            </p:txBody>
          </p:sp>
        </mc:Choice>
        <mc:Fallback xmlns="">
          <p:sp>
            <p:nvSpPr>
              <p:cNvPr id="33" name="Rectangle 32">
                <a:extLst>
                  <a:ext uri="{FF2B5EF4-FFF2-40B4-BE49-F238E27FC236}">
                    <a16:creationId xmlns:a16="http://schemas.microsoft.com/office/drawing/2014/main" id="{5F8CE3DF-369F-EC42-93CA-87E284893F45}"/>
                  </a:ext>
                </a:extLst>
              </p:cNvPr>
              <p:cNvSpPr>
                <a:spLocks noRot="1" noChangeAspect="1" noMove="1" noResize="1" noEditPoints="1" noAdjustHandles="1" noChangeArrowheads="1" noChangeShapeType="1" noTextEdit="1"/>
              </p:cNvSpPr>
              <p:nvPr/>
            </p:nvSpPr>
            <p:spPr>
              <a:xfrm>
                <a:off x="2771800" y="3933056"/>
                <a:ext cx="370934"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15B4DFD1-4092-2E4C-87B8-239998D2BA45}"/>
                  </a:ext>
                </a:extLst>
              </p:cNvPr>
              <p:cNvSpPr/>
              <p:nvPr/>
            </p:nvSpPr>
            <p:spPr>
              <a:xfrm>
                <a:off x="2771800" y="4365104"/>
                <a:ext cx="42351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𝑘</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35" name="Rectangle 34">
                <a:extLst>
                  <a:ext uri="{FF2B5EF4-FFF2-40B4-BE49-F238E27FC236}">
                    <a16:creationId xmlns:a16="http://schemas.microsoft.com/office/drawing/2014/main" id="{15B4DFD1-4092-2E4C-87B8-239998D2BA45}"/>
                  </a:ext>
                </a:extLst>
              </p:cNvPr>
              <p:cNvSpPr>
                <a:spLocks noRot="1" noChangeAspect="1" noMove="1" noResize="1" noEditPoints="1" noAdjustHandles="1" noChangeArrowheads="1" noChangeShapeType="1" noTextEdit="1"/>
              </p:cNvSpPr>
              <p:nvPr/>
            </p:nvSpPr>
            <p:spPr>
              <a:xfrm>
                <a:off x="2771800" y="4365104"/>
                <a:ext cx="423513"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id="{FAA96115-2EB4-C344-82B5-8D5D8633B3D4}"/>
                  </a:ext>
                </a:extLst>
              </p:cNvPr>
              <p:cNvSpPr/>
              <p:nvPr/>
            </p:nvSpPr>
            <p:spPr>
              <a:xfrm>
                <a:off x="2771800" y="4797152"/>
                <a:ext cx="48282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𝑘</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36" name="Rectangle 35">
                <a:extLst>
                  <a:ext uri="{FF2B5EF4-FFF2-40B4-BE49-F238E27FC236}">
                    <a16:creationId xmlns:a16="http://schemas.microsoft.com/office/drawing/2014/main" id="{FAA96115-2EB4-C344-82B5-8D5D8633B3D4}"/>
                  </a:ext>
                </a:extLst>
              </p:cNvPr>
              <p:cNvSpPr>
                <a:spLocks noRot="1" noChangeAspect="1" noMove="1" noResize="1" noEditPoints="1" noAdjustHandles="1" noChangeArrowheads="1" noChangeShapeType="1" noTextEdit="1"/>
              </p:cNvSpPr>
              <p:nvPr/>
            </p:nvSpPr>
            <p:spPr>
              <a:xfrm>
                <a:off x="2771800" y="4797152"/>
                <a:ext cx="482824" cy="369332"/>
              </a:xfrm>
              <a:prstGeom prst="rect">
                <a:avLst/>
              </a:prstGeom>
              <a:blipFill>
                <a:blip r:embed="rId10"/>
                <a:stretch>
                  <a:fillRect/>
                </a:stretch>
              </a:blipFill>
            </p:spPr>
            <p:txBody>
              <a:bodyPr/>
              <a:lstStyle/>
              <a:p>
                <a:r>
                  <a:rPr lang="en-US">
                    <a:noFill/>
                  </a:rPr>
                  <a:t> </a:t>
                </a:r>
              </a:p>
            </p:txBody>
          </p:sp>
        </mc:Fallback>
      </mc:AlternateContent>
      <p:sp>
        <p:nvSpPr>
          <p:cNvPr id="42" name="Oval 41">
            <a:extLst>
              <a:ext uri="{FF2B5EF4-FFF2-40B4-BE49-F238E27FC236}">
                <a16:creationId xmlns:a16="http://schemas.microsoft.com/office/drawing/2014/main" id="{812BD272-DF0C-E348-99B1-443F04722CD9}"/>
              </a:ext>
            </a:extLst>
          </p:cNvPr>
          <p:cNvSpPr/>
          <p:nvPr/>
        </p:nvSpPr>
        <p:spPr>
          <a:xfrm>
            <a:off x="1022412" y="3890665"/>
            <a:ext cx="978496" cy="2151856"/>
          </a:xfrm>
          <a:prstGeom prst="ellipse">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id="{47360A98-D8B9-AB42-899A-B1F7C1DFB367}"/>
                  </a:ext>
                </a:extLst>
              </p:cNvPr>
              <p:cNvSpPr/>
              <p:nvPr/>
            </p:nvSpPr>
            <p:spPr>
              <a:xfrm>
                <a:off x="1907704" y="5579948"/>
                <a:ext cx="1543051"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1" i="1" smtClean="0">
                          <a:latin typeface="Cambria Math" panose="02040503050406030204" pitchFamily="18" charset="0"/>
                          <a:ea typeface="Cambria Math" panose="02040503050406030204" pitchFamily="18" charset="0"/>
                          <a:cs typeface="Arial" charset="0"/>
                        </a:rPr>
                        <m:t>≤</m:t>
                      </m:r>
                      <m:d>
                        <m:dPr>
                          <m:begChr m:val="|"/>
                          <m:endChr m:val="|"/>
                          <m:ctrlPr>
                            <a:rPr lang="en-US" altLang="en-US" b="1" i="1" smtClean="0">
                              <a:latin typeface="Cambria Math" panose="02040503050406030204" pitchFamily="18" charset="0"/>
                              <a:ea typeface="Cambria Math" panose="02040503050406030204" pitchFamily="18" charset="0"/>
                              <a:cs typeface="Arial" charset="0"/>
                            </a:rPr>
                          </m:ctrlPr>
                        </m:dPr>
                        <m:e>
                          <m:r>
                            <a:rPr lang="en-US" altLang="en-US" b="1" i="1">
                              <a:latin typeface="Cambria Math" panose="02040503050406030204" pitchFamily="18" charset="0"/>
                              <a:ea typeface="Cambria Math" panose="02040503050406030204" pitchFamily="18" charset="0"/>
                              <a:cs typeface="Calibri" panose="020F0502020204030204" pitchFamily="34" charset="0"/>
                            </a:rPr>
                            <m:t>𝓚</m:t>
                          </m:r>
                        </m:e>
                      </m:d>
                      <m:r>
                        <a:rPr lang="en-US" altLang="en-US" b="1" i="1" smtClean="0">
                          <a:latin typeface="Cambria Math" panose="02040503050406030204" pitchFamily="18" charset="0"/>
                          <a:cs typeface="Arial" charset="0"/>
                        </a:rPr>
                        <m:t>&lt;|</m:t>
                      </m:r>
                      <m:r>
                        <a:rPr lang="en-US" altLang="en-US" b="1" i="1" dirty="0">
                          <a:latin typeface="Cambria Math" panose="02040503050406030204" pitchFamily="18" charset="0"/>
                          <a:ea typeface="Cambria Math" panose="02040503050406030204" pitchFamily="18" charset="0"/>
                          <a:cs typeface="Arial" charset="0"/>
                        </a:rPr>
                        <m:t>𝓜</m:t>
                      </m:r>
                      <m:r>
                        <a:rPr lang="en-US" altLang="en-US" b="1" i="1" smtClean="0">
                          <a:latin typeface="Cambria Math" panose="02040503050406030204" pitchFamily="18" charset="0"/>
                          <a:cs typeface="Arial" charset="0"/>
                        </a:rPr>
                        <m:t>|</m:t>
                      </m:r>
                    </m:oMath>
                  </m:oMathPara>
                </a14:m>
                <a:endParaRPr lang="en-US" b="1" dirty="0"/>
              </a:p>
            </p:txBody>
          </p:sp>
        </mc:Choice>
        <mc:Fallback xmlns="">
          <p:sp>
            <p:nvSpPr>
              <p:cNvPr id="40" name="Rectangle 39">
                <a:extLst>
                  <a:ext uri="{FF2B5EF4-FFF2-40B4-BE49-F238E27FC236}">
                    <a16:creationId xmlns:a16="http://schemas.microsoft.com/office/drawing/2014/main" id="{47360A98-D8B9-AB42-899A-B1F7C1DFB367}"/>
                  </a:ext>
                </a:extLst>
              </p:cNvPr>
              <p:cNvSpPr>
                <a:spLocks noRot="1" noChangeAspect="1" noMove="1" noResize="1" noEditPoints="1" noAdjustHandles="1" noChangeArrowheads="1" noChangeShapeType="1" noTextEdit="1"/>
              </p:cNvSpPr>
              <p:nvPr/>
            </p:nvSpPr>
            <p:spPr>
              <a:xfrm>
                <a:off x="1907704" y="5579948"/>
                <a:ext cx="1543051" cy="369332"/>
              </a:xfrm>
              <a:prstGeom prst="rect">
                <a:avLst/>
              </a:prstGeom>
              <a:blipFill>
                <a:blip r:embed="rId11"/>
                <a:stretch>
                  <a:fillRect b="-13333"/>
                </a:stretch>
              </a:blipFill>
            </p:spPr>
            <p:txBody>
              <a:bodyPr/>
              <a:lstStyle/>
              <a:p>
                <a:r>
                  <a:rPr lang="en-US">
                    <a:noFill/>
                  </a:rPr>
                  <a:t> </a:t>
                </a:r>
              </a:p>
            </p:txBody>
          </p:sp>
        </mc:Fallback>
      </mc:AlternateContent>
      <p:sp>
        <p:nvSpPr>
          <p:cNvPr id="20" name="Oval 19">
            <a:extLst>
              <a:ext uri="{FF2B5EF4-FFF2-40B4-BE49-F238E27FC236}">
                <a16:creationId xmlns:a16="http://schemas.microsoft.com/office/drawing/2014/main" id="{11CED424-080E-D543-B602-CE4B113FC96F}"/>
              </a:ext>
            </a:extLst>
          </p:cNvPr>
          <p:cNvSpPr/>
          <p:nvPr/>
        </p:nvSpPr>
        <p:spPr>
          <a:xfrm>
            <a:off x="1619672" y="4293096"/>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99D6D9E4-0081-D949-BE57-03A58238C29B}"/>
                  </a:ext>
                </a:extLst>
              </p:cNvPr>
              <p:cNvSpPr/>
              <p:nvPr/>
            </p:nvSpPr>
            <p:spPr>
              <a:xfrm>
                <a:off x="1187624" y="4149080"/>
                <a:ext cx="4355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𝑚</m:t>
                      </m:r>
                    </m:oMath>
                  </m:oMathPara>
                </a14:m>
                <a:endParaRPr lang="en-US" dirty="0"/>
              </a:p>
            </p:txBody>
          </p:sp>
        </mc:Choice>
        <mc:Fallback xmlns="">
          <p:sp>
            <p:nvSpPr>
              <p:cNvPr id="21" name="Rectangle 20">
                <a:extLst>
                  <a:ext uri="{FF2B5EF4-FFF2-40B4-BE49-F238E27FC236}">
                    <a16:creationId xmlns:a16="http://schemas.microsoft.com/office/drawing/2014/main" id="{99D6D9E4-0081-D949-BE57-03A58238C29B}"/>
                  </a:ext>
                </a:extLst>
              </p:cNvPr>
              <p:cNvSpPr>
                <a:spLocks noRot="1" noChangeAspect="1" noMove="1" noResize="1" noEditPoints="1" noAdjustHandles="1" noChangeArrowheads="1" noChangeShapeType="1" noTextEdit="1"/>
              </p:cNvSpPr>
              <p:nvPr/>
            </p:nvSpPr>
            <p:spPr>
              <a:xfrm>
                <a:off x="1187624" y="4149080"/>
                <a:ext cx="435504" cy="369332"/>
              </a:xfrm>
              <a:prstGeom prst="rect">
                <a:avLst/>
              </a:prstGeom>
              <a:blipFill>
                <a:blip r:embed="rId12"/>
                <a:stretch>
                  <a:fillRect/>
                </a:stretch>
              </a:blipFill>
            </p:spPr>
            <p:txBody>
              <a:bodyPr/>
              <a:lstStyle/>
              <a:p>
                <a:r>
                  <a:rPr lang="en-US">
                    <a:noFill/>
                  </a:rPr>
                  <a:t> </a:t>
                </a:r>
              </a:p>
            </p:txBody>
          </p:sp>
        </mc:Fallback>
      </mc:AlternateContent>
      <p:sp>
        <p:nvSpPr>
          <p:cNvPr id="23" name="Oval 22">
            <a:extLst>
              <a:ext uri="{FF2B5EF4-FFF2-40B4-BE49-F238E27FC236}">
                <a16:creationId xmlns:a16="http://schemas.microsoft.com/office/drawing/2014/main" id="{4633F452-62CB-1141-A950-630D76A2EA44}"/>
              </a:ext>
            </a:extLst>
          </p:cNvPr>
          <p:cNvSpPr/>
          <p:nvPr/>
        </p:nvSpPr>
        <p:spPr>
          <a:xfrm>
            <a:off x="1619672" y="4859868"/>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B176FEC8-748A-9E48-B32C-8AF45FCB1DDC}"/>
                  </a:ext>
                </a:extLst>
              </p:cNvPr>
              <p:cNvSpPr/>
              <p:nvPr/>
            </p:nvSpPr>
            <p:spPr>
              <a:xfrm>
                <a:off x="1187624" y="4715852"/>
                <a:ext cx="4908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𝑚</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24" name="Rectangle 23">
                <a:extLst>
                  <a:ext uri="{FF2B5EF4-FFF2-40B4-BE49-F238E27FC236}">
                    <a16:creationId xmlns:a16="http://schemas.microsoft.com/office/drawing/2014/main" id="{B176FEC8-748A-9E48-B32C-8AF45FCB1DDC}"/>
                  </a:ext>
                </a:extLst>
              </p:cNvPr>
              <p:cNvSpPr>
                <a:spLocks noRot="1" noChangeAspect="1" noMove="1" noResize="1" noEditPoints="1" noAdjustHandles="1" noChangeArrowheads="1" noChangeShapeType="1" noTextEdit="1"/>
              </p:cNvSpPr>
              <p:nvPr/>
            </p:nvSpPr>
            <p:spPr>
              <a:xfrm>
                <a:off x="1187624" y="4715852"/>
                <a:ext cx="490840" cy="369332"/>
              </a:xfrm>
              <a:prstGeom prst="rect">
                <a:avLst/>
              </a:prstGeom>
              <a:blipFill>
                <a:blip r:embed="rId13"/>
                <a:stretch>
                  <a:fillRect/>
                </a:stretch>
              </a:blipFill>
            </p:spPr>
            <p:txBody>
              <a:bodyPr/>
              <a:lstStyle/>
              <a:p>
                <a:r>
                  <a:rPr lang="en-US">
                    <a:noFill/>
                  </a:rPr>
                  <a:t> </a:t>
                </a:r>
              </a:p>
            </p:txBody>
          </p:sp>
        </mc:Fallback>
      </mc:AlternateContent>
      <p:sp>
        <p:nvSpPr>
          <p:cNvPr id="25" name="Oval 24">
            <a:extLst>
              <a:ext uri="{FF2B5EF4-FFF2-40B4-BE49-F238E27FC236}">
                <a16:creationId xmlns:a16="http://schemas.microsoft.com/office/drawing/2014/main" id="{A6ED77F5-CC0E-CC42-BECE-3B857C6D14A0}"/>
              </a:ext>
            </a:extLst>
          </p:cNvPr>
          <p:cNvSpPr/>
          <p:nvPr/>
        </p:nvSpPr>
        <p:spPr>
          <a:xfrm>
            <a:off x="1619672" y="5435932"/>
            <a:ext cx="144016" cy="144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8F7EFED5-5C26-FA41-9A4E-D3CBDB19A0A8}"/>
                  </a:ext>
                </a:extLst>
              </p:cNvPr>
              <p:cNvSpPr/>
              <p:nvPr/>
            </p:nvSpPr>
            <p:spPr>
              <a:xfrm>
                <a:off x="1141529" y="5291916"/>
                <a:ext cx="5501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b="0" i="1" smtClean="0">
                          <a:latin typeface="Cambria Math" panose="02040503050406030204" pitchFamily="18" charset="0"/>
                          <a:ea typeface="Cambria Math" panose="02040503050406030204" pitchFamily="18" charset="0"/>
                          <a:cs typeface="Calibri" panose="020F0502020204030204" pitchFamily="34" charset="0"/>
                        </a:rPr>
                        <m:t>𝑚</m:t>
                      </m:r>
                      <m:r>
                        <a:rPr lang="en-US" altLang="en-US" b="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en-US" dirty="0"/>
              </a:p>
            </p:txBody>
          </p:sp>
        </mc:Choice>
        <mc:Fallback xmlns="">
          <p:sp>
            <p:nvSpPr>
              <p:cNvPr id="29" name="Rectangle 28">
                <a:extLst>
                  <a:ext uri="{FF2B5EF4-FFF2-40B4-BE49-F238E27FC236}">
                    <a16:creationId xmlns:a16="http://schemas.microsoft.com/office/drawing/2014/main" id="{8F7EFED5-5C26-FA41-9A4E-D3CBDB19A0A8}"/>
                  </a:ext>
                </a:extLst>
              </p:cNvPr>
              <p:cNvSpPr>
                <a:spLocks noRot="1" noChangeAspect="1" noMove="1" noResize="1" noEditPoints="1" noAdjustHandles="1" noChangeArrowheads="1" noChangeShapeType="1" noTextEdit="1"/>
              </p:cNvSpPr>
              <p:nvPr/>
            </p:nvSpPr>
            <p:spPr>
              <a:xfrm>
                <a:off x="1141529" y="5291916"/>
                <a:ext cx="550151" cy="369332"/>
              </a:xfrm>
              <a:prstGeom prst="rect">
                <a:avLst/>
              </a:prstGeom>
              <a:blipFill>
                <a:blip r:embed="rId14"/>
                <a:stretch>
                  <a:fillRect/>
                </a:stretch>
              </a:blipFill>
            </p:spPr>
            <p:txBody>
              <a:bodyPr/>
              <a:lstStyle/>
              <a:p>
                <a:r>
                  <a:rPr lang="en-US">
                    <a:noFill/>
                  </a:rPr>
                  <a:t> </a:t>
                </a:r>
              </a:p>
            </p:txBody>
          </p:sp>
        </mc:Fallback>
      </mc:AlternateContent>
      <p:sp>
        <p:nvSpPr>
          <p:cNvPr id="45" name="Oval 44">
            <a:extLst>
              <a:ext uri="{FF2B5EF4-FFF2-40B4-BE49-F238E27FC236}">
                <a16:creationId xmlns:a16="http://schemas.microsoft.com/office/drawing/2014/main" id="{FF9898AB-56AF-F048-8B47-9D4D6C8133FD}"/>
              </a:ext>
            </a:extLst>
          </p:cNvPr>
          <p:cNvSpPr/>
          <p:nvPr/>
        </p:nvSpPr>
        <p:spPr>
          <a:xfrm>
            <a:off x="1688224" y="6291644"/>
            <a:ext cx="144016" cy="14401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6A853DC9-AF17-9A40-8654-3E4250DFB130}"/>
                  </a:ext>
                </a:extLst>
              </p:cNvPr>
              <p:cNvSpPr/>
              <p:nvPr/>
            </p:nvSpPr>
            <p:spPr>
              <a:xfrm>
                <a:off x="1256176" y="6147628"/>
                <a:ext cx="45236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altLang="en-US"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ctrlPr>
                        </m:accPr>
                        <m:e>
                          <m:r>
                            <a:rPr lang="en-US" altLang="en-US"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𝒎</m:t>
                          </m:r>
                        </m:e>
                      </m:acc>
                    </m:oMath>
                  </m:oMathPara>
                </a14:m>
                <a:endParaRPr lang="en-US" b="1" dirty="0">
                  <a:solidFill>
                    <a:srgbClr val="FF0000"/>
                  </a:solidFill>
                </a:endParaRPr>
              </a:p>
            </p:txBody>
          </p:sp>
        </mc:Choice>
        <mc:Fallback xmlns="">
          <p:sp>
            <p:nvSpPr>
              <p:cNvPr id="46" name="Rectangle 45">
                <a:extLst>
                  <a:ext uri="{FF2B5EF4-FFF2-40B4-BE49-F238E27FC236}">
                    <a16:creationId xmlns:a16="http://schemas.microsoft.com/office/drawing/2014/main" id="{6A853DC9-AF17-9A40-8654-3E4250DFB130}"/>
                  </a:ext>
                </a:extLst>
              </p:cNvPr>
              <p:cNvSpPr>
                <a:spLocks noRot="1" noChangeAspect="1" noMove="1" noResize="1" noEditPoints="1" noAdjustHandles="1" noChangeArrowheads="1" noChangeShapeType="1" noTextEdit="1"/>
              </p:cNvSpPr>
              <p:nvPr/>
            </p:nvSpPr>
            <p:spPr>
              <a:xfrm>
                <a:off x="1256176" y="6147628"/>
                <a:ext cx="452368"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21BD5D43-D59F-2845-A5AD-BECAB1781507}"/>
                  </a:ext>
                </a:extLst>
              </p:cNvPr>
              <p:cNvSpPr/>
              <p:nvPr/>
            </p:nvSpPr>
            <p:spPr>
              <a:xfrm>
                <a:off x="6222031" y="4315742"/>
                <a:ext cx="2807755"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en-US" altLang="en-US" sz="2000" i="1" dirty="0" smtClean="0">
                              <a:solidFill>
                                <a:srgbClr val="0000FF"/>
                              </a:solidFill>
                              <a:latin typeface="Cambria Math" panose="02040503050406030204" pitchFamily="18" charset="0"/>
                              <a:ea typeface="Cambria Math" panose="02040503050406030204" pitchFamily="18" charset="0"/>
                              <a:cs typeface="Arial" charset="0"/>
                            </a:rPr>
                          </m:ctrlPr>
                        </m:funcPr>
                        <m:fName>
                          <m:r>
                            <m:rPr>
                              <m:sty m:val="p"/>
                            </m:rPr>
                            <a:rPr lang="en-US" altLang="en-US" sz="2000" dirty="0">
                              <a:solidFill>
                                <a:srgbClr val="0000FF"/>
                              </a:solidFill>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a:solidFill>
                                    <a:srgbClr val="0000FF"/>
                                  </a:solidFill>
                                  <a:latin typeface="Cambria Math" panose="02040503050406030204" pitchFamily="18" charset="0"/>
                                  <a:ea typeface="Cambria Math" panose="02040503050406030204" pitchFamily="18" charset="0"/>
                                  <a:cs typeface="Arial" charset="0"/>
                                </a:rPr>
                              </m:ctrlPr>
                            </m:dPr>
                            <m:e>
                              <m:r>
                                <a:rPr lang="en-US" altLang="en-US" sz="2000" i="1" dirty="0">
                                  <a:solidFill>
                                    <a:srgbClr val="0000FF"/>
                                  </a:solidFill>
                                  <a:latin typeface="Cambria Math" panose="02040503050406030204" pitchFamily="18" charset="0"/>
                                  <a:ea typeface="Cambria Math" panose="02040503050406030204" pitchFamily="18" charset="0"/>
                                  <a:cs typeface="Arial" charset="0"/>
                                </a:rPr>
                                <m:t>𝐸𝑛𝑐</m:t>
                              </m:r>
                              <m:d>
                                <m:dPr>
                                  <m:ctrlPr>
                                    <a:rPr lang="en-US" altLang="en-US" sz="2000" i="1" dirty="0">
                                      <a:solidFill>
                                        <a:srgbClr val="0000FF"/>
                                      </a:solidFill>
                                      <a:latin typeface="Cambria Math" panose="02040503050406030204" pitchFamily="18" charset="0"/>
                                      <a:ea typeface="Cambria Math" panose="02040503050406030204" pitchFamily="18" charset="0"/>
                                      <a:cs typeface="Arial" charset="0"/>
                                    </a:rPr>
                                  </m:ctrlPr>
                                </m:dPr>
                                <m:e>
                                  <m:r>
                                    <a:rPr lang="en-US" altLang="en-US" sz="2000" b="0" i="1" smtClean="0">
                                      <a:solidFill>
                                        <a:srgbClr val="0000FF"/>
                                      </a:solidFill>
                                      <a:latin typeface="Cambria Math" panose="02040503050406030204" pitchFamily="18" charset="0"/>
                                      <a:ea typeface="Cambria Math" panose="02040503050406030204" pitchFamily="18" charset="0"/>
                                      <a:cs typeface="Calibri" panose="020F0502020204030204" pitchFamily="34" charset="0"/>
                                    </a:rPr>
                                    <m:t>𝐾</m:t>
                                  </m:r>
                                  <m:r>
                                    <a:rPr lang="en-US" altLang="en-US" sz="2000" i="1" dirty="0">
                                      <a:solidFill>
                                        <a:srgbClr val="0000FF"/>
                                      </a:solidFill>
                                      <a:latin typeface="Cambria Math" panose="02040503050406030204" pitchFamily="18" charset="0"/>
                                      <a:ea typeface="Cambria Math" panose="02040503050406030204" pitchFamily="18" charset="0"/>
                                      <a:cs typeface="Arial" charset="0"/>
                                    </a:rPr>
                                    <m:t>,</m:t>
                                  </m:r>
                                  <m:r>
                                    <a:rPr lang="en-US" altLang="en-US" sz="2000" i="1" dirty="0">
                                      <a:solidFill>
                                        <a:srgbClr val="0000FF"/>
                                      </a:solidFill>
                                      <a:latin typeface="Cambria Math" panose="02040503050406030204" pitchFamily="18" charset="0"/>
                                      <a:ea typeface="Cambria Math" panose="02040503050406030204" pitchFamily="18" charset="0"/>
                                      <a:cs typeface="Arial" charset="0"/>
                                    </a:rPr>
                                    <m:t>𝑚</m:t>
                                  </m:r>
                                </m:e>
                              </m:d>
                              <m:r>
                                <a:rPr lang="en-US" altLang="en-US" sz="2000" i="1" dirty="0">
                                  <a:solidFill>
                                    <a:srgbClr val="0000FF"/>
                                  </a:solidFill>
                                  <a:latin typeface="Cambria Math" panose="02040503050406030204" pitchFamily="18" charset="0"/>
                                  <a:ea typeface="Cambria Math" panose="02040503050406030204" pitchFamily="18" charset="0"/>
                                  <a:cs typeface="Arial" charset="0"/>
                                </a:rPr>
                                <m:t>=</m:t>
                              </m:r>
                              <m:r>
                                <a:rPr lang="en-US" altLang="en-US" sz="2000" i="1" dirty="0">
                                  <a:solidFill>
                                    <a:srgbClr val="0000FF"/>
                                  </a:solidFill>
                                  <a:latin typeface="Cambria Math" panose="02040503050406030204" pitchFamily="18" charset="0"/>
                                  <a:ea typeface="Cambria Math" panose="02040503050406030204" pitchFamily="18" charset="0"/>
                                  <a:cs typeface="Arial" charset="0"/>
                                </a:rPr>
                                <m:t>𝑐</m:t>
                              </m:r>
                            </m:e>
                          </m:d>
                          <m:r>
                            <a:rPr lang="en-US" altLang="en-US" sz="2000" b="0" i="1" dirty="0" smtClean="0">
                              <a:solidFill>
                                <a:srgbClr val="0000FF"/>
                              </a:solidFill>
                              <a:latin typeface="Cambria Math" panose="02040503050406030204" pitchFamily="18" charset="0"/>
                              <a:ea typeface="Cambria Math" panose="02040503050406030204" pitchFamily="18" charset="0"/>
                              <a:cs typeface="Arial" charset="0"/>
                            </a:rPr>
                            <m:t>&gt;0</m:t>
                          </m:r>
                        </m:e>
                      </m:func>
                    </m:oMath>
                  </m:oMathPara>
                </a14:m>
                <a:endParaRPr lang="en-US" sz="2000" dirty="0">
                  <a:solidFill>
                    <a:srgbClr val="0000FF"/>
                  </a:solidFill>
                </a:endParaRPr>
              </a:p>
            </p:txBody>
          </p:sp>
        </mc:Choice>
        <mc:Fallback>
          <p:sp>
            <p:nvSpPr>
              <p:cNvPr id="2" name="Rectangle 1">
                <a:extLst>
                  <a:ext uri="{FF2B5EF4-FFF2-40B4-BE49-F238E27FC236}">
                    <a16:creationId xmlns:a16="http://schemas.microsoft.com/office/drawing/2014/main" id="{21BD5D43-D59F-2845-A5AD-BECAB1781507}"/>
                  </a:ext>
                </a:extLst>
              </p:cNvPr>
              <p:cNvSpPr>
                <a:spLocks noRot="1" noChangeAspect="1" noMove="1" noResize="1" noEditPoints="1" noAdjustHandles="1" noChangeArrowheads="1" noChangeShapeType="1" noTextEdit="1"/>
              </p:cNvSpPr>
              <p:nvPr/>
            </p:nvSpPr>
            <p:spPr>
              <a:xfrm>
                <a:off x="6222031" y="4315742"/>
                <a:ext cx="2807755" cy="400110"/>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4" name="Rectangle 33">
                <a:extLst>
                  <a:ext uri="{FF2B5EF4-FFF2-40B4-BE49-F238E27FC236}">
                    <a16:creationId xmlns:a16="http://schemas.microsoft.com/office/drawing/2014/main" id="{C04290DC-BA3F-DB4F-A80D-0B4EA9E5E5C8}"/>
                  </a:ext>
                </a:extLst>
              </p:cNvPr>
              <p:cNvSpPr/>
              <p:nvPr/>
            </p:nvSpPr>
            <p:spPr>
              <a:xfrm>
                <a:off x="6228184" y="4797152"/>
                <a:ext cx="2807755"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en-US" altLang="en-US" sz="2000" i="1" dirty="0" smtClean="0">
                              <a:solidFill>
                                <a:srgbClr val="FF0000"/>
                              </a:solidFill>
                              <a:latin typeface="Cambria Math" panose="02040503050406030204" pitchFamily="18" charset="0"/>
                              <a:ea typeface="Cambria Math" panose="02040503050406030204" pitchFamily="18" charset="0"/>
                              <a:cs typeface="Arial" charset="0"/>
                            </a:rPr>
                          </m:ctrlPr>
                        </m:funcPr>
                        <m:fName>
                          <m:r>
                            <m:rPr>
                              <m:sty m:val="p"/>
                            </m:rPr>
                            <a:rPr lang="en-US" altLang="en-US" sz="2000" dirty="0">
                              <a:solidFill>
                                <a:srgbClr val="FF0000"/>
                              </a:solidFill>
                              <a:latin typeface="Cambria Math" panose="02040503050406030204" pitchFamily="18" charset="0"/>
                              <a:ea typeface="Cambria Math" panose="02040503050406030204" pitchFamily="18" charset="0"/>
                              <a:cs typeface="Arial" charset="0"/>
                            </a:rPr>
                            <m:t>Pr</m:t>
                          </m:r>
                        </m:fName>
                        <m:e>
                          <m:d>
                            <m:dPr>
                              <m:begChr m:val="["/>
                              <m:endChr m:val="]"/>
                              <m:ctrlPr>
                                <a:rPr lang="en-US" altLang="en-US" sz="2000" i="1" dirty="0">
                                  <a:solidFill>
                                    <a:srgbClr val="FF0000"/>
                                  </a:solidFill>
                                  <a:latin typeface="Cambria Math" panose="02040503050406030204" pitchFamily="18" charset="0"/>
                                  <a:ea typeface="Cambria Math" panose="02040503050406030204" pitchFamily="18" charset="0"/>
                                  <a:cs typeface="Arial" charset="0"/>
                                </a:rPr>
                              </m:ctrlPr>
                            </m:dPr>
                            <m:e>
                              <m:r>
                                <a:rPr lang="en-US" altLang="en-US" sz="2000" i="1" dirty="0">
                                  <a:solidFill>
                                    <a:srgbClr val="FF0000"/>
                                  </a:solidFill>
                                  <a:latin typeface="Cambria Math" panose="02040503050406030204" pitchFamily="18" charset="0"/>
                                  <a:ea typeface="Cambria Math" panose="02040503050406030204" pitchFamily="18" charset="0"/>
                                  <a:cs typeface="Arial" charset="0"/>
                                </a:rPr>
                                <m:t>𝐸𝑛𝑐</m:t>
                              </m:r>
                              <m:d>
                                <m:dPr>
                                  <m:ctrlPr>
                                    <a:rPr lang="en-US" altLang="en-US" sz="2000" i="1" dirty="0">
                                      <a:solidFill>
                                        <a:srgbClr val="FF0000"/>
                                      </a:solidFill>
                                      <a:latin typeface="Cambria Math" panose="02040503050406030204" pitchFamily="18" charset="0"/>
                                      <a:ea typeface="Cambria Math" panose="02040503050406030204" pitchFamily="18" charset="0"/>
                                      <a:cs typeface="Arial" charset="0"/>
                                    </a:rPr>
                                  </m:ctrlPr>
                                </m:dPr>
                                <m:e>
                                  <m:r>
                                    <a:rPr lang="en-US" altLang="en-US"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𝐾</m:t>
                                  </m:r>
                                  <m:r>
                                    <a:rPr lang="en-US" altLang="en-US" sz="2000" i="1" dirty="0">
                                      <a:solidFill>
                                        <a:srgbClr val="FF0000"/>
                                      </a:solidFill>
                                      <a:latin typeface="Cambria Math" panose="02040503050406030204" pitchFamily="18" charset="0"/>
                                      <a:ea typeface="Cambria Math" panose="02040503050406030204" pitchFamily="18" charset="0"/>
                                      <a:cs typeface="Arial" charset="0"/>
                                    </a:rPr>
                                    <m:t>,</m:t>
                                  </m:r>
                                  <m:acc>
                                    <m:accPr>
                                      <m:chr m:val="̃"/>
                                      <m:ctrlPr>
                                        <a:rPr lang="en-US" altLang="en-US" sz="2000" i="1" dirty="0" smtClean="0">
                                          <a:solidFill>
                                            <a:srgbClr val="FF0000"/>
                                          </a:solidFill>
                                          <a:latin typeface="Cambria Math" panose="02040503050406030204" pitchFamily="18" charset="0"/>
                                          <a:ea typeface="Cambria Math" panose="02040503050406030204" pitchFamily="18" charset="0"/>
                                          <a:cs typeface="Arial" charset="0"/>
                                        </a:rPr>
                                      </m:ctrlPr>
                                    </m:accPr>
                                    <m:e>
                                      <m:r>
                                        <a:rPr lang="en-US" altLang="en-US" sz="2000" b="0" i="1" dirty="0" smtClean="0">
                                          <a:solidFill>
                                            <a:srgbClr val="FF0000"/>
                                          </a:solidFill>
                                          <a:latin typeface="Cambria Math" panose="02040503050406030204" pitchFamily="18" charset="0"/>
                                          <a:ea typeface="Cambria Math" panose="02040503050406030204" pitchFamily="18" charset="0"/>
                                          <a:cs typeface="Arial" charset="0"/>
                                        </a:rPr>
                                        <m:t>𝑚</m:t>
                                      </m:r>
                                    </m:e>
                                  </m:acc>
                                </m:e>
                              </m:d>
                              <m:r>
                                <a:rPr lang="en-US" altLang="en-US" sz="2000" i="1" dirty="0">
                                  <a:solidFill>
                                    <a:srgbClr val="FF0000"/>
                                  </a:solidFill>
                                  <a:latin typeface="Cambria Math" panose="02040503050406030204" pitchFamily="18" charset="0"/>
                                  <a:ea typeface="Cambria Math" panose="02040503050406030204" pitchFamily="18" charset="0"/>
                                  <a:cs typeface="Arial" charset="0"/>
                                </a:rPr>
                                <m:t>=</m:t>
                              </m:r>
                              <m:r>
                                <a:rPr lang="en-US" altLang="en-US" sz="2000" i="1" dirty="0">
                                  <a:solidFill>
                                    <a:srgbClr val="FF0000"/>
                                  </a:solidFill>
                                  <a:latin typeface="Cambria Math" panose="02040503050406030204" pitchFamily="18" charset="0"/>
                                  <a:ea typeface="Cambria Math" panose="02040503050406030204" pitchFamily="18" charset="0"/>
                                  <a:cs typeface="Arial" charset="0"/>
                                </a:rPr>
                                <m:t>𝑐</m:t>
                              </m:r>
                            </m:e>
                          </m:d>
                          <m:r>
                            <a:rPr lang="en-US" altLang="en-US" sz="2000" b="0" i="1" dirty="0" smtClean="0">
                              <a:solidFill>
                                <a:srgbClr val="FF0000"/>
                              </a:solidFill>
                              <a:latin typeface="Cambria Math" panose="02040503050406030204" pitchFamily="18" charset="0"/>
                              <a:ea typeface="Cambria Math" panose="02040503050406030204" pitchFamily="18" charset="0"/>
                              <a:cs typeface="Arial" charset="0"/>
                            </a:rPr>
                            <m:t>=0</m:t>
                          </m:r>
                        </m:e>
                      </m:func>
                    </m:oMath>
                  </m:oMathPara>
                </a14:m>
                <a:endParaRPr lang="en-US" sz="2000" dirty="0">
                  <a:solidFill>
                    <a:srgbClr val="FF0000"/>
                  </a:solidFill>
                </a:endParaRPr>
              </a:p>
            </p:txBody>
          </p:sp>
        </mc:Choice>
        <mc:Fallback>
          <p:sp>
            <p:nvSpPr>
              <p:cNvPr id="34" name="Rectangle 33">
                <a:extLst>
                  <a:ext uri="{FF2B5EF4-FFF2-40B4-BE49-F238E27FC236}">
                    <a16:creationId xmlns:a16="http://schemas.microsoft.com/office/drawing/2014/main" id="{C04290DC-BA3F-DB4F-A80D-0B4EA9E5E5C8}"/>
                  </a:ext>
                </a:extLst>
              </p:cNvPr>
              <p:cNvSpPr>
                <a:spLocks noRot="1" noChangeAspect="1" noMove="1" noResize="1" noEditPoints="1" noAdjustHandles="1" noChangeArrowheads="1" noChangeShapeType="1" noTextEdit="1"/>
              </p:cNvSpPr>
              <p:nvPr/>
            </p:nvSpPr>
            <p:spPr>
              <a:xfrm>
                <a:off x="6228184" y="4797152"/>
                <a:ext cx="2807755" cy="400110"/>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id="{EB3DD8F1-6C50-9741-B373-A2868A1A08E9}"/>
                  </a:ext>
                </a:extLst>
              </p:cNvPr>
              <p:cNvSpPr/>
              <p:nvPr/>
            </p:nvSpPr>
            <p:spPr>
              <a:xfrm>
                <a:off x="6450504" y="5258797"/>
                <a:ext cx="843500"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2000" b="1" i="1" dirty="0" smtClean="0">
                          <a:latin typeface="Cambria Math" panose="02040503050406030204" pitchFamily="18" charset="0"/>
                          <a:ea typeface="Cambria Math" panose="02040503050406030204" pitchFamily="18" charset="0"/>
                          <a:cs typeface="Arial" charset="0"/>
                        </a:rPr>
                        <m:t>𝑸𝑬𝑫</m:t>
                      </m:r>
                      <m:r>
                        <a:rPr lang="en-US" altLang="en-US" sz="2000" b="1" i="1" dirty="0" smtClean="0">
                          <a:latin typeface="Cambria Math" panose="02040503050406030204" pitchFamily="18" charset="0"/>
                          <a:ea typeface="Cambria Math" panose="02040503050406030204" pitchFamily="18" charset="0"/>
                          <a:cs typeface="Arial" charset="0"/>
                        </a:rPr>
                        <m:t>.</m:t>
                      </m:r>
                    </m:oMath>
                  </m:oMathPara>
                </a14:m>
                <a:endParaRPr lang="en-US" sz="2000" b="1" dirty="0"/>
              </a:p>
            </p:txBody>
          </p:sp>
        </mc:Choice>
        <mc:Fallback xmlns="">
          <p:sp>
            <p:nvSpPr>
              <p:cNvPr id="39" name="Rectangle 38">
                <a:extLst>
                  <a:ext uri="{FF2B5EF4-FFF2-40B4-BE49-F238E27FC236}">
                    <a16:creationId xmlns:a16="http://schemas.microsoft.com/office/drawing/2014/main" id="{EB3DD8F1-6C50-9741-B373-A2868A1A08E9}"/>
                  </a:ext>
                </a:extLst>
              </p:cNvPr>
              <p:cNvSpPr>
                <a:spLocks noRot="1" noChangeAspect="1" noMove="1" noResize="1" noEditPoints="1" noAdjustHandles="1" noChangeArrowheads="1" noChangeShapeType="1" noTextEdit="1"/>
              </p:cNvSpPr>
              <p:nvPr/>
            </p:nvSpPr>
            <p:spPr>
              <a:xfrm>
                <a:off x="6450504" y="5258797"/>
                <a:ext cx="843500" cy="400110"/>
              </a:xfrm>
              <a:prstGeom prst="rect">
                <a:avLst/>
              </a:prstGeom>
              <a:blipFill>
                <a:blip r:embed="rId18"/>
                <a:stretch>
                  <a:fillRect b="-12500"/>
                </a:stretch>
              </a:blipFill>
            </p:spPr>
            <p:txBody>
              <a:bodyPr/>
              <a:lstStyle/>
              <a:p>
                <a:r>
                  <a:rPr lang="en-US">
                    <a:noFill/>
                  </a:rPr>
                  <a:t> </a:t>
                </a:r>
              </a:p>
            </p:txBody>
          </p:sp>
        </mc:Fallback>
      </mc:AlternateContent>
    </p:spTree>
    <p:extLst>
      <p:ext uri="{BB962C8B-B14F-4D97-AF65-F5344CB8AC3E}">
        <p14:creationId xmlns:p14="http://schemas.microsoft.com/office/powerpoint/2010/main" val="3729821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116632"/>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So, what are we to do?</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3" name="Content Placeholder 2">
            <a:extLst>
              <a:ext uri="{FF2B5EF4-FFF2-40B4-BE49-F238E27FC236}">
                <a16:creationId xmlns:a16="http://schemas.microsoft.com/office/drawing/2014/main" id="{AF8C1AA2-6CBF-C548-9214-A8DEB633E038}"/>
              </a:ext>
            </a:extLst>
          </p:cNvPr>
          <p:cNvSpPr>
            <a:spLocks/>
          </p:cNvSpPr>
          <p:nvPr/>
        </p:nvSpPr>
        <p:spPr bwMode="auto">
          <a:xfrm>
            <a:off x="753380" y="980728"/>
            <a:ext cx="8208912" cy="47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solidFill>
                  <a:srgbClr val="0000FF"/>
                </a:solidFill>
                <a:cs typeface="Arial" charset="0"/>
              </a:rPr>
              <a:t>RELAX the definition: </a:t>
            </a:r>
            <a:br>
              <a:rPr lang="en-US" altLang="en-US" sz="2400" b="1" dirty="0">
                <a:solidFill>
                  <a:srgbClr val="0000FF"/>
                </a:solidFill>
                <a:cs typeface="Arial" charset="0"/>
              </a:rPr>
            </a:br>
            <a:r>
              <a:rPr lang="en-US" altLang="en-US" sz="2400" b="1" dirty="0">
                <a:solidFill>
                  <a:srgbClr val="0000FF"/>
                </a:solidFill>
                <a:cs typeface="Arial" charset="0"/>
              </a:rPr>
              <a:t>	</a:t>
            </a:r>
            <a:endParaRPr lang="en-US" altLang="en-US" sz="2400" dirty="0">
              <a:solidFill>
                <a:srgbClr val="0000FF"/>
              </a:solidFill>
              <a:cs typeface="Arial" charset="0"/>
            </a:endParaRPr>
          </a:p>
        </p:txBody>
      </p:sp>
      <p:sp>
        <p:nvSpPr>
          <p:cNvPr id="2" name="Rectangle 1">
            <a:extLst>
              <a:ext uri="{FF2B5EF4-FFF2-40B4-BE49-F238E27FC236}">
                <a16:creationId xmlns:a16="http://schemas.microsoft.com/office/drawing/2014/main" id="{00EC1B2F-205E-0146-AC61-F298FADD0F88}"/>
              </a:ext>
            </a:extLst>
          </p:cNvPr>
          <p:cNvSpPr/>
          <p:nvPr/>
        </p:nvSpPr>
        <p:spPr>
          <a:xfrm>
            <a:off x="1014536" y="1484784"/>
            <a:ext cx="7686600" cy="507832"/>
          </a:xfrm>
          <a:prstGeom prst="rect">
            <a:avLst/>
          </a:prstGeom>
        </p:spPr>
        <p:txBody>
          <a:bodyPr wrap="square">
            <a:spAutoFit/>
          </a:bodyPr>
          <a:lstStyle/>
          <a:p>
            <a:r>
              <a:rPr lang="en-US" altLang="en-US" sz="2400" b="1" dirty="0">
                <a:cs typeface="Arial" charset="0"/>
              </a:rPr>
              <a:t>EVE is an arbitrary </a:t>
            </a:r>
            <a:r>
              <a:rPr lang="en-US" altLang="en-US" sz="2400" b="1" i="1" dirty="0">
                <a:solidFill>
                  <a:srgbClr val="FF0000"/>
                </a:solidFill>
                <a:cs typeface="Arial" charset="0"/>
              </a:rPr>
              <a:t>computationally</a:t>
            </a:r>
            <a:r>
              <a:rPr lang="en-US" altLang="en-US" sz="2400" b="1" dirty="0">
                <a:cs typeface="Arial" charset="0"/>
              </a:rPr>
              <a:t> </a:t>
            </a:r>
            <a:r>
              <a:rPr lang="en-US" altLang="en-US" sz="2400" b="1" i="1" dirty="0">
                <a:solidFill>
                  <a:srgbClr val="FF0000"/>
                </a:solidFill>
                <a:cs typeface="Arial" charset="0"/>
              </a:rPr>
              <a:t>bounded</a:t>
            </a:r>
            <a:r>
              <a:rPr lang="en-US" altLang="en-US" sz="2400" b="1" dirty="0">
                <a:cs typeface="Arial" charset="0"/>
              </a:rPr>
              <a:t> algorithm</a:t>
            </a:r>
            <a:r>
              <a:rPr lang="en-US" altLang="en-US" sz="2400" dirty="0">
                <a:cs typeface="Arial" charset="0"/>
              </a:rPr>
              <a:t>.</a:t>
            </a:r>
            <a:endParaRPr lang="en-US" dirty="0"/>
          </a:p>
        </p:txBody>
      </p:sp>
      <p:pic>
        <p:nvPicPr>
          <p:cNvPr id="17" name="Picture 16">
            <a:extLst>
              <a:ext uri="{FF2B5EF4-FFF2-40B4-BE49-F238E27FC236}">
                <a16:creationId xmlns:a16="http://schemas.microsoft.com/office/drawing/2014/main" id="{F9E152B7-1AD1-1A48-8491-8CBB689D5CD5}"/>
              </a:ext>
            </a:extLst>
          </p:cNvPr>
          <p:cNvPicPr>
            <a:picLocks noChangeAspect="1"/>
          </p:cNvPicPr>
          <p:nvPr/>
        </p:nvPicPr>
        <p:blipFill rotWithShape="1">
          <a:blip r:embed="rId3">
            <a:extLst>
              <a:ext uri="{28A0092B-C50C-407E-A947-70E740481C1C}">
                <a14:useLocalDpi xmlns:a14="http://schemas.microsoft.com/office/drawing/2010/main" val="0"/>
              </a:ext>
            </a:extLst>
          </a:blip>
          <a:srcRect t="15692"/>
          <a:stretch/>
        </p:blipFill>
        <p:spPr>
          <a:xfrm>
            <a:off x="899592" y="3086583"/>
            <a:ext cx="5976664" cy="3897200"/>
          </a:xfrm>
          <a:prstGeom prst="rect">
            <a:avLst/>
          </a:prstGeom>
        </p:spPr>
      </p:pic>
      <p:sp>
        <p:nvSpPr>
          <p:cNvPr id="16" name="Down Arrow 15">
            <a:extLst>
              <a:ext uri="{FF2B5EF4-FFF2-40B4-BE49-F238E27FC236}">
                <a16:creationId xmlns:a16="http://schemas.microsoft.com/office/drawing/2014/main" id="{E6588F09-04EB-F14B-B837-D641B146AA8E}"/>
              </a:ext>
            </a:extLst>
          </p:cNvPr>
          <p:cNvSpPr/>
          <p:nvPr/>
        </p:nvSpPr>
        <p:spPr>
          <a:xfrm>
            <a:off x="753380" y="2258274"/>
            <a:ext cx="1296144" cy="6903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52E3F6C4-9352-9548-B6BF-972611364324}"/>
              </a:ext>
            </a:extLst>
          </p:cNvPr>
          <p:cNvSpPr>
            <a:spLocks/>
          </p:cNvSpPr>
          <p:nvPr/>
        </p:nvSpPr>
        <p:spPr bwMode="auto">
          <a:xfrm>
            <a:off x="2483768" y="6398951"/>
            <a:ext cx="2226196" cy="342417"/>
          </a:xfrm>
          <a:prstGeom prst="rect">
            <a:avLst/>
          </a:prstGeom>
          <a:solidFill>
            <a:schemeClr val="bg1"/>
          </a:solidFill>
          <a:ln>
            <a:noFill/>
          </a:ln>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err="1">
                <a:cs typeface="Arial" charset="0"/>
              </a:rPr>
              <a:t>Pseudorandomness</a:t>
            </a:r>
            <a:endParaRPr lang="en-US" altLang="en-US" dirty="0">
              <a:cs typeface="Arial" charset="0"/>
            </a:endParaRPr>
          </a:p>
        </p:txBody>
      </p:sp>
      <p:sp>
        <p:nvSpPr>
          <p:cNvPr id="20" name="Content Placeholder 2">
            <a:extLst>
              <a:ext uri="{FF2B5EF4-FFF2-40B4-BE49-F238E27FC236}">
                <a16:creationId xmlns:a16="http://schemas.microsoft.com/office/drawing/2014/main" id="{6CDECF0B-24CA-B84F-904E-B2B4C1784409}"/>
              </a:ext>
            </a:extLst>
          </p:cNvPr>
          <p:cNvSpPr>
            <a:spLocks/>
          </p:cNvSpPr>
          <p:nvPr/>
        </p:nvSpPr>
        <p:spPr bwMode="auto">
          <a:xfrm>
            <a:off x="1259632" y="5397469"/>
            <a:ext cx="1224136" cy="342417"/>
          </a:xfrm>
          <a:prstGeom prst="rect">
            <a:avLst/>
          </a:prstGeom>
          <a:solidFill>
            <a:schemeClr val="bg1"/>
          </a:solidFill>
          <a:ln>
            <a:noFill/>
          </a:ln>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ZK proofs</a:t>
            </a:r>
          </a:p>
        </p:txBody>
      </p:sp>
      <p:sp>
        <p:nvSpPr>
          <p:cNvPr id="21" name="Content Placeholder 2">
            <a:extLst>
              <a:ext uri="{FF2B5EF4-FFF2-40B4-BE49-F238E27FC236}">
                <a16:creationId xmlns:a16="http://schemas.microsoft.com/office/drawing/2014/main" id="{23275996-195F-9242-9C3E-301E87EFDC1C}"/>
              </a:ext>
            </a:extLst>
          </p:cNvPr>
          <p:cNvSpPr>
            <a:spLocks/>
          </p:cNvSpPr>
          <p:nvPr/>
        </p:nvSpPr>
        <p:spPr bwMode="auto">
          <a:xfrm>
            <a:off x="4026768" y="5606863"/>
            <a:ext cx="2376264" cy="342417"/>
          </a:xfrm>
          <a:prstGeom prst="rect">
            <a:avLst/>
          </a:prstGeom>
          <a:solidFill>
            <a:schemeClr val="bg1"/>
          </a:solidFill>
          <a:ln>
            <a:noFill/>
          </a:ln>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Public-key encryption</a:t>
            </a:r>
          </a:p>
        </p:txBody>
      </p:sp>
      <p:sp>
        <p:nvSpPr>
          <p:cNvPr id="22" name="Rectangle 21">
            <a:extLst>
              <a:ext uri="{FF2B5EF4-FFF2-40B4-BE49-F238E27FC236}">
                <a16:creationId xmlns:a16="http://schemas.microsoft.com/office/drawing/2014/main" id="{6F60D524-1C62-3A45-B3F5-4E1FD9BD0FD6}"/>
              </a:ext>
            </a:extLst>
          </p:cNvPr>
          <p:cNvSpPr/>
          <p:nvPr/>
        </p:nvSpPr>
        <p:spPr>
          <a:xfrm>
            <a:off x="2049524" y="2309812"/>
            <a:ext cx="4824536" cy="400110"/>
          </a:xfrm>
          <a:prstGeom prst="rect">
            <a:avLst/>
          </a:prstGeom>
        </p:spPr>
        <p:txBody>
          <a:bodyPr wrap="square">
            <a:spAutoFit/>
          </a:bodyPr>
          <a:lstStyle/>
          <a:p>
            <a:r>
              <a:rPr lang="en-US" altLang="en-US" sz="2000" b="1" dirty="0">
                <a:cs typeface="Arial" charset="0"/>
              </a:rPr>
              <a:t>+ number theory/geometry/combinatorics</a:t>
            </a:r>
            <a:endParaRPr lang="en-US" sz="2000" dirty="0"/>
          </a:p>
        </p:txBody>
      </p:sp>
      <p:sp>
        <p:nvSpPr>
          <p:cNvPr id="23" name="Rectangle 22">
            <a:extLst>
              <a:ext uri="{FF2B5EF4-FFF2-40B4-BE49-F238E27FC236}">
                <a16:creationId xmlns:a16="http://schemas.microsoft.com/office/drawing/2014/main" id="{71CBB8E0-B545-1F41-BA16-038C25BF19BC}"/>
              </a:ext>
            </a:extLst>
          </p:cNvPr>
          <p:cNvSpPr/>
          <p:nvPr/>
        </p:nvSpPr>
        <p:spPr>
          <a:xfrm>
            <a:off x="899592" y="3071143"/>
            <a:ext cx="4824536" cy="369332"/>
          </a:xfrm>
          <a:prstGeom prst="rect">
            <a:avLst/>
          </a:prstGeom>
        </p:spPr>
        <p:txBody>
          <a:bodyPr wrap="square">
            <a:spAutoFit/>
          </a:bodyPr>
          <a:lstStyle/>
          <a:p>
            <a:r>
              <a:rPr lang="en-US" altLang="en-US" b="1" dirty="0">
                <a:solidFill>
                  <a:schemeClr val="bg1"/>
                </a:solidFill>
                <a:cs typeface="Arial" charset="0"/>
              </a:rPr>
              <a:t>the promised crypto land</a:t>
            </a:r>
            <a:endParaRPr lang="en-US" dirty="0">
              <a:solidFill>
                <a:schemeClr val="bg1"/>
              </a:solidFill>
            </a:endParaRPr>
          </a:p>
        </p:txBody>
      </p:sp>
      <p:sp>
        <p:nvSpPr>
          <p:cNvPr id="24" name="Content Placeholder 2">
            <a:extLst>
              <a:ext uri="{FF2B5EF4-FFF2-40B4-BE49-F238E27FC236}">
                <a16:creationId xmlns:a16="http://schemas.microsoft.com/office/drawing/2014/main" id="{1CABE01A-9F7E-8242-8AC5-3F3BB9889554}"/>
              </a:ext>
            </a:extLst>
          </p:cNvPr>
          <p:cNvSpPr>
            <a:spLocks/>
          </p:cNvSpPr>
          <p:nvPr/>
        </p:nvSpPr>
        <p:spPr bwMode="auto">
          <a:xfrm>
            <a:off x="2699792" y="3585341"/>
            <a:ext cx="3240360" cy="342417"/>
          </a:xfrm>
          <a:prstGeom prst="rect">
            <a:avLst/>
          </a:prstGeom>
          <a:solidFill>
            <a:schemeClr val="bg1"/>
          </a:solidFill>
          <a:ln>
            <a:noFill/>
          </a:ln>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Fully homomorphic encryption</a:t>
            </a:r>
          </a:p>
        </p:txBody>
      </p:sp>
    </p:spTree>
    <p:extLst>
      <p:ext uri="{BB962C8B-B14F-4D97-AF65-F5344CB8AC3E}">
        <p14:creationId xmlns:p14="http://schemas.microsoft.com/office/powerpoint/2010/main" val="8952719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16" grpId="0" animBg="1"/>
      <p:bldP spid="19" grpId="0" animBg="1"/>
      <p:bldP spid="20" grpId="0" animBg="1"/>
      <p:bldP spid="21" grpId="0" animBg="1"/>
      <p:bldP spid="22" grpId="0"/>
      <p:bldP spid="23" grpId="0"/>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anose="020F0502020204030204" pitchFamily="34" charset="0"/>
                <a:ea typeface="Cambria Math" pitchFamily="18" charset="0"/>
                <a:cs typeface="Arial Unicode MS" pitchFamily="34" charset="-128"/>
              </a:rPr>
              <a:t>To Summarize…</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3" name="Rectangle 63">
            <a:extLst>
              <a:ext uri="{FF2B5EF4-FFF2-40B4-BE49-F238E27FC236}">
                <a16:creationId xmlns:a16="http://schemas.microsoft.com/office/drawing/2014/main" id="{CB923487-2787-7E43-BCB1-11923C822925}"/>
              </a:ext>
            </a:extLst>
          </p:cNvPr>
          <p:cNvSpPr txBox="1">
            <a:spLocks noChangeArrowheads="1"/>
          </p:cNvSpPr>
          <p:nvPr/>
        </p:nvSpPr>
        <p:spPr>
          <a:xfrm>
            <a:off x="611560" y="1340768"/>
            <a:ext cx="7848872" cy="10801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US" altLang="en-US" sz="2400" b="1" dirty="0">
                <a:latin typeface="+mn-lt"/>
                <a:ea typeface="American Typewriter" charset="0"/>
                <a:cs typeface="American Typewriter" charset="0"/>
              </a:rPr>
              <a:t>Secure Communication</a:t>
            </a:r>
            <a:r>
              <a:rPr lang="en-US" altLang="en-US" sz="2400" dirty="0">
                <a:latin typeface="+mn-lt"/>
                <a:ea typeface="American Typewriter" charset="0"/>
                <a:cs typeface="American Typewriter" charset="0"/>
              </a:rPr>
              <a:t>: a quintessential problem in cryptography.</a:t>
            </a:r>
            <a:endParaRPr lang="en-US" altLang="en-US" sz="2400" b="1" dirty="0">
              <a:latin typeface="+mn-lt"/>
              <a:ea typeface="American Typewriter" charset="0"/>
              <a:cs typeface="American Typewriter" charset="0"/>
            </a:endParaRPr>
          </a:p>
        </p:txBody>
      </p:sp>
      <p:sp>
        <p:nvSpPr>
          <p:cNvPr id="4" name="Rectangle 63">
            <a:extLst>
              <a:ext uri="{FF2B5EF4-FFF2-40B4-BE49-F238E27FC236}">
                <a16:creationId xmlns:a16="http://schemas.microsoft.com/office/drawing/2014/main" id="{B08D87CE-0B7B-BD43-B9A1-7C5BEAFC6206}"/>
              </a:ext>
            </a:extLst>
          </p:cNvPr>
          <p:cNvSpPr txBox="1">
            <a:spLocks noChangeArrowheads="1"/>
          </p:cNvSpPr>
          <p:nvPr/>
        </p:nvSpPr>
        <p:spPr>
          <a:xfrm>
            <a:off x="611560" y="2492896"/>
            <a:ext cx="8424936" cy="108012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US" altLang="en-US" sz="2400" dirty="0">
                <a:latin typeface="+mn-lt"/>
                <a:ea typeface="American Typewriter" charset="0"/>
                <a:cs typeface="American Typewriter" charset="0"/>
              </a:rPr>
              <a:t>We saw two equivalent definitions of security:</a:t>
            </a:r>
          </a:p>
          <a:p>
            <a:pPr algn="l"/>
            <a:r>
              <a:rPr lang="en-US" altLang="en-US" sz="2400" b="1" dirty="0">
                <a:latin typeface="+mn-lt"/>
                <a:ea typeface="American Typewriter" charset="0"/>
                <a:cs typeface="American Typewriter" charset="0"/>
              </a:rPr>
              <a:t>	Shannon’s perfect indistinguishability and perfect secrecy</a:t>
            </a:r>
          </a:p>
        </p:txBody>
      </p:sp>
      <p:sp>
        <p:nvSpPr>
          <p:cNvPr id="5" name="Rectangle 63">
            <a:extLst>
              <a:ext uri="{FF2B5EF4-FFF2-40B4-BE49-F238E27FC236}">
                <a16:creationId xmlns:a16="http://schemas.microsoft.com/office/drawing/2014/main" id="{ED2B203A-CEF2-F14E-A2A3-E7E96E7A81AE}"/>
              </a:ext>
            </a:extLst>
          </p:cNvPr>
          <p:cNvSpPr txBox="1">
            <a:spLocks noChangeArrowheads="1"/>
          </p:cNvSpPr>
          <p:nvPr/>
        </p:nvSpPr>
        <p:spPr>
          <a:xfrm>
            <a:off x="611560" y="3645024"/>
            <a:ext cx="8424936" cy="57606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US" altLang="en-US" sz="2400" b="1" dirty="0">
                <a:latin typeface="+mn-lt"/>
                <a:ea typeface="American Typewriter" charset="0"/>
                <a:cs typeface="American Typewriter" charset="0"/>
              </a:rPr>
              <a:t>One-time pad achieves perfect secrecy.</a:t>
            </a:r>
          </a:p>
        </p:txBody>
      </p:sp>
      <p:sp>
        <p:nvSpPr>
          <p:cNvPr id="6" name="Rectangle 63">
            <a:extLst>
              <a:ext uri="{FF2B5EF4-FFF2-40B4-BE49-F238E27FC236}">
                <a16:creationId xmlns:a16="http://schemas.microsoft.com/office/drawing/2014/main" id="{8180BC3B-3BD4-234F-920E-2393F22BB6BB}"/>
              </a:ext>
            </a:extLst>
          </p:cNvPr>
          <p:cNvSpPr txBox="1">
            <a:spLocks noChangeArrowheads="1"/>
          </p:cNvSpPr>
          <p:nvPr/>
        </p:nvSpPr>
        <p:spPr>
          <a:xfrm>
            <a:off x="611560" y="4437112"/>
            <a:ext cx="8424936" cy="1008112"/>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US" altLang="en-US" sz="2400" b="1" dirty="0">
                <a:latin typeface="+mn-lt"/>
                <a:ea typeface="American Typewriter" charset="0"/>
                <a:cs typeface="American Typewriter" charset="0"/>
              </a:rPr>
              <a:t>A Serious Limitation: </a:t>
            </a:r>
            <a:r>
              <a:rPr lang="en-US" altLang="en-US" sz="2400" dirty="0">
                <a:latin typeface="+mn-lt"/>
                <a:ea typeface="American Typewriter" charset="0"/>
                <a:cs typeface="American Typewriter" charset="0"/>
              </a:rPr>
              <a:t>Any perfectly secure encryption scheme needs keys that are at least as long as the messages.</a:t>
            </a:r>
          </a:p>
        </p:txBody>
      </p:sp>
      <p:sp>
        <p:nvSpPr>
          <p:cNvPr id="7" name="Rectangle 63">
            <a:extLst>
              <a:ext uri="{FF2B5EF4-FFF2-40B4-BE49-F238E27FC236}">
                <a16:creationId xmlns:a16="http://schemas.microsoft.com/office/drawing/2014/main" id="{EF958905-D3EA-D046-96C4-36C0CFFF01EA}"/>
              </a:ext>
            </a:extLst>
          </p:cNvPr>
          <p:cNvSpPr txBox="1">
            <a:spLocks noChangeArrowheads="1"/>
          </p:cNvSpPr>
          <p:nvPr/>
        </p:nvSpPr>
        <p:spPr>
          <a:xfrm>
            <a:off x="611560" y="5589240"/>
            <a:ext cx="8352928" cy="86409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US" altLang="en-US" sz="2400" b="1" dirty="0">
                <a:latin typeface="+mn-lt"/>
                <a:ea typeface="American Typewriter" charset="0"/>
                <a:cs typeface="American Typewriter" charset="0"/>
              </a:rPr>
              <a:t>Next Lecture: Overcoming the limitation </a:t>
            </a:r>
            <a:r>
              <a:rPr lang="en-US" altLang="en-US" sz="2400" dirty="0">
                <a:latin typeface="+mn-lt"/>
                <a:ea typeface="American Typewriter" charset="0"/>
                <a:cs typeface="American Typewriter" charset="0"/>
              </a:rPr>
              <a:t>with</a:t>
            </a:r>
            <a:r>
              <a:rPr lang="en-US" altLang="en-US" sz="2400" b="1" dirty="0">
                <a:latin typeface="+mn-lt"/>
                <a:ea typeface="American Typewriter" charset="0"/>
                <a:cs typeface="American Typewriter" charset="0"/>
              </a:rPr>
              <a:t> </a:t>
            </a:r>
            <a:r>
              <a:rPr lang="en-US" altLang="en-US" sz="2400" dirty="0">
                <a:latin typeface="+mn-lt"/>
                <a:ea typeface="American Typewriter" charset="0"/>
                <a:cs typeface="American Typewriter" charset="0"/>
              </a:rPr>
              <a:t>Computationally Bounded Adversaries.</a:t>
            </a:r>
          </a:p>
        </p:txBody>
      </p:sp>
    </p:spTree>
    <p:extLst>
      <p:ext uri="{BB962C8B-B14F-4D97-AF65-F5344CB8AC3E}">
        <p14:creationId xmlns:p14="http://schemas.microsoft.com/office/powerpoint/2010/main" val="87746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50DC95-DDDE-0C48-ABAA-5304D7E5D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412776"/>
            <a:ext cx="1900178" cy="2232248"/>
          </a:xfrm>
          <a:prstGeom prst="rect">
            <a:avLst/>
          </a:prstGeom>
        </p:spPr>
      </p:pic>
      <p:sp>
        <p:nvSpPr>
          <p:cNvPr id="20" name="Content Placeholder 2">
            <a:extLst>
              <a:ext uri="{FF2B5EF4-FFF2-40B4-BE49-F238E27FC236}">
                <a16:creationId xmlns:a16="http://schemas.microsoft.com/office/drawing/2014/main" id="{401FDD9A-ED8C-0944-8155-1CAD6A68E878}"/>
              </a:ext>
            </a:extLst>
          </p:cNvPr>
          <p:cNvSpPr>
            <a:spLocks/>
          </p:cNvSpPr>
          <p:nvPr/>
        </p:nvSpPr>
        <p:spPr bwMode="auto">
          <a:xfrm>
            <a:off x="2511738" y="2564904"/>
            <a:ext cx="691276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dirty="0">
                <a:cs typeface="Arial" charset="0"/>
              </a:rPr>
              <a:t>“A Mathematical Theory of Communication” (1948)</a:t>
            </a:r>
          </a:p>
        </p:txBody>
      </p:sp>
      <p:sp>
        <p:nvSpPr>
          <p:cNvPr id="21" name="Content Placeholder 2">
            <a:extLst>
              <a:ext uri="{FF2B5EF4-FFF2-40B4-BE49-F238E27FC236}">
                <a16:creationId xmlns:a16="http://schemas.microsoft.com/office/drawing/2014/main" id="{E0A6674C-F09C-134F-B225-4C5A4D90620D}"/>
              </a:ext>
            </a:extLst>
          </p:cNvPr>
          <p:cNvSpPr>
            <a:spLocks/>
          </p:cNvSpPr>
          <p:nvPr/>
        </p:nvSpPr>
        <p:spPr bwMode="auto">
          <a:xfrm>
            <a:off x="2511738" y="1556792"/>
            <a:ext cx="691276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dirty="0">
                <a:cs typeface="Arial" charset="0"/>
              </a:rPr>
              <a:t>“Communication Theory of Secrecy Systems” (1945)</a:t>
            </a:r>
          </a:p>
        </p:txBody>
      </p:sp>
      <p:sp>
        <p:nvSpPr>
          <p:cNvPr id="22" name="Content Placeholder 2">
            <a:extLst>
              <a:ext uri="{FF2B5EF4-FFF2-40B4-BE49-F238E27FC236}">
                <a16:creationId xmlns:a16="http://schemas.microsoft.com/office/drawing/2014/main" id="{F59FF362-B2D8-6743-9E79-99F34AC0C520}"/>
              </a:ext>
            </a:extLst>
          </p:cNvPr>
          <p:cNvSpPr>
            <a:spLocks/>
          </p:cNvSpPr>
          <p:nvPr/>
        </p:nvSpPr>
        <p:spPr bwMode="auto">
          <a:xfrm>
            <a:off x="4455954" y="2060848"/>
            <a:ext cx="136815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i="1" dirty="0">
                <a:cs typeface="Arial" charset="0"/>
              </a:rPr>
              <a:t>preceded</a:t>
            </a:r>
          </a:p>
        </p:txBody>
      </p:sp>
      <p:sp>
        <p:nvSpPr>
          <p:cNvPr id="23" name="Content Placeholder 2">
            <a:extLst>
              <a:ext uri="{FF2B5EF4-FFF2-40B4-BE49-F238E27FC236}">
                <a16:creationId xmlns:a16="http://schemas.microsoft.com/office/drawing/2014/main" id="{1A1FB4D8-3B9A-C64A-96E0-490E72379387}"/>
              </a:ext>
            </a:extLst>
          </p:cNvPr>
          <p:cNvSpPr>
            <a:spLocks/>
          </p:cNvSpPr>
          <p:nvPr/>
        </p:nvSpPr>
        <p:spPr bwMode="auto">
          <a:xfrm>
            <a:off x="3303826" y="3068960"/>
            <a:ext cx="4572000"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i="1" dirty="0">
                <a:cs typeface="Arial" charset="0"/>
              </a:rPr>
              <a:t>which founded </a:t>
            </a:r>
            <a:r>
              <a:rPr lang="en-US" altLang="en-US" sz="2000" b="1" i="1" dirty="0">
                <a:solidFill>
                  <a:srgbClr val="0000FF"/>
                </a:solidFill>
                <a:cs typeface="Arial" charset="0"/>
              </a:rPr>
              <a:t>Information Theory</a:t>
            </a:r>
          </a:p>
        </p:txBody>
      </p:sp>
      <p:sp>
        <p:nvSpPr>
          <p:cNvPr id="24" name="Content Placeholder 2">
            <a:extLst>
              <a:ext uri="{FF2B5EF4-FFF2-40B4-BE49-F238E27FC236}">
                <a16:creationId xmlns:a16="http://schemas.microsoft.com/office/drawing/2014/main" id="{B86CB488-CEF0-DB4C-80F1-FC6C1778EF70}"/>
              </a:ext>
            </a:extLst>
          </p:cNvPr>
          <p:cNvSpPr>
            <a:spLocks/>
          </p:cNvSpPr>
          <p:nvPr/>
        </p:nvSpPr>
        <p:spPr bwMode="auto">
          <a:xfrm>
            <a:off x="467544" y="3645024"/>
            <a:ext cx="208823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1600" b="1" dirty="0">
                <a:solidFill>
                  <a:srgbClr val="0000FF"/>
                </a:solidFill>
                <a:cs typeface="Arial" charset="0"/>
              </a:rPr>
              <a:t>Claude E. Shannon</a:t>
            </a:r>
          </a:p>
        </p:txBody>
      </p:sp>
      <p:pic>
        <p:nvPicPr>
          <p:cNvPr id="13" name="Picture 12">
            <a:extLst>
              <a:ext uri="{FF2B5EF4-FFF2-40B4-BE49-F238E27FC236}">
                <a16:creationId xmlns:a16="http://schemas.microsoft.com/office/drawing/2014/main" id="{0CE9FA0C-86E8-D243-A958-1F7555D507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4293096"/>
            <a:ext cx="1944216" cy="1944216"/>
          </a:xfrm>
          <a:prstGeom prst="rect">
            <a:avLst/>
          </a:prstGeom>
        </p:spPr>
      </p:pic>
      <p:sp>
        <p:nvSpPr>
          <p:cNvPr id="25" name="Content Placeholder 2">
            <a:extLst>
              <a:ext uri="{FF2B5EF4-FFF2-40B4-BE49-F238E27FC236}">
                <a16:creationId xmlns:a16="http://schemas.microsoft.com/office/drawing/2014/main" id="{A707CA1A-002A-4E40-A321-9C075C65C8F9}"/>
              </a:ext>
            </a:extLst>
          </p:cNvPr>
          <p:cNvSpPr>
            <a:spLocks/>
          </p:cNvSpPr>
          <p:nvPr/>
        </p:nvSpPr>
        <p:spPr bwMode="auto">
          <a:xfrm>
            <a:off x="6372200" y="6255986"/>
            <a:ext cx="208823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1600" b="1" dirty="0">
                <a:solidFill>
                  <a:srgbClr val="0000FF"/>
                </a:solidFill>
                <a:cs typeface="Arial" charset="0"/>
              </a:rPr>
              <a:t>Alan M. Turing</a:t>
            </a:r>
          </a:p>
        </p:txBody>
      </p:sp>
      <p:sp>
        <p:nvSpPr>
          <p:cNvPr id="26" name="Content Placeholder 2">
            <a:extLst>
              <a:ext uri="{FF2B5EF4-FFF2-40B4-BE49-F238E27FC236}">
                <a16:creationId xmlns:a16="http://schemas.microsoft.com/office/drawing/2014/main" id="{37685E9E-CC5B-8948-A174-CB31B3ED7F95}"/>
              </a:ext>
            </a:extLst>
          </p:cNvPr>
          <p:cNvSpPr>
            <a:spLocks/>
          </p:cNvSpPr>
          <p:nvPr/>
        </p:nvSpPr>
        <p:spPr bwMode="auto">
          <a:xfrm>
            <a:off x="267145" y="4581128"/>
            <a:ext cx="691276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dirty="0">
                <a:cs typeface="Arial" charset="0"/>
              </a:rPr>
              <a:t>Cryptanalysis of the Enigma Machine (~1938-39)</a:t>
            </a:r>
          </a:p>
        </p:txBody>
      </p:sp>
      <p:sp>
        <p:nvSpPr>
          <p:cNvPr id="27" name="Content Placeholder 2">
            <a:extLst>
              <a:ext uri="{FF2B5EF4-FFF2-40B4-BE49-F238E27FC236}">
                <a16:creationId xmlns:a16="http://schemas.microsoft.com/office/drawing/2014/main" id="{14F4E1A7-D94B-9143-BB28-301FD934541E}"/>
              </a:ext>
            </a:extLst>
          </p:cNvPr>
          <p:cNvSpPr>
            <a:spLocks/>
          </p:cNvSpPr>
          <p:nvPr/>
        </p:nvSpPr>
        <p:spPr bwMode="auto">
          <a:xfrm>
            <a:off x="251520" y="5177607"/>
            <a:ext cx="576064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dirty="0">
                <a:cs typeface="Arial" charset="0"/>
              </a:rPr>
              <a:t>“On Computable Numbers, with an Application to the </a:t>
            </a:r>
            <a:r>
              <a:rPr lang="en-US" altLang="en-US" sz="2000" dirty="0" err="1">
                <a:cs typeface="Arial" charset="0"/>
              </a:rPr>
              <a:t>Entscheidungsproblem</a:t>
            </a:r>
            <a:r>
              <a:rPr lang="en-US" altLang="en-US" sz="2000" dirty="0">
                <a:cs typeface="Arial" charset="0"/>
              </a:rPr>
              <a:t>” (1936)</a:t>
            </a:r>
          </a:p>
        </p:txBody>
      </p:sp>
      <p:sp>
        <p:nvSpPr>
          <p:cNvPr id="28" name="Content Placeholder 2">
            <a:extLst>
              <a:ext uri="{FF2B5EF4-FFF2-40B4-BE49-F238E27FC236}">
                <a16:creationId xmlns:a16="http://schemas.microsoft.com/office/drawing/2014/main" id="{F1F4F868-9C51-4845-8D9D-89A051FB3A86}"/>
              </a:ext>
            </a:extLst>
          </p:cNvPr>
          <p:cNvSpPr>
            <a:spLocks/>
          </p:cNvSpPr>
          <p:nvPr/>
        </p:nvSpPr>
        <p:spPr bwMode="auto">
          <a:xfrm>
            <a:off x="845840" y="6021288"/>
            <a:ext cx="487828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000" i="1" dirty="0">
                <a:cs typeface="Arial" charset="0"/>
              </a:rPr>
              <a:t>which gave birth to </a:t>
            </a:r>
            <a:r>
              <a:rPr lang="en-US" altLang="en-US" sz="2000" b="1" i="1" dirty="0">
                <a:solidFill>
                  <a:srgbClr val="0000FF"/>
                </a:solidFill>
                <a:cs typeface="Arial" charset="0"/>
              </a:rPr>
              <a:t>Computer Science</a:t>
            </a:r>
          </a:p>
        </p:txBody>
      </p:sp>
      <p:sp>
        <p:nvSpPr>
          <p:cNvPr id="29" name="Rectangle 36">
            <a:extLst>
              <a:ext uri="{FF2B5EF4-FFF2-40B4-BE49-F238E27FC236}">
                <a16:creationId xmlns:a16="http://schemas.microsoft.com/office/drawing/2014/main" id="{86F57EB2-9EEE-7443-95D1-2E496D9AB03F}"/>
              </a:ext>
            </a:extLst>
          </p:cNvPr>
          <p:cNvSpPr>
            <a:spLocks noChangeArrowheads="1"/>
          </p:cNvSpPr>
          <p:nvPr/>
        </p:nvSpPr>
        <p:spPr bwMode="auto">
          <a:xfrm>
            <a:off x="179512" y="188640"/>
            <a:ext cx="8747348" cy="864096"/>
          </a:xfrm>
          <a:prstGeom prst="rect">
            <a:avLst/>
          </a:prstGeom>
          <a:noFill/>
          <a:ln>
            <a:noFill/>
          </a:ln>
          <a:effectLst/>
          <a:extLst>
            <a:ext uri="{909E8E84-426E-40DD-AFC4-6F175D3DCCD1}">
              <a14:hiddenFill xmlns:a14="http://schemas.microsoft.com/office/drawing/2010/main">
                <a:solidFill>
                  <a:srgbClr val="99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0" hangingPunct="0"/>
            <a:r>
              <a:rPr lang="en-US" sz="4000" b="1" dirty="0">
                <a:solidFill>
                  <a:srgbClr val="891637"/>
                </a:solidFill>
                <a:latin typeface="Calibri" pitchFamily="34" charset="0"/>
              </a:rPr>
              <a:t>The Intellectual Origins of Cryptography</a:t>
            </a:r>
          </a:p>
        </p:txBody>
      </p:sp>
    </p:spTree>
    <p:extLst>
      <p:ext uri="{BB962C8B-B14F-4D97-AF65-F5344CB8AC3E}">
        <p14:creationId xmlns:p14="http://schemas.microsoft.com/office/powerpoint/2010/main" val="2318103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635896" y="3365444"/>
            <a:ext cx="1747900" cy="8147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CRYPTO</a:t>
            </a:r>
          </a:p>
        </p:txBody>
      </p:sp>
      <p:sp>
        <p:nvSpPr>
          <p:cNvPr id="14" name="Oval 13"/>
          <p:cNvSpPr/>
          <p:nvPr/>
        </p:nvSpPr>
        <p:spPr>
          <a:xfrm>
            <a:off x="107504" y="3149420"/>
            <a:ext cx="2376264" cy="1224136"/>
          </a:xfrm>
          <a:prstGeom prst="ellipse">
            <a:avLst/>
          </a:prstGeom>
          <a:solidFill>
            <a:srgbClr val="FF0000">
              <a:alpha val="28000"/>
            </a:srgbClr>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Security, Privacy,</a:t>
            </a:r>
            <a:br>
              <a:rPr lang="en-US" dirty="0">
                <a:solidFill>
                  <a:schemeClr val="tx1"/>
                </a:solidFill>
              </a:rPr>
            </a:br>
            <a:r>
              <a:rPr lang="en-US" dirty="0">
                <a:solidFill>
                  <a:schemeClr val="tx1"/>
                </a:solidFill>
              </a:rPr>
              <a:t>Integrity</a:t>
            </a:r>
          </a:p>
        </p:txBody>
      </p:sp>
      <p:sp>
        <p:nvSpPr>
          <p:cNvPr id="15" name="Oval 14"/>
          <p:cNvSpPr/>
          <p:nvPr/>
        </p:nvSpPr>
        <p:spPr>
          <a:xfrm>
            <a:off x="6516216" y="3077412"/>
            <a:ext cx="2376264" cy="1224136"/>
          </a:xfrm>
          <a:prstGeom prst="ellipse">
            <a:avLst/>
          </a:prstGeom>
          <a:solidFill>
            <a:srgbClr val="0000FF">
              <a:alpha val="15000"/>
            </a:srgbClr>
          </a:solidFill>
          <a:ln w="508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Math and Theoretical CS</a:t>
            </a:r>
          </a:p>
        </p:txBody>
      </p:sp>
      <p:cxnSp>
        <p:nvCxnSpPr>
          <p:cNvPr id="4" name="Straight Arrow Connector 3"/>
          <p:cNvCxnSpPr/>
          <p:nvPr/>
        </p:nvCxnSpPr>
        <p:spPr>
          <a:xfrm>
            <a:off x="2555776" y="3421537"/>
            <a:ext cx="936104" cy="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2"/>
          <p:cNvSpPr>
            <a:spLocks/>
          </p:cNvSpPr>
          <p:nvPr/>
        </p:nvSpPr>
        <p:spPr bwMode="auto">
          <a:xfrm>
            <a:off x="2444824" y="2985026"/>
            <a:ext cx="1191072"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Problems</a:t>
            </a:r>
          </a:p>
        </p:txBody>
      </p:sp>
      <p:cxnSp>
        <p:nvCxnSpPr>
          <p:cNvPr id="22" name="Straight Arrow Connector 21"/>
          <p:cNvCxnSpPr/>
          <p:nvPr/>
        </p:nvCxnSpPr>
        <p:spPr>
          <a:xfrm>
            <a:off x="2555776" y="4301548"/>
            <a:ext cx="936104" cy="0"/>
          </a:xfrm>
          <a:prstGeom prst="straightConnector1">
            <a:avLst/>
          </a:prstGeom>
          <a:ln w="50800">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7" name="Content Placeholder 2"/>
          <p:cNvSpPr>
            <a:spLocks/>
          </p:cNvSpPr>
          <p:nvPr/>
        </p:nvSpPr>
        <p:spPr bwMode="auto">
          <a:xfrm>
            <a:off x="2444824" y="4335529"/>
            <a:ext cx="1191072"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Solutions</a:t>
            </a:r>
          </a:p>
        </p:txBody>
      </p:sp>
      <p:cxnSp>
        <p:nvCxnSpPr>
          <p:cNvPr id="29" name="Straight Arrow Connector 28"/>
          <p:cNvCxnSpPr/>
          <p:nvPr/>
        </p:nvCxnSpPr>
        <p:spPr>
          <a:xfrm>
            <a:off x="5508104" y="4211450"/>
            <a:ext cx="936104" cy="0"/>
          </a:xfrm>
          <a:prstGeom prst="straightConnector1">
            <a:avLst/>
          </a:prstGeom>
          <a:ln w="508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5445950" y="3365444"/>
            <a:ext cx="998258" cy="0"/>
          </a:xfrm>
          <a:prstGeom prst="straightConnector1">
            <a:avLst/>
          </a:prstGeom>
          <a:ln w="508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31" name="Content Placeholder 2"/>
          <p:cNvSpPr>
            <a:spLocks/>
          </p:cNvSpPr>
          <p:nvPr/>
        </p:nvSpPr>
        <p:spPr bwMode="auto">
          <a:xfrm>
            <a:off x="5527812" y="2985026"/>
            <a:ext cx="1191072"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Tools</a:t>
            </a:r>
          </a:p>
        </p:txBody>
      </p:sp>
      <p:sp>
        <p:nvSpPr>
          <p:cNvPr id="32" name="Content Placeholder 2"/>
          <p:cNvSpPr>
            <a:spLocks/>
          </p:cNvSpPr>
          <p:nvPr/>
        </p:nvSpPr>
        <p:spPr bwMode="auto">
          <a:xfrm>
            <a:off x="5508104" y="4292654"/>
            <a:ext cx="1191072"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Ideas</a:t>
            </a:r>
          </a:p>
        </p:txBody>
      </p:sp>
      <p:pic>
        <p:nvPicPr>
          <p:cNvPr id="12" name="Picture 7" descr="MCj0290213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6921" y="2141308"/>
            <a:ext cx="1328737"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3" name="Content Placeholder 2"/>
          <p:cNvSpPr>
            <a:spLocks/>
          </p:cNvSpPr>
          <p:nvPr/>
        </p:nvSpPr>
        <p:spPr bwMode="auto">
          <a:xfrm rot="1654468">
            <a:off x="4499490" y="1981790"/>
            <a:ext cx="1452308"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Definitions</a:t>
            </a:r>
          </a:p>
        </p:txBody>
      </p:sp>
      <p:sp>
        <p:nvSpPr>
          <p:cNvPr id="16" name="Content Placeholder 2">
            <a:extLst>
              <a:ext uri="{FF2B5EF4-FFF2-40B4-BE49-F238E27FC236}">
                <a16:creationId xmlns:a16="http://schemas.microsoft.com/office/drawing/2014/main" id="{3FE9C22A-11AE-EA4E-B3F3-5443CF311DBC}"/>
              </a:ext>
            </a:extLst>
          </p:cNvPr>
          <p:cNvSpPr>
            <a:spLocks/>
          </p:cNvSpPr>
          <p:nvPr/>
        </p:nvSpPr>
        <p:spPr bwMode="auto">
          <a:xfrm>
            <a:off x="1657962" y="4925636"/>
            <a:ext cx="1407096"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Encryption</a:t>
            </a:r>
          </a:p>
        </p:txBody>
      </p:sp>
      <p:sp>
        <p:nvSpPr>
          <p:cNvPr id="17" name="Content Placeholder 2">
            <a:extLst>
              <a:ext uri="{FF2B5EF4-FFF2-40B4-BE49-F238E27FC236}">
                <a16:creationId xmlns:a16="http://schemas.microsoft.com/office/drawing/2014/main" id="{12A8559A-FBE3-FE42-A112-D4979DF6353A}"/>
              </a:ext>
            </a:extLst>
          </p:cNvPr>
          <p:cNvSpPr>
            <a:spLocks/>
          </p:cNvSpPr>
          <p:nvPr/>
        </p:nvSpPr>
        <p:spPr bwMode="auto">
          <a:xfrm>
            <a:off x="1657962" y="5366880"/>
            <a:ext cx="2376264"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Digital Signatures</a:t>
            </a:r>
          </a:p>
        </p:txBody>
      </p:sp>
      <p:sp>
        <p:nvSpPr>
          <p:cNvPr id="18" name="Content Placeholder 2">
            <a:extLst>
              <a:ext uri="{FF2B5EF4-FFF2-40B4-BE49-F238E27FC236}">
                <a16:creationId xmlns:a16="http://schemas.microsoft.com/office/drawing/2014/main" id="{466AC5C5-A581-484F-93B0-DD895BCE7E5B}"/>
              </a:ext>
            </a:extLst>
          </p:cNvPr>
          <p:cNvSpPr>
            <a:spLocks/>
          </p:cNvSpPr>
          <p:nvPr/>
        </p:nvSpPr>
        <p:spPr bwMode="auto">
          <a:xfrm>
            <a:off x="1660503" y="5819707"/>
            <a:ext cx="4107396"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Pseudorandom Functions</a:t>
            </a:r>
          </a:p>
        </p:txBody>
      </p:sp>
      <p:sp>
        <p:nvSpPr>
          <p:cNvPr id="19" name="Content Placeholder 2">
            <a:extLst>
              <a:ext uri="{FF2B5EF4-FFF2-40B4-BE49-F238E27FC236}">
                <a16:creationId xmlns:a16="http://schemas.microsoft.com/office/drawing/2014/main" id="{3DBB0921-13D0-B045-93D8-AD0112512514}"/>
              </a:ext>
            </a:extLst>
          </p:cNvPr>
          <p:cNvSpPr>
            <a:spLocks/>
          </p:cNvSpPr>
          <p:nvPr/>
        </p:nvSpPr>
        <p:spPr bwMode="auto">
          <a:xfrm>
            <a:off x="6087108" y="4920570"/>
            <a:ext cx="2445332"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Interactive Proofs</a:t>
            </a:r>
          </a:p>
        </p:txBody>
      </p:sp>
      <p:sp>
        <p:nvSpPr>
          <p:cNvPr id="21" name="Content Placeholder 2">
            <a:extLst>
              <a:ext uri="{FF2B5EF4-FFF2-40B4-BE49-F238E27FC236}">
                <a16:creationId xmlns:a16="http://schemas.microsoft.com/office/drawing/2014/main" id="{90A226E4-5C1C-0B40-B5FC-3C8DA9D16DBE}"/>
              </a:ext>
            </a:extLst>
          </p:cNvPr>
          <p:cNvSpPr>
            <a:spLocks/>
          </p:cNvSpPr>
          <p:nvPr/>
        </p:nvSpPr>
        <p:spPr bwMode="auto">
          <a:xfrm>
            <a:off x="4510100" y="5366978"/>
            <a:ext cx="4417567"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Probabilistically checkable Proofs</a:t>
            </a:r>
          </a:p>
        </p:txBody>
      </p:sp>
      <p:sp>
        <p:nvSpPr>
          <p:cNvPr id="23" name="Content Placeholder 2">
            <a:extLst>
              <a:ext uri="{FF2B5EF4-FFF2-40B4-BE49-F238E27FC236}">
                <a16:creationId xmlns:a16="http://schemas.microsoft.com/office/drawing/2014/main" id="{594E034A-13A7-D042-B082-33019AC0F5CC}"/>
              </a:ext>
            </a:extLst>
          </p:cNvPr>
          <p:cNvSpPr>
            <a:spLocks/>
          </p:cNvSpPr>
          <p:nvPr/>
        </p:nvSpPr>
        <p:spPr bwMode="auto">
          <a:xfrm>
            <a:off x="5369968" y="5772189"/>
            <a:ext cx="3234480"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Locally decodable Codes</a:t>
            </a:r>
          </a:p>
        </p:txBody>
      </p:sp>
      <p:sp>
        <p:nvSpPr>
          <p:cNvPr id="28" name="Content Placeholder 2">
            <a:extLst>
              <a:ext uri="{FF2B5EF4-FFF2-40B4-BE49-F238E27FC236}">
                <a16:creationId xmlns:a16="http://schemas.microsoft.com/office/drawing/2014/main" id="{D6CC4059-4AC3-C34D-ABCB-BFA2F166F91B}"/>
              </a:ext>
            </a:extLst>
          </p:cNvPr>
          <p:cNvSpPr>
            <a:spLocks/>
          </p:cNvSpPr>
          <p:nvPr/>
        </p:nvSpPr>
        <p:spPr bwMode="auto">
          <a:xfrm>
            <a:off x="1707395" y="6202145"/>
            <a:ext cx="940042"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a:t>
            </a:r>
          </a:p>
        </p:txBody>
      </p:sp>
      <p:sp>
        <p:nvSpPr>
          <p:cNvPr id="34" name="Content Placeholder 2">
            <a:extLst>
              <a:ext uri="{FF2B5EF4-FFF2-40B4-BE49-F238E27FC236}">
                <a16:creationId xmlns:a16="http://schemas.microsoft.com/office/drawing/2014/main" id="{07876E88-B93D-784B-B97A-BA729255080A}"/>
              </a:ext>
            </a:extLst>
          </p:cNvPr>
          <p:cNvSpPr>
            <a:spLocks/>
          </p:cNvSpPr>
          <p:nvPr/>
        </p:nvSpPr>
        <p:spPr bwMode="auto">
          <a:xfrm>
            <a:off x="7550388" y="6218597"/>
            <a:ext cx="940042"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dirty="0">
                <a:cs typeface="Arial" charset="0"/>
              </a:rPr>
              <a:t>…</a:t>
            </a:r>
          </a:p>
        </p:txBody>
      </p:sp>
      <p:sp>
        <p:nvSpPr>
          <p:cNvPr id="24" name="Rectangle 36">
            <a:extLst>
              <a:ext uri="{FF2B5EF4-FFF2-40B4-BE49-F238E27FC236}">
                <a16:creationId xmlns:a16="http://schemas.microsoft.com/office/drawing/2014/main" id="{AA2FE1CB-87F7-A84C-8EE7-18D9D025C546}"/>
              </a:ext>
            </a:extLst>
          </p:cNvPr>
          <p:cNvSpPr>
            <a:spLocks noChangeArrowheads="1"/>
          </p:cNvSpPr>
          <p:nvPr/>
        </p:nvSpPr>
        <p:spPr bwMode="auto">
          <a:xfrm>
            <a:off x="396652" y="188640"/>
            <a:ext cx="8458200" cy="864096"/>
          </a:xfrm>
          <a:prstGeom prst="rect">
            <a:avLst/>
          </a:prstGeom>
          <a:noFill/>
          <a:ln>
            <a:noFill/>
          </a:ln>
          <a:effectLst/>
          <a:extLst>
            <a:ext uri="{909E8E84-426E-40DD-AFC4-6F175D3DCCD1}">
              <a14:hiddenFill xmlns:a14="http://schemas.microsoft.com/office/drawing/2010/main">
                <a:solidFill>
                  <a:srgbClr val="99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0" hangingPunct="0"/>
            <a:r>
              <a:rPr lang="en-US" sz="4400" b="1" dirty="0">
                <a:solidFill>
                  <a:srgbClr val="891637"/>
                </a:solidFill>
                <a:latin typeface="Calibri" pitchFamily="34" charset="0"/>
              </a:rPr>
              <a:t>Modern Cryptography:</a:t>
            </a:r>
          </a:p>
        </p:txBody>
      </p:sp>
      <p:sp>
        <p:nvSpPr>
          <p:cNvPr id="25" name="Rectangle 24">
            <a:extLst>
              <a:ext uri="{FF2B5EF4-FFF2-40B4-BE49-F238E27FC236}">
                <a16:creationId xmlns:a16="http://schemas.microsoft.com/office/drawing/2014/main" id="{623C2125-755D-3E4D-886C-04A8EFF69C0E}"/>
              </a:ext>
            </a:extLst>
          </p:cNvPr>
          <p:cNvSpPr/>
          <p:nvPr/>
        </p:nvSpPr>
        <p:spPr>
          <a:xfrm>
            <a:off x="1835696" y="908720"/>
            <a:ext cx="5494068" cy="646331"/>
          </a:xfrm>
          <a:prstGeom prst="rect">
            <a:avLst/>
          </a:prstGeom>
        </p:spPr>
        <p:txBody>
          <a:bodyPr wrap="none">
            <a:spAutoFit/>
          </a:bodyPr>
          <a:lstStyle/>
          <a:p>
            <a:r>
              <a:rPr lang="en-US" altLang="en-US" sz="3600" b="1" dirty="0">
                <a:solidFill>
                  <a:prstClr val="black"/>
                </a:solidFill>
                <a:cs typeface="Arial" charset="0"/>
              </a:rPr>
              <a:t>Practice to Theory and Back</a:t>
            </a:r>
            <a:endParaRPr lang="en-US" dirty="0"/>
          </a:p>
        </p:txBody>
      </p:sp>
    </p:spTree>
    <p:custDataLst>
      <p:tags r:id="rId1"/>
    </p:custDataLst>
    <p:extLst>
      <p:ext uri="{BB962C8B-B14F-4D97-AF65-F5344CB8AC3E}">
        <p14:creationId xmlns:p14="http://schemas.microsoft.com/office/powerpoint/2010/main" val="1748816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p:bldP spid="31" grpId="0"/>
      <p:bldP spid="32" grpId="0"/>
      <p:bldP spid="33" grpId="0"/>
      <p:bldP spid="16" grpId="0"/>
      <p:bldP spid="17" grpId="0"/>
      <p:bldP spid="18" grpId="0"/>
      <p:bldP spid="19" grpId="0"/>
      <p:bldP spid="21" grpId="0"/>
      <p:bldP spid="23" grpId="0"/>
      <p:bldP spid="28"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itchFamily="34" charset="0"/>
              </a:rPr>
              <a:t>6.875/6.5620 Themes</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3" name="Content Placeholder 2">
            <a:extLst>
              <a:ext uri="{FF2B5EF4-FFF2-40B4-BE49-F238E27FC236}">
                <a16:creationId xmlns:a16="http://schemas.microsoft.com/office/drawing/2014/main" id="{D08405AC-D88A-3348-9C79-B2EE346EDC80}"/>
              </a:ext>
            </a:extLst>
          </p:cNvPr>
          <p:cNvSpPr>
            <a:spLocks/>
          </p:cNvSpPr>
          <p:nvPr/>
        </p:nvSpPr>
        <p:spPr bwMode="auto">
          <a:xfrm>
            <a:off x="683568" y="1849388"/>
            <a:ext cx="837780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1. The Omnipresent, Worst-case, Adversary. </a:t>
            </a:r>
          </a:p>
        </p:txBody>
      </p:sp>
      <p:sp>
        <p:nvSpPr>
          <p:cNvPr id="4" name="Content Placeholder 2">
            <a:extLst>
              <a:ext uri="{FF2B5EF4-FFF2-40B4-BE49-F238E27FC236}">
                <a16:creationId xmlns:a16="http://schemas.microsoft.com/office/drawing/2014/main" id="{7E160C2B-D277-784D-A91B-4400C45ACA06}"/>
              </a:ext>
            </a:extLst>
          </p:cNvPr>
          <p:cNvSpPr>
            <a:spLocks/>
          </p:cNvSpPr>
          <p:nvPr/>
        </p:nvSpPr>
        <p:spPr bwMode="auto">
          <a:xfrm>
            <a:off x="971600" y="2574032"/>
            <a:ext cx="7848872"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i="1" dirty="0">
                <a:solidFill>
                  <a:srgbClr val="0000FF"/>
                </a:solidFill>
                <a:cs typeface="Arial" charset="0"/>
              </a:rPr>
              <a:t>Central idea.</a:t>
            </a:r>
            <a:r>
              <a:rPr lang="en-US" altLang="en-US" sz="2400" dirty="0">
                <a:cs typeface="Arial" charset="0"/>
              </a:rPr>
              <a:t> model the adversary: what they know, what they can do, and what their goals are.</a:t>
            </a:r>
          </a:p>
        </p:txBody>
      </p:sp>
      <p:sp>
        <p:nvSpPr>
          <p:cNvPr id="5" name="Content Placeholder 2">
            <a:extLst>
              <a:ext uri="{FF2B5EF4-FFF2-40B4-BE49-F238E27FC236}">
                <a16:creationId xmlns:a16="http://schemas.microsoft.com/office/drawing/2014/main" id="{34D436B0-691B-1846-BFAA-01971DEF9E1E}"/>
              </a:ext>
            </a:extLst>
          </p:cNvPr>
          <p:cNvSpPr>
            <a:spLocks/>
          </p:cNvSpPr>
          <p:nvPr/>
        </p:nvSpPr>
        <p:spPr bwMode="auto">
          <a:xfrm>
            <a:off x="971600" y="3645024"/>
            <a:ext cx="7848872"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i="1" dirty="0">
                <a:solidFill>
                  <a:srgbClr val="0000FF"/>
                </a:solidFill>
                <a:cs typeface="Arial" charset="0"/>
              </a:rPr>
              <a:t>Definitions will be our friend. </a:t>
            </a:r>
          </a:p>
          <a:p>
            <a:pPr marL="0" indent="0">
              <a:spcBef>
                <a:spcPct val="20000"/>
              </a:spcBef>
              <a:buClr>
                <a:srgbClr val="0000CC"/>
              </a:buClr>
            </a:pPr>
            <a:r>
              <a:rPr lang="en-US" altLang="en-US" sz="2400" dirty="0">
                <a:cs typeface="Arial" charset="0"/>
              </a:rPr>
              <a:t>If you cannot define something, you cannot achieve it.</a:t>
            </a:r>
          </a:p>
        </p:txBody>
      </p:sp>
      <p:sp>
        <p:nvSpPr>
          <p:cNvPr id="6" name="Content Placeholder 2">
            <a:extLst>
              <a:ext uri="{FF2B5EF4-FFF2-40B4-BE49-F238E27FC236}">
                <a16:creationId xmlns:a16="http://schemas.microsoft.com/office/drawing/2014/main" id="{279FCCED-9ED2-A145-ABE7-33C36C5879A3}"/>
              </a:ext>
            </a:extLst>
          </p:cNvPr>
          <p:cNvSpPr>
            <a:spLocks/>
          </p:cNvSpPr>
          <p:nvPr/>
        </p:nvSpPr>
        <p:spPr bwMode="auto">
          <a:xfrm>
            <a:off x="971600" y="4797152"/>
            <a:ext cx="7848872"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i="1" dirty="0">
                <a:solidFill>
                  <a:srgbClr val="0000FF"/>
                </a:solidFill>
                <a:cs typeface="Arial" charset="0"/>
              </a:rPr>
              <a:t>A key takeaway from 6.5620: </a:t>
            </a:r>
          </a:p>
          <a:p>
            <a:pPr marL="0" indent="0">
              <a:spcBef>
                <a:spcPct val="20000"/>
              </a:spcBef>
              <a:buClr>
                <a:srgbClr val="0000CC"/>
              </a:buClr>
            </a:pPr>
            <a:r>
              <a:rPr lang="en-US" altLang="en-US" sz="2400" i="1" dirty="0">
                <a:solidFill>
                  <a:srgbClr val="0000FF"/>
                </a:solidFill>
                <a:cs typeface="Arial" charset="0"/>
              </a:rPr>
              <a:t>	</a:t>
            </a:r>
            <a:r>
              <a:rPr lang="en-US" altLang="en-US" sz="2400" dirty="0">
                <a:cs typeface="Arial" charset="0"/>
              </a:rPr>
              <a:t>Cryptographic (or, adversarial) thinking.</a:t>
            </a:r>
          </a:p>
        </p:txBody>
      </p:sp>
      <p:pic>
        <p:nvPicPr>
          <p:cNvPr id="7" name="Picture 19" descr="MCj04359310000[1]">
            <a:extLst>
              <a:ext uri="{FF2B5EF4-FFF2-40B4-BE49-F238E27FC236}">
                <a16:creationId xmlns:a16="http://schemas.microsoft.com/office/drawing/2014/main" id="{7428BD7A-1BE4-334C-908D-B7754D1F95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478102"/>
            <a:ext cx="938752" cy="74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52884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itchFamily="34" charset="0"/>
              </a:rPr>
              <a:t>6.875/6.5620 Themes</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3" name="Content Placeholder 2">
            <a:extLst>
              <a:ext uri="{FF2B5EF4-FFF2-40B4-BE49-F238E27FC236}">
                <a16:creationId xmlns:a16="http://schemas.microsoft.com/office/drawing/2014/main" id="{D08405AC-D88A-3348-9C79-B2EE346EDC80}"/>
              </a:ext>
            </a:extLst>
          </p:cNvPr>
          <p:cNvSpPr>
            <a:spLocks/>
          </p:cNvSpPr>
          <p:nvPr/>
        </p:nvSpPr>
        <p:spPr bwMode="auto">
          <a:xfrm>
            <a:off x="683568" y="1484784"/>
            <a:ext cx="8377808" cy="114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2. Computational Hardness will be our enabler. </a:t>
            </a:r>
            <a:br>
              <a:rPr lang="en-US" altLang="en-US" sz="2400" b="1" dirty="0">
                <a:cs typeface="Arial" charset="0"/>
              </a:rPr>
            </a:br>
            <a:r>
              <a:rPr lang="en-US" altLang="en-US" sz="2400" b="1" dirty="0">
                <a:cs typeface="Arial" charset="0"/>
              </a:rPr>
              <a:t>	</a:t>
            </a:r>
            <a:r>
              <a:rPr lang="en-US" altLang="en-US" sz="2400" i="1" dirty="0">
                <a:cs typeface="Arial" charset="0"/>
              </a:rPr>
              <a:t>(starting lecture 2)</a:t>
            </a:r>
          </a:p>
        </p:txBody>
      </p:sp>
      <p:sp>
        <p:nvSpPr>
          <p:cNvPr id="7" name="Content Placeholder 2">
            <a:extLst>
              <a:ext uri="{FF2B5EF4-FFF2-40B4-BE49-F238E27FC236}">
                <a16:creationId xmlns:a16="http://schemas.microsoft.com/office/drawing/2014/main" id="{8BE4B6A5-C099-884C-8AFD-55529F684530}"/>
              </a:ext>
            </a:extLst>
          </p:cNvPr>
          <p:cNvSpPr>
            <a:spLocks/>
          </p:cNvSpPr>
          <p:nvPr/>
        </p:nvSpPr>
        <p:spPr bwMode="auto">
          <a:xfrm>
            <a:off x="1043608" y="2348880"/>
            <a:ext cx="7848872"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i="1" dirty="0">
                <a:solidFill>
                  <a:srgbClr val="0000FF"/>
                </a:solidFill>
                <a:cs typeface="Arial" charset="0"/>
              </a:rPr>
              <a:t>Central theme:</a:t>
            </a:r>
            <a:r>
              <a:rPr lang="en-US" altLang="en-US" sz="2400" dirty="0">
                <a:cs typeface="Arial" charset="0"/>
              </a:rPr>
              <a:t> </a:t>
            </a:r>
            <a:r>
              <a:rPr lang="en-US" altLang="en-US" sz="2400" i="1" dirty="0">
                <a:solidFill>
                  <a:srgbClr val="0000FF"/>
                </a:solidFill>
                <a:cs typeface="Arial" charset="0"/>
              </a:rPr>
              <a:t>the cryptographic leash</a:t>
            </a:r>
            <a:r>
              <a:rPr lang="en-US" altLang="en-US" sz="2400" dirty="0">
                <a:cs typeface="Arial" charset="0"/>
              </a:rPr>
              <a:t>. Use computational hardness to “tame” the adversary.</a:t>
            </a:r>
          </a:p>
        </p:txBody>
      </p:sp>
      <p:sp>
        <p:nvSpPr>
          <p:cNvPr id="8" name="Content Placeholder 2">
            <a:extLst>
              <a:ext uri="{FF2B5EF4-FFF2-40B4-BE49-F238E27FC236}">
                <a16:creationId xmlns:a16="http://schemas.microsoft.com/office/drawing/2014/main" id="{8171F935-2FBB-AB46-9806-5EFD448EE829}"/>
              </a:ext>
            </a:extLst>
          </p:cNvPr>
          <p:cNvSpPr>
            <a:spLocks/>
          </p:cNvSpPr>
          <p:nvPr/>
        </p:nvSpPr>
        <p:spPr bwMode="auto">
          <a:xfrm>
            <a:off x="1043608" y="3361556"/>
            <a:ext cx="7848872" cy="427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i="1" dirty="0">
                <a:solidFill>
                  <a:srgbClr val="0000FF"/>
                </a:solidFill>
                <a:cs typeface="Arial" charset="0"/>
              </a:rPr>
              <a:t>A classical source of hard problems: number theory</a:t>
            </a:r>
            <a:r>
              <a:rPr lang="en-US" altLang="en-US" sz="2400" dirty="0">
                <a:cs typeface="Arial" charset="0"/>
              </a:rPr>
              <a:t>. </a:t>
            </a:r>
          </a:p>
        </p:txBody>
      </p:sp>
      <p:sp>
        <p:nvSpPr>
          <p:cNvPr id="2" name="Rectangle 1">
            <a:extLst>
              <a:ext uri="{FF2B5EF4-FFF2-40B4-BE49-F238E27FC236}">
                <a16:creationId xmlns:a16="http://schemas.microsoft.com/office/drawing/2014/main" id="{9B2F87F5-9B78-A441-B048-F35890D228FA}"/>
              </a:ext>
            </a:extLst>
          </p:cNvPr>
          <p:cNvSpPr/>
          <p:nvPr/>
        </p:nvSpPr>
        <p:spPr>
          <a:xfrm>
            <a:off x="1403648" y="3980011"/>
            <a:ext cx="7200800" cy="923330"/>
          </a:xfrm>
          <a:prstGeom prst="rect">
            <a:avLst/>
          </a:prstGeom>
        </p:spPr>
        <p:txBody>
          <a:bodyPr wrap="square">
            <a:spAutoFit/>
          </a:bodyPr>
          <a:lstStyle/>
          <a:p>
            <a:r>
              <a:rPr lang="en-US" i="1" dirty="0">
                <a:latin typeface="TimesNewRomanPSMT"/>
              </a:rPr>
              <a:t>“Both Gauss and lesser mathematicians may be justified in rejoicing that there is one such science [number theory] at any rate, whose very remoteness from ordinary human activities should keep it gentle and clean” </a:t>
            </a:r>
            <a:endParaRPr lang="en-US" i="1" dirty="0">
              <a:effectLst/>
            </a:endParaRPr>
          </a:p>
        </p:txBody>
      </p:sp>
      <p:sp>
        <p:nvSpPr>
          <p:cNvPr id="9" name="Rectangle 8">
            <a:extLst>
              <a:ext uri="{FF2B5EF4-FFF2-40B4-BE49-F238E27FC236}">
                <a16:creationId xmlns:a16="http://schemas.microsoft.com/office/drawing/2014/main" id="{498794C2-69C8-EA46-A286-163CBFBA79C1}"/>
              </a:ext>
            </a:extLst>
          </p:cNvPr>
          <p:cNvSpPr/>
          <p:nvPr/>
        </p:nvSpPr>
        <p:spPr>
          <a:xfrm>
            <a:off x="1417131" y="4930271"/>
            <a:ext cx="4572000" cy="369332"/>
          </a:xfrm>
          <a:prstGeom prst="rect">
            <a:avLst/>
          </a:prstGeom>
        </p:spPr>
        <p:txBody>
          <a:bodyPr>
            <a:spAutoFit/>
          </a:bodyPr>
          <a:lstStyle/>
          <a:p>
            <a:r>
              <a:rPr lang="en-US" dirty="0">
                <a:cs typeface="Arial" charset="0"/>
              </a:rPr>
              <a:t>[G. H. Hardy, “A Mathematician’s Apology”]</a:t>
            </a:r>
            <a:endParaRPr lang="en-US" dirty="0"/>
          </a:p>
        </p:txBody>
      </p:sp>
      <p:sp>
        <p:nvSpPr>
          <p:cNvPr id="11" name="Content Placeholder 2">
            <a:extLst>
              <a:ext uri="{FF2B5EF4-FFF2-40B4-BE49-F238E27FC236}">
                <a16:creationId xmlns:a16="http://schemas.microsoft.com/office/drawing/2014/main" id="{60A0D7B5-7DD2-544C-8D65-AA06BBFE1ACA}"/>
              </a:ext>
            </a:extLst>
          </p:cNvPr>
          <p:cNvSpPr>
            <a:spLocks/>
          </p:cNvSpPr>
          <p:nvPr/>
        </p:nvSpPr>
        <p:spPr bwMode="auto">
          <a:xfrm>
            <a:off x="948036" y="5589240"/>
            <a:ext cx="7848872" cy="427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i="1" dirty="0">
                <a:solidFill>
                  <a:srgbClr val="0000FF"/>
                </a:solidFill>
                <a:cs typeface="Arial" charset="0"/>
              </a:rPr>
              <a:t>More recently: geometry, coding theory, combinatorics.</a:t>
            </a:r>
            <a:r>
              <a:rPr lang="en-US" altLang="en-US" sz="2400" dirty="0">
                <a:cs typeface="Arial" charset="0"/>
              </a:rPr>
              <a:t> </a:t>
            </a:r>
          </a:p>
        </p:txBody>
      </p:sp>
      <p:sp>
        <p:nvSpPr>
          <p:cNvPr id="4" name="Content Placeholder 2">
            <a:extLst>
              <a:ext uri="{FF2B5EF4-FFF2-40B4-BE49-F238E27FC236}">
                <a16:creationId xmlns:a16="http://schemas.microsoft.com/office/drawing/2014/main" id="{FBF62652-9032-61B9-EF98-67E798241BC3}"/>
              </a:ext>
            </a:extLst>
          </p:cNvPr>
          <p:cNvSpPr>
            <a:spLocks/>
          </p:cNvSpPr>
          <p:nvPr/>
        </p:nvSpPr>
        <p:spPr bwMode="auto">
          <a:xfrm>
            <a:off x="955422" y="6227557"/>
            <a:ext cx="7848872" cy="4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i="1" dirty="0">
                <a:solidFill>
                  <a:srgbClr val="0000FF"/>
                </a:solidFill>
                <a:cs typeface="Arial" charset="0"/>
              </a:rPr>
              <a:t>Cryptography is the science of useful hardness.</a:t>
            </a:r>
            <a:endParaRPr lang="en-US" altLang="en-US" sz="2400" b="1" dirty="0">
              <a:cs typeface="Arial" charset="0"/>
            </a:endParaRPr>
          </a:p>
        </p:txBody>
      </p:sp>
    </p:spTree>
    <p:extLst>
      <p:ext uri="{BB962C8B-B14F-4D97-AF65-F5344CB8AC3E}">
        <p14:creationId xmlns:p14="http://schemas.microsoft.com/office/powerpoint/2010/main" val="15397340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9" grpId="0"/>
      <p:bldP spid="11"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410563"/>
            <a:ext cx="8712968" cy="714181"/>
          </a:xfrm>
        </p:spPr>
        <p:txBody>
          <a:bodyPr>
            <a:normAutofit/>
          </a:bodyPr>
          <a:lstStyle/>
          <a:p>
            <a:r>
              <a:rPr lang="en-US" sz="4000" b="1" dirty="0">
                <a:solidFill>
                  <a:srgbClr val="891637"/>
                </a:solidFill>
                <a:latin typeface="Calibri" pitchFamily="34" charset="0"/>
              </a:rPr>
              <a:t>6.875 Themes</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sp>
        <p:nvSpPr>
          <p:cNvPr id="3" name="Content Placeholder 2">
            <a:extLst>
              <a:ext uri="{FF2B5EF4-FFF2-40B4-BE49-F238E27FC236}">
                <a16:creationId xmlns:a16="http://schemas.microsoft.com/office/drawing/2014/main" id="{D08405AC-D88A-3348-9C79-B2EE346EDC80}"/>
              </a:ext>
            </a:extLst>
          </p:cNvPr>
          <p:cNvSpPr>
            <a:spLocks/>
          </p:cNvSpPr>
          <p:nvPr/>
        </p:nvSpPr>
        <p:spPr bwMode="auto">
          <a:xfrm>
            <a:off x="683568" y="1484784"/>
            <a:ext cx="837780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dirty="0">
                <a:cs typeface="Arial" charset="0"/>
              </a:rPr>
              <a:t>3. Security Proofs via Reductions.</a:t>
            </a:r>
            <a:endParaRPr lang="en-US" altLang="en-US" sz="2400" i="1" dirty="0">
              <a:cs typeface="Arial" charset="0"/>
            </a:endParaRPr>
          </a:p>
        </p:txBody>
      </p:sp>
      <p:sp>
        <p:nvSpPr>
          <p:cNvPr id="7" name="Content Placeholder 2">
            <a:extLst>
              <a:ext uri="{FF2B5EF4-FFF2-40B4-BE49-F238E27FC236}">
                <a16:creationId xmlns:a16="http://schemas.microsoft.com/office/drawing/2014/main" id="{8BE4B6A5-C099-884C-8AFD-55529F684530}"/>
              </a:ext>
            </a:extLst>
          </p:cNvPr>
          <p:cNvSpPr>
            <a:spLocks/>
          </p:cNvSpPr>
          <p:nvPr/>
        </p:nvSpPr>
        <p:spPr bwMode="auto">
          <a:xfrm>
            <a:off x="1043608" y="2204864"/>
            <a:ext cx="7848872" cy="114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dirty="0">
                <a:cs typeface="Arial" charset="0"/>
              </a:rPr>
              <a:t>“If there is an (efficient) adversary that breaks scheme A </a:t>
            </a:r>
            <a:r>
              <a:rPr lang="en-US" altLang="en-US" sz="2400" dirty="0" err="1">
                <a:cs typeface="Arial" charset="0"/>
              </a:rPr>
              <a:t>w.r.t.</a:t>
            </a:r>
            <a:r>
              <a:rPr lang="en-US" altLang="en-US" sz="2400" dirty="0">
                <a:cs typeface="Arial" charset="0"/>
              </a:rPr>
              <a:t> definition D, then there is an (efficient) adversary that factors large numbers.”</a:t>
            </a:r>
          </a:p>
        </p:txBody>
      </p:sp>
      <p:sp>
        <p:nvSpPr>
          <p:cNvPr id="8" name="Content Placeholder 2">
            <a:extLst>
              <a:ext uri="{FF2B5EF4-FFF2-40B4-BE49-F238E27FC236}">
                <a16:creationId xmlns:a16="http://schemas.microsoft.com/office/drawing/2014/main" id="{8171F935-2FBB-AB46-9806-5EFD448EE829}"/>
              </a:ext>
            </a:extLst>
          </p:cNvPr>
          <p:cNvSpPr>
            <a:spLocks/>
          </p:cNvSpPr>
          <p:nvPr/>
        </p:nvSpPr>
        <p:spPr bwMode="auto">
          <a:xfrm>
            <a:off x="1043608" y="5589240"/>
            <a:ext cx="8100392"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i="1" dirty="0">
                <a:cs typeface="Arial" charset="0"/>
              </a:rPr>
              <a:t>Our reductions will be probabilistic and significantly more involved than the NP-hardness reductions in, say, 6.1400.</a:t>
            </a:r>
            <a:endParaRPr lang="en-US" altLang="en-US" sz="2400" dirty="0">
              <a:cs typeface="Arial" charset="0"/>
            </a:endParaRPr>
          </a:p>
        </p:txBody>
      </p:sp>
      <p:pic>
        <p:nvPicPr>
          <p:cNvPr id="5" name="Picture 4">
            <a:extLst>
              <a:ext uri="{FF2B5EF4-FFF2-40B4-BE49-F238E27FC236}">
                <a16:creationId xmlns:a16="http://schemas.microsoft.com/office/drawing/2014/main" id="{201B46A1-1976-6A45-8570-471CCC1E16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8480" y="3573016"/>
            <a:ext cx="1663385" cy="1663385"/>
          </a:xfrm>
          <a:prstGeom prst="rect">
            <a:avLst/>
          </a:prstGeom>
        </p:spPr>
      </p:pic>
      <p:sp>
        <p:nvSpPr>
          <p:cNvPr id="12" name="Content Placeholder 2">
            <a:extLst>
              <a:ext uri="{FF2B5EF4-FFF2-40B4-BE49-F238E27FC236}">
                <a16:creationId xmlns:a16="http://schemas.microsoft.com/office/drawing/2014/main" id="{DD08CD59-48ED-F640-85D5-C2842E252478}"/>
              </a:ext>
            </a:extLst>
          </p:cNvPr>
          <p:cNvSpPr>
            <a:spLocks/>
          </p:cNvSpPr>
          <p:nvPr/>
        </p:nvSpPr>
        <p:spPr bwMode="auto">
          <a:xfrm>
            <a:off x="1043608" y="4078544"/>
            <a:ext cx="8100392" cy="1029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spcBef>
                <a:spcPct val="20000"/>
              </a:spcBef>
              <a:buClr>
                <a:srgbClr val="0000CC"/>
              </a:buClr>
            </a:pPr>
            <a:r>
              <a:rPr lang="en-US" altLang="en-US" sz="2400" b="1" i="1" dirty="0">
                <a:solidFill>
                  <a:srgbClr val="0000FF"/>
                </a:solidFill>
                <a:cs typeface="Arial" charset="0"/>
              </a:rPr>
              <a:t>“Science wins either way”</a:t>
            </a:r>
            <a:endParaRPr lang="en-US" altLang="en-US" sz="2400" b="1" dirty="0">
              <a:solidFill>
                <a:srgbClr val="0000FF"/>
              </a:solidFill>
              <a:cs typeface="Arial" charset="0"/>
            </a:endParaRPr>
          </a:p>
        </p:txBody>
      </p:sp>
    </p:spTree>
    <p:extLst>
      <p:ext uri="{BB962C8B-B14F-4D97-AF65-F5344CB8AC3E}">
        <p14:creationId xmlns:p14="http://schemas.microsoft.com/office/powerpoint/2010/main" val="23458860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ubtitle 1"/>
          <p:cNvSpPr>
            <a:spLocks noGrp="1"/>
          </p:cNvSpPr>
          <p:nvPr>
            <p:ph type="subTitle" idx="1"/>
          </p:nvPr>
        </p:nvSpPr>
        <p:spPr>
          <a:xfrm>
            <a:off x="251520" y="194539"/>
            <a:ext cx="8712968" cy="714181"/>
          </a:xfrm>
        </p:spPr>
        <p:txBody>
          <a:bodyPr>
            <a:normAutofit/>
          </a:bodyPr>
          <a:lstStyle/>
          <a:p>
            <a:r>
              <a:rPr lang="en-US" sz="4000" b="1" dirty="0">
                <a:solidFill>
                  <a:srgbClr val="891637"/>
                </a:solidFill>
                <a:latin typeface="Calibri" pitchFamily="34" charset="0"/>
              </a:rPr>
              <a:t>6.5620 Topics</a:t>
            </a:r>
            <a:endParaRPr lang="en-US" sz="2400" dirty="0">
              <a:solidFill>
                <a:srgbClr val="891637"/>
              </a:solidFill>
              <a:latin typeface="Calibri" panose="020F0502020204030204" pitchFamily="34" charset="0"/>
              <a:ea typeface="Cambria Math" pitchFamily="18" charset="0"/>
              <a:cs typeface="Arial Unicode MS" pitchFamily="34" charset="-128"/>
            </a:endParaRPr>
          </a:p>
        </p:txBody>
      </p:sp>
      <p:grpSp>
        <p:nvGrpSpPr>
          <p:cNvPr id="4" name="Group 3">
            <a:extLst>
              <a:ext uri="{FF2B5EF4-FFF2-40B4-BE49-F238E27FC236}">
                <a16:creationId xmlns:a16="http://schemas.microsoft.com/office/drawing/2014/main" id="{AAC3A064-F7D7-D64E-96FB-1A20DBBE5609}"/>
              </a:ext>
            </a:extLst>
          </p:cNvPr>
          <p:cNvGrpSpPr/>
          <p:nvPr/>
        </p:nvGrpSpPr>
        <p:grpSpPr>
          <a:xfrm>
            <a:off x="1080120" y="1124744"/>
            <a:ext cx="7812360" cy="5544616"/>
            <a:chOff x="1080120" y="1124744"/>
            <a:chExt cx="7812360" cy="5544616"/>
          </a:xfrm>
        </p:grpSpPr>
        <p:sp>
          <p:nvSpPr>
            <p:cNvPr id="10" name="Content Placeholder 2">
              <a:extLst>
                <a:ext uri="{FF2B5EF4-FFF2-40B4-BE49-F238E27FC236}">
                  <a16:creationId xmlns:a16="http://schemas.microsoft.com/office/drawing/2014/main" id="{9AD735BA-D998-7C4E-B8F0-61AD837CA04B}"/>
                </a:ext>
              </a:extLst>
            </p:cNvPr>
            <p:cNvSpPr>
              <a:spLocks/>
            </p:cNvSpPr>
            <p:nvPr/>
          </p:nvSpPr>
          <p:spPr bwMode="auto">
            <a:xfrm>
              <a:off x="1080120" y="1124744"/>
              <a:ext cx="6324600"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err="1">
                  <a:cs typeface="Arial" charset="0"/>
                </a:rPr>
                <a:t>Pseudorandomness</a:t>
              </a:r>
              <a:endParaRPr lang="en-US" altLang="en-US" sz="2400" dirty="0">
                <a:cs typeface="Arial" charset="0"/>
              </a:endParaRPr>
            </a:p>
          </p:txBody>
        </p:sp>
        <p:sp>
          <p:nvSpPr>
            <p:cNvPr id="12" name="Content Placeholder 2">
              <a:extLst>
                <a:ext uri="{FF2B5EF4-FFF2-40B4-BE49-F238E27FC236}">
                  <a16:creationId xmlns:a16="http://schemas.microsoft.com/office/drawing/2014/main" id="{EF4A7B24-6868-9545-9F2F-B1F243E90F71}"/>
                </a:ext>
              </a:extLst>
            </p:cNvPr>
            <p:cNvSpPr>
              <a:spLocks/>
            </p:cNvSpPr>
            <p:nvPr/>
          </p:nvSpPr>
          <p:spPr bwMode="auto">
            <a:xfrm>
              <a:off x="1080120" y="1700808"/>
              <a:ext cx="712879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Secret-key Encryption and Authentication</a:t>
              </a:r>
            </a:p>
          </p:txBody>
        </p:sp>
        <p:sp>
          <p:nvSpPr>
            <p:cNvPr id="13" name="Content Placeholder 2">
              <a:extLst>
                <a:ext uri="{FF2B5EF4-FFF2-40B4-BE49-F238E27FC236}">
                  <a16:creationId xmlns:a16="http://schemas.microsoft.com/office/drawing/2014/main" id="{E8A9DE76-8E0F-DC4E-92B5-57A299724712}"/>
                </a:ext>
              </a:extLst>
            </p:cNvPr>
            <p:cNvSpPr>
              <a:spLocks/>
            </p:cNvSpPr>
            <p:nvPr/>
          </p:nvSpPr>
          <p:spPr bwMode="auto">
            <a:xfrm>
              <a:off x="1080120" y="2276872"/>
              <a:ext cx="712879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Public-key Encryption and Digital Signatures</a:t>
              </a:r>
            </a:p>
          </p:txBody>
        </p:sp>
        <p:sp>
          <p:nvSpPr>
            <p:cNvPr id="16" name="Content Placeholder 2">
              <a:extLst>
                <a:ext uri="{FF2B5EF4-FFF2-40B4-BE49-F238E27FC236}">
                  <a16:creationId xmlns:a16="http://schemas.microsoft.com/office/drawing/2014/main" id="{3FF26FC8-CF5E-DA4D-862A-051AB19071D5}"/>
                </a:ext>
              </a:extLst>
            </p:cNvPr>
            <p:cNvSpPr>
              <a:spLocks/>
            </p:cNvSpPr>
            <p:nvPr/>
          </p:nvSpPr>
          <p:spPr bwMode="auto">
            <a:xfrm>
              <a:off x="1080120" y="5085184"/>
              <a:ext cx="712879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Homomorphic Encryption</a:t>
              </a:r>
            </a:p>
          </p:txBody>
        </p:sp>
        <p:sp>
          <p:nvSpPr>
            <p:cNvPr id="19" name="Content Placeholder 2">
              <a:extLst>
                <a:ext uri="{FF2B5EF4-FFF2-40B4-BE49-F238E27FC236}">
                  <a16:creationId xmlns:a16="http://schemas.microsoft.com/office/drawing/2014/main" id="{D273C845-9507-1B4E-8D18-6995C378C0BD}"/>
                </a:ext>
              </a:extLst>
            </p:cNvPr>
            <p:cNvSpPr>
              <a:spLocks/>
            </p:cNvSpPr>
            <p:nvPr/>
          </p:nvSpPr>
          <p:spPr bwMode="auto">
            <a:xfrm>
              <a:off x="1080120" y="4509120"/>
              <a:ext cx="712879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Private Information Retrieval</a:t>
              </a:r>
            </a:p>
          </p:txBody>
        </p:sp>
        <p:sp>
          <p:nvSpPr>
            <p:cNvPr id="20" name="Content Placeholder 2">
              <a:extLst>
                <a:ext uri="{FF2B5EF4-FFF2-40B4-BE49-F238E27FC236}">
                  <a16:creationId xmlns:a16="http://schemas.microsoft.com/office/drawing/2014/main" id="{E65EF9D1-02B7-7642-B717-7DC94BA8BA82}"/>
                </a:ext>
              </a:extLst>
            </p:cNvPr>
            <p:cNvSpPr>
              <a:spLocks/>
            </p:cNvSpPr>
            <p:nvPr/>
          </p:nvSpPr>
          <p:spPr bwMode="auto">
            <a:xfrm>
              <a:off x="1080120" y="3356992"/>
              <a:ext cx="712879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Zero-knowledge Proofs</a:t>
              </a:r>
            </a:p>
          </p:txBody>
        </p:sp>
        <p:sp>
          <p:nvSpPr>
            <p:cNvPr id="21" name="Content Placeholder 2">
              <a:extLst>
                <a:ext uri="{FF2B5EF4-FFF2-40B4-BE49-F238E27FC236}">
                  <a16:creationId xmlns:a16="http://schemas.microsoft.com/office/drawing/2014/main" id="{AE2BA0E6-14F3-BD4E-B7A5-3F78183364DB}"/>
                </a:ext>
              </a:extLst>
            </p:cNvPr>
            <p:cNvSpPr>
              <a:spLocks/>
            </p:cNvSpPr>
            <p:nvPr/>
          </p:nvSpPr>
          <p:spPr bwMode="auto">
            <a:xfrm>
              <a:off x="1080120" y="3933056"/>
              <a:ext cx="712879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Secure Multiparty Computation</a:t>
              </a:r>
            </a:p>
          </p:txBody>
        </p:sp>
        <p:sp>
          <p:nvSpPr>
            <p:cNvPr id="22" name="Content Placeholder 2">
              <a:extLst>
                <a:ext uri="{FF2B5EF4-FFF2-40B4-BE49-F238E27FC236}">
                  <a16:creationId xmlns:a16="http://schemas.microsoft.com/office/drawing/2014/main" id="{581F4A06-4FC6-B441-A819-7261D9B3DF1C}"/>
                </a:ext>
              </a:extLst>
            </p:cNvPr>
            <p:cNvSpPr>
              <a:spLocks/>
            </p:cNvSpPr>
            <p:nvPr/>
          </p:nvSpPr>
          <p:spPr bwMode="auto">
            <a:xfrm>
              <a:off x="1080120" y="5589240"/>
              <a:ext cx="7812360"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Advanced topics: </a:t>
              </a:r>
              <a:br>
                <a:rPr lang="en-US" altLang="en-US" sz="2400" dirty="0">
                  <a:cs typeface="Arial" charset="0"/>
                </a:rPr>
              </a:br>
              <a:r>
                <a:rPr lang="en-US" altLang="en-US" sz="2400" dirty="0">
                  <a:cs typeface="Arial" charset="0"/>
                </a:rPr>
                <a:t>Steganography, Program Obfuscation, Post-Quantum Crypto.</a:t>
              </a:r>
            </a:p>
          </p:txBody>
        </p:sp>
        <p:sp>
          <p:nvSpPr>
            <p:cNvPr id="23" name="Content Placeholder 2">
              <a:extLst>
                <a:ext uri="{FF2B5EF4-FFF2-40B4-BE49-F238E27FC236}">
                  <a16:creationId xmlns:a16="http://schemas.microsoft.com/office/drawing/2014/main" id="{5F94FED5-2258-8548-9EEF-0A9DBE79A4ED}"/>
                </a:ext>
              </a:extLst>
            </p:cNvPr>
            <p:cNvSpPr>
              <a:spLocks/>
            </p:cNvSpPr>
            <p:nvPr/>
          </p:nvSpPr>
          <p:spPr bwMode="auto">
            <a:xfrm>
              <a:off x="1080120" y="2815583"/>
              <a:ext cx="7128792" cy="61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Clr>
                  <a:srgbClr val="0000CC"/>
                </a:buClr>
                <a:buFont typeface="Wingdings" pitchFamily="2" charset="2"/>
                <a:buChar char="t"/>
              </a:pPr>
              <a:r>
                <a:rPr lang="en-US" altLang="en-US" sz="2400" dirty="0">
                  <a:cs typeface="Arial" charset="0"/>
                </a:rPr>
                <a:t>Cryptographic Hashing</a:t>
              </a:r>
            </a:p>
          </p:txBody>
        </p:sp>
      </p:grpSp>
    </p:spTree>
    <p:extLst>
      <p:ext uri="{BB962C8B-B14F-4D97-AF65-F5344CB8AC3E}">
        <p14:creationId xmlns:p14="http://schemas.microsoft.com/office/powerpoint/2010/main" val="21839673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9.|57.2|26.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43804</TotalTime>
  <Words>2443</Words>
  <Application>Microsoft Macintosh PowerPoint</Application>
  <PresentationFormat>On-screen Show (4:3)</PresentationFormat>
  <Paragraphs>346</Paragraphs>
  <Slides>37</Slides>
  <Notes>37</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37</vt:i4>
      </vt:variant>
    </vt:vector>
  </HeadingPairs>
  <TitlesOfParts>
    <vt:vector size="48" baseType="lpstr">
      <vt:lpstr>American Typewriter</vt:lpstr>
      <vt:lpstr>Apple Chancery</vt:lpstr>
      <vt:lpstr>Arial</vt:lpstr>
      <vt:lpstr>Calibri</vt:lpstr>
      <vt:lpstr>Cambria Math</vt:lpstr>
      <vt:lpstr>Courier New</vt:lpstr>
      <vt:lpstr>Noto Sans</vt:lpstr>
      <vt:lpstr>TimesNewRomanPSMT</vt:lpstr>
      <vt:lpstr>var(--sans)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Vinodv</dc:creator>
  <cp:lastModifiedBy>Vinod Vaikuntanathan</cp:lastModifiedBy>
  <cp:revision>1152</cp:revision>
  <dcterms:created xsi:type="dcterms:W3CDTF">2014-03-14T23:52:55Z</dcterms:created>
  <dcterms:modified xsi:type="dcterms:W3CDTF">2026-09-09T04:04:41Z</dcterms:modified>
</cp:coreProperties>
</file>