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29" r:id="rId2"/>
    <p:sldId id="621" r:id="rId3"/>
    <p:sldId id="632" r:id="rId4"/>
    <p:sldId id="633" r:id="rId5"/>
    <p:sldId id="571" r:id="rId6"/>
    <p:sldId id="628" r:id="rId7"/>
    <p:sldId id="629" r:id="rId8"/>
    <p:sldId id="641" r:id="rId9"/>
    <p:sldId id="642" r:id="rId10"/>
    <p:sldId id="643" r:id="rId11"/>
    <p:sldId id="644" r:id="rId12"/>
    <p:sldId id="654" r:id="rId13"/>
    <p:sldId id="655" r:id="rId14"/>
    <p:sldId id="656" r:id="rId15"/>
    <p:sldId id="622" r:id="rId16"/>
    <p:sldId id="634" r:id="rId17"/>
    <p:sldId id="636" r:id="rId18"/>
    <p:sldId id="637" r:id="rId19"/>
    <p:sldId id="662" r:id="rId20"/>
    <p:sldId id="652" r:id="rId21"/>
    <p:sldId id="663" r:id="rId22"/>
    <p:sldId id="624" r:id="rId23"/>
    <p:sldId id="664" r:id="rId24"/>
    <p:sldId id="667" r:id="rId25"/>
    <p:sldId id="582" r:id="rId26"/>
    <p:sldId id="657" r:id="rId27"/>
    <p:sldId id="659" r:id="rId28"/>
    <p:sldId id="658" r:id="rId29"/>
    <p:sldId id="660" r:id="rId30"/>
    <p:sldId id="640" r:id="rId31"/>
    <p:sldId id="661" r:id="rId32"/>
    <p:sldId id="585" r:id="rId33"/>
    <p:sldId id="631" r:id="rId34"/>
    <p:sldId id="638" r:id="rId35"/>
    <p:sldId id="639" r:id="rId36"/>
    <p:sldId id="1466" r:id="rId37"/>
    <p:sldId id="146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177C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8"/>
    <p:restoredTop sz="76309" autoAdjust="0"/>
  </p:normalViewPr>
  <p:slideViewPr>
    <p:cSldViewPr>
      <p:cViewPr varScale="1">
        <p:scale>
          <a:sx n="95" d="100"/>
          <a:sy n="95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11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31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28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83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93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72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859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83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648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Encryption has to be probabilistic.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16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91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710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4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9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Proof by </a:t>
            </a:r>
            <a:r>
              <a:rPr lang="en-US" baseline="0" dirty="0" err="1"/>
              <a:t>hybrud</a:t>
            </a:r>
            <a:r>
              <a:rPr lang="en-US" baseline="0" dirty="0"/>
              <a:t> argument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It is crucial that this is a public key scheme.  For secret key schemes this theorem is simply not true. Think one-time pad.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66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089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08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857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538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647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06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415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59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857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0397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705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310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128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552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79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1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3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2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49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25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0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2021-10-04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7.jp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4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2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1.png"/><Relationship Id="rId7" Type="http://schemas.openxmlformats.org/officeDocument/2006/relationships/image" Target="../media/image48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6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2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8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56467B99-19AF-B542-ABDE-3667ACBB1968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5226124"/>
            <a:ext cx="8169154" cy="9391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Problem: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Only protects against quadratic-time Eves (still an excellent idea)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B2BC0A-FDDA-884A-B7DD-E1CE09EB7C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574433"/>
            <a:ext cx="842945" cy="8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DF2CB-D01D-EA40-82E7-B50F9B090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0" y="649160"/>
            <a:ext cx="3874435" cy="5300120"/>
          </a:xfrm>
          <a:prstGeom prst="rect">
            <a:avLst/>
          </a:prstGeom>
        </p:spPr>
      </p:pic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908720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Diffie &amp; Hellman 1976 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556791"/>
            <a:ext cx="5004048" cy="898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Marked the birth of public-key cryptography.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98C36739-4900-694E-9C7F-B24C704AE0F9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2708920"/>
            <a:ext cx="4824536" cy="133039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Invented the Diffie-Hellman key exchange (conjectured to be secure against all poly-time attackers </a:t>
            </a:r>
            <a:r>
              <a:rPr lang="en-US" sz="2400" i="1" dirty="0">
                <a:latin typeface="+mn-lt"/>
                <a:ea typeface="American Typewriter" charset="0"/>
                <a:cs typeface="American Typewriter" charset="0"/>
              </a:rPr>
              <a:t>unlike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Merkle).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4212543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Used to this day </a:t>
            </a:r>
            <a:r>
              <a:rPr lang="en-US" sz="2400" dirty="0">
                <a:ea typeface="American Typewriter" charset="0"/>
                <a:cs typeface="American Typewriter" charset="0"/>
              </a:rPr>
              <a:t>(e.g., TLS 1.3) 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albeit with different groups than what DH had in mind.</a:t>
            </a: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B92AFADB-9008-3C49-96F6-8D94A8FA5B64}"/>
              </a:ext>
            </a:extLst>
          </p:cNvPr>
          <p:cNvSpPr txBox="1">
            <a:spLocks noChangeArrowheads="1"/>
          </p:cNvSpPr>
          <p:nvPr/>
        </p:nvSpPr>
        <p:spPr>
          <a:xfrm>
            <a:off x="4173015" y="5733256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2015</a:t>
            </a:r>
          </a:p>
        </p:txBody>
      </p:sp>
    </p:spTree>
    <p:extLst>
      <p:ext uri="{BB962C8B-B14F-4D97-AF65-F5344CB8AC3E}">
        <p14:creationId xmlns:p14="http://schemas.microsoft.com/office/powerpoint/2010/main" val="10540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484785"/>
            <a:ext cx="5004048" cy="5725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Rivest, Shamir &amp; </a:t>
            </a:r>
            <a:r>
              <a:rPr lang="en-US" sz="2800" b="1" dirty="0" err="1">
                <a:latin typeface="+mn-lt"/>
                <a:ea typeface="American Typewriter" charset="0"/>
                <a:cs typeface="American Typewriter" charset="0"/>
              </a:rPr>
              <a:t>Adleman</a:t>
            </a:r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 1978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2132856"/>
            <a:ext cx="5004048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Invented the RSA trapdoor permutation, public-key encryption and digital signatures.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3501008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RSA Signatures used to this day </a:t>
            </a:r>
            <a:r>
              <a:rPr lang="en-US" sz="2400" dirty="0">
                <a:ea typeface="American Typewriter" charset="0"/>
                <a:cs typeface="American Typewriter" charset="0"/>
              </a:rPr>
              <a:t>(e.g., TLS 1.3) in essentially the original form it was invented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5AE7C27-B310-F841-87BC-DB23A33AB4A4}"/>
              </a:ext>
            </a:extLst>
          </p:cNvPr>
          <p:cNvSpPr txBox="1">
            <a:spLocks noChangeArrowheads="1"/>
          </p:cNvSpPr>
          <p:nvPr/>
        </p:nvSpPr>
        <p:spPr>
          <a:xfrm>
            <a:off x="4173015" y="5157192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7650D-2D91-D24E-AEB5-7FBD0D550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5639"/>
            <a:ext cx="3960440" cy="53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2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836712"/>
            <a:ext cx="5004048" cy="5725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Goldwasser &amp; Micali 1982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E09D39EB-F61C-D149-999D-77E32D596155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1484783"/>
            <a:ext cx="5004048" cy="18722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“Probabilistic Encryption”: defined what is now the gold-standard of security for public-key encryption (two </a:t>
            </a:r>
            <a:r>
              <a:rPr lang="en-US" sz="2400" i="1" dirty="0">
                <a:latin typeface="+mn-lt"/>
                <a:ea typeface="American Typewriter" charset="0"/>
                <a:cs typeface="American Typewriter" charset="0"/>
              </a:rPr>
              <a:t>equivalent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</a:t>
            </a:r>
            <a:r>
              <a:rPr lang="en-US" sz="2400" dirty="0" err="1">
                <a:latin typeface="+mn-lt"/>
                <a:ea typeface="American Typewriter" charset="0"/>
                <a:cs typeface="American Typewriter" charset="0"/>
              </a:rPr>
              <a:t>defs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: indistinguishability and semantic security) 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24A0F0C9-9E43-C440-BAAB-5A33A98BF276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3573016"/>
            <a:ext cx="4824536" cy="1461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GM-encryption: based on the difficulty of the quadratic </a:t>
            </a:r>
            <a:r>
              <a:rPr lang="en-US" sz="2400" dirty="0" err="1">
                <a:latin typeface="+mn-lt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 problem, the first homomorphic encryption.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65AE7C27-B310-F841-87BC-DB23A33AB4A4}"/>
              </a:ext>
            </a:extLst>
          </p:cNvPr>
          <p:cNvSpPr txBox="1">
            <a:spLocks noChangeArrowheads="1"/>
          </p:cNvSpPr>
          <p:nvPr/>
        </p:nvSpPr>
        <p:spPr>
          <a:xfrm>
            <a:off x="4139952" y="5301208"/>
            <a:ext cx="381642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Turing Award 2012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2E498-4CD2-FD48-B18E-2EE21C7F2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b="16661"/>
          <a:stretch/>
        </p:blipFill>
        <p:spPr>
          <a:xfrm>
            <a:off x="277424" y="829308"/>
            <a:ext cx="3646504" cy="50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3">
            <a:extLst>
              <a:ext uri="{FF2B5EF4-FFF2-40B4-BE49-F238E27FC236}">
                <a16:creationId xmlns:a16="http://schemas.microsoft.com/office/drawing/2014/main" id="{1407E6F4-EF4C-5F49-B129-64194ED3B346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116632"/>
            <a:ext cx="7632848" cy="8367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The Secret History of Public-key Encryption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C284C-D072-014A-8BC6-5FE760E276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2200" r="12988" b="15981"/>
          <a:stretch/>
        </p:blipFill>
        <p:spPr>
          <a:xfrm>
            <a:off x="899592" y="2276872"/>
            <a:ext cx="6768752" cy="4104456"/>
          </a:xfrm>
          <a:prstGeom prst="rect">
            <a:avLst/>
          </a:prstGeom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01D832CD-A5C6-3042-BA4E-22E2602A32A1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764704"/>
            <a:ext cx="7920880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Claimed to be invented in secret in early 1970s at the GCHQ (British NSA) by James Ellis, Clifford Cocks and Malcolm Williamson.</a:t>
            </a:r>
          </a:p>
        </p:txBody>
      </p:sp>
    </p:spTree>
    <p:extLst>
      <p:ext uri="{BB962C8B-B14F-4D97-AF65-F5344CB8AC3E}">
        <p14:creationId xmlns:p14="http://schemas.microsoft.com/office/powerpoint/2010/main" val="34536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8A329C-B952-CD48-B16E-0B560D13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950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78A8D9-3599-6D4A-98B5-B32795F83464}"/>
              </a:ext>
            </a:extLst>
          </p:cNvPr>
          <p:cNvCxnSpPr/>
          <p:nvPr/>
        </p:nvCxnSpPr>
        <p:spPr>
          <a:xfrm>
            <a:off x="2483768" y="3187462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4FA6F69-684F-C047-A7DA-551CD0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624718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3">
            <a:extLst>
              <a:ext uri="{FF2B5EF4-FFF2-40B4-BE49-F238E27FC236}">
                <a16:creationId xmlns:a16="http://schemas.microsoft.com/office/drawing/2014/main" id="{F3E7856E-9826-6249-835A-47B856145498}"/>
              </a:ext>
            </a:extLst>
          </p:cNvPr>
          <p:cNvSpPr txBox="1">
            <a:spLocks noChangeArrowheads="1"/>
          </p:cNvSpPr>
          <p:nvPr/>
        </p:nvSpPr>
        <p:spPr>
          <a:xfrm>
            <a:off x="1782552" y="1012276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(also called </a:t>
            </a:r>
            <a:r>
              <a:rPr lang="en-US" sz="2800" b="1" i="1" dirty="0">
                <a:latin typeface="+mn-lt"/>
                <a:ea typeface="American Typewriter" charset="0"/>
                <a:cs typeface="American Typewriter" charset="0"/>
              </a:rPr>
              <a:t>a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symmetric encryption)</a:t>
            </a: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EC4F56FE-BBFE-0F44-B5AB-0D9043A1B733}"/>
              </a:ext>
            </a:extLst>
          </p:cNvPr>
          <p:cNvSpPr txBox="1">
            <a:spLocks noChangeArrowheads="1"/>
          </p:cNvSpPr>
          <p:nvPr/>
        </p:nvSpPr>
        <p:spPr>
          <a:xfrm>
            <a:off x="2989594" y="4869160"/>
            <a:ext cx="4475820" cy="5355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Anyone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 can encrypt to Bob.</a:t>
            </a: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E6928C38-D5D6-C045-909A-89C8D0EB0898}"/>
              </a:ext>
            </a:extLst>
          </p:cNvPr>
          <p:cNvSpPr txBox="1">
            <a:spLocks noChangeArrowheads="1"/>
          </p:cNvSpPr>
          <p:nvPr/>
        </p:nvSpPr>
        <p:spPr>
          <a:xfrm>
            <a:off x="2976499" y="5546596"/>
            <a:ext cx="5757011" cy="5383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Bob, and only Bob, can decrypt.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2F4A96DD-4BA8-C44F-8911-29B1CF2F3529}"/>
              </a:ext>
            </a:extLst>
          </p:cNvPr>
          <p:cNvSpPr txBox="1">
            <a:spLocks noChangeArrowheads="1"/>
          </p:cNvSpPr>
          <p:nvPr/>
        </p:nvSpPr>
        <p:spPr>
          <a:xfrm>
            <a:off x="1403648" y="4725144"/>
            <a:ext cx="1370076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GOAL: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8073F-B652-F844-9E88-30B63D667D57}"/>
              </a:ext>
            </a:extLst>
          </p:cNvPr>
          <p:cNvSpPr/>
          <p:nvPr/>
        </p:nvSpPr>
        <p:spPr>
          <a:xfrm>
            <a:off x="2627784" y="4509120"/>
            <a:ext cx="144016" cy="21339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C8A329C-B952-CD48-B16E-0B560D13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9793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78A8D9-3599-6D4A-98B5-B32795F83464}"/>
              </a:ext>
            </a:extLst>
          </p:cNvPr>
          <p:cNvCxnSpPr/>
          <p:nvPr/>
        </p:nvCxnSpPr>
        <p:spPr>
          <a:xfrm>
            <a:off x="2483768" y="2737755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4FA6F69-684F-C047-A7DA-551CD09D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175011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3">
            <a:extLst>
              <a:ext uri="{FF2B5EF4-FFF2-40B4-BE49-F238E27FC236}">
                <a16:creationId xmlns:a16="http://schemas.microsoft.com/office/drawing/2014/main" id="{E6B287B0-0B4B-F848-8EA5-27A9ABABD3BC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3140968"/>
            <a:ext cx="6513603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❶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generates a pair of keys, a public key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, and a private (or secret) key 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.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3F2F16F3-8836-914B-8620-A26799144407}"/>
              </a:ext>
            </a:extLst>
          </p:cNvPr>
          <p:cNvSpPr txBox="1">
            <a:spLocks noChangeArrowheads="1"/>
          </p:cNvSpPr>
          <p:nvPr/>
        </p:nvSpPr>
        <p:spPr>
          <a:xfrm>
            <a:off x="466597" y="5339924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❸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Alice encrypts m to Bob using </a:t>
            </a:r>
            <a:r>
              <a:rPr lang="en-US" sz="2800" b="1" dirty="0" err="1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pk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323DC680-5520-A247-86CD-0AC1796E33F2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4624792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❷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“publishes” </a:t>
            </a:r>
            <a:r>
              <a:rPr lang="en-US" sz="2800" b="1" dirty="0" err="1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and keeps </a:t>
            </a:r>
            <a:r>
              <a:rPr lang="en-US" sz="2800" b="1" dirty="0" err="1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himself.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5D16E08-2B14-1C4A-BE3D-734AC474C1D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31145" y="1988840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65D16E08-2B14-1C4A-BE3D-734AC474C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45" y="1988840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63">
            <a:extLst>
              <a:ext uri="{FF2B5EF4-FFF2-40B4-BE49-F238E27FC236}">
                <a16:creationId xmlns:a16="http://schemas.microsoft.com/office/drawing/2014/main" id="{F91B76D4-4311-8948-8463-574DC8F5FD89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6136960"/>
            <a:ext cx="7129739" cy="532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System Font Regular"/>
              <a:buChar char="❹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Bob decrypts using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s</a:t>
            </a:r>
            <a:r>
              <a:rPr lang="en-US" sz="2800" b="1" dirty="0" err="1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k</a:t>
            </a:r>
            <a:endParaRPr lang="en-US" sz="2800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5BBC040D-DBFA-2640-8E5F-75771FA1DEF3}"/>
              </a:ext>
            </a:extLst>
          </p:cNvPr>
          <p:cNvSpPr txBox="1">
            <a:spLocks noChangeArrowheads="1"/>
          </p:cNvSpPr>
          <p:nvPr/>
        </p:nvSpPr>
        <p:spPr>
          <a:xfrm>
            <a:off x="7517432" y="2255697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DCF557-996C-A64D-BB6A-B8E1BD08A931}"/>
              </a:ext>
            </a:extLst>
          </p:cNvPr>
          <p:cNvGrpSpPr/>
          <p:nvPr/>
        </p:nvGrpSpPr>
        <p:grpSpPr>
          <a:xfrm>
            <a:off x="107504" y="188640"/>
            <a:ext cx="1606616" cy="1923177"/>
            <a:chOff x="439281" y="332520"/>
            <a:chExt cx="1606616" cy="192317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F32679C-66D1-9242-A12D-9D74D9001C3E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E50AE9-B6F7-0D44-AD18-38BD9FC1F354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48EC1AF-B4D7-874A-B068-0CA393BA9988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69CC59E-99FB-1748-9905-4AC9150348D1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AD303CE-3E8D-8142-96A1-CE415BFFF5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A6C21D-3767-2745-B637-8572C33C9652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9A4E6C1-E3E9-AC42-9919-1B3F146C270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7F8D6FA1-966D-5F42-82E0-522BA900E58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Bob</a:t>
              </a:r>
            </a:p>
          </p:txBody>
        </p:sp>
        <p:sp>
          <p:nvSpPr>
            <p:cNvPr id="28" name="Rectangle 63">
              <a:extLst>
                <a:ext uri="{FF2B5EF4-FFF2-40B4-BE49-F238E27FC236}">
                  <a16:creationId xmlns:a16="http://schemas.microsoft.com/office/drawing/2014/main" id="{9AC7BA42-BA00-5946-BC2A-BF108D4D6DC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CA3514E8-2488-2E4D-ACE8-F81358BC036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8120" y="1376675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Dec(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CA3514E8-2488-2E4D-ACE8-F81358BC0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120" y="1376675"/>
                <a:ext cx="2781015" cy="792088"/>
              </a:xfrm>
              <a:prstGeom prst="rect">
                <a:avLst/>
              </a:prstGeom>
              <a:blipFill>
                <a:blip r:embed="rId6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2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PPT Key generation algorithm generates a public-private key pair.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61F8A-350A-9746-8E3F-4C343089B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Encryption algorithm uses the public key to encrypt message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850EC10B-B4A8-6646-9CE7-CAF8E0685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44" y="2780928"/>
                <a:ext cx="8316416" cy="1605156"/>
              </a:xfrm>
              <a:prstGeom prst="rect">
                <a:avLst/>
              </a:prstGeom>
              <a:blipFill>
                <a:blip r:embed="rId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4056092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Decryption algorithm uses the private key to decrypt ciphertext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0F46AD-85D7-524F-B131-EE159D09A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56092"/>
                <a:ext cx="8316416" cy="1605156"/>
              </a:xfrm>
              <a:prstGeom prst="rect">
                <a:avLst/>
              </a:prstGeom>
              <a:blipFill>
                <a:blip r:embed="rId5"/>
                <a:stretch>
                  <a:fillRect l="-1220" r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2E05CE2A-7C9F-3E4D-9D8D-82187178F86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5325144"/>
                <a:ext cx="8581528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i="1" dirty="0">
                    <a:ea typeface="Cambria Math" panose="02040503050406030204" pitchFamily="18" charset="0"/>
                    <a:cs typeface="American Typewriter" charset="0"/>
                  </a:rPr>
                  <a:t>Correctness: 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For all pk, sk, 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2E05CE2A-7C9F-3E4D-9D8D-82187178F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25144"/>
                <a:ext cx="8581528" cy="1605156"/>
              </a:xfrm>
              <a:prstGeom prst="rect">
                <a:avLst/>
              </a:prstGeom>
              <a:blipFill>
                <a:blip r:embed="rId6"/>
                <a:stretch>
                  <a:fillRect l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50BE6C3-D527-1443-8D2D-8A413CC1946F}"/>
              </a:ext>
            </a:extLst>
          </p:cNvPr>
          <p:cNvSpPr/>
          <p:nvPr/>
        </p:nvSpPr>
        <p:spPr>
          <a:xfrm>
            <a:off x="467544" y="1844824"/>
            <a:ext cx="144016" cy="37173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A triple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𝐷𝑒𝑐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28D54FA8-605A-104C-BDE1-B1D33F2EC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9" y="978656"/>
                <a:ext cx="8316416" cy="722152"/>
              </a:xfrm>
              <a:prstGeom prst="rect">
                <a:avLst/>
              </a:prstGeom>
              <a:blipFill>
                <a:blip r:embed="rId7"/>
                <a:stretch>
                  <a:fillRect l="-1372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11C1C1EC-B91D-5049-8DF4-4454D1BEB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71" y="194726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96035F-4A09-9847-9BA5-78B56BBA4FFB}"/>
              </a:ext>
            </a:extLst>
          </p:cNvPr>
          <p:cNvCxnSpPr>
            <a:cxnSpLocks/>
          </p:cNvCxnSpPr>
          <p:nvPr/>
        </p:nvCxnSpPr>
        <p:spPr>
          <a:xfrm>
            <a:off x="7740352" y="422054"/>
            <a:ext cx="695976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3F7DC001-00DD-BB4D-BE54-48380820C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39" y="194726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92C1F092-C0A4-AF4F-A486-9D9D56A37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12" y="1779086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DE8E081D-744E-814A-A975-ED34F89E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92" y="3069105"/>
            <a:ext cx="502869" cy="5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1F90C4-8D8E-0843-B3C8-2A610AE74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69" y="4358403"/>
            <a:ext cx="329315" cy="53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Define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9" name="Picture 8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28C90C2C-81BD-2146-B9DC-788AF861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23046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5EE732-B3CC-3A43-A26E-8C4684AC9098}"/>
              </a:ext>
            </a:extLst>
          </p:cNvPr>
          <p:cNvCxnSpPr/>
          <p:nvPr/>
        </p:nvCxnSpPr>
        <p:spPr>
          <a:xfrm>
            <a:off x="2483768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1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4AAF63BC-B276-A94E-8F57-AB4360B1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120" y="293826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B780A67E-FDEE-D946-90F2-714C30C1FE3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31145" y="2752093"/>
                <a:ext cx="2781015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pk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B780A67E-FDEE-D946-90F2-714C30C1F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45" y="2752093"/>
                <a:ext cx="2781015" cy="792088"/>
              </a:xfrm>
              <a:prstGeom prst="rect">
                <a:avLst/>
              </a:prstGeom>
              <a:blipFill>
                <a:blip r:embed="rId5"/>
                <a:stretch>
                  <a:fillRect l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FDD428F4-6875-D74B-AF56-3579718311DC}"/>
              </a:ext>
            </a:extLst>
          </p:cNvPr>
          <p:cNvSpPr txBox="1">
            <a:spLocks noChangeArrowheads="1"/>
          </p:cNvSpPr>
          <p:nvPr/>
        </p:nvSpPr>
        <p:spPr>
          <a:xfrm>
            <a:off x="7517432" y="3018950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CCA229-4360-AC49-82F6-41F07716AA9A}"/>
              </a:ext>
            </a:extLst>
          </p:cNvPr>
          <p:cNvGrpSpPr/>
          <p:nvPr/>
        </p:nvGrpSpPr>
        <p:grpSpPr>
          <a:xfrm>
            <a:off x="491018" y="976397"/>
            <a:ext cx="1606616" cy="1923177"/>
            <a:chOff x="439281" y="332520"/>
            <a:chExt cx="1606616" cy="19231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9375A7-285B-F747-BC3D-1EE75623E521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D1715E-B12B-5348-9716-A47009F7788B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A4542A4-4E32-7944-B4D5-D7CF8D4FB4D6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CBDBED9-FEFC-CE45-903E-6D2140A80E5F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C2C5DB-7EA0-7349-83C2-7682C11B2DE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CB5919-DF11-3043-BF47-FA37AA84BB0D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4B11DC-6548-9143-BE80-E5097AA1B1CF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>
              <a:extLst>
                <a:ext uri="{FF2B5EF4-FFF2-40B4-BE49-F238E27FC236}">
                  <a16:creationId xmlns:a16="http://schemas.microsoft.com/office/drawing/2014/main" id="{750B1343-9A70-D448-8191-42718DDAD5D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Bob</a:t>
              </a:r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D83F1795-F368-B746-A7A4-2F1EBE8F3E2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51146" y="422413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1" dirty="0" err="1">
                  <a:solidFill>
                    <a:srgbClr val="FF0000"/>
                  </a:solidFill>
                  <a:latin typeface="American Typewriter" charset="0"/>
                  <a:ea typeface="American Typewriter" charset="0"/>
                  <a:cs typeface="American Typewriter" charset="0"/>
                </a:rPr>
                <a:t>pk</a:t>
              </a:r>
              <a:endParaRPr lang="en-US" sz="2000" dirty="0">
                <a:latin typeface="+mn-lt"/>
                <a:ea typeface="American Typewriter" charset="0"/>
                <a:cs typeface="American Typewriter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32B8CA6-820A-A44A-AA89-3480F621C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73" y="1287445"/>
            <a:ext cx="1591291" cy="158437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25B6A1D-5C77-674D-A483-D759B1D37254}"/>
              </a:ext>
            </a:extLst>
          </p:cNvPr>
          <p:cNvSpPr/>
          <p:nvPr/>
        </p:nvSpPr>
        <p:spPr>
          <a:xfrm>
            <a:off x="611560" y="4418042"/>
            <a:ext cx="77447" cy="22738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F1E9BAFC-8C70-E84E-B7AC-1E47A78B888A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4316079"/>
            <a:ext cx="8316416" cy="5530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Eve knows Bob’s public key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pk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F7FF5380-787A-6045-BB49-4B4558FC017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99592" y="4941168"/>
                <a:ext cx="8316416" cy="9072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Eve sees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polynomially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many ciphertexts</a:t>
                </a:r>
                <a:r>
                  <a:rPr lang="en-US" sz="28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F7FF5380-787A-6045-BB49-4B4558FC0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941168"/>
                <a:ext cx="8316416" cy="907269"/>
              </a:xfrm>
              <a:prstGeom prst="rect">
                <a:avLst/>
              </a:prstGeom>
              <a:blipFill>
                <a:blip r:embed="rId7"/>
                <a:stretch>
                  <a:fillRect l="-1524" t="-821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63">
            <a:extLst>
              <a:ext uri="{FF2B5EF4-FFF2-40B4-BE49-F238E27FC236}">
                <a16:creationId xmlns:a16="http://schemas.microsoft.com/office/drawing/2014/main" id="{A63270F6-B371-E14F-85FA-67EBE8551BC0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5906107"/>
            <a:ext cx="8316416" cy="9072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Given this: Eve should not get </a:t>
            </a:r>
            <a:r>
              <a:rPr lang="en-US" sz="2800" i="1" dirty="0">
                <a:latin typeface="+mn-lt"/>
                <a:ea typeface="American Typewriter" charset="0"/>
                <a:cs typeface="American Typewriter" charset="0"/>
              </a:rPr>
              <a:t>any partial information 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about the set of messages.</a:t>
            </a:r>
          </a:p>
        </p:txBody>
      </p:sp>
    </p:spTree>
    <p:extLst>
      <p:ext uri="{BB962C8B-B14F-4D97-AF65-F5344CB8AC3E}">
        <p14:creationId xmlns:p14="http://schemas.microsoft.com/office/powerpoint/2010/main" val="23384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IND-Security (also called IND-CPA)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E7DB6B-A91B-6C41-9F20-9103669BE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50" y="935307"/>
            <a:ext cx="1041586" cy="1037057"/>
          </a:xfrm>
          <a:prstGeom prst="rect">
            <a:avLst/>
          </a:prstGeom>
        </p:spPr>
      </p:pic>
      <p:sp>
        <p:nvSpPr>
          <p:cNvPr id="25" name="Rectangle 63">
            <a:extLst>
              <a:ext uri="{FF2B5EF4-FFF2-40B4-BE49-F238E27FC236}">
                <a16:creationId xmlns:a16="http://schemas.microsoft.com/office/drawing/2014/main" id="{46648097-B09D-A846-9001-EE9EB414EFC3}"/>
              </a:ext>
            </a:extLst>
          </p:cNvPr>
          <p:cNvSpPr txBox="1">
            <a:spLocks noChangeArrowheads="1"/>
          </p:cNvSpPr>
          <p:nvPr/>
        </p:nvSpPr>
        <p:spPr>
          <a:xfrm>
            <a:off x="5113036" y="1746054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1A345-D721-E04E-AA01-14C447721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53" y="1043558"/>
            <a:ext cx="798066" cy="945282"/>
          </a:xfrm>
          <a:prstGeom prst="rect">
            <a:avLst/>
          </a:prstGeom>
        </p:spPr>
      </p:pic>
      <p:sp>
        <p:nvSpPr>
          <p:cNvPr id="28" name="Rectangle 63">
            <a:extLst>
              <a:ext uri="{FF2B5EF4-FFF2-40B4-BE49-F238E27FC236}">
                <a16:creationId xmlns:a16="http://schemas.microsoft.com/office/drawing/2014/main" id="{58BCF7BD-CAF8-6F46-8794-16E7E857F62B}"/>
              </a:ext>
            </a:extLst>
          </p:cNvPr>
          <p:cNvSpPr txBox="1">
            <a:spLocks noChangeArrowheads="1"/>
          </p:cNvSpPr>
          <p:nvPr/>
        </p:nvSpPr>
        <p:spPr>
          <a:xfrm>
            <a:off x="794454" y="1736813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E976D8-41D0-7643-9EC2-7AE49464BC06}"/>
              </a:ext>
            </a:extLst>
          </p:cNvPr>
          <p:cNvCxnSpPr>
            <a:cxnSpLocks/>
          </p:cNvCxnSpPr>
          <p:nvPr/>
        </p:nvCxnSpPr>
        <p:spPr>
          <a:xfrm>
            <a:off x="3101156" y="2803911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/>
              <p:nvPr/>
            </p:nvSpPr>
            <p:spPr>
              <a:xfrm>
                <a:off x="467544" y="2355712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55712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/>
              <p:nvPr/>
            </p:nvSpPr>
            <p:spPr>
              <a:xfrm>
                <a:off x="3854008" y="2316086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008" y="2316086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BF4A1F-1B6A-904D-86A4-010DFA8BAF2F}"/>
              </a:ext>
            </a:extLst>
          </p:cNvPr>
          <p:cNvCxnSpPr>
            <a:cxnSpLocks/>
          </p:cNvCxnSpPr>
          <p:nvPr/>
        </p:nvCxnSpPr>
        <p:spPr>
          <a:xfrm flipH="1">
            <a:off x="3123772" y="3740015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/>
              <p:nvPr/>
            </p:nvSpPr>
            <p:spPr>
              <a:xfrm>
                <a:off x="3018029" y="3235959"/>
                <a:ext cx="2656048" cy="406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29" y="3235959"/>
                <a:ext cx="2656048" cy="406330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B10146-593A-0B4D-ABA1-59B6D7CE0A0A}"/>
                  </a:ext>
                </a:extLst>
              </p:cNvPr>
              <p:cNvSpPr/>
              <p:nvPr/>
            </p:nvSpPr>
            <p:spPr>
              <a:xfrm>
                <a:off x="3009781" y="3812023"/>
                <a:ext cx="2648930" cy="403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B10146-593A-0B4D-ABA1-59B6D7CE0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781" y="3812023"/>
                <a:ext cx="2648930" cy="403893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0C98474-0E6A-CA40-B989-8E02A6C6104A}"/>
                  </a:ext>
                </a:extLst>
              </p:cNvPr>
              <p:cNvSpPr/>
              <p:nvPr/>
            </p:nvSpPr>
            <p:spPr>
              <a:xfrm>
                <a:off x="576680" y="4131686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0C98474-0E6A-CA40-B989-8E02A6C61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0" y="4131686"/>
                <a:ext cx="128002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64B04A-67CA-304C-9A93-4D0AC5E5EA68}"/>
              </a:ext>
            </a:extLst>
          </p:cNvPr>
          <p:cNvCxnSpPr>
            <a:cxnSpLocks/>
          </p:cNvCxnSpPr>
          <p:nvPr/>
        </p:nvCxnSpPr>
        <p:spPr>
          <a:xfrm>
            <a:off x="3123772" y="4892143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/>
              <p:nvPr/>
            </p:nvSpPr>
            <p:spPr>
              <a:xfrm>
                <a:off x="566454" y="4611299"/>
                <a:ext cx="2170466" cy="424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𝐸𝑛𝑐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54" y="4611299"/>
                <a:ext cx="2170466" cy="424860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/>
              <p:nvPr/>
            </p:nvSpPr>
            <p:spPr>
              <a:xfrm>
                <a:off x="3350557" y="4460096"/>
                <a:ext cx="16646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557" y="4460096"/>
                <a:ext cx="1664686" cy="400110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50E70D-71BC-9640-ADF7-1105795E253B}"/>
              </a:ext>
            </a:extLst>
          </p:cNvPr>
          <p:cNvCxnSpPr>
            <a:cxnSpLocks/>
          </p:cNvCxnSpPr>
          <p:nvPr/>
        </p:nvCxnSpPr>
        <p:spPr>
          <a:xfrm flipH="1">
            <a:off x="3180767" y="5396199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/>
              <p:nvPr/>
            </p:nvSpPr>
            <p:spPr>
              <a:xfrm>
                <a:off x="3959922" y="4996089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22" y="4996089"/>
                <a:ext cx="44595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4446" y="5589240"/>
                <a:ext cx="8758074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encryption scheme is IND-secure if no PPT Eve can win in this game with probability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6" y="5589240"/>
                <a:ext cx="8758074" cy="1195034"/>
              </a:xfrm>
              <a:prstGeom prst="rect">
                <a:avLst/>
              </a:prstGeom>
              <a:blipFill>
                <a:blip r:embed="rId13"/>
                <a:stretch>
                  <a:fillRect l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BECDE47-9CC9-1C4A-AB52-81833623E46E}"/>
                  </a:ext>
                </a:extLst>
              </p:cNvPr>
              <p:cNvSpPr/>
              <p:nvPr/>
            </p:nvSpPr>
            <p:spPr>
              <a:xfrm>
                <a:off x="5674077" y="3519441"/>
                <a:ext cx="3202800" cy="442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bSup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𝒂𝒍𝒍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BECDE47-9CC9-1C4A-AB52-81833623E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077" y="3519441"/>
                <a:ext cx="3202800" cy="442109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63">
            <a:extLst>
              <a:ext uri="{FF2B5EF4-FFF2-40B4-BE49-F238E27FC236}">
                <a16:creationId xmlns:a16="http://schemas.microsoft.com/office/drawing/2014/main" id="{088D562F-1869-1443-A1FA-69C135D0E3F0}"/>
              </a:ext>
            </a:extLst>
          </p:cNvPr>
          <p:cNvSpPr txBox="1">
            <a:spLocks noChangeArrowheads="1"/>
          </p:cNvSpPr>
          <p:nvPr/>
        </p:nvSpPr>
        <p:spPr>
          <a:xfrm>
            <a:off x="5639984" y="5269763"/>
            <a:ext cx="3479489" cy="11259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latin typeface="+mn-lt"/>
                <a:ea typeface="American Typewriter" charset="0"/>
                <a:cs typeface="American Typewriter" charset="0"/>
              </a:rPr>
              <a:t>This def is unachievable. </a:t>
            </a:r>
            <a:br>
              <a:rPr lang="en-US" sz="2400" b="1" dirty="0">
                <a:latin typeface="+mn-lt"/>
                <a:ea typeface="American Typewriter" charset="0"/>
                <a:cs typeface="American Typewriter" charset="0"/>
              </a:rPr>
            </a:br>
            <a:r>
              <a:rPr lang="en-US" sz="2400" b="1" dirty="0">
                <a:latin typeface="+mn-lt"/>
                <a:ea typeface="American Typewriter" charset="0"/>
                <a:cs typeface="American Typewriter" charset="0"/>
              </a:rPr>
              <a:t>Can you spot the issue?</a:t>
            </a:r>
            <a:endParaRPr lang="en-US" sz="2400" b="1" dirty="0"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4" grpId="0"/>
      <p:bldP spid="36" grpId="0"/>
      <p:bldP spid="37" grpId="0"/>
      <p:bldP spid="38" grpId="0"/>
      <p:bldP spid="40" grpId="0"/>
      <p:bldP spid="41" grpId="0"/>
      <p:bldP spid="43" grpId="0"/>
      <p:bldP spid="44" grpId="0"/>
      <p:bldP spid="47" grpId="0"/>
      <p:bldP spid="48" grpId="0" animBg="1"/>
      <p:bldP spid="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3501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411760" y="321297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2" y="265023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272AD7-9270-DB4A-BDFB-85360A476ACB}"/>
              </a:ext>
            </a:extLst>
          </p:cNvPr>
          <p:cNvSpPr/>
          <p:nvPr/>
        </p:nvSpPr>
        <p:spPr>
          <a:xfrm>
            <a:off x="1120230" y="407707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156234" y="400506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AC477F-EA4C-6B4B-BBEE-FB971EB83904}"/>
              </a:ext>
            </a:extLst>
          </p:cNvPr>
          <p:cNvSpPr/>
          <p:nvPr/>
        </p:nvSpPr>
        <p:spPr>
          <a:xfrm>
            <a:off x="6840252" y="407707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51FAEDBC-456E-1841-8B4F-664E1AF30759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400506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795AF21-7A69-4E4B-BA59-5ADD3EA298EE}"/>
              </a:ext>
            </a:extLst>
          </p:cNvPr>
          <p:cNvSpPr/>
          <p:nvPr/>
        </p:nvSpPr>
        <p:spPr>
          <a:xfrm>
            <a:off x="1275098" y="1942346"/>
            <a:ext cx="914400" cy="6126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03848" y="2446402"/>
                <a:ext cx="2291763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sk,m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46402"/>
                <a:ext cx="2291763" cy="792088"/>
              </a:xfrm>
              <a:prstGeom prst="rect">
                <a:avLst/>
              </a:prstGeom>
              <a:blipFill>
                <a:blip r:embed="rId5"/>
                <a:stretch>
                  <a:fillRect l="-4420" r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1010725" y="5157192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</a:t>
            </a:r>
          </a:p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did Alice and Bob get the same </a:t>
            </a:r>
            <a:r>
              <a:rPr lang="en-US" sz="28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begin with?!</a:t>
            </a:r>
          </a:p>
        </p:txBody>
      </p:sp>
      <p:sp>
        <p:nvSpPr>
          <p:cNvPr id="26" name="Rectangle 63">
            <a:extLst>
              <a:ext uri="{FF2B5EF4-FFF2-40B4-BE49-F238E27FC236}">
                <a16:creationId xmlns:a16="http://schemas.microsoft.com/office/drawing/2014/main" id="{7F0F460C-B94A-A242-B8F7-BBF8CE469367}"/>
              </a:ext>
            </a:extLst>
          </p:cNvPr>
          <p:cNvSpPr txBox="1">
            <a:spLocks noChangeArrowheads="1"/>
          </p:cNvSpPr>
          <p:nvPr/>
        </p:nvSpPr>
        <p:spPr>
          <a:xfrm>
            <a:off x="1768302" y="1034734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(also called symmetric encryption)</a:t>
            </a:r>
          </a:p>
        </p:txBody>
      </p:sp>
    </p:spTree>
    <p:extLst>
      <p:ext uri="{BB962C8B-B14F-4D97-AF65-F5344CB8AC3E}">
        <p14:creationId xmlns:p14="http://schemas.microsoft.com/office/powerpoint/2010/main" val="424367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4EE7FA5C-2479-C841-A52A-F0D6732766F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20341" y="4632156"/>
                <a:ext cx="8316416" cy="24692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b="0" dirty="0">
                    <a:ea typeface="Cambria Math" panose="02040503050406030204" pitchFamily="18" charset="0"/>
                    <a:cs typeface="American Typewriter" charset="0"/>
                  </a:rPr>
                  <a:t>For all PPT pair of algorithms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M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there is a negligible </a:t>
                </a:r>
                <a:r>
                  <a:rPr lang="en-US" sz="2400" b="0" i="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fn</a:t>
                </a: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</m:oMath>
                </a14:m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:r>
                  <a:rPr lang="en-US" sz="2400" b="0" i="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s.t</a:t>
                </a: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American Typewriter" charset="0"/>
                  </a:rPr>
                  <a:t>: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⁡[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𝑝𝑘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𝑠𝑡𝑎𝑡𝑒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M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𝐸𝑛𝑐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𝑝𝑘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):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𝑠𝑡𝑎𝑡𝑒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r>
                  <a:rPr lang="en-US" sz="2400" b="0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b="0" dirty="0">
                    <a:latin typeface="+mn-lt"/>
                    <a:ea typeface="Cambria Math" panose="02040503050406030204" pitchFamily="18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𝜇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n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endParaRPr lang="en-US" sz="2400" b="0" dirty="0">
                  <a:latin typeface="+mn-lt"/>
                  <a:ea typeface="Cambria Math" panose="02040503050406030204" pitchFamily="18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4EE7FA5C-2479-C841-A52A-F0D673276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41" y="4632156"/>
                <a:ext cx="8316416" cy="2469252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05E0ED93-57A8-7645-8696-7AFB9E95F0DF}"/>
              </a:ext>
            </a:extLst>
          </p:cNvPr>
          <p:cNvSpPr/>
          <p:nvPr/>
        </p:nvSpPr>
        <p:spPr>
          <a:xfrm>
            <a:off x="344579" y="4581128"/>
            <a:ext cx="8388932" cy="2037204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89F9B8BD-B063-F846-BA65-6B4BD5F75833}"/>
              </a:ext>
            </a:extLst>
          </p:cNvPr>
          <p:cNvSpPr txBox="1">
            <a:spLocks noChangeArrowheads="1"/>
          </p:cNvSpPr>
          <p:nvPr/>
        </p:nvSpPr>
        <p:spPr>
          <a:xfrm>
            <a:off x="420340" y="3191996"/>
            <a:ext cx="872366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This can be written in the more traditional (and cumbersome) notation as below, but the game is more fun.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8ED51A-573A-A64F-A8A0-C7C8CDADA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1157159" cy="1152128"/>
          </a:xfrm>
          <a:prstGeom prst="rect">
            <a:avLst/>
          </a:prstGeom>
        </p:spPr>
      </p:pic>
      <p:sp>
        <p:nvSpPr>
          <p:cNvPr id="9" name="Rectangle 63">
            <a:extLst>
              <a:ext uri="{FF2B5EF4-FFF2-40B4-BE49-F238E27FC236}">
                <a16:creationId xmlns:a16="http://schemas.microsoft.com/office/drawing/2014/main" id="{3F7C72BC-FE71-9D4E-98C8-A3DFCB149F19}"/>
              </a:ext>
            </a:extLst>
          </p:cNvPr>
          <p:cNvSpPr txBox="1">
            <a:spLocks noChangeArrowheads="1"/>
          </p:cNvSpPr>
          <p:nvPr/>
        </p:nvSpPr>
        <p:spPr>
          <a:xfrm>
            <a:off x="6039197" y="217345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664C0-EA62-D04F-9654-D7BE7A94C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31590"/>
            <a:ext cx="798066" cy="945282"/>
          </a:xfrm>
          <a:prstGeom prst="rect">
            <a:avLst/>
          </a:prstGeom>
        </p:spPr>
      </p:pic>
      <p:sp>
        <p:nvSpPr>
          <p:cNvPr id="11" name="Rectangle 63">
            <a:extLst>
              <a:ext uri="{FF2B5EF4-FFF2-40B4-BE49-F238E27FC236}">
                <a16:creationId xmlns:a16="http://schemas.microsoft.com/office/drawing/2014/main" id="{DE98BDF7-4534-E546-8969-0547F5A48D0A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2173450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6CFE768D-4AF9-B149-840A-A62B0EBDDC90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4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3">
            <a:extLst>
              <a:ext uri="{FF2B5EF4-FFF2-40B4-BE49-F238E27FC236}">
                <a16:creationId xmlns:a16="http://schemas.microsoft.com/office/drawing/2014/main" id="{89F9B8BD-B063-F846-BA65-6B4BD5F75833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772816"/>
            <a:ext cx="8316416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“Semantic Security”: the computational analog of Shannon’s perfect secrecy definition.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6CFE768D-4AF9-B149-840A-A62B0EBDDC90}"/>
              </a:ext>
            </a:extLst>
          </p:cNvPr>
          <p:cNvSpPr txBox="1">
            <a:spLocks/>
          </p:cNvSpPr>
          <p:nvPr/>
        </p:nvSpPr>
        <p:spPr>
          <a:xfrm>
            <a:off x="20543" y="40466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 Alternative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C5233DBF-539E-4C4B-A3BE-A5D0C79AA78E}"/>
              </a:ext>
            </a:extLst>
          </p:cNvPr>
          <p:cNvSpPr txBox="1">
            <a:spLocks noChangeArrowheads="1"/>
          </p:cNvSpPr>
          <p:nvPr/>
        </p:nvSpPr>
        <p:spPr>
          <a:xfrm>
            <a:off x="469978" y="3480028"/>
            <a:ext cx="885455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Turns out to be equivalent to IND-security (just as in </a:t>
            </a:r>
            <a:r>
              <a:rPr lang="en-US" sz="2800" b="0" dirty="0" err="1">
                <a:ea typeface="Cambria Math" panose="02040503050406030204" pitchFamily="18" charset="0"/>
                <a:cs typeface="American Typewriter" charset="0"/>
              </a:rPr>
              <a:t>Lec</a:t>
            </a:r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 1 but the proof is more complex)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205534B4-75AF-5748-8AF8-5CD76B68E17B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5064204"/>
            <a:ext cx="8854550" cy="10290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Cambria Math" panose="02040503050406030204" pitchFamily="18" charset="0"/>
                <a:cs typeface="American Typewriter" charset="0"/>
              </a:rPr>
              <a:t>We will stick to IND-security as it’s easy to work with.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Simplifying the Definition: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 Message to Many Message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8071B-CAD2-294F-9E6D-65E8FEFF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0" y="1898173"/>
            <a:ext cx="1041586" cy="1037057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:a16="http://schemas.microsoft.com/office/drawing/2014/main" id="{3E027AEC-C050-6649-BFAA-67304227AC56}"/>
              </a:ext>
            </a:extLst>
          </p:cNvPr>
          <p:cNvSpPr txBox="1">
            <a:spLocks noChangeArrowheads="1"/>
          </p:cNvSpPr>
          <p:nvPr/>
        </p:nvSpPr>
        <p:spPr>
          <a:xfrm>
            <a:off x="5436096" y="270892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960F9-46F9-E74D-810D-DF6FB69FB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3" y="2006424"/>
            <a:ext cx="798066" cy="94528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CF59D266-FD5F-394B-A583-222A4ED4F723}"/>
              </a:ext>
            </a:extLst>
          </p:cNvPr>
          <p:cNvSpPr txBox="1">
            <a:spLocks noChangeArrowheads="1"/>
          </p:cNvSpPr>
          <p:nvPr/>
        </p:nvSpPr>
        <p:spPr>
          <a:xfrm>
            <a:off x="1117514" y="2699679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1A1C94-C46D-6748-9094-E9766E80305D}"/>
              </a:ext>
            </a:extLst>
          </p:cNvPr>
          <p:cNvCxnSpPr>
            <a:cxnSpLocks/>
          </p:cNvCxnSpPr>
          <p:nvPr/>
        </p:nvCxnSpPr>
        <p:spPr>
          <a:xfrm>
            <a:off x="3424216" y="3766777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/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/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/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76A80-16CD-814D-BA40-99C7BC680AC0}"/>
              </a:ext>
            </a:extLst>
          </p:cNvPr>
          <p:cNvCxnSpPr>
            <a:cxnSpLocks/>
          </p:cNvCxnSpPr>
          <p:nvPr/>
        </p:nvCxnSpPr>
        <p:spPr>
          <a:xfrm>
            <a:off x="3372263" y="492441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/>
              <p:nvPr/>
            </p:nvSpPr>
            <p:spPr>
              <a:xfrm>
                <a:off x="814945" y="4643572"/>
                <a:ext cx="24254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𝑬𝒏𝒄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𝒑𝒌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5" y="4643572"/>
                <a:ext cx="2425472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/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16D79F-808E-254D-9A39-026D2CAEDA1A}"/>
              </a:ext>
            </a:extLst>
          </p:cNvPr>
          <p:cNvCxnSpPr>
            <a:cxnSpLocks/>
          </p:cNvCxnSpPr>
          <p:nvPr/>
        </p:nvCxnSpPr>
        <p:spPr>
          <a:xfrm flipH="1">
            <a:off x="3429258" y="542847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/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25260" y="5598733"/>
                <a:ext cx="8758074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encryption scheme is single-message-IND-secure if no PPT Eve can win with prob.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84E58F93-D593-EC41-9149-9EC55FB7D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60" y="5598733"/>
                <a:ext cx="8758074" cy="1195034"/>
              </a:xfrm>
              <a:prstGeom prst="rect">
                <a:avLst/>
              </a:prstGeom>
              <a:blipFill>
                <a:blip r:embed="rId11"/>
                <a:stretch>
                  <a:fillRect l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/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AB0F46-B020-F949-A360-F9B482A4EEBC}"/>
              </a:ext>
            </a:extLst>
          </p:cNvPr>
          <p:cNvCxnSpPr>
            <a:cxnSpLocks/>
          </p:cNvCxnSpPr>
          <p:nvPr/>
        </p:nvCxnSpPr>
        <p:spPr>
          <a:xfrm flipH="1">
            <a:off x="3372263" y="446481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/>
              <p:nvPr/>
            </p:nvSpPr>
            <p:spPr>
              <a:xfrm>
                <a:off x="4120761" y="3938610"/>
                <a:ext cx="10582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61" y="3938610"/>
                <a:ext cx="105823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3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404664"/>
            <a:ext cx="8712968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Simplifying the Definition: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 Message to Many Message Security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8071B-CAD2-294F-9E6D-65E8FEFF5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10" y="1898173"/>
            <a:ext cx="1041586" cy="1037057"/>
          </a:xfrm>
          <a:prstGeom prst="rect">
            <a:avLst/>
          </a:prstGeom>
        </p:spPr>
      </p:pic>
      <p:sp>
        <p:nvSpPr>
          <p:cNvPr id="5" name="Rectangle 63">
            <a:extLst>
              <a:ext uri="{FF2B5EF4-FFF2-40B4-BE49-F238E27FC236}">
                <a16:creationId xmlns:a16="http://schemas.microsoft.com/office/drawing/2014/main" id="{3E027AEC-C050-6649-BFAA-67304227AC56}"/>
              </a:ext>
            </a:extLst>
          </p:cNvPr>
          <p:cNvSpPr txBox="1">
            <a:spLocks noChangeArrowheads="1"/>
          </p:cNvSpPr>
          <p:nvPr/>
        </p:nvSpPr>
        <p:spPr>
          <a:xfrm>
            <a:off x="5436096" y="2708920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960F9-46F9-E74D-810D-DF6FB69FB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13" y="2006424"/>
            <a:ext cx="798066" cy="945282"/>
          </a:xfrm>
          <a:prstGeom prst="rect">
            <a:avLst/>
          </a:prstGeom>
        </p:spPr>
      </p:pic>
      <p:sp>
        <p:nvSpPr>
          <p:cNvPr id="7" name="Rectangle 63">
            <a:extLst>
              <a:ext uri="{FF2B5EF4-FFF2-40B4-BE49-F238E27FC236}">
                <a16:creationId xmlns:a16="http://schemas.microsoft.com/office/drawing/2014/main" id="{CF59D266-FD5F-394B-A583-222A4ED4F723}"/>
              </a:ext>
            </a:extLst>
          </p:cNvPr>
          <p:cNvSpPr txBox="1">
            <a:spLocks noChangeArrowheads="1"/>
          </p:cNvSpPr>
          <p:nvPr/>
        </p:nvSpPr>
        <p:spPr>
          <a:xfrm>
            <a:off x="1117514" y="2699679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1A1C94-C46D-6748-9094-E9766E80305D}"/>
              </a:ext>
            </a:extLst>
          </p:cNvPr>
          <p:cNvCxnSpPr>
            <a:cxnSpLocks/>
          </p:cNvCxnSpPr>
          <p:nvPr/>
        </p:nvCxnSpPr>
        <p:spPr>
          <a:xfrm>
            <a:off x="3424216" y="3766777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/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𝑝𝑘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04E10B9-E05A-5740-9CD8-E7C96050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04" y="3318578"/>
                <a:ext cx="239822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/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BA248-AB8A-9643-A42A-8E9FA5AB5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68" y="3278952"/>
                <a:ext cx="533608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/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B91B51B-89C3-E549-8AB1-56DBD2211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71" y="4163959"/>
                <a:ext cx="128002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A76A80-16CD-814D-BA40-99C7BC680AC0}"/>
              </a:ext>
            </a:extLst>
          </p:cNvPr>
          <p:cNvCxnSpPr>
            <a:cxnSpLocks/>
          </p:cNvCxnSpPr>
          <p:nvPr/>
        </p:nvCxnSpPr>
        <p:spPr>
          <a:xfrm>
            <a:off x="3372263" y="492441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/>
              <p:nvPr/>
            </p:nvSpPr>
            <p:spPr>
              <a:xfrm>
                <a:off x="814945" y="4643572"/>
                <a:ext cx="21775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𝐸𝑛𝑐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𝑝𝑘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082C2D-9ECA-C049-B5DB-9CBF1E3E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5" y="4643572"/>
                <a:ext cx="2177519" cy="40011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/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FB01B6-88EB-A84B-A901-E58C7320C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352" y="4504242"/>
                <a:ext cx="36914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16D79F-808E-254D-9A39-026D2CAEDA1A}"/>
              </a:ext>
            </a:extLst>
          </p:cNvPr>
          <p:cNvCxnSpPr>
            <a:cxnSpLocks/>
          </p:cNvCxnSpPr>
          <p:nvPr/>
        </p:nvCxnSpPr>
        <p:spPr>
          <a:xfrm flipH="1">
            <a:off x="3429258" y="542847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/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14A73C4-C30E-B741-962E-9C935D7F0B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13" y="5028362"/>
                <a:ext cx="44595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3">
            <a:extLst>
              <a:ext uri="{FF2B5EF4-FFF2-40B4-BE49-F238E27FC236}">
                <a16:creationId xmlns:a16="http://schemas.microsoft.com/office/drawing/2014/main" id="{84E58F93-D593-EC41-9149-9EC55FB7D985}"/>
              </a:ext>
            </a:extLst>
          </p:cNvPr>
          <p:cNvSpPr txBox="1">
            <a:spLocks noChangeArrowheads="1"/>
          </p:cNvSpPr>
          <p:nvPr/>
        </p:nvSpPr>
        <p:spPr>
          <a:xfrm>
            <a:off x="725260" y="5598733"/>
            <a:ext cx="8023204" cy="11950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latin typeface="+mn-lt"/>
                <a:ea typeface="American Typewriter" charset="0"/>
                <a:cs typeface="American Typewriter" charset="0"/>
              </a:rPr>
              <a:t>Theorem:</a:t>
            </a:r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 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A public-key encryption scheme is IND-secure </a:t>
            </a:r>
            <a:r>
              <a:rPr lang="en-US" sz="2800" dirty="0" err="1">
                <a:latin typeface="+mn-lt"/>
                <a:ea typeface="American Typewriter" charset="0"/>
                <a:cs typeface="American Typewriter" charset="0"/>
              </a:rPr>
              <a:t>iff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it is single-message IND-secure.</a:t>
            </a:r>
            <a:endParaRPr lang="en-US" sz="2800" dirty="0"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/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540AEE1-65D6-C041-8C2B-A7F8E9952F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297" y="3940893"/>
                <a:ext cx="2106346" cy="400110"/>
              </a:xfrm>
              <a:prstGeom prst="rect">
                <a:avLst/>
              </a:prstGeom>
              <a:blipFill>
                <a:blip r:embed="rId1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AB0F46-B020-F949-A360-F9B482A4EEBC}"/>
              </a:ext>
            </a:extLst>
          </p:cNvPr>
          <p:cNvCxnSpPr>
            <a:cxnSpLocks/>
          </p:cNvCxnSpPr>
          <p:nvPr/>
        </p:nvCxnSpPr>
        <p:spPr>
          <a:xfrm flipH="1">
            <a:off x="3372263" y="4464812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/>
              <p:nvPr/>
            </p:nvSpPr>
            <p:spPr>
              <a:xfrm>
                <a:off x="4120761" y="3938610"/>
                <a:ext cx="10009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E938939-85B7-F049-9F1C-BB60135E1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61" y="3938610"/>
                <a:ext cx="100098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6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323528" y="692696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Constructions of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849467" y="2060848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849467" y="2924944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3933056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846854" y="4797152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</p:spTree>
    <p:extLst>
      <p:ext uri="{BB962C8B-B14F-4D97-AF65-F5344CB8AC3E}">
        <p14:creationId xmlns:p14="http://schemas.microsoft.com/office/powerpoint/2010/main" val="1819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94346C-9B6B-D44E-8219-B2284F450CAE}"/>
              </a:ext>
            </a:extLst>
          </p:cNvPr>
          <p:cNvSpPr/>
          <p:nvPr/>
        </p:nvSpPr>
        <p:spPr>
          <a:xfrm>
            <a:off x="2231739" y="2801804"/>
            <a:ext cx="1152128" cy="2376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654418-3DDA-FE45-BBD0-F5D1E0FE77DF}"/>
              </a:ext>
            </a:extLst>
          </p:cNvPr>
          <p:cNvSpPr/>
          <p:nvPr/>
        </p:nvSpPr>
        <p:spPr>
          <a:xfrm>
            <a:off x="5622853" y="2564904"/>
            <a:ext cx="1152128" cy="30243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47872B-EA98-0F4D-9B18-80DF64CA1D70}"/>
              </a:ext>
            </a:extLst>
          </p:cNvPr>
          <p:cNvCxnSpPr>
            <a:cxnSpLocks/>
          </p:cNvCxnSpPr>
          <p:nvPr/>
        </p:nvCxnSpPr>
        <p:spPr>
          <a:xfrm>
            <a:off x="2987824" y="1916832"/>
            <a:ext cx="2766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3">
            <a:extLst>
              <a:ext uri="{FF2B5EF4-FFF2-40B4-BE49-F238E27FC236}">
                <a16:creationId xmlns:a16="http://schemas.microsoft.com/office/drawing/2014/main" id="{34E226B9-0745-7A42-9F13-755DCB84958D}"/>
              </a:ext>
            </a:extLst>
          </p:cNvPr>
          <p:cNvSpPr txBox="1">
            <a:spLocks noChangeArrowheads="1"/>
          </p:cNvSpPr>
          <p:nvPr/>
        </p:nvSpPr>
        <p:spPr>
          <a:xfrm>
            <a:off x="4210654" y="1259508"/>
            <a:ext cx="57867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CEF0DDCE-28AF-2641-B035-F679A71696B1}"/>
              </a:ext>
            </a:extLst>
          </p:cNvPr>
          <p:cNvSpPr txBox="1">
            <a:spLocks noChangeArrowheads="1"/>
          </p:cNvSpPr>
          <p:nvPr/>
        </p:nvSpPr>
        <p:spPr>
          <a:xfrm>
            <a:off x="2231739" y="5116497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domain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3D438B08-65EF-284E-947E-A1A1AB2876F4}"/>
              </a:ext>
            </a:extLst>
          </p:cNvPr>
          <p:cNvSpPr txBox="1">
            <a:spLocks noChangeArrowheads="1"/>
          </p:cNvSpPr>
          <p:nvPr/>
        </p:nvSpPr>
        <p:spPr>
          <a:xfrm>
            <a:off x="5694862" y="5538107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range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E8EAD-8A5F-6143-9666-5447D8EBCB38}"/>
              </a:ext>
            </a:extLst>
          </p:cNvPr>
          <p:cNvCxnSpPr>
            <a:cxnSpLocks/>
          </p:cNvCxnSpPr>
          <p:nvPr/>
        </p:nvCxnSpPr>
        <p:spPr>
          <a:xfrm>
            <a:off x="3641661" y="3212976"/>
            <a:ext cx="165041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3">
            <a:extLst>
              <a:ext uri="{FF2B5EF4-FFF2-40B4-BE49-F238E27FC236}">
                <a16:creationId xmlns:a16="http://schemas.microsoft.com/office/drawing/2014/main" id="{5FB7108D-0948-7C4F-B77B-69964F4B867E}"/>
              </a:ext>
            </a:extLst>
          </p:cNvPr>
          <p:cNvSpPr txBox="1">
            <a:spLocks noChangeArrowheads="1"/>
          </p:cNvSpPr>
          <p:nvPr/>
        </p:nvSpPr>
        <p:spPr>
          <a:xfrm>
            <a:off x="3707904" y="2326531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Easy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3B6155-D818-0243-8FD4-3A3FE1598A0F}"/>
              </a:ext>
            </a:extLst>
          </p:cNvPr>
          <p:cNvCxnSpPr>
            <a:cxnSpLocks/>
          </p:cNvCxnSpPr>
          <p:nvPr/>
        </p:nvCxnSpPr>
        <p:spPr>
          <a:xfrm flipH="1">
            <a:off x="3707904" y="4293096"/>
            <a:ext cx="15562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3">
            <a:extLst>
              <a:ext uri="{FF2B5EF4-FFF2-40B4-BE49-F238E27FC236}">
                <a16:creationId xmlns:a16="http://schemas.microsoft.com/office/drawing/2014/main" id="{531D150F-D62C-204F-B351-7FFB4C2EFC7C}"/>
              </a:ext>
            </a:extLst>
          </p:cNvPr>
          <p:cNvSpPr txBox="1">
            <a:spLocks noChangeArrowheads="1"/>
          </p:cNvSpPr>
          <p:nvPr/>
        </p:nvSpPr>
        <p:spPr>
          <a:xfrm>
            <a:off x="3822822" y="3513219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Hard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invert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6ADC06-EFD5-4443-95FC-4AB102233B28}"/>
              </a:ext>
            </a:extLst>
          </p:cNvPr>
          <p:cNvCxnSpPr>
            <a:cxnSpLocks/>
          </p:cNvCxnSpPr>
          <p:nvPr/>
        </p:nvCxnSpPr>
        <p:spPr>
          <a:xfrm flipH="1">
            <a:off x="3779911" y="5483511"/>
            <a:ext cx="1526317" cy="0"/>
          </a:xfrm>
          <a:prstGeom prst="straightConnector1">
            <a:avLst/>
          </a:prstGeom>
          <a:ln w="635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3">
            <a:extLst>
              <a:ext uri="{FF2B5EF4-FFF2-40B4-BE49-F238E27FC236}">
                <a16:creationId xmlns:a16="http://schemas.microsoft.com/office/drawing/2014/main" id="{33D90923-F324-FA42-A959-486364B4D374}"/>
              </a:ext>
            </a:extLst>
          </p:cNvPr>
          <p:cNvSpPr txBox="1">
            <a:spLocks noChangeArrowheads="1"/>
          </p:cNvSpPr>
          <p:nvPr/>
        </p:nvSpPr>
        <p:spPr>
          <a:xfrm>
            <a:off x="3937572" y="4674011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 to </a:t>
            </a:r>
            <a:b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invert</a:t>
            </a:r>
            <a:endParaRPr lang="en-US" altLang="en-US" sz="20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A0C3729C-C7D9-FD41-B2A2-8015127BA8A6}"/>
              </a:ext>
            </a:extLst>
          </p:cNvPr>
          <p:cNvSpPr txBox="1">
            <a:spLocks noChangeArrowheads="1"/>
          </p:cNvSpPr>
          <p:nvPr/>
        </p:nvSpPr>
        <p:spPr>
          <a:xfrm>
            <a:off x="3937740" y="5466099"/>
            <a:ext cx="1368488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given a trapdoor</a:t>
            </a:r>
            <a:endParaRPr lang="en-US" altLang="en-US" sz="2000" b="1" dirty="0">
              <a:solidFill>
                <a:srgbClr val="0000FF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15D679-2D90-5147-AF33-ADB7CB2CD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42" y="5828730"/>
            <a:ext cx="1212814" cy="1023804"/>
          </a:xfrm>
          <a:prstGeom prst="rect">
            <a:avLst/>
          </a:prstGeom>
        </p:spPr>
      </p:pic>
      <p:sp>
        <p:nvSpPr>
          <p:cNvPr id="21" name="Subtitle 1">
            <a:extLst>
              <a:ext uri="{FF2B5EF4-FFF2-40B4-BE49-F238E27FC236}">
                <a16:creationId xmlns:a16="http://schemas.microsoft.com/office/drawing/2014/main" id="{9EF7EAA0-3082-D649-87F0-DCAFB3F44A79}"/>
              </a:ext>
            </a:extLst>
          </p:cNvPr>
          <p:cNvSpPr txBox="1">
            <a:spLocks/>
          </p:cNvSpPr>
          <p:nvPr/>
        </p:nvSpPr>
        <p:spPr>
          <a:xfrm>
            <a:off x="143508" y="45899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One-way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D0836F-BF2B-B440-A22B-B621FFBDF597}"/>
              </a:ext>
            </a:extLst>
          </p:cNvPr>
          <p:cNvGrpSpPr/>
          <p:nvPr/>
        </p:nvGrpSpPr>
        <p:grpSpPr>
          <a:xfrm>
            <a:off x="5635227" y="2886939"/>
            <a:ext cx="1512167" cy="3157914"/>
            <a:chOff x="7769198" y="2564904"/>
            <a:chExt cx="1512167" cy="31579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6F23965-F62F-7746-B716-79D9FD35387F}"/>
                </a:ext>
              </a:extLst>
            </p:cNvPr>
            <p:cNvSpPr/>
            <p:nvPr/>
          </p:nvSpPr>
          <p:spPr>
            <a:xfrm>
              <a:off x="7769198" y="2564904"/>
              <a:ext cx="1152128" cy="23762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F4F019D4-0021-1749-BACD-2367B7EED49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769198" y="4879597"/>
              <a:ext cx="1512167" cy="84322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en-US" sz="2000" dirty="0">
                  <a:latin typeface="American Typewriter" charset="0"/>
                  <a:ea typeface="American Typewriter" charset="0"/>
                  <a:cs typeface="American Typewriter" charset="0"/>
                </a:rPr>
                <a:t>range</a:t>
              </a:r>
            </a:p>
          </p:txBody>
        </p:sp>
      </p:grpSp>
      <p:sp>
        <p:nvSpPr>
          <p:cNvPr id="25" name="Subtitle 1">
            <a:extLst>
              <a:ext uri="{FF2B5EF4-FFF2-40B4-BE49-F238E27FC236}">
                <a16:creationId xmlns:a16="http://schemas.microsoft.com/office/drawing/2014/main" id="{0C1591BB-0B38-DB4D-8619-7AE6C7201A06}"/>
              </a:ext>
            </a:extLst>
          </p:cNvPr>
          <p:cNvSpPr txBox="1">
            <a:spLocks/>
          </p:cNvSpPr>
          <p:nvPr/>
        </p:nvSpPr>
        <p:spPr>
          <a:xfrm>
            <a:off x="111460" y="439503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One-way Permutations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6" name="Rectangle 63">
            <a:extLst>
              <a:ext uri="{FF2B5EF4-FFF2-40B4-BE49-F238E27FC236}">
                <a16:creationId xmlns:a16="http://schemas.microsoft.com/office/drawing/2014/main" id="{D71FD569-B94A-4043-90F9-C42C24FA2FBB}"/>
              </a:ext>
            </a:extLst>
          </p:cNvPr>
          <p:cNvSpPr txBox="1">
            <a:spLocks noChangeArrowheads="1"/>
          </p:cNvSpPr>
          <p:nvPr/>
        </p:nvSpPr>
        <p:spPr>
          <a:xfrm>
            <a:off x="5553287" y="5959717"/>
            <a:ext cx="3590713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>
                <a:latin typeface="American Typewriter" charset="0"/>
                <a:ea typeface="American Typewriter" charset="0"/>
                <a:cs typeface="American Typewriter" charset="0"/>
              </a:rPr>
              <a:t>Domain = Range</a:t>
            </a:r>
          </a:p>
        </p:txBody>
      </p:sp>
    </p:spTree>
    <p:extLst>
      <p:ext uri="{BB962C8B-B14F-4D97-AF65-F5344CB8AC3E}">
        <p14:creationId xmlns:p14="http://schemas.microsoft.com/office/powerpoint/2010/main" val="23410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 animBg="1"/>
      <p:bldP spid="12" grpId="0"/>
      <p:bldP spid="17" grpId="0"/>
      <p:bldP spid="19" grpId="0"/>
      <p:bldP spid="21" grpId="1"/>
      <p:bldP spid="21" grpId="2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744024" y="1015922"/>
                <a:ext cx="8298309" cy="3511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700" dirty="0"/>
                          <m:t>) </m:t>
                        </m:r>
                        <m:r>
                          <a:rPr lang="en-US" sz="2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700" dirty="0"/>
                  <a:t> where </a:t>
                </a:r>
                <a:r>
                  <a:rPr lang="en-US" sz="2700" b="1" dirty="0">
                    <a:solidFill>
                      <a:srgbClr val="0000FF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700" b="1" dirty="0">
                    <a:solidFill>
                      <a:srgbClr val="0000FF"/>
                    </a:solidFill>
                  </a:rPr>
                  <a:t> is itself a collection of functions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700" dirty="0"/>
                  <a:t> is a trapdoor one-way function family if: 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Easy to sample function index with a trapdoor: There is a PPT algorithm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700" dirty="0"/>
                  <a:t> that outputs a function index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700" dirty="0"/>
                  <a:t> together with a trapdoor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/>
                  <a:t>.</a:t>
                </a: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4" y="1015922"/>
                <a:ext cx="8298309" cy="3511859"/>
              </a:xfrm>
              <a:prstGeom prst="rect">
                <a:avLst/>
              </a:prstGeom>
              <a:blipFill>
                <a:blip r:embed="rId3"/>
                <a:stretch>
                  <a:fillRect l="-1376" t="-1439" r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6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744024" y="1015922"/>
                <a:ext cx="8298309" cy="354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700" dirty="0"/>
                          <m:t>) </m:t>
                        </m:r>
                        <m:r>
                          <a:rPr lang="en-US" sz="2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700" dirty="0"/>
                  <a:t> where </a:t>
                </a:r>
                <a:r>
                  <a:rPr lang="en-US" sz="2700" b="1" dirty="0">
                    <a:solidFill>
                      <a:srgbClr val="0000FF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700" b="1" dirty="0">
                    <a:solidFill>
                      <a:srgbClr val="0000FF"/>
                    </a:solidFill>
                  </a:rPr>
                  <a:t> is itself a collection of functions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700" dirty="0"/>
                  <a:t> is a trapdoor one-way function family if: 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Easy to sample function index with a trapdoor.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Easy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4" y="1015922"/>
                <a:ext cx="8298309" cy="3542636"/>
              </a:xfrm>
              <a:prstGeom prst="rect">
                <a:avLst/>
              </a:prstGeom>
              <a:blipFill>
                <a:blip r:embed="rId3"/>
                <a:stretch>
                  <a:fillRect l="-1376" t="-1429" r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1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744024" y="1015922"/>
                <a:ext cx="8298309" cy="4404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700" dirty="0"/>
                          <m:t>) </m:t>
                        </m:r>
                        <m:r>
                          <a:rPr lang="en-US" sz="2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700" dirty="0"/>
                  <a:t> where </a:t>
                </a:r>
                <a:r>
                  <a:rPr lang="en-US" sz="2700" b="1" dirty="0">
                    <a:solidFill>
                      <a:srgbClr val="0000FF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700" b="1" dirty="0">
                    <a:solidFill>
                      <a:srgbClr val="0000FF"/>
                    </a:solidFill>
                  </a:rPr>
                  <a:t> is itself a collection of functions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700" dirty="0"/>
                  <a:t> is a trapdoor one-way function family if: 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Easy to sample function index with a trapdoor.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Easy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Easy to compute an 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4" y="1015922"/>
                <a:ext cx="8298309" cy="4404411"/>
              </a:xfrm>
              <a:prstGeom prst="rect">
                <a:avLst/>
              </a:prstGeom>
              <a:blipFill>
                <a:blip r:embed="rId3"/>
                <a:stretch>
                  <a:fillRect l="-1376" t="-1149" r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5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744024" y="1015922"/>
                <a:ext cx="8298309" cy="5697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700" dirty="0"/>
                          <m:t>) </m:t>
                        </m:r>
                        <m:r>
                          <a:rPr lang="en-US" sz="27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  <m:r>
                          <a:rPr lang="en-US" sz="27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ℱ</m:t>
                                </m:r>
                              </m:e>
                              <m:sub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700" dirty="0"/>
                  <a:t> where </a:t>
                </a:r>
                <a:r>
                  <a:rPr lang="en-US" sz="2700" b="1" dirty="0">
                    <a:solidFill>
                      <a:srgbClr val="0000FF"/>
                    </a:solidFill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en-US" sz="27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700" b="1" dirty="0">
                    <a:solidFill>
                      <a:srgbClr val="0000FF"/>
                    </a:solidFill>
                  </a:rPr>
                  <a:t> is itself a collection of functions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700" dirty="0"/>
                  <a:t> is a trapdoor one-way function family if: 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700" dirty="0"/>
                  <a:t>Easy to sample function index with a trapdoor.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Easy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Easy to compute an 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It is one-way: that is, for every </a:t>
                </a:r>
                <a:r>
                  <a:rPr lang="en-US" sz="2800" dirty="0" err="1"/>
                  <a:t>p.p.t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24" y="1015922"/>
                <a:ext cx="8298309" cy="5697072"/>
              </a:xfrm>
              <a:prstGeom prst="rect">
                <a:avLst/>
              </a:prstGeom>
              <a:blipFill>
                <a:blip r:embed="rId3"/>
                <a:stretch>
                  <a:fillRect l="-1376" t="-889" r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55E639-C646-D84C-A2AF-E911363BDA89}"/>
                  </a:ext>
                </a:extLst>
              </p:cNvPr>
              <p:cNvSpPr/>
              <p:nvPr/>
            </p:nvSpPr>
            <p:spPr>
              <a:xfrm>
                <a:off x="1022310" y="5589240"/>
                <a:ext cx="8100392" cy="822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</m:d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𝑮𝒆𝒏</m:t>
                                  </m:r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 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B55E639-C646-D84C-A2AF-E911363BD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10" y="5589240"/>
                <a:ext cx="8100392" cy="822469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0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628800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</a:t>
            </a:r>
          </a:p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did Alice and Bob get the same </a:t>
            </a:r>
            <a:r>
              <a:rPr lang="en-US" sz="28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begin with?!</a:t>
            </a:r>
          </a:p>
        </p:txBody>
      </p:sp>
      <p:sp>
        <p:nvSpPr>
          <p:cNvPr id="13" name="Rectangle 63">
            <a:extLst>
              <a:ext uri="{FF2B5EF4-FFF2-40B4-BE49-F238E27FC236}">
                <a16:creationId xmlns:a16="http://schemas.microsoft.com/office/drawing/2014/main" id="{CB3065F1-3728-774F-A7AA-77ABDFE9B0C3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2924944"/>
            <a:ext cx="8169787" cy="12241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Physical Exchange of Keys is Clunky and Impractical:</a:t>
            </a:r>
            <a:endParaRPr lang="en-US" sz="2800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5" name="Rectangle 63">
            <a:extLst>
              <a:ext uri="{FF2B5EF4-FFF2-40B4-BE49-F238E27FC236}">
                <a16:creationId xmlns:a16="http://schemas.microsoft.com/office/drawing/2014/main" id="{FF686D56-F46D-0F45-B361-5289428608D5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3929050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What if Alice and Bob have never met in person?</a:t>
            </a: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6C16C96A-F7AA-E747-B55E-A6E0357A099A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649130"/>
            <a:ext cx="8169787" cy="6120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Even so, what if they need to refresh their keys?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A0C7269-53EB-CA42-A8AA-4644AA7D9B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5396594"/>
                <a:ext cx="8169787" cy="101673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Too expensive and cumbersome: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Each user will need to store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𝑁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keys, too expensive!</a:t>
                </a:r>
              </a:p>
            </p:txBody>
          </p:sp>
        </mc:Choice>
        <mc:Fallback xmlns=""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A0C7269-53EB-CA42-A8AA-4644AA7D9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96594"/>
                <a:ext cx="8169787" cy="1016732"/>
              </a:xfrm>
              <a:prstGeom prst="rect">
                <a:avLst/>
              </a:prstGeom>
              <a:blipFill>
                <a:blip r:embed="rId3"/>
                <a:stretch>
                  <a:fillRect l="-1242" t="-2469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7504" y="188640"/>
            <a:ext cx="871296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From Trapdoor Permutations to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IND-Secure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1823F9-5D83-9F42-AB9B-675536DCC605}"/>
                  </a:ext>
                </a:extLst>
              </p:cNvPr>
              <p:cNvSpPr/>
              <p:nvPr/>
            </p:nvSpPr>
            <p:spPr>
              <a:xfrm>
                <a:off x="539552" y="1700808"/>
                <a:ext cx="8298309" cy="3613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dirty="0">
                    <a:solidFill>
                      <a:schemeClr val="tx1"/>
                    </a:solidFill>
                  </a:rPr>
                  <a:t>Sample function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with a trapdoor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. The public key is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and the private key is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dirty="0"/>
                  <a:t>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800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as the ciphertext.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Output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computed using the private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1823F9-5D83-9F42-AB9B-675536DCC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8298309" cy="3613425"/>
              </a:xfrm>
              <a:prstGeom prst="rect">
                <a:avLst/>
              </a:prstGeom>
              <a:blipFill>
                <a:blip r:embed="rId3"/>
                <a:stretch>
                  <a:fillRect l="-1069" t="-1053" r="-1527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F039BCC-54B6-2542-A256-C352508F4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83" y="5450160"/>
            <a:ext cx="1397000" cy="1219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2CEBAB-3C7E-F142-809E-A9C36248FDD3}"/>
              </a:ext>
            </a:extLst>
          </p:cNvPr>
          <p:cNvSpPr/>
          <p:nvPr/>
        </p:nvSpPr>
        <p:spPr>
          <a:xfrm>
            <a:off x="2843808" y="5592142"/>
            <a:ext cx="7971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Could reveal partial info about m!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So, not IND-secure!</a:t>
            </a:r>
          </a:p>
        </p:txBody>
      </p:sp>
    </p:spTree>
    <p:extLst>
      <p:ext uri="{BB962C8B-B14F-4D97-AF65-F5344CB8AC3E}">
        <p14:creationId xmlns:p14="http://schemas.microsoft.com/office/powerpoint/2010/main" val="15305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7504" y="188640"/>
            <a:ext cx="8712968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From Trapdoor Permutations to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IND-Secure Public-key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1823F9-5D83-9F42-AB9B-675536DCC605}"/>
                  </a:ext>
                </a:extLst>
              </p:cNvPr>
              <p:cNvSpPr/>
              <p:nvPr/>
            </p:nvSpPr>
            <p:spPr>
              <a:xfrm>
                <a:off x="539552" y="1700808"/>
                <a:ext cx="8298309" cy="3529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700" dirty="0">
                    <a:solidFill>
                      <a:schemeClr val="tx1"/>
                    </a:solidFill>
                  </a:rPr>
                  <a:t>Sample function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with a trapdoor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. The public key is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 and the private key is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dirty="0"/>
                  <a:t>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𝐸𝑛𝑐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</m:oMath>
                </a14:m>
                <a:r>
                  <a:rPr lang="en-US" sz="2800" dirty="0"/>
                  <a:t> is a bit: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Pick a random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𝑯𝑪𝑩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nary>
                      <m:naryPr>
                        <m:chr m:val="⨁"/>
                        <m:subHide m:val="on"/>
                        <m:supHide m:val="on"/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nary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</a:rPr>
                  <a:t>. </a:t>
                </a:r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𝐷𝑒𝑐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Recover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using the private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and using 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81823F9-5D83-9F42-AB9B-675536DCC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8298309" cy="3529492"/>
              </a:xfrm>
              <a:prstGeom prst="rect">
                <a:avLst/>
              </a:prstGeom>
              <a:blipFill>
                <a:blip r:embed="rId3"/>
                <a:stretch>
                  <a:fillRect l="-1069" t="-1075" b="-3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E958453-F523-2A4B-98A0-A932A65CE8A2}"/>
              </a:ext>
            </a:extLst>
          </p:cNvPr>
          <p:cNvSpPr/>
          <p:nvPr/>
        </p:nvSpPr>
        <p:spPr>
          <a:xfrm>
            <a:off x="1025501" y="5445224"/>
            <a:ext cx="7971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This is IND-secure: </a:t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Proof by Hybrid argument (exercise). </a:t>
            </a:r>
          </a:p>
        </p:txBody>
      </p:sp>
    </p:spTree>
    <p:extLst>
      <p:ext uri="{BB962C8B-B14F-4D97-AF65-F5344CB8AC3E}">
        <p14:creationId xmlns:p14="http://schemas.microsoft.com/office/powerpoint/2010/main" val="24486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Trapdoor Permutations: Candidates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3B41A4-022E-724A-A311-4D21BB41B959}"/>
              </a:ext>
            </a:extLst>
          </p:cNvPr>
          <p:cNvSpPr/>
          <p:nvPr/>
        </p:nvSpPr>
        <p:spPr>
          <a:xfrm>
            <a:off x="611560" y="1988840"/>
            <a:ext cx="7971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Trapdoor Permutations are </a:t>
            </a:r>
            <a:r>
              <a:rPr lang="en-US" sz="3200" i="1" dirty="0"/>
              <a:t>exceedingly</a:t>
            </a:r>
            <a:r>
              <a:rPr lang="en-US" sz="3200" dirty="0"/>
              <a:t> rare.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E6146E-1CAE-CC4C-83AF-A7908DE720BF}"/>
              </a:ext>
            </a:extLst>
          </p:cNvPr>
          <p:cNvSpPr/>
          <p:nvPr/>
        </p:nvSpPr>
        <p:spPr>
          <a:xfrm>
            <a:off x="611560" y="3429000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Two candidates (both need factoring to be hard):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1C8D93-4881-2C45-ACC0-AC8347CCAFAA}"/>
              </a:ext>
            </a:extLst>
          </p:cNvPr>
          <p:cNvSpPr/>
          <p:nvPr/>
        </p:nvSpPr>
        <p:spPr>
          <a:xfrm>
            <a:off x="720080" y="4221088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RSA (Rivest-Shamir-</a:t>
            </a:r>
            <a:r>
              <a:rPr lang="en-US" sz="3200" dirty="0" err="1"/>
              <a:t>Adleman</a:t>
            </a:r>
            <a:r>
              <a:rPr lang="en-US" sz="3200" dirty="0"/>
              <a:t>) Function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32357-9594-494A-A64E-91EDC845520C}"/>
              </a:ext>
            </a:extLst>
          </p:cNvPr>
          <p:cNvSpPr/>
          <p:nvPr/>
        </p:nvSpPr>
        <p:spPr>
          <a:xfrm>
            <a:off x="720080" y="5000110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Rabin/Blum-Williams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0A17AC-8EC0-1048-97CF-2F675E9253C1}"/>
              </a:ext>
            </a:extLst>
          </p:cNvPr>
          <p:cNvSpPr/>
          <p:nvPr/>
        </p:nvSpPr>
        <p:spPr>
          <a:xfrm>
            <a:off x="720080" y="4221088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The RSA (Rivest-Shamir-</a:t>
            </a:r>
            <a:r>
              <a:rPr lang="en-US" sz="3200" b="1" dirty="0" err="1"/>
              <a:t>Adleman</a:t>
            </a:r>
            <a:r>
              <a:rPr lang="en-US" sz="3200" b="1" dirty="0"/>
              <a:t>) Function</a:t>
            </a:r>
          </a:p>
        </p:txBody>
      </p:sp>
    </p:spTree>
    <p:extLst>
      <p:ext uri="{BB962C8B-B14F-4D97-AF65-F5344CB8AC3E}">
        <p14:creationId xmlns:p14="http://schemas.microsoft.com/office/powerpoint/2010/main" val="10329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Review: Number Theory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51556D-5705-EC4B-AC68-98772836312C}"/>
              </a:ext>
            </a:extLst>
          </p:cNvPr>
          <p:cNvSpPr/>
          <p:nvPr/>
        </p:nvSpPr>
        <p:spPr>
          <a:xfrm>
            <a:off x="611560" y="1476073"/>
            <a:ext cx="797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Let’s review some number theory from L5-7.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CBE32B-A629-D444-97EA-5EAED2EFEE59}"/>
                  </a:ext>
                </a:extLst>
              </p:cNvPr>
              <p:cNvSpPr/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be a product of two large primes.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CBE32B-A629-D444-97EA-5EAED2EFE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68161"/>
                <a:ext cx="7971837" cy="523220"/>
              </a:xfrm>
              <a:prstGeom prst="rect">
                <a:avLst/>
              </a:prstGeom>
              <a:blipFill>
                <a:blip r:embed="rId3"/>
                <a:stretch>
                  <a:fillRect l="-1752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13F1BC-EE4B-2D4B-BDCF-D25CC7B7E21B}"/>
                  </a:ext>
                </a:extLst>
              </p:cNvPr>
              <p:cNvSpPr/>
              <p:nvPr/>
            </p:nvSpPr>
            <p:spPr>
              <a:xfrm>
                <a:off x="611561" y="2940913"/>
                <a:ext cx="81219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Fact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=1}</m:t>
                    </m:r>
                  </m:oMath>
                </a14:m>
                <a:r>
                  <a:rPr lang="en-US" sz="2800" dirty="0"/>
                  <a:t> is a group.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13F1BC-EE4B-2D4B-BDCF-D25CC7B7E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1" y="2940913"/>
                <a:ext cx="8121950" cy="523220"/>
              </a:xfrm>
              <a:prstGeom prst="rect">
                <a:avLst/>
              </a:prstGeom>
              <a:blipFill>
                <a:blip r:embed="rId4"/>
                <a:stretch>
                  <a:fillRect l="-1719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3A8D8A-AA7B-1A42-8373-A50754968726}"/>
                  </a:ext>
                </a:extLst>
              </p:cNvPr>
              <p:cNvSpPr/>
              <p:nvPr/>
            </p:nvSpPr>
            <p:spPr>
              <a:xfrm>
                <a:off x="971600" y="3613665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group operation is multiplication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3A8D8A-AA7B-1A42-8373-A50754968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13665"/>
                <a:ext cx="7971837" cy="523220"/>
              </a:xfrm>
              <a:prstGeom prst="rect">
                <a:avLst/>
              </a:prstGeom>
              <a:blipFill>
                <a:blip r:embed="rId5"/>
                <a:stretch>
                  <a:fillRect l="-127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E78BEBB-2E36-1C4B-95C7-0F314F307158}"/>
              </a:ext>
            </a:extLst>
          </p:cNvPr>
          <p:cNvSpPr/>
          <p:nvPr/>
        </p:nvSpPr>
        <p:spPr>
          <a:xfrm>
            <a:off x="968406" y="4149080"/>
            <a:ext cx="7971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inverses exist and are easy to compute (how so?)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2C1B5C-5CE8-D944-ADC9-85FD1B70ED92}"/>
              </a:ext>
            </a:extLst>
          </p:cNvPr>
          <p:cNvSpPr/>
          <p:nvPr/>
        </p:nvSpPr>
        <p:spPr>
          <a:xfrm>
            <a:off x="971601" y="4725144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order of the group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F79693-F9A2-A54B-8862-775B05D3427D}"/>
                  </a:ext>
                </a:extLst>
              </p:cNvPr>
              <p:cNvSpPr/>
              <p:nvPr/>
            </p:nvSpPr>
            <p:spPr>
              <a:xfrm>
                <a:off x="5004048" y="4705980"/>
                <a:ext cx="38144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ϕ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F79693-F9A2-A54B-8862-775B05D34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05980"/>
                <a:ext cx="3814442" cy="523220"/>
              </a:xfrm>
              <a:prstGeom prst="rect">
                <a:avLst/>
              </a:prstGeom>
              <a:blipFill>
                <a:blip r:embed="rId6"/>
                <a:stretch>
                  <a:fillRect r="-33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5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RSA Trapdoor Permutation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/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Today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be an integer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800" dirty="0"/>
                  <a:t> Then, the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is a trapdoor permutation.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  <a:blipFill>
                <a:blip r:embed="rId3"/>
                <a:stretch>
                  <a:fillRect l="-1486" t="-649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B03C0B5-5956-EC4F-97B3-A7B597DE7210}"/>
                  </a:ext>
                </a:extLst>
              </p:cNvPr>
              <p:cNvSpPr/>
              <p:nvPr/>
            </p:nvSpPr>
            <p:spPr>
              <a:xfrm>
                <a:off x="483151" y="5589240"/>
                <a:ext cx="8532440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B03C0B5-5956-EC4F-97B3-A7B597DE7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51" y="5589240"/>
                <a:ext cx="8532440" cy="542136"/>
              </a:xfrm>
              <a:prstGeom prst="rect">
                <a:avLst/>
              </a:prstGeom>
              <a:blipFill>
                <a:blip r:embed="rId4"/>
                <a:stretch>
                  <a:fillRect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A29BAF-DFFF-E943-B348-5F7B205C772F}"/>
                  </a:ext>
                </a:extLst>
              </p:cNvPr>
              <p:cNvSpPr/>
              <p:nvPr/>
            </p:nvSpPr>
            <p:spPr>
              <a:xfrm>
                <a:off x="467544" y="2852936"/>
                <a:ext cx="8532440" cy="990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Key Fact</a:t>
                </a:r>
                <a:r>
                  <a:rPr lang="en-US" sz="2800" dirty="0"/>
                  <a:t>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/>
                  <a:t>, it is easy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6A29BAF-DFFF-E943-B348-5F7B205C7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8532440" cy="990977"/>
              </a:xfrm>
              <a:prstGeom prst="rect">
                <a:avLst/>
              </a:prstGeom>
              <a:blipFill>
                <a:blip r:embed="rId5"/>
                <a:stretch>
                  <a:fillRect l="-1486" t="-6329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78406FE-8DB2-7B4D-BF84-15E4D0D37537}"/>
                  </a:ext>
                </a:extLst>
              </p:cNvPr>
              <p:cNvSpPr/>
              <p:nvPr/>
            </p:nvSpPr>
            <p:spPr>
              <a:xfrm>
                <a:off x="465802" y="3987110"/>
                <a:ext cx="8532440" cy="552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 dirty="0"/>
                  <a:t>Proof: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i="1" dirty="0"/>
                  <a:t> 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78406FE-8DB2-7B4D-BF84-15E4D0D375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2" y="3987110"/>
                <a:ext cx="8532440" cy="552267"/>
              </a:xfrm>
              <a:prstGeom prst="rect">
                <a:avLst/>
              </a:prstGeom>
              <a:blipFill>
                <a:blip r:embed="rId6"/>
                <a:stretch>
                  <a:fillRect l="-1486" t="-2273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0CBF51FA-071F-3E41-83DE-4A165E5111F8}"/>
              </a:ext>
            </a:extLst>
          </p:cNvPr>
          <p:cNvSpPr/>
          <p:nvPr/>
        </p:nvSpPr>
        <p:spPr>
          <a:xfrm>
            <a:off x="2483768" y="4429138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(for some integer k)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364EBE-262D-7B41-AE91-2896AEACC360}"/>
              </a:ext>
            </a:extLst>
          </p:cNvPr>
          <p:cNvSpPr/>
          <p:nvPr/>
        </p:nvSpPr>
        <p:spPr>
          <a:xfrm>
            <a:off x="6516216" y="4065368"/>
            <a:ext cx="2232248" cy="72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4F94A6-674E-3445-80A8-AF0BD467C43C}"/>
              </a:ext>
            </a:extLst>
          </p:cNvPr>
          <p:cNvSpPr/>
          <p:nvPr/>
        </p:nvSpPr>
        <p:spPr>
          <a:xfrm>
            <a:off x="4211960" y="4005064"/>
            <a:ext cx="4496145" cy="72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6E4501-ECA4-AD44-A051-211DEAB60D93}"/>
              </a:ext>
            </a:extLst>
          </p:cNvPr>
          <p:cNvSpPr/>
          <p:nvPr/>
        </p:nvSpPr>
        <p:spPr>
          <a:xfrm>
            <a:off x="2483769" y="3998246"/>
            <a:ext cx="5934200" cy="727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0A4313-06EF-644A-ADE5-013CEF13845C}"/>
              </a:ext>
            </a:extLst>
          </p:cNvPr>
          <p:cNvSpPr/>
          <p:nvPr/>
        </p:nvSpPr>
        <p:spPr>
          <a:xfrm>
            <a:off x="467544" y="5013176"/>
            <a:ext cx="8532440" cy="54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/>
              <a:t>This gives us the RSA trapdoor permutation collection.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5BD59A7-3606-AB4E-BA05-53643AA56768}"/>
                  </a:ext>
                </a:extLst>
              </p:cNvPr>
              <p:cNvSpPr/>
              <p:nvPr/>
            </p:nvSpPr>
            <p:spPr>
              <a:xfrm>
                <a:off x="467544" y="6165304"/>
                <a:ext cx="8532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Trapdoor for inversion: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5BD59A7-3606-AB4E-BA05-53643AA567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165304"/>
                <a:ext cx="8532440" cy="523220"/>
              </a:xfrm>
              <a:prstGeom prst="rect">
                <a:avLst/>
              </a:prstGeom>
              <a:blipFill>
                <a:blip r:embed="rId7"/>
                <a:stretch>
                  <a:fillRect l="-148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3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RSA Trapdoor Permutation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/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Today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be an integer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ϕ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800" dirty="0"/>
                  <a:t> Then, the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is a trapdoor permutation.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  <a:blipFill>
                <a:blip r:embed="rId3"/>
                <a:stretch>
                  <a:fillRect l="-1486" t="-649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5BD59A7-3606-AB4E-BA05-53643AA56768}"/>
              </a:ext>
            </a:extLst>
          </p:cNvPr>
          <p:cNvSpPr/>
          <p:nvPr/>
        </p:nvSpPr>
        <p:spPr>
          <a:xfrm>
            <a:off x="417728" y="2924944"/>
            <a:ext cx="8906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Hardness of inversion without trapdoor = </a:t>
            </a:r>
            <a:r>
              <a:rPr lang="en-US" sz="2800" b="1" dirty="0"/>
              <a:t>RSA assumption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70D779-B7C1-B34D-A61D-6633A5AC32AD}"/>
              </a:ext>
            </a:extLst>
          </p:cNvPr>
          <p:cNvSpPr/>
          <p:nvPr/>
        </p:nvSpPr>
        <p:spPr>
          <a:xfrm>
            <a:off x="432048" y="4705980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 know that if factoring is easy, RSA is broken (and that’s the only </a:t>
            </a:r>
            <a:r>
              <a:rPr lang="en-US" sz="2800" i="1" dirty="0"/>
              <a:t>known</a:t>
            </a:r>
            <a:r>
              <a:rPr lang="en-US" sz="2800" dirty="0"/>
              <a:t> way to break RSA)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8B37D3-ACE4-2D42-B854-4EBD69AACF30}"/>
              </a:ext>
            </a:extLst>
          </p:cNvPr>
          <p:cNvSpPr/>
          <p:nvPr/>
        </p:nvSpPr>
        <p:spPr>
          <a:xfrm>
            <a:off x="432048" y="5930116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Major Open Problem:  Are factoring and RSA equivalent?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1746AC-D308-664E-9E74-ED490C9512FA}"/>
                  </a:ext>
                </a:extLst>
              </p:cNvPr>
              <p:cNvSpPr/>
              <p:nvPr/>
            </p:nvSpPr>
            <p:spPr>
              <a:xfrm>
                <a:off x="566265" y="3625860"/>
                <a:ext cx="8254207" cy="523220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(as above)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mod N, hard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81746AC-D308-664E-9E74-ED490C951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65" y="3625860"/>
                <a:ext cx="8254207" cy="523220"/>
              </a:xfrm>
              <a:prstGeom prst="rect">
                <a:avLst/>
              </a:prstGeom>
              <a:blipFill>
                <a:blip r:embed="rId4"/>
                <a:stretch>
                  <a:fillRect l="-1534" t="-11628" b="-25581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RSA Trapdoor Permutation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/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/>
                  <a:t>Today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/>
                  <a:t> be an integer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ϕ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800" dirty="0"/>
                  <a:t> Then, the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is a trapdoor permutation.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B9F70B-2A36-8643-9973-20CA6D6F2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8532440" cy="973023"/>
              </a:xfrm>
              <a:prstGeom prst="rect">
                <a:avLst/>
              </a:prstGeom>
              <a:blipFill>
                <a:blip r:embed="rId3"/>
                <a:stretch>
                  <a:fillRect l="-1486" t="-649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5BD59A7-3606-AB4E-BA05-53643AA56768}"/>
              </a:ext>
            </a:extLst>
          </p:cNvPr>
          <p:cNvSpPr/>
          <p:nvPr/>
        </p:nvSpPr>
        <p:spPr>
          <a:xfrm>
            <a:off x="417728" y="2996952"/>
            <a:ext cx="879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Hardcore bits (galore) for the RSA trapdoor one-way perm: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70D779-B7C1-B34D-A61D-6633A5AC32AD}"/>
                  </a:ext>
                </a:extLst>
              </p:cNvPr>
              <p:cNvSpPr/>
              <p:nvPr/>
            </p:nvSpPr>
            <p:spPr>
              <a:xfrm>
                <a:off x="683568" y="3724243"/>
                <a:ext cx="8532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Goldreich-Levin bit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GL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D70D779-B7C1-B34D-A61D-6633A5AC32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24243"/>
                <a:ext cx="8532440" cy="523220"/>
              </a:xfrm>
              <a:prstGeom prst="rect">
                <a:avLst/>
              </a:prstGeom>
              <a:blipFill>
                <a:blip r:embed="rId4"/>
                <a:stretch>
                  <a:fillRect l="-1189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BFCFB6-1E22-914C-8B89-9F2AB69F64D3}"/>
                  </a:ext>
                </a:extLst>
              </p:cNvPr>
              <p:cNvSpPr/>
              <p:nvPr/>
            </p:nvSpPr>
            <p:spPr>
              <a:xfrm>
                <a:off x="683568" y="4417948"/>
                <a:ext cx="8532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least significant bit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LSB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BFCFB6-1E22-914C-8B89-9F2AB69F6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17948"/>
                <a:ext cx="8532440" cy="523220"/>
              </a:xfrm>
              <a:prstGeom prst="rect">
                <a:avLst/>
              </a:prstGeom>
              <a:blipFill>
                <a:blip r:embed="rId5"/>
                <a:stretch>
                  <a:fillRect l="-1189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DD44C2-6D93-6446-B605-3BA8332F3BE1}"/>
                  </a:ext>
                </a:extLst>
              </p:cNvPr>
              <p:cNvSpPr/>
              <p:nvPr/>
            </p:nvSpPr>
            <p:spPr>
              <a:xfrm>
                <a:off x="683568" y="5085184"/>
                <a:ext cx="8532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“most significant bit”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𝐻𝐴𝐿𝐹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iff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DD44C2-6D93-6446-B605-3BA8332F3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085184"/>
                <a:ext cx="8532440" cy="523220"/>
              </a:xfrm>
              <a:prstGeom prst="rect">
                <a:avLst/>
              </a:prstGeom>
              <a:blipFill>
                <a:blip r:embed="rId6"/>
                <a:stretch>
                  <a:fillRect l="-1189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C9D54B-3C55-7647-8AC5-6759C89361E4}"/>
                  </a:ext>
                </a:extLst>
              </p:cNvPr>
              <p:cNvSpPr/>
              <p:nvPr/>
            </p:nvSpPr>
            <p:spPr>
              <a:xfrm>
                <a:off x="683568" y="5786100"/>
                <a:ext cx="85324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 fact, any single bit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hardcore.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6C9D54B-3C55-7647-8AC5-6759C8936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86100"/>
                <a:ext cx="8532440" cy="523220"/>
              </a:xfrm>
              <a:prstGeom prst="rect">
                <a:avLst/>
              </a:prstGeom>
              <a:blipFill>
                <a:blip r:embed="rId7"/>
                <a:stretch>
                  <a:fillRect l="-1189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0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467544" y="404664"/>
            <a:ext cx="8115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RSA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5325ED-1B82-2046-BC5D-661C2C3DCBD2}"/>
                  </a:ext>
                </a:extLst>
              </p:cNvPr>
              <p:cNvSpPr/>
              <p:nvPr/>
            </p:nvSpPr>
            <p:spPr>
              <a:xfrm>
                <a:off x="611560" y="1196752"/>
                <a:ext cx="7971837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/>
                  <a:t> be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/>
                  <a:t>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35325ED-1B82-2046-BC5D-661C2C3DC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7971837" cy="1815882"/>
              </a:xfrm>
              <a:prstGeom prst="rect">
                <a:avLst/>
              </a:prstGeom>
              <a:blipFill>
                <a:blip r:embed="rId3"/>
                <a:stretch>
                  <a:fillRect l="-1433"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80A1A5-F8A1-8B4A-A14C-447FF8556630}"/>
                  </a:ext>
                </a:extLst>
              </p:cNvPr>
              <p:cNvSpPr/>
              <p:nvPr/>
            </p:nvSpPr>
            <p:spPr>
              <a:xfrm>
                <a:off x="600201" y="3278013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is a bit: Generate random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LSB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80A1A5-F8A1-8B4A-A14C-447FF8556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01" y="3278013"/>
                <a:ext cx="7971837" cy="954107"/>
              </a:xfrm>
              <a:prstGeom prst="rect">
                <a:avLst/>
              </a:prstGeom>
              <a:blipFill>
                <a:blip r:embed="rId4"/>
                <a:stretch>
                  <a:fillRect l="-1272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1C908B-85E3-9449-9A8C-114D463683A9}"/>
                  </a:ext>
                </a:extLst>
              </p:cNvPr>
              <p:cNvSpPr/>
              <p:nvPr/>
            </p:nvSpPr>
            <p:spPr>
              <a:xfrm>
                <a:off x="611560" y="4581128"/>
                <a:ext cx="79718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: Recover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via RSA inversion.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C1C908B-85E3-9449-9A8C-114D46368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81128"/>
                <a:ext cx="7971837" cy="523220"/>
              </a:xfrm>
              <a:prstGeom prst="rect">
                <a:avLst/>
              </a:prstGeom>
              <a:blipFill>
                <a:blip r:embed="rId5"/>
                <a:stretch>
                  <a:fillRect l="-143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FFA5FA-3D29-EB41-BB7E-04D2FD639FB3}"/>
                  </a:ext>
                </a:extLst>
              </p:cNvPr>
              <p:cNvSpPr/>
              <p:nvPr/>
            </p:nvSpPr>
            <p:spPr>
              <a:xfrm>
                <a:off x="611560" y="5571237"/>
                <a:ext cx="797183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>
                    <a:solidFill>
                      <a:schemeClr val="tx1"/>
                    </a:solidFill>
                  </a:rPr>
                  <a:t>IND-secure under the RSA assumption</a:t>
                </a:r>
                <a:r>
                  <a:rPr lang="en-US" sz="2800" dirty="0">
                    <a:solidFill>
                      <a:schemeClr val="tx1"/>
                    </a:solidFill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(as above)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mod N, hard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FFA5FA-3D29-EB41-BB7E-04D2FD639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571237"/>
                <a:ext cx="7971837" cy="954107"/>
              </a:xfrm>
              <a:prstGeom prst="rect">
                <a:avLst/>
              </a:prstGeom>
              <a:blipFill>
                <a:blip r:embed="rId6"/>
                <a:stretch>
                  <a:fillRect l="-1752" t="-6579" r="-31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14" name="Picture 1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342D980F-6DAD-2E4E-8E62-59ADCF3E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544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56190-2F9E-FC40-A87F-96A501C041B1}"/>
              </a:ext>
            </a:extLst>
          </p:cNvPr>
          <p:cNvCxnSpPr/>
          <p:nvPr/>
        </p:nvCxnSpPr>
        <p:spPr>
          <a:xfrm>
            <a:off x="2411760" y="2683406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1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C804773-0BBA-734C-909C-69E562479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12" y="212066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272AD7-9270-DB4A-BDFB-85360A476ACB}"/>
              </a:ext>
            </a:extLst>
          </p:cNvPr>
          <p:cNvSpPr/>
          <p:nvPr/>
        </p:nvSpPr>
        <p:spPr>
          <a:xfrm>
            <a:off x="1120230" y="354750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56D9DA0C-BFB0-F44C-BBBB-E59997988C23}"/>
              </a:ext>
            </a:extLst>
          </p:cNvPr>
          <p:cNvSpPr txBox="1">
            <a:spLocks noChangeArrowheads="1"/>
          </p:cNvSpPr>
          <p:nvPr/>
        </p:nvSpPr>
        <p:spPr>
          <a:xfrm>
            <a:off x="1156234" y="347549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AC477F-EA4C-6B4B-BBEE-FB971EB83904}"/>
              </a:ext>
            </a:extLst>
          </p:cNvPr>
          <p:cNvSpPr/>
          <p:nvPr/>
        </p:nvSpPr>
        <p:spPr>
          <a:xfrm>
            <a:off x="6840252" y="3547502"/>
            <a:ext cx="648072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3">
            <a:extLst>
              <a:ext uri="{FF2B5EF4-FFF2-40B4-BE49-F238E27FC236}">
                <a16:creationId xmlns:a16="http://schemas.microsoft.com/office/drawing/2014/main" id="{51FAEDBC-456E-1841-8B4F-664E1AF30759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3475494"/>
            <a:ext cx="57606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sk</a:t>
            </a:r>
            <a:endParaRPr 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03848" y="1916832"/>
                <a:ext cx="2291763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Enc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</a:t>
                </a:r>
                <a:r>
                  <a:rPr lang="en-US" sz="2400" dirty="0" err="1">
                    <a:latin typeface="American Typewriter" charset="0"/>
                    <a:ea typeface="American Typewriter" charset="0"/>
                    <a:cs typeface="American Typewriter" charset="0"/>
                  </a:rPr>
                  <a:t>sk,m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FAB30C91-E29D-A642-BAAD-24BB14836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916832"/>
                <a:ext cx="2291763" cy="792088"/>
              </a:xfrm>
              <a:prstGeom prst="rect">
                <a:avLst/>
              </a:prstGeom>
              <a:blipFill>
                <a:blip r:embed="rId5"/>
                <a:stretch>
                  <a:fillRect l="-4420" r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63">
            <a:extLst>
              <a:ext uri="{FF2B5EF4-FFF2-40B4-BE49-F238E27FC236}">
                <a16:creationId xmlns:a16="http://schemas.microsoft.com/office/drawing/2014/main" id="{0CCA96FD-8B12-6040-9BE5-A8065C45EAF9}"/>
              </a:ext>
            </a:extLst>
          </p:cNvPr>
          <p:cNvSpPr txBox="1">
            <a:spLocks noChangeArrowheads="1"/>
          </p:cNvSpPr>
          <p:nvPr/>
        </p:nvSpPr>
        <p:spPr>
          <a:xfrm>
            <a:off x="1010725" y="4869160"/>
            <a:ext cx="8133275" cy="1605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The Key Agreement Problem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: Can Alice and Bob, who </a:t>
            </a:r>
            <a:r>
              <a:rPr lang="en-US" sz="2800" i="1" dirty="0">
                <a:latin typeface="+mn-lt"/>
                <a:ea typeface="American Typewriter" charset="0"/>
                <a:cs typeface="American Typewriter" charset="0"/>
              </a:rPr>
              <a:t>never previously met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, exchange messages securely?</a:t>
            </a:r>
          </a:p>
        </p:txBody>
      </p:sp>
    </p:spTree>
    <p:extLst>
      <p:ext uri="{BB962C8B-B14F-4D97-AF65-F5344CB8AC3E}">
        <p14:creationId xmlns:p14="http://schemas.microsoft.com/office/powerpoint/2010/main" val="223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This Lecture and the Next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164967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Key Exchange and Public-key Encryption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</a:t>
            </a:r>
            <a:b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	Definition and Properties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830197" y="249289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Constructions</a:t>
            </a:r>
            <a:endParaRPr lang="en-US" altLang="en-US" sz="2400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FD8FE375-6E8E-8649-89F2-2D4508DF668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3212976"/>
            <a:ext cx="7543274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1: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Trapdoor Permutations (RSA)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B833FB79-D0A9-F247-BC37-59FF7E641156}"/>
              </a:ext>
            </a:extLst>
          </p:cNvPr>
          <p:cNvSpPr txBox="1">
            <a:spLocks noChangeArrowheads="1"/>
          </p:cNvSpPr>
          <p:nvPr/>
        </p:nvSpPr>
        <p:spPr>
          <a:xfrm>
            <a:off x="1190237" y="4077072"/>
            <a:ext cx="6840760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merican Typewriter" charset="0"/>
                <a:ea typeface="American Typewriter" charset="0"/>
                <a:cs typeface="American Typewriter" charset="0"/>
              </a:rPr>
              <a:t>2: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Quadratic </a:t>
            </a:r>
            <a:r>
              <a:rPr lang="en-US" sz="2400" dirty="0" err="1">
                <a:latin typeface="American Typewriter" charset="0"/>
                <a:ea typeface="American Typewriter" charset="0"/>
                <a:cs typeface="American Typewriter" charset="0"/>
              </a:rPr>
              <a:t>Residuosity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/Goldwasser-Micali</a:t>
            </a: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6581779-EFFA-F041-9A1B-6721D01E0EEF}"/>
              </a:ext>
            </a:extLst>
          </p:cNvPr>
          <p:cNvSpPr txBox="1">
            <a:spLocks noChangeArrowheads="1"/>
          </p:cNvSpPr>
          <p:nvPr/>
        </p:nvSpPr>
        <p:spPr>
          <a:xfrm>
            <a:off x="1168354" y="5085184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3: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Diffie-Hellman/El Gamal</a:t>
            </a: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9BD1957E-573C-D942-907B-B882473FAC0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5949280"/>
            <a:ext cx="684076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4: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Learning with Errors/Regev</a:t>
            </a:r>
          </a:p>
        </p:txBody>
      </p:sp>
    </p:spTree>
    <p:extLst>
      <p:ext uri="{BB962C8B-B14F-4D97-AF65-F5344CB8AC3E}">
        <p14:creationId xmlns:p14="http://schemas.microsoft.com/office/powerpoint/2010/main" val="24465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5637167" y="270284"/>
            <a:ext cx="318330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 (1974)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9A415-18D9-3C45-9505-F9193B4A89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/>
        </p:blipFill>
        <p:spPr>
          <a:xfrm>
            <a:off x="0" y="0"/>
            <a:ext cx="5563696" cy="5184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89127-6AFE-854E-A5DE-DD4B87A89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b="65770"/>
          <a:stretch/>
        </p:blipFill>
        <p:spPr>
          <a:xfrm>
            <a:off x="109016" y="5358066"/>
            <a:ext cx="5271537" cy="1513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77A3F-FCAF-3F48-BCF7-30DDFFEDF0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6" t="13250" b="35300"/>
          <a:stretch/>
        </p:blipFill>
        <p:spPr>
          <a:xfrm>
            <a:off x="5431553" y="1313384"/>
            <a:ext cx="3712447" cy="46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6217522"/>
                <a:ext cx="7473879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6217522"/>
                <a:ext cx="7473879" cy="523846"/>
              </a:xfrm>
              <a:prstGeom prst="rect">
                <a:avLst/>
              </a:prstGeom>
              <a:blipFill>
                <a:blip r:embed="rId5"/>
                <a:stretch>
                  <a:fillRect l="-16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061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061689" cy="523220"/>
              </a:xfrm>
              <a:prstGeom prst="rect">
                <a:avLst/>
              </a:prstGeom>
              <a:blipFill>
                <a:blip r:embed="rId8"/>
                <a:stretch>
                  <a:fillRect l="-155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477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47775" cy="523220"/>
              </a:xfrm>
              <a:prstGeom prst="rect">
                <a:avLst/>
              </a:prstGeom>
              <a:blipFill>
                <a:blip r:embed="rId9"/>
                <a:stretch>
                  <a:fillRect l="-1875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69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A3D2AAD4-415D-E544-837C-FEBF126B1F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091107"/>
                <a:ext cx="7473879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There is a common number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w.h.p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.) 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A3D2AAD4-415D-E544-837C-FEBF126B1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091107"/>
                <a:ext cx="7473879" cy="523846"/>
              </a:xfrm>
              <a:prstGeom prst="rect">
                <a:avLst/>
              </a:prstGeom>
              <a:blipFill>
                <a:blip r:embed="rId10"/>
                <a:stretch>
                  <a:fillRect l="-1698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56467B99-19AF-B542-ABDE-3667ACBB196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4846" y="5733256"/>
                <a:ext cx="7473879" cy="9391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Alice and Bob can detect it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and they set it as their shared key.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56467B99-19AF-B542-ABDE-3667ACBB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46" y="5733256"/>
                <a:ext cx="7473879" cy="939180"/>
              </a:xfrm>
              <a:prstGeom prst="rect">
                <a:avLst/>
              </a:prstGeom>
              <a:blipFill>
                <a:blip r:embed="rId11"/>
                <a:stretch>
                  <a:fillRect l="-1698" t="-6667" r="-152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BD1C44F-7A01-F949-83AB-B6CCCAF681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4" t="16519" r="7640"/>
          <a:stretch/>
        </p:blipFill>
        <p:spPr>
          <a:xfrm>
            <a:off x="8088658" y="4898936"/>
            <a:ext cx="713641" cy="8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Merkle’s Idea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4" name="Picture 3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53DDE9FF-9404-DA42-B832-88A89D77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8" y="1863935"/>
            <a:ext cx="1647972" cy="16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573647-B1BC-5340-A540-2702B05758BC}"/>
              </a:ext>
            </a:extLst>
          </p:cNvPr>
          <p:cNvCxnSpPr/>
          <p:nvPr/>
        </p:nvCxnSpPr>
        <p:spPr>
          <a:xfrm>
            <a:off x="2396807" y="223095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p:pic>
        <p:nvPicPr>
          <p:cNvPr id="6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D11F9B7C-BC4E-9B4A-85CC-6E35170E4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58" y="1871756"/>
            <a:ext cx="1016248" cy="165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→[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>
                    <a:latin typeface="+mn-lt"/>
                    <a:ea typeface="American Typewriter" charset="0"/>
                    <a:cs typeface="American Typewriter" charset="0"/>
                  </a:rPr>
                  <a:t> is an injective OWF.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653AC8D5-3AF0-9F48-A808-ACE0B7B2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16632"/>
                <a:ext cx="2844824" cy="523846"/>
              </a:xfrm>
              <a:prstGeom prst="rect">
                <a:avLst/>
              </a:prstGeom>
              <a:blipFill>
                <a:blip r:embed="rId5"/>
                <a:stretch>
                  <a:fillRect l="-1778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E87C6D4-C3E1-A94F-B294-ED0DCFB9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24"/>
                <a:ext cx="3240360" cy="991318"/>
              </a:xfrm>
              <a:prstGeom prst="rect">
                <a:avLst/>
              </a:prstGeom>
              <a:blipFill>
                <a:blip r:embed="rId6"/>
                <a:stretch>
                  <a:fillRect l="-3516" t="-3797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random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C6C5F283-E857-004C-A9AD-4E20977F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789040"/>
                <a:ext cx="3240360" cy="991318"/>
              </a:xfrm>
              <a:prstGeom prst="rect">
                <a:avLst/>
              </a:prstGeom>
              <a:blipFill>
                <a:blip r:embed="rId7"/>
                <a:stretch>
                  <a:fillRect l="-3516" t="-2532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/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ABE6B9C-53D2-D649-A46B-31963A24E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628800"/>
                <a:ext cx="4106252" cy="523220"/>
              </a:xfrm>
              <a:prstGeom prst="rect">
                <a:avLst/>
              </a:prstGeom>
              <a:blipFill>
                <a:blip r:embed="rId8"/>
                <a:stretch>
                  <a:fillRect l="-153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81443C-1DF0-744C-AE27-39EDFDED2D78}"/>
              </a:ext>
            </a:extLst>
          </p:cNvPr>
          <p:cNvCxnSpPr/>
          <p:nvPr/>
        </p:nvCxnSpPr>
        <p:spPr>
          <a:xfrm>
            <a:off x="2411760" y="3501008"/>
            <a:ext cx="3960440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triangle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/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C7C2EF8-E9D3-5546-9758-0D1A54672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98850"/>
                <a:ext cx="4089838" cy="523220"/>
              </a:xfrm>
              <a:prstGeom prst="rect">
                <a:avLst/>
              </a:prstGeom>
              <a:blipFill>
                <a:blip r:embed="rId9"/>
                <a:stretch>
                  <a:fillRect l="-1858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63">
            <a:extLst>
              <a:ext uri="{FF2B5EF4-FFF2-40B4-BE49-F238E27FC236}">
                <a16:creationId xmlns:a16="http://schemas.microsoft.com/office/drawing/2014/main" id="{56467B99-19AF-B542-ABDE-3667ACBB1968}"/>
              </a:ext>
            </a:extLst>
          </p:cNvPr>
          <p:cNvSpPr txBox="1">
            <a:spLocks noChangeArrowheads="1"/>
          </p:cNvSpPr>
          <p:nvPr/>
        </p:nvSpPr>
        <p:spPr>
          <a:xfrm>
            <a:off x="827584" y="4830992"/>
            <a:ext cx="8169154" cy="9391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How long does it take </a:t>
            </a:r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Eve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to compute the shared key?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A6790F2-A9AB-C54A-AED1-6C1A8197AE2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5730180"/>
                <a:ext cx="8169154" cy="9391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She knows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𝑗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but she needs to invert the OWF. Assuming the OWF is very strong, 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time!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CA6790F2-A9AB-C54A-AED1-6C1A8197A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730180"/>
                <a:ext cx="8169154" cy="939180"/>
              </a:xfrm>
              <a:prstGeom prst="rect">
                <a:avLst/>
              </a:prstGeom>
              <a:blipFill>
                <a:blip r:embed="rId10"/>
                <a:stretch>
                  <a:fillRect l="-1398" t="-6667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2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44388</TotalTime>
  <Words>2326</Words>
  <Application>Microsoft Macintosh PowerPoint</Application>
  <PresentationFormat>On-screen Show (4:3)</PresentationFormat>
  <Paragraphs>296</Paragraphs>
  <Slides>37</Slides>
  <Notes>37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American Typewriter</vt:lpstr>
      <vt:lpstr>Arial</vt:lpstr>
      <vt:lpstr>Calibri</vt:lpstr>
      <vt:lpstr>Cambria Math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1060</cp:revision>
  <dcterms:created xsi:type="dcterms:W3CDTF">2014-03-14T23:52:55Z</dcterms:created>
  <dcterms:modified xsi:type="dcterms:W3CDTF">2021-10-04T18:43:01Z</dcterms:modified>
</cp:coreProperties>
</file>