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529" r:id="rId2"/>
    <p:sldId id="1206" r:id="rId3"/>
    <p:sldId id="1189" r:id="rId4"/>
    <p:sldId id="1191" r:id="rId5"/>
    <p:sldId id="1192" r:id="rId6"/>
    <p:sldId id="1190" r:id="rId7"/>
    <p:sldId id="1203" r:id="rId8"/>
    <p:sldId id="1182" r:id="rId9"/>
    <p:sldId id="1204" r:id="rId10"/>
    <p:sldId id="1183" r:id="rId11"/>
    <p:sldId id="1207" r:id="rId12"/>
    <p:sldId id="1208" r:id="rId13"/>
    <p:sldId id="1209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1E177C"/>
    <a:srgbClr val="762416"/>
    <a:srgbClr val="EA968D"/>
    <a:srgbClr val="9290EA"/>
    <a:srgbClr val="FF0000"/>
    <a:srgbClr val="1A17A5"/>
    <a:srgbClr val="891637"/>
    <a:srgbClr val="CC0099"/>
    <a:srgbClr val="7414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1359"/>
    <p:restoredTop sz="76309" autoAdjust="0"/>
  </p:normalViewPr>
  <p:slideViewPr>
    <p:cSldViewPr>
      <p:cViewPr varScale="1">
        <p:scale>
          <a:sx n="95" d="100"/>
          <a:sy n="95" d="100"/>
        </p:scale>
        <p:origin x="1216" y="1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B8A4AD-30BE-4EB0-88E7-04F008072919}" type="datetimeFigureOut">
              <a:rPr lang="en-CA" smtClean="0"/>
              <a:t>2021-09-22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8C13DC-EB30-4E7B-9A79-FF6A33A169F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72681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7DE5E11C-06A5-47B4-9150-823C84E42849}" type="slidenum">
              <a:rPr lang="en-US" smtClean="0"/>
              <a:pPr eaLnBrk="1" hangingPunct="1"/>
              <a:t>1</a:t>
            </a:fld>
            <a:endParaRPr lang="en-US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baseline="0" dirty="0"/>
          </a:p>
        </p:txBody>
      </p:sp>
    </p:spTree>
    <p:extLst>
      <p:ext uri="{BB962C8B-B14F-4D97-AF65-F5344CB8AC3E}">
        <p14:creationId xmlns:p14="http://schemas.microsoft.com/office/powerpoint/2010/main" val="310082246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843AA87-90BF-49A7-94A5-EF67FCE1416B}" type="slidenum">
              <a:rPr kumimoji="0" lang="en-CA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CA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4790141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843AA87-90BF-49A7-94A5-EF67FCE1416B}" type="slidenum">
              <a:rPr kumimoji="0" lang="en-CA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CA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0723120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843AA87-90BF-49A7-94A5-EF67FCE1416B}" type="slidenum">
              <a:rPr kumimoji="0" lang="en-CA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CA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1873057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843AA87-90BF-49A7-94A5-EF67FCE1416B}" type="slidenum">
              <a:rPr kumimoji="0" lang="en-CA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CA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056381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843AA87-90BF-49A7-94A5-EF67FCE1416B}" type="slidenum">
              <a:rPr kumimoji="0" lang="en-CA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CA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326231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843AA87-90BF-49A7-94A5-EF67FCE1416B}" type="slidenum">
              <a:rPr kumimoji="0" lang="en-CA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CA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660793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843AA87-90BF-49A7-94A5-EF67FCE1416B}" type="slidenum">
              <a:rPr kumimoji="0" lang="en-CA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CA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176390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843AA87-90BF-49A7-94A5-EF67FCE1416B}" type="slidenum">
              <a:rPr kumimoji="0" lang="en-CA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CA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1926657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843AA87-90BF-49A7-94A5-EF67FCE1416B}" type="slidenum">
              <a:rPr kumimoji="0" lang="en-CA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CA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4942831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843AA87-90BF-49A7-94A5-EF67FCE1416B}" type="slidenum">
              <a:rPr kumimoji="0" lang="en-CA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CA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7739143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843AA87-90BF-49A7-94A5-EF67FCE1416B}" type="slidenum">
              <a:rPr kumimoji="0" lang="en-CA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CA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9101371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843AA87-90BF-49A7-94A5-EF67FCE1416B}" type="slidenum">
              <a:rPr kumimoji="0" lang="en-CA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CA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626157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B9363-F440-4E1D-B0AF-94655AD61F33}" type="datetimeFigureOut">
              <a:rPr lang="en-CA" smtClean="0"/>
              <a:t>2021-09-22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E53B9-1987-4B63-835A-50030CAE541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0747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B9363-F440-4E1D-B0AF-94655AD61F33}" type="datetimeFigureOut">
              <a:rPr lang="en-CA" smtClean="0"/>
              <a:t>2021-09-22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E53B9-1987-4B63-835A-50030CAE541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781474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B9363-F440-4E1D-B0AF-94655AD61F33}" type="datetimeFigureOut">
              <a:rPr lang="en-CA" smtClean="0"/>
              <a:t>2021-09-22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E53B9-1987-4B63-835A-50030CAE541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399751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B9363-F440-4E1D-B0AF-94655AD61F33}" type="datetimeFigureOut">
              <a:rPr lang="en-CA" smtClean="0"/>
              <a:t>2021-09-22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E53B9-1987-4B63-835A-50030CAE541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34071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B9363-F440-4E1D-B0AF-94655AD61F33}" type="datetimeFigureOut">
              <a:rPr lang="en-CA" smtClean="0"/>
              <a:t>2021-09-22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E53B9-1987-4B63-835A-50030CAE541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408289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B9363-F440-4E1D-B0AF-94655AD61F33}" type="datetimeFigureOut">
              <a:rPr lang="en-CA" smtClean="0"/>
              <a:t>2021-09-22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E53B9-1987-4B63-835A-50030CAE541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412741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B9363-F440-4E1D-B0AF-94655AD61F33}" type="datetimeFigureOut">
              <a:rPr lang="en-CA" smtClean="0"/>
              <a:t>2021-09-22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E53B9-1987-4B63-835A-50030CAE541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620284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B9363-F440-4E1D-B0AF-94655AD61F33}" type="datetimeFigureOut">
              <a:rPr lang="en-CA" smtClean="0"/>
              <a:t>2021-09-22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E53B9-1987-4B63-835A-50030CAE541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636054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B9363-F440-4E1D-B0AF-94655AD61F33}" type="datetimeFigureOut">
              <a:rPr lang="en-CA" smtClean="0"/>
              <a:t>2021-09-22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E53B9-1987-4B63-835A-50030CAE541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865825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B9363-F440-4E1D-B0AF-94655AD61F33}" type="datetimeFigureOut">
              <a:rPr lang="en-CA" smtClean="0"/>
              <a:t>2021-09-22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E53B9-1987-4B63-835A-50030CAE541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741089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B9363-F440-4E1D-B0AF-94655AD61F33}" type="datetimeFigureOut">
              <a:rPr lang="en-CA" smtClean="0"/>
              <a:t>2021-09-22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E53B9-1987-4B63-835A-50030CAE541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575395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DB9363-F440-4E1D-B0AF-94655AD61F33}" type="datetimeFigureOut">
              <a:rPr lang="en-CA" smtClean="0"/>
              <a:t>2021-09-22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2E53B9-1987-4B63-835A-50030CAE541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947680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30.png"/><Relationship Id="rId5" Type="http://schemas.openxmlformats.org/officeDocument/2006/relationships/image" Target="../media/image226.png"/><Relationship Id="rId4" Type="http://schemas.openxmlformats.org/officeDocument/2006/relationships/image" Target="../media/image22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58.png"/><Relationship Id="rId5" Type="http://schemas.openxmlformats.org/officeDocument/2006/relationships/image" Target="../media/image157.png"/><Relationship Id="rId4" Type="http://schemas.openxmlformats.org/officeDocument/2006/relationships/image" Target="../media/image156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wmf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11.png"/><Relationship Id="rId5" Type="http://schemas.openxmlformats.org/officeDocument/2006/relationships/image" Target="../media/image210.png"/><Relationship Id="rId4" Type="http://schemas.openxmlformats.org/officeDocument/2006/relationships/image" Target="../media/image20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8.png"/><Relationship Id="rId7" Type="http://schemas.openxmlformats.org/officeDocument/2006/relationships/image" Target="../media/image21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12.png"/><Relationship Id="rId5" Type="http://schemas.openxmlformats.org/officeDocument/2006/relationships/image" Target="../media/image211.png"/><Relationship Id="rId4" Type="http://schemas.openxmlformats.org/officeDocument/2006/relationships/image" Target="../media/image209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9.png"/><Relationship Id="rId3" Type="http://schemas.openxmlformats.org/officeDocument/2006/relationships/image" Target="../media/image1.png"/><Relationship Id="rId7" Type="http://schemas.openxmlformats.org/officeDocument/2006/relationships/image" Target="../media/image21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17.png"/><Relationship Id="rId11" Type="http://schemas.openxmlformats.org/officeDocument/2006/relationships/image" Target="../media/image128.png"/><Relationship Id="rId5" Type="http://schemas.openxmlformats.org/officeDocument/2006/relationships/image" Target="../media/image3.wmf"/><Relationship Id="rId10" Type="http://schemas.openxmlformats.org/officeDocument/2006/relationships/image" Target="../media/image127.png"/><Relationship Id="rId4" Type="http://schemas.openxmlformats.org/officeDocument/2006/relationships/image" Target="../media/image2.jpeg"/><Relationship Id="rId9" Type="http://schemas.openxmlformats.org/officeDocument/2006/relationships/image" Target="../media/image220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8.png"/><Relationship Id="rId3" Type="http://schemas.openxmlformats.org/officeDocument/2006/relationships/image" Target="../media/image4.png"/><Relationship Id="rId7" Type="http://schemas.openxmlformats.org/officeDocument/2006/relationships/image" Target="../media/image3.w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27.png"/><Relationship Id="rId5" Type="http://schemas.openxmlformats.org/officeDocument/2006/relationships/image" Target="../media/image226.png"/><Relationship Id="rId4" Type="http://schemas.openxmlformats.org/officeDocument/2006/relationships/image" Target="../media/image225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0.png"/><Relationship Id="rId3" Type="http://schemas.openxmlformats.org/officeDocument/2006/relationships/image" Target="../media/image4.png"/><Relationship Id="rId7" Type="http://schemas.openxmlformats.org/officeDocument/2006/relationships/image" Target="../media/image3.w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29.png"/><Relationship Id="rId5" Type="http://schemas.openxmlformats.org/officeDocument/2006/relationships/image" Target="../media/image226.png"/><Relationship Id="rId4" Type="http://schemas.openxmlformats.org/officeDocument/2006/relationships/image" Target="../media/image22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6"/>
          <p:cNvSpPr>
            <a:spLocks noChangeArrowheads="1"/>
          </p:cNvSpPr>
          <p:nvPr/>
        </p:nvSpPr>
        <p:spPr bwMode="auto">
          <a:xfrm>
            <a:off x="396652" y="836712"/>
            <a:ext cx="8458200" cy="17099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33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eaLnBrk="0" hangingPunct="0"/>
            <a:r>
              <a:rPr lang="en-US" sz="4400" b="1" dirty="0">
                <a:solidFill>
                  <a:srgbClr val="1A17A5"/>
                </a:solidFill>
                <a:latin typeface="Calibri" pitchFamily="34" charset="0"/>
              </a:rPr>
              <a:t>MIT 6.875</a:t>
            </a:r>
          </a:p>
        </p:txBody>
      </p:sp>
      <p:sp>
        <p:nvSpPr>
          <p:cNvPr id="2051" name="Rectangle 5"/>
          <p:cNvSpPr>
            <a:spLocks noChangeArrowheads="1"/>
          </p:cNvSpPr>
          <p:nvPr/>
        </p:nvSpPr>
        <p:spPr bwMode="auto">
          <a:xfrm>
            <a:off x="1360884" y="3664496"/>
            <a:ext cx="6400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>
              <a:lnSpc>
                <a:spcPct val="90000"/>
              </a:lnSpc>
              <a:spcBef>
                <a:spcPct val="20000"/>
              </a:spcBef>
            </a:pPr>
            <a:r>
              <a:rPr lang="en-US" sz="4000" b="1" dirty="0">
                <a:solidFill>
                  <a:srgbClr val="891637"/>
                </a:solidFill>
                <a:latin typeface="Calibri" pitchFamily="34" charset="0"/>
              </a:rPr>
              <a:t>Lecture 5</a:t>
            </a:r>
          </a:p>
        </p:txBody>
      </p:sp>
      <p:sp>
        <p:nvSpPr>
          <p:cNvPr id="2052" name="Rectangle 5"/>
          <p:cNvSpPr>
            <a:spLocks noChangeArrowheads="1"/>
          </p:cNvSpPr>
          <p:nvPr/>
        </p:nvSpPr>
        <p:spPr bwMode="auto">
          <a:xfrm>
            <a:off x="1094184" y="2978696"/>
            <a:ext cx="69342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>
              <a:lnSpc>
                <a:spcPct val="90000"/>
              </a:lnSpc>
              <a:spcBef>
                <a:spcPct val="20000"/>
              </a:spcBef>
            </a:pPr>
            <a:r>
              <a:rPr lang="en-US" sz="4000" b="1" dirty="0">
                <a:solidFill>
                  <a:srgbClr val="891637"/>
                </a:solidFill>
                <a:latin typeface="Calibri" pitchFamily="34" charset="0"/>
              </a:rPr>
              <a:t>Foundations of Cryptography</a:t>
            </a:r>
          </a:p>
        </p:txBody>
      </p:sp>
    </p:spTree>
    <p:extLst>
      <p:ext uri="{BB962C8B-B14F-4D97-AF65-F5344CB8AC3E}">
        <p14:creationId xmlns:p14="http://schemas.microsoft.com/office/powerpoint/2010/main" val="647917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ubtitle 1"/>
          <p:cNvSpPr>
            <a:spLocks noGrp="1"/>
          </p:cNvSpPr>
          <p:nvPr>
            <p:ph type="subTitle" idx="1"/>
          </p:nvPr>
        </p:nvSpPr>
        <p:spPr>
          <a:xfrm>
            <a:off x="251520" y="410563"/>
            <a:ext cx="8712968" cy="714181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rgbClr val="891637"/>
                </a:solidFill>
                <a:latin typeface="Calibri" panose="020F0502020204030204" pitchFamily="34" charset="0"/>
                <a:ea typeface="Cambria Math" pitchFamily="18" charset="0"/>
                <a:cs typeface="Arial Unicode MS" pitchFamily="34" charset="-128"/>
              </a:rPr>
              <a:t>Message Authentication Codes</a:t>
            </a:r>
            <a:endParaRPr lang="en-US" sz="2400" i="1" dirty="0">
              <a:solidFill>
                <a:srgbClr val="891637"/>
              </a:solidFill>
              <a:latin typeface="Calibri" panose="020F0502020204030204" pitchFamily="34" charset="0"/>
              <a:ea typeface="Cambria Math" pitchFamily="18" charset="0"/>
              <a:cs typeface="Arial Unicode MS" pitchFamily="34" charset="-128"/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83CE9225-BAB6-6244-BC2D-CEF4FC6AED69}"/>
              </a:ext>
            </a:extLst>
          </p:cNvPr>
          <p:cNvCxnSpPr>
            <a:cxnSpLocks/>
          </p:cNvCxnSpPr>
          <p:nvPr/>
        </p:nvCxnSpPr>
        <p:spPr>
          <a:xfrm flipH="1">
            <a:off x="2939988" y="2540204"/>
            <a:ext cx="3384376" cy="0"/>
          </a:xfrm>
          <a:prstGeom prst="line">
            <a:avLst/>
          </a:prstGeom>
          <a:ln w="38100">
            <a:solidFill>
              <a:schemeClr val="tx1"/>
            </a:solidFill>
            <a:head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>
            <a:extLst>
              <a:ext uri="{FF2B5EF4-FFF2-40B4-BE49-F238E27FC236}">
                <a16:creationId xmlns:a16="http://schemas.microsoft.com/office/drawing/2014/main" id="{E963AA30-ADD0-3C4A-B3F4-4B37CC055C80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055" t="-2132" r="10483" b="58956"/>
          <a:stretch/>
        </p:blipFill>
        <p:spPr>
          <a:xfrm>
            <a:off x="1560984" y="2275915"/>
            <a:ext cx="864096" cy="706988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1E5F90B5-5890-1142-ACBB-5CD7019DAEE3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3614" b="59366"/>
          <a:stretch/>
        </p:blipFill>
        <p:spPr>
          <a:xfrm>
            <a:off x="6612396" y="2204864"/>
            <a:ext cx="648072" cy="670672"/>
          </a:xfrm>
          <a:prstGeom prst="rect">
            <a:avLst/>
          </a:prstGeom>
        </p:spPr>
      </p:pic>
      <p:sp>
        <p:nvSpPr>
          <p:cNvPr id="15" name="Rectangle 63">
            <a:extLst>
              <a:ext uri="{FF2B5EF4-FFF2-40B4-BE49-F238E27FC236}">
                <a16:creationId xmlns:a16="http://schemas.microsoft.com/office/drawing/2014/main" id="{CBCF5C87-110D-F14B-89B0-40F8C0566DBE}"/>
              </a:ext>
            </a:extLst>
          </p:cNvPr>
          <p:cNvSpPr txBox="1">
            <a:spLocks noChangeArrowheads="1"/>
          </p:cNvSpPr>
          <p:nvPr/>
        </p:nvSpPr>
        <p:spPr>
          <a:xfrm>
            <a:off x="1187624" y="3039690"/>
            <a:ext cx="1656184" cy="378039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merican Typewriter" charset="0"/>
                <a:ea typeface="American Typewriter" charset="0"/>
                <a:cs typeface="American Typewriter" charset="0"/>
              </a:rPr>
              <a:t>Alice</a:t>
            </a:r>
            <a:endParaRPr kumimoji="0" lang="en-US" alt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merican Typewriter" charset="0"/>
              <a:ea typeface="American Typewriter" charset="0"/>
              <a:cs typeface="American Typewriter" charset="0"/>
            </a:endParaRPr>
          </a:p>
        </p:txBody>
      </p:sp>
      <p:sp>
        <p:nvSpPr>
          <p:cNvPr id="16" name="Rectangle 63">
            <a:extLst>
              <a:ext uri="{FF2B5EF4-FFF2-40B4-BE49-F238E27FC236}">
                <a16:creationId xmlns:a16="http://schemas.microsoft.com/office/drawing/2014/main" id="{5FB26F65-FE91-C444-BE1E-0A22EF43C990}"/>
              </a:ext>
            </a:extLst>
          </p:cNvPr>
          <p:cNvSpPr txBox="1">
            <a:spLocks noChangeArrowheads="1"/>
          </p:cNvSpPr>
          <p:nvPr/>
        </p:nvSpPr>
        <p:spPr>
          <a:xfrm>
            <a:off x="6084168" y="2971800"/>
            <a:ext cx="1656184" cy="378039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merican Typewriter" charset="0"/>
                <a:ea typeface="American Typewriter" charset="0"/>
                <a:cs typeface="American Typewriter" charset="0"/>
              </a:rPr>
              <a:t>Bob</a:t>
            </a:r>
            <a:endParaRPr kumimoji="0" lang="en-US" alt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merican Typewriter" charset="0"/>
              <a:ea typeface="American Typewriter" charset="0"/>
              <a:cs typeface="American Typewriter" charset="0"/>
            </a:endParaRPr>
          </a:p>
        </p:txBody>
      </p:sp>
      <p:sp>
        <p:nvSpPr>
          <p:cNvPr id="17" name="Rectangular Callout 16">
            <a:extLst>
              <a:ext uri="{FF2B5EF4-FFF2-40B4-BE49-F238E27FC236}">
                <a16:creationId xmlns:a16="http://schemas.microsoft.com/office/drawing/2014/main" id="{94C27739-E6E8-3843-B8F5-F57D8FCFCD87}"/>
              </a:ext>
            </a:extLst>
          </p:cNvPr>
          <p:cNvSpPr/>
          <p:nvPr/>
        </p:nvSpPr>
        <p:spPr>
          <a:xfrm>
            <a:off x="1560984" y="1596081"/>
            <a:ext cx="541040" cy="486136"/>
          </a:xfrm>
          <a:prstGeom prst="wedgeRectCallout">
            <a:avLst>
              <a:gd name="adj1" fmla="val 24265"/>
              <a:gd name="adj2" fmla="val 85912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angle 63">
                <a:extLst>
                  <a:ext uri="{FF2B5EF4-FFF2-40B4-BE49-F238E27FC236}">
                    <a16:creationId xmlns:a16="http://schemas.microsoft.com/office/drawing/2014/main" id="{EAF1172B-2C0A-B043-9D22-27B4EB972C5E}"/>
                  </a:ext>
                </a:extLst>
              </p:cNvPr>
              <p:cNvSpPr txBox="1">
                <a:spLocks noChangeArrowheads="1"/>
              </p:cNvSpPr>
              <p:nvPr/>
            </p:nvSpPr>
            <p:spPr>
              <a:xfrm>
                <a:off x="578024" y="3429000"/>
                <a:ext cx="2850976" cy="378039"/>
              </a:xfrm>
              <a:prstGeom prst="rect">
                <a:avLst/>
              </a:prstGeom>
              <a:noFill/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lvl="0" fontAlgn="auto">
                  <a:spcAft>
                    <a:spcPts val="0"/>
                  </a:spcAft>
                  <a:defRPr/>
                </a:pPr>
                <a:r>
                  <a:rPr lang="en-US" sz="2000" dirty="0">
                    <a:solidFill>
                      <a:prstClr val="black"/>
                    </a:solidFill>
                    <a:latin typeface="American Typewriter" charset="0"/>
                    <a:ea typeface="American Typewriter" charset="0"/>
                    <a:cs typeface="American Typewriter" charset="0"/>
                  </a:rPr>
                  <a:t>K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 b="0" i="0" smtClean="0">
                        <a:latin typeface="Cambria Math" panose="02040503050406030204" pitchFamily="18" charset="0"/>
                      </a:rPr>
                      <m:t>ey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kumimoji="0" lang="en-US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merican Typewriter" charset="0"/>
                    <a:ea typeface="American Typewriter" charset="0"/>
                    <a:cs typeface="American Typewriter" charset="0"/>
                  </a:rPr>
                  <a:t> </a:t>
                </a:r>
                <a:endParaRPr kumimoji="0" lang="en-US" alt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merican Typewriter" charset="0"/>
                  <a:ea typeface="American Typewriter" charset="0"/>
                  <a:cs typeface="American Typewriter" charset="0"/>
                </a:endParaRPr>
              </a:p>
            </p:txBody>
          </p:sp>
        </mc:Choice>
        <mc:Fallback xmlns="">
          <p:sp>
            <p:nvSpPr>
              <p:cNvPr id="21" name="Rectangle 63">
                <a:extLst>
                  <a:ext uri="{FF2B5EF4-FFF2-40B4-BE49-F238E27FC236}">
                    <a16:creationId xmlns:a16="http://schemas.microsoft.com/office/drawing/2014/main" id="{EAF1172B-2C0A-B043-9D22-27B4EB972C5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8024" y="3429000"/>
                <a:ext cx="2850976" cy="378039"/>
              </a:xfrm>
              <a:prstGeom prst="rect">
                <a:avLst/>
              </a:prstGeom>
              <a:blipFill>
                <a:blip r:embed="rId4"/>
                <a:stretch>
                  <a:fillRect t="-13333" b="-3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Rectangle 63">
                <a:extLst>
                  <a:ext uri="{FF2B5EF4-FFF2-40B4-BE49-F238E27FC236}">
                    <a16:creationId xmlns:a16="http://schemas.microsoft.com/office/drawing/2014/main" id="{1097C64D-667A-CC40-A0B8-7CF4B18E818A}"/>
                  </a:ext>
                </a:extLst>
              </p:cNvPr>
              <p:cNvSpPr txBox="1">
                <a:spLocks noChangeArrowheads="1"/>
              </p:cNvSpPr>
              <p:nvPr/>
            </p:nvSpPr>
            <p:spPr>
              <a:xfrm>
                <a:off x="5531024" y="3431961"/>
                <a:ext cx="2850976" cy="378039"/>
              </a:xfrm>
              <a:prstGeom prst="rect">
                <a:avLst/>
              </a:prstGeom>
              <a:noFill/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lvl="0" fontAlgn="auto">
                  <a:spcAft>
                    <a:spcPts val="0"/>
                  </a:spcAft>
                  <a:defRPr/>
                </a:pPr>
                <a:r>
                  <a:rPr lang="en-US" sz="2000" dirty="0">
                    <a:solidFill>
                      <a:prstClr val="black"/>
                    </a:solidFill>
                    <a:latin typeface="American Typewriter" charset="0"/>
                    <a:ea typeface="American Typewriter" charset="0"/>
                    <a:cs typeface="American Typewriter" charset="0"/>
                  </a:rPr>
                  <a:t>Key </a:t>
                </a:r>
                <a14:m>
                  <m:oMath xmlns:m="http://schemas.openxmlformats.org/officeDocument/2006/math">
                    <m:r>
                      <a:rPr lang="en-US" sz="2000" i="1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kumimoji="0" lang="en-US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merican Typewriter" charset="0"/>
                    <a:ea typeface="American Typewriter" charset="0"/>
                    <a:cs typeface="American Typewriter" charset="0"/>
                  </a:rPr>
                  <a:t> </a:t>
                </a:r>
                <a:endParaRPr kumimoji="0" lang="en-US" alt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merican Typewriter" charset="0"/>
                  <a:ea typeface="American Typewriter" charset="0"/>
                  <a:cs typeface="American Typewriter" charset="0"/>
                </a:endParaRPr>
              </a:p>
            </p:txBody>
          </p:sp>
        </mc:Choice>
        <mc:Fallback xmlns="">
          <p:sp>
            <p:nvSpPr>
              <p:cNvPr id="23" name="Rectangle 63">
                <a:extLst>
                  <a:ext uri="{FF2B5EF4-FFF2-40B4-BE49-F238E27FC236}">
                    <a16:creationId xmlns:a16="http://schemas.microsoft.com/office/drawing/2014/main" id="{1097C64D-667A-CC40-A0B8-7CF4B18E818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31024" y="3431961"/>
                <a:ext cx="2850976" cy="378039"/>
              </a:xfrm>
              <a:prstGeom prst="rect">
                <a:avLst/>
              </a:prstGeom>
              <a:blipFill>
                <a:blip r:embed="rId5"/>
                <a:stretch>
                  <a:fillRect t="-13333" b="-3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Content Placeholder 2">
            <a:extLst>
              <a:ext uri="{FF2B5EF4-FFF2-40B4-BE49-F238E27FC236}">
                <a16:creationId xmlns:a16="http://schemas.microsoft.com/office/drawing/2014/main" id="{9FB7D34F-D06A-8549-99A9-4D4079AE6001}"/>
              </a:ext>
            </a:extLst>
          </p:cNvPr>
          <p:cNvSpPr>
            <a:spLocks/>
          </p:cNvSpPr>
          <p:nvPr/>
        </p:nvSpPr>
        <p:spPr bwMode="auto">
          <a:xfrm>
            <a:off x="1295400" y="4629944"/>
            <a:ext cx="6553200" cy="551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>
              <a:spcBef>
                <a:spcPct val="20000"/>
              </a:spcBef>
              <a:buClr>
                <a:srgbClr val="0000CC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MACs give us integrity, but not privacy.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63">
                <a:extLst>
                  <a:ext uri="{FF2B5EF4-FFF2-40B4-BE49-F238E27FC236}">
                    <a16:creationId xmlns:a16="http://schemas.microsoft.com/office/drawing/2014/main" id="{EFFF61FB-4360-3848-AB81-AAD5C0B18683}"/>
                  </a:ext>
                </a:extLst>
              </p:cNvPr>
              <p:cNvSpPr txBox="1">
                <a:spLocks noChangeArrowheads="1"/>
              </p:cNvSpPr>
              <p:nvPr/>
            </p:nvSpPr>
            <p:spPr>
              <a:xfrm>
                <a:off x="3003488" y="2060361"/>
                <a:ext cx="2850976" cy="378039"/>
              </a:xfrm>
              <a:prstGeom prst="rect">
                <a:avLst/>
              </a:prstGeom>
              <a:noFill/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lvl="0" fontAlgn="auto">
                  <a:spcAft>
                    <a:spcPts val="0"/>
                  </a:spcAft>
                  <a:defRPr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sSub>
                          <m:sSub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𝑀𝐴𝐶</m:t>
                            </m:r>
                          </m:e>
                          <m:sub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b>
                        </m:sSub>
                        <m:d>
                          <m:d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𝑚</m:t>
                            </m:r>
                          </m:e>
                        </m:d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= 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kumimoji="0" lang="en-US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merican Typewriter" charset="0"/>
                    <a:ea typeface="American Typewriter" charset="0"/>
                    <a:cs typeface="American Typewriter" charset="0"/>
                  </a:rPr>
                  <a:t> </a:t>
                </a:r>
                <a:endParaRPr kumimoji="0" lang="en-US" alt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merican Typewriter" charset="0"/>
                  <a:ea typeface="American Typewriter" charset="0"/>
                  <a:cs typeface="American Typewriter" charset="0"/>
                </a:endParaRPr>
              </a:p>
            </p:txBody>
          </p:sp>
        </mc:Choice>
        <mc:Fallback xmlns="">
          <p:sp>
            <p:nvSpPr>
              <p:cNvPr id="12" name="Rectangle 63">
                <a:extLst>
                  <a:ext uri="{FF2B5EF4-FFF2-40B4-BE49-F238E27FC236}">
                    <a16:creationId xmlns:a16="http://schemas.microsoft.com/office/drawing/2014/main" id="{EFFF61FB-4360-3848-AB81-AAD5C0B1868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03488" y="2060361"/>
                <a:ext cx="2850976" cy="378039"/>
              </a:xfrm>
              <a:prstGeom prst="rect">
                <a:avLst/>
              </a:prstGeom>
              <a:blipFill>
                <a:blip r:embed="rId6"/>
                <a:stretch>
                  <a:fillRect b="-2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784475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ubtitle 1"/>
          <p:cNvSpPr>
            <a:spLocks noGrp="1"/>
          </p:cNvSpPr>
          <p:nvPr>
            <p:ph type="subTitle" idx="1"/>
          </p:nvPr>
        </p:nvSpPr>
        <p:spPr>
          <a:xfrm>
            <a:off x="251520" y="410563"/>
            <a:ext cx="8712968" cy="714181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rgbClr val="891637"/>
                </a:solidFill>
                <a:latin typeface="Calibri" panose="020F0502020204030204" pitchFamily="34" charset="0"/>
                <a:ea typeface="Cambria Math" pitchFamily="18" charset="0"/>
                <a:cs typeface="Arial Unicode MS" pitchFamily="34" charset="-128"/>
              </a:rPr>
              <a:t>Message Authentication Codes</a:t>
            </a:r>
            <a:endParaRPr lang="en-US" sz="2400" i="1" dirty="0">
              <a:solidFill>
                <a:srgbClr val="891637"/>
              </a:solidFill>
              <a:latin typeface="Calibri" panose="020F0502020204030204" pitchFamily="34" charset="0"/>
              <a:ea typeface="Cambria Math" pitchFamily="18" charset="0"/>
              <a:cs typeface="Arial Unicode MS" pitchFamily="34" charset="-128"/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83CE9225-BAB6-6244-BC2D-CEF4FC6AED69}"/>
              </a:ext>
            </a:extLst>
          </p:cNvPr>
          <p:cNvCxnSpPr>
            <a:cxnSpLocks/>
          </p:cNvCxnSpPr>
          <p:nvPr/>
        </p:nvCxnSpPr>
        <p:spPr>
          <a:xfrm flipH="1">
            <a:off x="2939988" y="2540204"/>
            <a:ext cx="3384376" cy="0"/>
          </a:xfrm>
          <a:prstGeom prst="line">
            <a:avLst/>
          </a:prstGeom>
          <a:ln w="38100">
            <a:solidFill>
              <a:schemeClr val="tx1"/>
            </a:solidFill>
            <a:head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>
            <a:extLst>
              <a:ext uri="{FF2B5EF4-FFF2-40B4-BE49-F238E27FC236}">
                <a16:creationId xmlns:a16="http://schemas.microsoft.com/office/drawing/2014/main" id="{E963AA30-ADD0-3C4A-B3F4-4B37CC055C80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055" t="-2132" r="10483" b="58956"/>
          <a:stretch/>
        </p:blipFill>
        <p:spPr>
          <a:xfrm>
            <a:off x="1560984" y="2275915"/>
            <a:ext cx="864096" cy="706988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1E5F90B5-5890-1142-ACBB-5CD7019DAEE3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3614" b="59366"/>
          <a:stretch/>
        </p:blipFill>
        <p:spPr>
          <a:xfrm>
            <a:off x="6612396" y="2204864"/>
            <a:ext cx="648072" cy="670672"/>
          </a:xfrm>
          <a:prstGeom prst="rect">
            <a:avLst/>
          </a:prstGeom>
        </p:spPr>
      </p:pic>
      <p:sp>
        <p:nvSpPr>
          <p:cNvPr id="15" name="Rectangle 63">
            <a:extLst>
              <a:ext uri="{FF2B5EF4-FFF2-40B4-BE49-F238E27FC236}">
                <a16:creationId xmlns:a16="http://schemas.microsoft.com/office/drawing/2014/main" id="{CBCF5C87-110D-F14B-89B0-40F8C0566DBE}"/>
              </a:ext>
            </a:extLst>
          </p:cNvPr>
          <p:cNvSpPr txBox="1">
            <a:spLocks noChangeArrowheads="1"/>
          </p:cNvSpPr>
          <p:nvPr/>
        </p:nvSpPr>
        <p:spPr>
          <a:xfrm>
            <a:off x="1187624" y="3039690"/>
            <a:ext cx="1656184" cy="378039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merican Typewriter" charset="0"/>
                <a:ea typeface="American Typewriter" charset="0"/>
                <a:cs typeface="American Typewriter" charset="0"/>
              </a:rPr>
              <a:t>Alice</a:t>
            </a:r>
            <a:endParaRPr kumimoji="0" lang="en-US" alt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merican Typewriter" charset="0"/>
              <a:ea typeface="American Typewriter" charset="0"/>
              <a:cs typeface="American Typewriter" charset="0"/>
            </a:endParaRPr>
          </a:p>
        </p:txBody>
      </p:sp>
      <p:sp>
        <p:nvSpPr>
          <p:cNvPr id="16" name="Rectangle 63">
            <a:extLst>
              <a:ext uri="{FF2B5EF4-FFF2-40B4-BE49-F238E27FC236}">
                <a16:creationId xmlns:a16="http://schemas.microsoft.com/office/drawing/2014/main" id="{5FB26F65-FE91-C444-BE1E-0A22EF43C990}"/>
              </a:ext>
            </a:extLst>
          </p:cNvPr>
          <p:cNvSpPr txBox="1">
            <a:spLocks noChangeArrowheads="1"/>
          </p:cNvSpPr>
          <p:nvPr/>
        </p:nvSpPr>
        <p:spPr>
          <a:xfrm>
            <a:off x="6084168" y="2971800"/>
            <a:ext cx="1656184" cy="378039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merican Typewriter" charset="0"/>
                <a:ea typeface="American Typewriter" charset="0"/>
                <a:cs typeface="American Typewriter" charset="0"/>
              </a:rPr>
              <a:t>Bob</a:t>
            </a:r>
            <a:endParaRPr kumimoji="0" lang="en-US" alt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merican Typewriter" charset="0"/>
              <a:ea typeface="American Typewriter" charset="0"/>
              <a:cs typeface="American Typewriter" charset="0"/>
            </a:endParaRPr>
          </a:p>
        </p:txBody>
      </p:sp>
      <p:sp>
        <p:nvSpPr>
          <p:cNvPr id="17" name="Rectangular Callout 16">
            <a:extLst>
              <a:ext uri="{FF2B5EF4-FFF2-40B4-BE49-F238E27FC236}">
                <a16:creationId xmlns:a16="http://schemas.microsoft.com/office/drawing/2014/main" id="{94C27739-E6E8-3843-B8F5-F57D8FCFCD87}"/>
              </a:ext>
            </a:extLst>
          </p:cNvPr>
          <p:cNvSpPr/>
          <p:nvPr/>
        </p:nvSpPr>
        <p:spPr>
          <a:xfrm>
            <a:off x="1560984" y="1596081"/>
            <a:ext cx="541040" cy="486136"/>
          </a:xfrm>
          <a:prstGeom prst="wedgeRectCallout">
            <a:avLst>
              <a:gd name="adj1" fmla="val 24265"/>
              <a:gd name="adj2" fmla="val 85912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angle 63">
                <a:extLst>
                  <a:ext uri="{FF2B5EF4-FFF2-40B4-BE49-F238E27FC236}">
                    <a16:creationId xmlns:a16="http://schemas.microsoft.com/office/drawing/2014/main" id="{EAF1172B-2C0A-B043-9D22-27B4EB972C5E}"/>
                  </a:ext>
                </a:extLst>
              </p:cNvPr>
              <p:cNvSpPr txBox="1">
                <a:spLocks noChangeArrowheads="1"/>
              </p:cNvSpPr>
              <p:nvPr/>
            </p:nvSpPr>
            <p:spPr>
              <a:xfrm>
                <a:off x="578024" y="3429000"/>
                <a:ext cx="2850976" cy="378039"/>
              </a:xfrm>
              <a:prstGeom prst="rect">
                <a:avLst/>
              </a:prstGeom>
              <a:noFill/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lvl="0" fontAlgn="auto">
                  <a:spcAft>
                    <a:spcPts val="0"/>
                  </a:spcAft>
                  <a:defRPr/>
                </a:pPr>
                <a:r>
                  <a:rPr lang="en-US" sz="2000" dirty="0">
                    <a:solidFill>
                      <a:prstClr val="black"/>
                    </a:solidFill>
                    <a:latin typeface="American Typewriter" charset="0"/>
                    <a:ea typeface="American Typewriter" charset="0"/>
                    <a:cs typeface="American Typewriter" charset="0"/>
                  </a:rPr>
                  <a:t>K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 b="0" i="0" smtClean="0">
                        <a:latin typeface="Cambria Math" panose="02040503050406030204" pitchFamily="18" charset="0"/>
                      </a:rPr>
                      <m:t>eys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′</m:t>
                    </m:r>
                  </m:oMath>
                </a14:m>
                <a:r>
                  <a:rPr kumimoji="0" lang="en-US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merican Typewriter" charset="0"/>
                    <a:ea typeface="American Typewriter" charset="0"/>
                    <a:cs typeface="American Typewriter" charset="0"/>
                  </a:rPr>
                  <a:t> </a:t>
                </a:r>
                <a:endParaRPr kumimoji="0" lang="en-US" alt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merican Typewriter" charset="0"/>
                  <a:ea typeface="American Typewriter" charset="0"/>
                  <a:cs typeface="American Typewriter" charset="0"/>
                </a:endParaRPr>
              </a:p>
            </p:txBody>
          </p:sp>
        </mc:Choice>
        <mc:Fallback xmlns="">
          <p:sp>
            <p:nvSpPr>
              <p:cNvPr id="21" name="Rectangle 63">
                <a:extLst>
                  <a:ext uri="{FF2B5EF4-FFF2-40B4-BE49-F238E27FC236}">
                    <a16:creationId xmlns:a16="http://schemas.microsoft.com/office/drawing/2014/main" id="{EAF1172B-2C0A-B043-9D22-27B4EB972C5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8024" y="3429000"/>
                <a:ext cx="2850976" cy="378039"/>
              </a:xfrm>
              <a:prstGeom prst="rect">
                <a:avLst/>
              </a:prstGeom>
              <a:blipFill>
                <a:blip r:embed="rId4"/>
                <a:stretch>
                  <a:fillRect t="-13333" b="-3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Rectangle 63">
                <a:extLst>
                  <a:ext uri="{FF2B5EF4-FFF2-40B4-BE49-F238E27FC236}">
                    <a16:creationId xmlns:a16="http://schemas.microsoft.com/office/drawing/2014/main" id="{1097C64D-667A-CC40-A0B8-7CF4B18E818A}"/>
                  </a:ext>
                </a:extLst>
              </p:cNvPr>
              <p:cNvSpPr txBox="1">
                <a:spLocks noChangeArrowheads="1"/>
              </p:cNvSpPr>
              <p:nvPr/>
            </p:nvSpPr>
            <p:spPr>
              <a:xfrm>
                <a:off x="5531024" y="3431961"/>
                <a:ext cx="2850976" cy="378039"/>
              </a:xfrm>
              <a:prstGeom prst="rect">
                <a:avLst/>
              </a:prstGeom>
              <a:noFill/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lvl="0" fontAlgn="auto">
                  <a:spcAft>
                    <a:spcPts val="0"/>
                  </a:spcAft>
                  <a:defRPr/>
                </a:pPr>
                <a:r>
                  <a:rPr lang="en-US" sz="2000" dirty="0">
                    <a:solidFill>
                      <a:prstClr val="black"/>
                    </a:solidFill>
                    <a:latin typeface="American Typewriter" charset="0"/>
                    <a:ea typeface="American Typewriter" charset="0"/>
                    <a:cs typeface="American Typewriter" charset="0"/>
                  </a:rPr>
                  <a:t>Keys </a:t>
                </a:r>
                <a14:m>
                  <m:oMath xmlns:m="http://schemas.openxmlformats.org/officeDocument/2006/math">
                    <m:r>
                      <a:rPr lang="en-US" sz="200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′</m:t>
                    </m:r>
                  </m:oMath>
                </a14:m>
                <a:r>
                  <a:rPr kumimoji="0" lang="en-US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merican Typewriter" charset="0"/>
                    <a:ea typeface="American Typewriter" charset="0"/>
                    <a:cs typeface="American Typewriter" charset="0"/>
                  </a:rPr>
                  <a:t> </a:t>
                </a:r>
                <a:endParaRPr kumimoji="0" lang="en-US" alt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merican Typewriter" charset="0"/>
                  <a:ea typeface="American Typewriter" charset="0"/>
                  <a:cs typeface="American Typewriter" charset="0"/>
                </a:endParaRPr>
              </a:p>
            </p:txBody>
          </p:sp>
        </mc:Choice>
        <mc:Fallback xmlns="">
          <p:sp>
            <p:nvSpPr>
              <p:cNvPr id="23" name="Rectangle 63">
                <a:extLst>
                  <a:ext uri="{FF2B5EF4-FFF2-40B4-BE49-F238E27FC236}">
                    <a16:creationId xmlns:a16="http://schemas.microsoft.com/office/drawing/2014/main" id="{1097C64D-667A-CC40-A0B8-7CF4B18E818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31024" y="3431961"/>
                <a:ext cx="2850976" cy="378039"/>
              </a:xfrm>
              <a:prstGeom prst="rect">
                <a:avLst/>
              </a:prstGeom>
              <a:blipFill>
                <a:blip r:embed="rId5"/>
                <a:stretch>
                  <a:fillRect t="-13333" b="-3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Content Placeholder 2">
            <a:extLst>
              <a:ext uri="{FF2B5EF4-FFF2-40B4-BE49-F238E27FC236}">
                <a16:creationId xmlns:a16="http://schemas.microsoft.com/office/drawing/2014/main" id="{9FB7D34F-D06A-8549-99A9-4D4079AE6001}"/>
              </a:ext>
            </a:extLst>
          </p:cNvPr>
          <p:cNvSpPr>
            <a:spLocks/>
          </p:cNvSpPr>
          <p:nvPr/>
        </p:nvSpPr>
        <p:spPr bwMode="auto">
          <a:xfrm>
            <a:off x="1295400" y="4629944"/>
            <a:ext cx="6553200" cy="551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>
              <a:spcBef>
                <a:spcPct val="20000"/>
              </a:spcBef>
              <a:buClr>
                <a:srgbClr val="0000CC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MACs give us integrity, but not privacy.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63">
                <a:extLst>
                  <a:ext uri="{FF2B5EF4-FFF2-40B4-BE49-F238E27FC236}">
                    <a16:creationId xmlns:a16="http://schemas.microsoft.com/office/drawing/2014/main" id="{EFFF61FB-4360-3848-AB81-AAD5C0B18683}"/>
                  </a:ext>
                </a:extLst>
              </p:cNvPr>
              <p:cNvSpPr txBox="1">
                <a:spLocks noChangeArrowheads="1"/>
              </p:cNvSpPr>
              <p:nvPr/>
            </p:nvSpPr>
            <p:spPr>
              <a:xfrm>
                <a:off x="3182516" y="2082217"/>
                <a:ext cx="2850976" cy="378039"/>
              </a:xfrm>
              <a:prstGeom prst="rect">
                <a:avLst/>
              </a:prstGeom>
              <a:noFill/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lvl="0" fontAlgn="auto">
                  <a:spcAft>
                    <a:spcPts val="0"/>
                  </a:spcAft>
                  <a:defRPr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 (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d>
                          <m:d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,</m:t>
                            </m:r>
                            <m:sSub>
                              <m:sSubPr>
                                <m:ctrlPr>
                                  <a:rPr lang="en-US" sz="20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Calibri" panose="020F0502020204030204" pitchFamily="34" charset="0"/>
                                  </a:rPr>
                                </m:ctrlPr>
                              </m:sSubPr>
                              <m:e>
                                <m:r>
                                  <a:rPr lang="en-US" sz="20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Calibri" panose="020F0502020204030204" pitchFamily="34" charset="0"/>
                                  </a:rPr>
                                  <m:t>𝑓</m:t>
                                </m:r>
                              </m:e>
                              <m:sub>
                                <m:r>
                                  <a:rPr lang="en-US" sz="20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Calibri" panose="020F0502020204030204" pitchFamily="34" charset="0"/>
                                  </a:rPr>
                                  <m:t>𝑘</m:t>
                                </m:r>
                              </m:sub>
                            </m:sSub>
                            <m:d>
                              <m:dPr>
                                <m:ctrlPr>
                                  <a:rPr lang="en-US" sz="20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Calibri" panose="020F0502020204030204" pitchFamily="34" charset="0"/>
                                  </a:rPr>
                                </m:ctrlPr>
                              </m:dPr>
                              <m:e>
                                <m:r>
                                  <a:rPr lang="en-US" sz="20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Calibri" panose="020F0502020204030204" pitchFamily="34" charset="0"/>
                                  </a:rPr>
                                  <m:t>𝑥</m:t>
                                </m:r>
                              </m:e>
                            </m:d>
                            <m:r>
                              <a:rPr lang="en-US" sz="20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⨁</m:t>
                            </m:r>
                            <m:r>
                              <a:rPr lang="en-US" sz="20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𝑚</m:t>
                            </m:r>
                          </m:e>
                        </m:d>
                        <m:r>
                          <a:rPr lang="en-US" sz="20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m:rPr>
                            <m:sty m:val="p"/>
                          </m:rPr>
                          <a:rPr lang="en-US" sz="2000" b="0" i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tag</m:t>
                        </m:r>
                        <m:r>
                          <a:rPr lang="en-US" sz="20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b>
                    </m:sSub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𝑐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))</m:t>
                    </m:r>
                  </m:oMath>
                </a14:m>
                <a:r>
                  <a:rPr kumimoji="0" lang="en-US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merican Typewriter" charset="0"/>
                    <a:ea typeface="American Typewriter" charset="0"/>
                    <a:cs typeface="American Typewriter" charset="0"/>
                  </a:rPr>
                  <a:t> </a:t>
                </a:r>
                <a:endParaRPr kumimoji="0" lang="en-US" alt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merican Typewriter" charset="0"/>
                  <a:ea typeface="American Typewriter" charset="0"/>
                  <a:cs typeface="American Typewriter" charset="0"/>
                </a:endParaRPr>
              </a:p>
            </p:txBody>
          </p:sp>
        </mc:Choice>
        <mc:Fallback xmlns="">
          <p:sp>
            <p:nvSpPr>
              <p:cNvPr id="12" name="Rectangle 63">
                <a:extLst>
                  <a:ext uri="{FF2B5EF4-FFF2-40B4-BE49-F238E27FC236}">
                    <a16:creationId xmlns:a16="http://schemas.microsoft.com/office/drawing/2014/main" id="{EFFF61FB-4360-3848-AB81-AAD5C0B1868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82516" y="2082217"/>
                <a:ext cx="2850976" cy="378039"/>
              </a:xfrm>
              <a:prstGeom prst="rect">
                <a:avLst/>
              </a:prstGeom>
              <a:blipFill>
                <a:blip r:embed="rId6"/>
                <a:stretch>
                  <a:fillRect l="-17257" r="-16814" b="-2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208CD749-B1C5-9741-B063-9E16DDB0E765}"/>
              </a:ext>
            </a:extLst>
          </p:cNvPr>
          <p:cNvSpPr>
            <a:spLocks/>
          </p:cNvSpPr>
          <p:nvPr/>
        </p:nvSpPr>
        <p:spPr bwMode="auto">
          <a:xfrm>
            <a:off x="1295400" y="5239544"/>
            <a:ext cx="6553200" cy="551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>
              <a:spcBef>
                <a:spcPct val="20000"/>
              </a:spcBef>
              <a:buClr>
                <a:srgbClr val="0000CC"/>
              </a:buClr>
            </a:pPr>
            <a:r>
              <a:rPr lang="en-US" alt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Solution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: Encrypt, then MAC (more in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pset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2)</a:t>
            </a:r>
          </a:p>
        </p:txBody>
      </p:sp>
    </p:spTree>
    <p:extLst>
      <p:ext uri="{BB962C8B-B14F-4D97-AF65-F5344CB8AC3E}">
        <p14:creationId xmlns:p14="http://schemas.microsoft.com/office/powerpoint/2010/main" val="18740339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ubtitle 1"/>
          <p:cNvSpPr>
            <a:spLocks noGrp="1"/>
          </p:cNvSpPr>
          <p:nvPr>
            <p:ph type="subTitle" idx="1"/>
          </p:nvPr>
        </p:nvSpPr>
        <p:spPr>
          <a:xfrm>
            <a:off x="251520" y="410563"/>
            <a:ext cx="8712968" cy="714181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rgbClr val="891637"/>
                </a:solidFill>
                <a:latin typeface="Calibri" panose="020F0502020204030204" pitchFamily="34" charset="0"/>
                <a:ea typeface="Cambria Math" pitchFamily="18" charset="0"/>
                <a:cs typeface="Arial Unicode MS" pitchFamily="34" charset="-128"/>
              </a:rPr>
              <a:t>TODAY</a:t>
            </a:r>
            <a:endParaRPr lang="en-US" sz="2400" i="1" dirty="0">
              <a:solidFill>
                <a:srgbClr val="891637"/>
              </a:solidFill>
              <a:latin typeface="Calibri" panose="020F0502020204030204" pitchFamily="34" charset="0"/>
              <a:ea typeface="Cambria Math" pitchFamily="18" charset="0"/>
              <a:cs typeface="Arial Unicode MS" pitchFamily="34" charset="-128"/>
            </a:endParaRPr>
          </a:p>
        </p:txBody>
      </p:sp>
      <p:sp>
        <p:nvSpPr>
          <p:cNvPr id="22" name="Content Placeholder 2">
            <a:extLst>
              <a:ext uri="{FF2B5EF4-FFF2-40B4-BE49-F238E27FC236}">
                <a16:creationId xmlns:a16="http://schemas.microsoft.com/office/drawing/2014/main" id="{7934502C-3AA7-6B45-AE6F-51E02624A2F7}"/>
              </a:ext>
            </a:extLst>
          </p:cNvPr>
          <p:cNvSpPr>
            <a:spLocks/>
          </p:cNvSpPr>
          <p:nvPr/>
        </p:nvSpPr>
        <p:spPr bwMode="auto">
          <a:xfrm>
            <a:off x="685800" y="1676400"/>
            <a:ext cx="8292480" cy="551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>
              <a:spcBef>
                <a:spcPct val="20000"/>
              </a:spcBef>
              <a:buClr>
                <a:srgbClr val="0000CC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1. </a:t>
            </a:r>
            <a:r>
              <a:rPr lang="en-US" alt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Theorem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: If there are PRGs, then there are PRFs.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577EC8F9-1344-8F44-8615-85AEC48441F4}"/>
              </a:ext>
            </a:extLst>
          </p:cNvPr>
          <p:cNvSpPr>
            <a:spLocks/>
          </p:cNvSpPr>
          <p:nvPr/>
        </p:nvSpPr>
        <p:spPr bwMode="auto">
          <a:xfrm>
            <a:off x="1003920" y="2209800"/>
            <a:ext cx="8292480" cy="722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>
              <a:spcBef>
                <a:spcPct val="20000"/>
              </a:spcBef>
              <a:buClr>
                <a:srgbClr val="0000CC"/>
              </a:buClr>
            </a:pP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The 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Goldreich-Goldwasser-Micali (GGM) construction.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DA3D8060-5E88-484A-8341-605910CC85DD}"/>
              </a:ext>
            </a:extLst>
          </p:cNvPr>
          <p:cNvSpPr>
            <a:spLocks/>
          </p:cNvSpPr>
          <p:nvPr/>
        </p:nvSpPr>
        <p:spPr bwMode="auto">
          <a:xfrm>
            <a:off x="685800" y="3276600"/>
            <a:ext cx="8292480" cy="551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>
              <a:spcBef>
                <a:spcPct val="20000"/>
              </a:spcBef>
              <a:buClr>
                <a:srgbClr val="0000CC"/>
              </a:buClr>
            </a:pP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en-US" altLang="en-US" b="1" dirty="0">
                <a:latin typeface="Calibri" panose="020F0502020204030204" pitchFamily="34" charset="0"/>
                <a:cs typeface="Calibri" panose="020F0502020204030204" pitchFamily="34" charset="0"/>
              </a:rPr>
              <a:t>More A</a:t>
            </a:r>
            <a:r>
              <a:rPr lang="en-US" alt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pplications of PRFs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9229E64E-9857-4448-8C64-6DE90FEDE3DE}"/>
              </a:ext>
            </a:extLst>
          </p:cNvPr>
          <p:cNvSpPr/>
          <p:nvPr/>
        </p:nvSpPr>
        <p:spPr>
          <a:xfrm>
            <a:off x="1371600" y="3828256"/>
            <a:ext cx="4572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en-US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a. Identification Protocols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0D93F4D-766F-604B-BB55-6D95C36E743B}"/>
              </a:ext>
            </a:extLst>
          </p:cNvPr>
          <p:cNvSpPr/>
          <p:nvPr/>
        </p:nvSpPr>
        <p:spPr>
          <a:xfrm>
            <a:off x="1371600" y="4948535"/>
            <a:ext cx="4572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en-US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c. Applications to Learning Theory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7AB1247-9C5F-3541-91E9-0676E1EFEA39}"/>
              </a:ext>
            </a:extLst>
          </p:cNvPr>
          <p:cNvSpPr/>
          <p:nvPr/>
        </p:nvSpPr>
        <p:spPr>
          <a:xfrm>
            <a:off x="1371600" y="4379912"/>
            <a:ext cx="4572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en-US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b. Authentication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12441F8-0DEE-2342-93E5-F8FF720ED455}"/>
              </a:ext>
            </a:extLst>
          </p:cNvPr>
          <p:cNvSpPr/>
          <p:nvPr/>
        </p:nvSpPr>
        <p:spPr bwMode="auto">
          <a:xfrm>
            <a:off x="381000" y="1124743"/>
            <a:ext cx="8610600" cy="3716834"/>
          </a:xfrm>
          <a:prstGeom prst="rect">
            <a:avLst/>
          </a:prstGeom>
          <a:solidFill>
            <a:schemeClr val="bg1">
              <a:alpha val="76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9529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ubtitle 1"/>
          <p:cNvSpPr>
            <a:spLocks noGrp="1"/>
          </p:cNvSpPr>
          <p:nvPr>
            <p:ph type="subTitle" idx="1"/>
          </p:nvPr>
        </p:nvSpPr>
        <p:spPr>
          <a:xfrm>
            <a:off x="251520" y="410563"/>
            <a:ext cx="8712968" cy="714181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rgbClr val="891637"/>
                </a:solidFill>
                <a:latin typeface="Calibri" panose="020F0502020204030204" pitchFamily="34" charset="0"/>
                <a:ea typeface="Cambria Math" pitchFamily="18" charset="0"/>
                <a:cs typeface="Arial Unicode MS" pitchFamily="34" charset="-128"/>
              </a:rPr>
              <a:t>Negative Results in Learning Theory</a:t>
            </a:r>
            <a:endParaRPr lang="en-US" sz="2400" i="1" dirty="0">
              <a:solidFill>
                <a:srgbClr val="891637"/>
              </a:solidFill>
              <a:latin typeface="Calibri" panose="020F0502020204030204" pitchFamily="34" charset="0"/>
              <a:ea typeface="Cambria Math" pitchFamily="18" charset="0"/>
              <a:cs typeface="Arial Unicode MS" pitchFamily="34" charset="-128"/>
            </a:endParaRPr>
          </a:p>
        </p:txBody>
      </p: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208CD749-B1C5-9741-B063-9E16DDB0E765}"/>
              </a:ext>
            </a:extLst>
          </p:cNvPr>
          <p:cNvSpPr>
            <a:spLocks/>
          </p:cNvSpPr>
          <p:nvPr/>
        </p:nvSpPr>
        <p:spPr bwMode="auto">
          <a:xfrm>
            <a:off x="798004" y="2819400"/>
            <a:ext cx="7812596" cy="1295400"/>
          </a:xfrm>
          <a:prstGeom prst="rect">
            <a:avLst/>
          </a:prstGeom>
          <a:noFill/>
          <a:ln w="9525">
            <a:solidFill>
              <a:sysClr val="windowText" lastClr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>
              <a:spcBef>
                <a:spcPct val="20000"/>
              </a:spcBef>
              <a:buClr>
                <a:srgbClr val="0000CC"/>
              </a:buClr>
            </a:pPr>
            <a:r>
              <a:rPr lang="en-US" alt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Theorem [Kearns</a:t>
            </a:r>
            <a:r>
              <a:rPr lang="en-US" altLang="en-US" b="1" dirty="0">
                <a:latin typeface="Calibri" panose="020F0502020204030204" pitchFamily="34" charset="0"/>
                <a:cs typeface="Calibri" panose="020F0502020204030204" pitchFamily="34" charset="0"/>
              </a:rPr>
              <a:t> and</a:t>
            </a:r>
            <a:r>
              <a:rPr lang="en-US" alt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 Valiant 1994]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b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Assuming PRFs exist, there are hypothesis classes that cannot be learned by polynomial-time algorithms. </a:t>
            </a:r>
          </a:p>
        </p:txBody>
      </p:sp>
    </p:spTree>
    <p:extLst>
      <p:ext uri="{BB962C8B-B14F-4D97-AF65-F5344CB8AC3E}">
        <p14:creationId xmlns:p14="http://schemas.microsoft.com/office/powerpoint/2010/main" val="17649474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ubtitle 1"/>
          <p:cNvSpPr>
            <a:spLocks noGrp="1"/>
          </p:cNvSpPr>
          <p:nvPr>
            <p:ph type="subTitle" idx="1"/>
          </p:nvPr>
        </p:nvSpPr>
        <p:spPr>
          <a:xfrm>
            <a:off x="251520" y="410563"/>
            <a:ext cx="8712968" cy="714181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rgbClr val="891637"/>
                </a:solidFill>
                <a:latin typeface="Calibri" panose="020F0502020204030204" pitchFamily="34" charset="0"/>
                <a:ea typeface="Cambria Math" pitchFamily="18" charset="0"/>
                <a:cs typeface="Arial Unicode MS" pitchFamily="34" charset="-128"/>
              </a:rPr>
              <a:t>TODAY</a:t>
            </a:r>
            <a:endParaRPr lang="en-US" sz="2400" i="1" dirty="0">
              <a:solidFill>
                <a:srgbClr val="891637"/>
              </a:solidFill>
              <a:latin typeface="Calibri" panose="020F0502020204030204" pitchFamily="34" charset="0"/>
              <a:ea typeface="Cambria Math" pitchFamily="18" charset="0"/>
              <a:cs typeface="Arial Unicode MS" pitchFamily="34" charset="-128"/>
            </a:endParaRPr>
          </a:p>
        </p:txBody>
      </p:sp>
      <p:sp>
        <p:nvSpPr>
          <p:cNvPr id="22" name="Content Placeholder 2">
            <a:extLst>
              <a:ext uri="{FF2B5EF4-FFF2-40B4-BE49-F238E27FC236}">
                <a16:creationId xmlns:a16="http://schemas.microsoft.com/office/drawing/2014/main" id="{7934502C-3AA7-6B45-AE6F-51E02624A2F7}"/>
              </a:ext>
            </a:extLst>
          </p:cNvPr>
          <p:cNvSpPr>
            <a:spLocks/>
          </p:cNvSpPr>
          <p:nvPr/>
        </p:nvSpPr>
        <p:spPr bwMode="auto">
          <a:xfrm>
            <a:off x="699120" y="2286000"/>
            <a:ext cx="8292480" cy="551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>
              <a:spcBef>
                <a:spcPct val="20000"/>
              </a:spcBef>
              <a:buClr>
                <a:srgbClr val="0000CC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1. </a:t>
            </a:r>
            <a:r>
              <a:rPr lang="en-US" alt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Theorem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: If there are PRGs, then there are PRFs.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577EC8F9-1344-8F44-8615-85AEC48441F4}"/>
              </a:ext>
            </a:extLst>
          </p:cNvPr>
          <p:cNvSpPr>
            <a:spLocks/>
          </p:cNvSpPr>
          <p:nvPr/>
        </p:nvSpPr>
        <p:spPr bwMode="auto">
          <a:xfrm>
            <a:off x="1003920" y="2819400"/>
            <a:ext cx="8292480" cy="722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>
              <a:spcBef>
                <a:spcPct val="20000"/>
              </a:spcBef>
              <a:buClr>
                <a:srgbClr val="0000CC"/>
              </a:buClr>
            </a:pP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The 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Goldreich-Goldwasser-Micali (GGM) construction.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DA3D8060-5E88-484A-8341-605910CC85DD}"/>
              </a:ext>
            </a:extLst>
          </p:cNvPr>
          <p:cNvSpPr>
            <a:spLocks/>
          </p:cNvSpPr>
          <p:nvPr/>
        </p:nvSpPr>
        <p:spPr bwMode="auto">
          <a:xfrm>
            <a:off x="685800" y="3886200"/>
            <a:ext cx="8292480" cy="551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>
              <a:spcBef>
                <a:spcPct val="20000"/>
              </a:spcBef>
              <a:buClr>
                <a:srgbClr val="0000CC"/>
              </a:buClr>
            </a:pP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en-US" altLang="en-US" b="1" dirty="0">
                <a:latin typeface="Calibri" panose="020F0502020204030204" pitchFamily="34" charset="0"/>
                <a:cs typeface="Calibri" panose="020F0502020204030204" pitchFamily="34" charset="0"/>
              </a:rPr>
              <a:t>More A</a:t>
            </a:r>
            <a:r>
              <a:rPr lang="en-US" alt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pplications of PRFs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9229E64E-9857-4448-8C64-6DE90FEDE3DE}"/>
              </a:ext>
            </a:extLst>
          </p:cNvPr>
          <p:cNvSpPr/>
          <p:nvPr/>
        </p:nvSpPr>
        <p:spPr>
          <a:xfrm>
            <a:off x="1371600" y="4437856"/>
            <a:ext cx="4572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en-US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a. Identification Protocols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0D93F4D-766F-604B-BB55-6D95C36E743B}"/>
              </a:ext>
            </a:extLst>
          </p:cNvPr>
          <p:cNvSpPr/>
          <p:nvPr/>
        </p:nvSpPr>
        <p:spPr>
          <a:xfrm>
            <a:off x="1371600" y="5558135"/>
            <a:ext cx="4572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en-US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c. Applications to Learning Theory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7AB1247-9C5F-3541-91E9-0676E1EFEA39}"/>
              </a:ext>
            </a:extLst>
          </p:cNvPr>
          <p:cNvSpPr/>
          <p:nvPr/>
        </p:nvSpPr>
        <p:spPr>
          <a:xfrm>
            <a:off x="1371600" y="4989512"/>
            <a:ext cx="4572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en-US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b. Authentication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302383D-9805-4B43-A49E-D80AF679E58A}"/>
              </a:ext>
            </a:extLst>
          </p:cNvPr>
          <p:cNvSpPr txBox="1"/>
          <p:nvPr/>
        </p:nvSpPr>
        <p:spPr>
          <a:xfrm>
            <a:off x="724520" y="1454051"/>
            <a:ext cx="44550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0. Finish up secret-key encryption.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524F4F5-0B6C-4744-823C-D77135467B9C}"/>
              </a:ext>
            </a:extLst>
          </p:cNvPr>
          <p:cNvSpPr/>
          <p:nvPr/>
        </p:nvSpPr>
        <p:spPr bwMode="auto">
          <a:xfrm>
            <a:off x="381000" y="1124743"/>
            <a:ext cx="8610600" cy="2299791"/>
          </a:xfrm>
          <a:prstGeom prst="rect">
            <a:avLst/>
          </a:prstGeom>
          <a:solidFill>
            <a:schemeClr val="bg1">
              <a:alpha val="76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08478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ubtitle 1"/>
          <p:cNvSpPr>
            <a:spLocks noGrp="1"/>
          </p:cNvSpPr>
          <p:nvPr>
            <p:ph type="subTitle" idx="1"/>
          </p:nvPr>
        </p:nvSpPr>
        <p:spPr>
          <a:xfrm>
            <a:off x="251520" y="410563"/>
            <a:ext cx="8712968" cy="714181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rgbClr val="891637"/>
                </a:solidFill>
                <a:latin typeface="Calibri" panose="020F0502020204030204" pitchFamily="34" charset="0"/>
                <a:ea typeface="Cambria Math" pitchFamily="18" charset="0"/>
                <a:cs typeface="Arial Unicode MS" pitchFamily="34" charset="-128"/>
              </a:rPr>
              <a:t>Friend-or-Foe Identification</a:t>
            </a:r>
            <a:endParaRPr lang="en-US" sz="2400" i="1" dirty="0">
              <a:solidFill>
                <a:srgbClr val="891637"/>
              </a:solidFill>
              <a:latin typeface="Calibri" panose="020F0502020204030204" pitchFamily="34" charset="0"/>
              <a:ea typeface="Cambria Math" pitchFamily="18" charset="0"/>
              <a:cs typeface="Arial Unicode MS" pitchFamily="34" charset="-128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F791016-75A8-C749-9A4C-B208D309EDC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07160" y="2038554"/>
            <a:ext cx="1580541" cy="10033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660CA2F-18CD-AB4A-9EF5-DAA23DA4B7B6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46908" t="26737" r="36447" b="37895"/>
          <a:stretch/>
        </p:blipFill>
        <p:spPr>
          <a:xfrm>
            <a:off x="5943600" y="1461656"/>
            <a:ext cx="1545771" cy="1967344"/>
          </a:xfrm>
          <a:prstGeom prst="rect">
            <a:avLst/>
          </a:prstGeom>
        </p:spPr>
      </p:pic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25978240-897C-3749-AB0A-0C0079478F88}"/>
              </a:ext>
            </a:extLst>
          </p:cNvPr>
          <p:cNvCxnSpPr>
            <a:cxnSpLocks/>
          </p:cNvCxnSpPr>
          <p:nvPr/>
        </p:nvCxnSpPr>
        <p:spPr>
          <a:xfrm flipH="1">
            <a:off x="3505200" y="2540408"/>
            <a:ext cx="2057400" cy="0"/>
          </a:xfrm>
          <a:prstGeom prst="line">
            <a:avLst/>
          </a:prstGeom>
          <a:ln w="381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" name="Picture 19" descr="MCj04359310000[1]">
            <a:extLst>
              <a:ext uri="{FF2B5EF4-FFF2-40B4-BE49-F238E27FC236}">
                <a16:creationId xmlns:a16="http://schemas.microsoft.com/office/drawing/2014/main" id="{56B9206D-1554-DC4F-B35B-9F4A135645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4524" y="2105220"/>
            <a:ext cx="902860" cy="7141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" name="Content Placeholder 2">
            <a:extLst>
              <a:ext uri="{FF2B5EF4-FFF2-40B4-BE49-F238E27FC236}">
                <a16:creationId xmlns:a16="http://schemas.microsoft.com/office/drawing/2014/main" id="{08F78298-AB8E-AC48-B8CB-394A40A9436F}"/>
              </a:ext>
            </a:extLst>
          </p:cNvPr>
          <p:cNvSpPr>
            <a:spLocks/>
          </p:cNvSpPr>
          <p:nvPr/>
        </p:nvSpPr>
        <p:spPr bwMode="auto">
          <a:xfrm>
            <a:off x="1066800" y="4267200"/>
            <a:ext cx="7391400" cy="551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20000"/>
              </a:spcBef>
              <a:buClr>
                <a:srgbClr val="0000CC"/>
              </a:buClr>
              <a:buFont typeface="Wingdings" pitchFamily="2" charset="2"/>
              <a:buChar char="t"/>
            </a:pPr>
            <a:r>
              <a:rPr lang="en-US" alt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Adversary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: person-in-the-middle.</a:t>
            </a:r>
          </a:p>
        </p:txBody>
      </p:sp>
      <p:sp>
        <p:nvSpPr>
          <p:cNvPr id="25" name="Content Placeholder 2">
            <a:extLst>
              <a:ext uri="{FF2B5EF4-FFF2-40B4-BE49-F238E27FC236}">
                <a16:creationId xmlns:a16="http://schemas.microsoft.com/office/drawing/2014/main" id="{C0852FC3-A4A9-7B4B-891D-AF1A8A34D007}"/>
              </a:ext>
            </a:extLst>
          </p:cNvPr>
          <p:cNvSpPr>
            <a:spLocks/>
          </p:cNvSpPr>
          <p:nvPr/>
        </p:nvSpPr>
        <p:spPr bwMode="auto">
          <a:xfrm>
            <a:off x="1066800" y="4876800"/>
            <a:ext cx="7391400" cy="10850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20000"/>
              </a:spcBef>
              <a:buClr>
                <a:srgbClr val="0000CC"/>
              </a:buClr>
              <a:buFont typeface="Wingdings" pitchFamily="2" charset="2"/>
              <a:buChar char="t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Can listen to / modify the communications. Wants to impersonate Tim.</a:t>
            </a:r>
          </a:p>
        </p:txBody>
      </p:sp>
    </p:spTree>
    <p:extLst>
      <p:ext uri="{BB962C8B-B14F-4D97-AF65-F5344CB8AC3E}">
        <p14:creationId xmlns:p14="http://schemas.microsoft.com/office/powerpoint/2010/main" val="19182180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ubtitle 1"/>
          <p:cNvSpPr>
            <a:spLocks noGrp="1"/>
          </p:cNvSpPr>
          <p:nvPr>
            <p:ph type="subTitle" idx="1"/>
          </p:nvPr>
        </p:nvSpPr>
        <p:spPr>
          <a:xfrm>
            <a:off x="251520" y="410563"/>
            <a:ext cx="8712968" cy="714181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rgbClr val="891637"/>
                </a:solidFill>
                <a:latin typeface="Calibri" panose="020F0502020204030204" pitchFamily="34" charset="0"/>
                <a:ea typeface="Cambria Math" pitchFamily="18" charset="0"/>
                <a:cs typeface="Arial Unicode MS" pitchFamily="34" charset="-128"/>
              </a:rPr>
              <a:t>A Simple Lemma about Unpredictability</a:t>
            </a:r>
            <a:endParaRPr lang="en-US" sz="2400" i="1" dirty="0">
              <a:solidFill>
                <a:srgbClr val="891637"/>
              </a:solidFill>
              <a:latin typeface="Calibri" panose="020F0502020204030204" pitchFamily="34" charset="0"/>
              <a:ea typeface="Cambria Math" pitchFamily="18" charset="0"/>
              <a:cs typeface="Arial Unicode MS" pitchFamily="34" charset="-128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Content Placeholder 2">
                <a:extLst>
                  <a:ext uri="{FF2B5EF4-FFF2-40B4-BE49-F238E27FC236}">
                    <a16:creationId xmlns:a16="http://schemas.microsoft.com/office/drawing/2014/main" id="{5390F2F3-C51B-6B4F-9F02-E3ADCB9D8FA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38200" y="2286000"/>
                <a:ext cx="7391400" cy="10668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marL="342900" indent="-3429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>
                  <a:spcBef>
                    <a:spcPct val="20000"/>
                  </a:spcBef>
                  <a:buClr>
                    <a:srgbClr val="0000CC"/>
                  </a:buClr>
                  <a:buFont typeface="Wingdings" pitchFamily="2" charset="2"/>
                  <a:buChar char="t"/>
                </a:pPr>
                <a:r>
                  <a:rPr lang="en-US" altLang="en-US" sz="2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Consider an adversary who requests and obtains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en-US" sz="2400" i="1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</m:ctrlPr>
                      </m:sSubPr>
                      <m:e>
                        <m:r>
                          <a:rPr lang="en-US" altLang="en-US" sz="2400" b="0" i="1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𝑓</m:t>
                        </m:r>
                      </m:e>
                      <m:sub>
                        <m:r>
                          <a:rPr lang="en-US" altLang="en-US" sz="2400" b="0" i="1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𝑠</m:t>
                        </m:r>
                      </m:sub>
                    </m:sSub>
                    <m:d>
                      <m:dPr>
                        <m:ctrlPr>
                          <a:rPr lang="en-US" altLang="en-US" sz="2400" b="0" i="1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en-US" sz="2400" b="0" i="1" smtClean="0">
                                <a:latin typeface="Cambria Math" panose="02040503050406030204" pitchFamily="18" charset="0"/>
                                <a:cs typeface="Calibri" panose="020F0502020204030204" pitchFamily="34" charset="0"/>
                              </a:rPr>
                            </m:ctrlPr>
                          </m:sSubPr>
                          <m:e>
                            <m:r>
                              <a:rPr lang="en-US" altLang="en-US" sz="2400" b="0" i="1" smtClean="0">
                                <a:latin typeface="Cambria Math" panose="02040503050406030204" pitchFamily="18" charset="0"/>
                                <a:cs typeface="Calibri" panose="020F0502020204030204" pitchFamily="34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altLang="en-US" sz="2400" b="0" i="1" smtClean="0">
                                <a:latin typeface="Cambria Math" panose="02040503050406030204" pitchFamily="18" charset="0"/>
                                <a:cs typeface="Calibri" panose="020F0502020204030204" pitchFamily="34" charset="0"/>
                              </a:rPr>
                              <m:t>1</m:t>
                            </m:r>
                          </m:sub>
                        </m:sSub>
                      </m:e>
                    </m:d>
                    <m:r>
                      <a:rPr lang="en-US" altLang="en-US" sz="2400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,…,</m:t>
                    </m:r>
                    <m:sSub>
                      <m:sSubPr>
                        <m:ctrlPr>
                          <a:rPr lang="en-US" altLang="en-US" i="1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</m:ctrlPr>
                      </m:sSubPr>
                      <m:e>
                        <m:r>
                          <a:rPr lang="en-US" altLang="en-US" i="1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𝑓</m:t>
                        </m:r>
                      </m:e>
                      <m:sub>
                        <m:r>
                          <a:rPr lang="en-US" altLang="en-US" i="1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𝑠</m:t>
                        </m:r>
                      </m:sub>
                    </m:sSub>
                    <m:d>
                      <m:dPr>
                        <m:ctrlPr>
                          <a:rPr lang="en-US" altLang="en-US" i="1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en-US" i="1">
                                <a:latin typeface="Cambria Math" panose="02040503050406030204" pitchFamily="18" charset="0"/>
                                <a:cs typeface="Calibri" panose="020F0502020204030204" pitchFamily="34" charset="0"/>
                              </a:rPr>
                            </m:ctrlPr>
                          </m:sSubPr>
                          <m:e>
                            <m:r>
                              <a:rPr lang="en-US" altLang="en-US" i="1">
                                <a:latin typeface="Cambria Math" panose="02040503050406030204" pitchFamily="18" charset="0"/>
                                <a:cs typeface="Calibri" panose="020F0502020204030204" pitchFamily="34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altLang="en-US" b="0" i="1" smtClean="0">
                                <a:latin typeface="Cambria Math" panose="02040503050406030204" pitchFamily="18" charset="0"/>
                                <a:cs typeface="Calibri" panose="020F0502020204030204" pitchFamily="34" charset="0"/>
                              </a:rPr>
                              <m:t>𝑞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altLang="en-US" sz="2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for a polynomial </a:t>
                </a:r>
                <a14:m>
                  <m:oMath xmlns:m="http://schemas.openxmlformats.org/officeDocument/2006/math">
                    <m:r>
                      <a:rPr lang="en-US" altLang="en-US" sz="2400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𝑞</m:t>
                    </m:r>
                    <m:r>
                      <a:rPr lang="en-US" altLang="en-US" sz="2400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  <m:r>
                      <a:rPr lang="en-US" altLang="en-US" sz="2400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𝑞</m:t>
                    </m:r>
                    <m:d>
                      <m:dPr>
                        <m:ctrlPr>
                          <a:rPr lang="en-US" altLang="en-US" sz="2400" b="0" i="1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</m:ctrlPr>
                      </m:dPr>
                      <m:e>
                        <m:r>
                          <a:rPr lang="en-US" altLang="en-US" sz="2400" b="0" i="1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𝑛</m:t>
                        </m:r>
                      </m:e>
                    </m:d>
                    <m:r>
                      <a:rPr lang="en-US" altLang="en-US" sz="2400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.</m:t>
                    </m:r>
                  </m:oMath>
                </a14:m>
                <a:endParaRPr lang="en-US" altLang="en-US" sz="24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9" name="Content Placeholder 2">
                <a:extLst>
                  <a:ext uri="{FF2B5EF4-FFF2-40B4-BE49-F238E27FC236}">
                    <a16:creationId xmlns:a16="http://schemas.microsoft.com/office/drawing/2014/main" id="{5390F2F3-C51B-6B4F-9F02-E3ADCB9D8FA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838200" y="2286000"/>
                <a:ext cx="7391400" cy="1066800"/>
              </a:xfrm>
              <a:prstGeom prst="rect">
                <a:avLst/>
              </a:prstGeom>
              <a:blipFill>
                <a:blip r:embed="rId3"/>
                <a:stretch>
                  <a:fillRect l="-1203" t="-4762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Content Placeholder 2">
                <a:extLst>
                  <a:ext uri="{FF2B5EF4-FFF2-40B4-BE49-F238E27FC236}">
                    <a16:creationId xmlns:a16="http://schemas.microsoft.com/office/drawing/2014/main" id="{F5414955-9E24-C94F-AB3A-614C3AB0DEC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38200" y="3429000"/>
                <a:ext cx="7391400" cy="10668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marL="342900" indent="-3429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>
                  <a:spcBef>
                    <a:spcPct val="20000"/>
                  </a:spcBef>
                  <a:buClr>
                    <a:srgbClr val="0000CC"/>
                  </a:buClr>
                  <a:buFont typeface="Wingdings" pitchFamily="2" charset="2"/>
                  <a:buChar char="t"/>
                </a:pPr>
                <a:r>
                  <a:rPr lang="en-US" altLang="en-US" dirty="0">
                    <a:latin typeface="Calibri" panose="020F0502020204030204" pitchFamily="34" charset="0"/>
                    <a:cs typeface="Calibri" panose="020F0502020204030204" pitchFamily="34" charset="0"/>
                  </a:rPr>
                  <a:t>Can she predict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en-US" sz="2400" i="1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</m:ctrlPr>
                      </m:sSubPr>
                      <m:e>
                        <m:r>
                          <a:rPr lang="en-US" altLang="en-US" sz="2400" b="0" i="1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𝑓</m:t>
                        </m:r>
                      </m:e>
                      <m:sub>
                        <m:r>
                          <a:rPr lang="en-US" altLang="en-US" sz="2400" b="0" i="1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𝑠</m:t>
                        </m:r>
                      </m:sub>
                    </m:sSub>
                    <m:d>
                      <m:dPr>
                        <m:ctrlPr>
                          <a:rPr lang="en-US" altLang="en-US" sz="2400" b="0" i="1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altLang="en-US" sz="2400" b="0" i="1" smtClean="0">
                                <a:latin typeface="Cambria Math" panose="02040503050406030204" pitchFamily="18" charset="0"/>
                                <a:cs typeface="Calibri" panose="020F0502020204030204" pitchFamily="34" charset="0"/>
                              </a:rPr>
                            </m:ctrlPr>
                          </m:sSupPr>
                          <m:e>
                            <m:r>
                              <a:rPr lang="en-US" altLang="en-US" sz="2400" b="0" i="1" smtClean="0">
                                <a:latin typeface="Cambria Math" panose="02040503050406030204" pitchFamily="18" charset="0"/>
                                <a:cs typeface="Calibri" panose="020F0502020204030204" pitchFamily="34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altLang="en-US" sz="2400" b="0" i="1" smtClean="0">
                                <a:latin typeface="Cambria Math" panose="02040503050406030204" pitchFamily="18" charset="0"/>
                                <a:cs typeface="Calibri" panose="020F0502020204030204" pitchFamily="34" charset="0"/>
                              </a:rPr>
                              <m:t>∗</m:t>
                            </m:r>
                          </m:sup>
                        </m:sSup>
                      </m:e>
                    </m:d>
                  </m:oMath>
                </a14:m>
                <a:r>
                  <a:rPr lang="en-US" altLang="en-US" sz="2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for some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en-US" sz="2400" i="1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</m:ctrlPr>
                      </m:sSupPr>
                      <m:e>
                        <m:r>
                          <a:rPr lang="en-US" altLang="en-US" sz="2400" b="0" i="1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𝑥</m:t>
                        </m:r>
                      </m:e>
                      <m:sup>
                        <m:r>
                          <a:rPr lang="en-US" altLang="en-US" sz="2400" b="0" i="1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∗</m:t>
                        </m:r>
                      </m:sup>
                    </m:sSup>
                  </m:oMath>
                </a14:m>
                <a:r>
                  <a:rPr lang="en-US" altLang="en-US" sz="2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of her choosing where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en-US" i="1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</m:ctrlPr>
                      </m:sSupPr>
                      <m:e>
                        <m:r>
                          <a:rPr lang="en-US" altLang="en-US" i="1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𝑥</m:t>
                        </m:r>
                      </m:e>
                      <m:sup>
                        <m:r>
                          <a:rPr lang="en-US" altLang="en-US" i="1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∗</m:t>
                        </m:r>
                      </m:sup>
                    </m:sSup>
                    <m:r>
                      <a:rPr lang="en-US" alt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∉</m:t>
                    </m:r>
                    <m:r>
                      <a:rPr lang="en-US" alt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{</m:t>
                    </m:r>
                    <m:sSub>
                      <m:sSubPr>
                        <m:ctrlPr>
                          <a:rPr lang="en-US" altLang="en-US" i="1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</m:ctrlPr>
                      </m:sSubPr>
                      <m:e>
                        <m:r>
                          <a:rPr lang="en-US" altLang="en-US" i="1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𝑥</m:t>
                        </m:r>
                      </m:e>
                      <m:sub>
                        <m:r>
                          <a:rPr lang="en-US" altLang="en-US" i="1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altLang="en-US" dirty="0">
                    <a:latin typeface="Calibri" panose="020F0502020204030204" pitchFamily="34" charset="0"/>
                    <a:cs typeface="Calibri" panose="020F0502020204030204" pitchFamily="34" charset="0"/>
                  </a:rPr>
                  <a:t>,…,</a:t>
                </a:r>
                <a:r>
                  <a:rPr lang="en-US" altLang="en-US" dirty="0">
                    <a:cs typeface="Calibri" panose="020F0502020204030204" pitchFamily="34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en-US" i="1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</m:ctrlPr>
                      </m:sSubPr>
                      <m:e>
                        <m:r>
                          <a:rPr lang="en-US" altLang="en-US" i="1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𝑥</m:t>
                        </m:r>
                      </m:e>
                      <m:sub>
                        <m:r>
                          <a:rPr lang="en-US" altLang="en-US" b="0" i="1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𝑞</m:t>
                        </m:r>
                      </m:sub>
                    </m:sSub>
                  </m:oMath>
                </a14:m>
                <a:r>
                  <a:rPr lang="en-US" altLang="en-US" dirty="0">
                    <a:latin typeface="Calibri" panose="020F0502020204030204" pitchFamily="34" charset="0"/>
                    <a:cs typeface="Calibri" panose="020F0502020204030204" pitchFamily="34" charset="0"/>
                  </a:rPr>
                  <a:t>}? How well can she do it?</a:t>
                </a:r>
              </a:p>
            </p:txBody>
          </p:sp>
        </mc:Choice>
        <mc:Fallback xmlns="">
          <p:sp>
            <p:nvSpPr>
              <p:cNvPr id="10" name="Content Placeholder 2">
                <a:extLst>
                  <a:ext uri="{FF2B5EF4-FFF2-40B4-BE49-F238E27FC236}">
                    <a16:creationId xmlns:a16="http://schemas.microsoft.com/office/drawing/2014/main" id="{F5414955-9E24-C94F-AB3A-614C3AB0DEC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838200" y="3429000"/>
                <a:ext cx="7391400" cy="1066800"/>
              </a:xfrm>
              <a:prstGeom prst="rect">
                <a:avLst/>
              </a:prstGeom>
              <a:blipFill>
                <a:blip r:embed="rId4"/>
                <a:stretch>
                  <a:fillRect l="-1203" t="-4706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Content Placeholder 2">
                <a:extLst>
                  <a:ext uri="{FF2B5EF4-FFF2-40B4-BE49-F238E27FC236}">
                    <a16:creationId xmlns:a16="http://schemas.microsoft.com/office/drawing/2014/main" id="{EFD70366-6211-B148-921E-68EBEDE8C6C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38200" y="4572000"/>
                <a:ext cx="7391400" cy="1447800"/>
              </a:xfrm>
              <a:prstGeom prst="rect">
                <a:avLst/>
              </a:prstGeom>
              <a:noFill/>
              <a:ln w="25400">
                <a:solidFill>
                  <a:sysClr val="windowText" lastClr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marL="342900" indent="-3429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marL="0" indent="0">
                  <a:spcBef>
                    <a:spcPct val="20000"/>
                  </a:spcBef>
                  <a:buClr>
                    <a:srgbClr val="0000CC"/>
                  </a:buClr>
                </a:pPr>
                <a:r>
                  <a:rPr lang="en-US" altLang="en-US" b="1" dirty="0">
                    <a:solidFill>
                      <a:srgbClr val="0033CC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Lemma</a:t>
                </a:r>
                <a:r>
                  <a:rPr lang="en-US" altLang="en-US" dirty="0">
                    <a:latin typeface="Calibri" panose="020F0502020204030204" pitchFamily="34" charset="0"/>
                    <a:cs typeface="Calibri" panose="020F0502020204030204" pitchFamily="34" charset="0"/>
                  </a:rPr>
                  <a:t>: If she succeeds with probability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en-US" b="0" i="1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</m:ctrlPr>
                      </m:fPr>
                      <m:num>
                        <m:r>
                          <a:rPr lang="en-US" altLang="en-US" b="0" i="1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1</m:t>
                        </m:r>
                      </m:num>
                      <m:den>
                        <m:sSup>
                          <m:sSupPr>
                            <m:ctrlPr>
                              <a:rPr lang="en-US" altLang="en-US" b="0" i="1" smtClean="0">
                                <a:latin typeface="Cambria Math" panose="02040503050406030204" pitchFamily="18" charset="0"/>
                                <a:cs typeface="Calibri" panose="020F0502020204030204" pitchFamily="34" charset="0"/>
                              </a:rPr>
                            </m:ctrlPr>
                          </m:sSupPr>
                          <m:e>
                            <m:r>
                              <a:rPr lang="en-US" altLang="en-US" b="0" i="1" smtClean="0">
                                <a:latin typeface="Cambria Math" panose="02040503050406030204" pitchFamily="18" charset="0"/>
                                <a:cs typeface="Calibri" panose="020F0502020204030204" pitchFamily="34" charset="0"/>
                              </a:rPr>
                              <m:t>2</m:t>
                            </m:r>
                          </m:e>
                          <m:sup>
                            <m:r>
                              <a:rPr lang="en-US" altLang="en-US" b="0" i="1" smtClean="0">
                                <a:latin typeface="Cambria Math" panose="02040503050406030204" pitchFamily="18" charset="0"/>
                                <a:cs typeface="Calibri" panose="020F0502020204030204" pitchFamily="34" charset="0"/>
                              </a:rPr>
                              <m:t>𝑚</m:t>
                            </m:r>
                          </m:sup>
                        </m:sSup>
                      </m:den>
                    </m:f>
                    <m:r>
                      <a:rPr lang="en-US" altLang="en-US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+1/</m:t>
                    </m:r>
                    <m:r>
                      <m:rPr>
                        <m:sty m:val="p"/>
                      </m:rPr>
                      <a:rPr lang="en-US" altLang="en-US" b="0" i="0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poly</m:t>
                    </m:r>
                    <m:r>
                      <a:rPr lang="en-US" altLang="en-US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(</m:t>
                    </m:r>
                    <m:r>
                      <a:rPr lang="en-US" altLang="en-US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𝑛</m:t>
                    </m:r>
                    <m:r>
                      <a:rPr lang="en-US" altLang="en-US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)</m:t>
                    </m:r>
                  </m:oMath>
                </a14:m>
                <a:r>
                  <a:rPr lang="en-US" altLang="en-US" dirty="0">
                    <a:latin typeface="Calibri" panose="020F0502020204030204" pitchFamily="34" charset="0"/>
                    <a:cs typeface="Calibri" panose="020F0502020204030204" pitchFamily="34" charset="0"/>
                  </a:rPr>
                  <a:t>, then she broke PRF security. This is negligible in </a:t>
                </a:r>
                <a14:m>
                  <m:oMath xmlns:m="http://schemas.openxmlformats.org/officeDocument/2006/math">
                    <m:r>
                      <a:rPr lang="en-US" altLang="en-US" i="1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𝑛</m:t>
                    </m:r>
                  </m:oMath>
                </a14:m>
                <a:r>
                  <a:rPr lang="en-US" altLang="en-US" dirty="0">
                    <a:latin typeface="Calibri" panose="020F0502020204030204" pitchFamily="34" charset="0"/>
                    <a:cs typeface="Calibri" panose="020F0502020204030204" pitchFamily="34" charset="0"/>
                  </a:rPr>
                  <a:t> if </a:t>
                </a:r>
                <a14:m>
                  <m:oMath xmlns:m="http://schemas.openxmlformats.org/officeDocument/2006/math">
                    <m:r>
                      <a:rPr lang="en-US" altLang="en-US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𝑚</m:t>
                    </m:r>
                  </m:oMath>
                </a14:m>
                <a:r>
                  <a:rPr lang="en-US" altLang="en-US" dirty="0">
                    <a:latin typeface="Calibri" panose="020F0502020204030204" pitchFamily="34" charset="0"/>
                    <a:cs typeface="Calibri" panose="020F0502020204030204" pitchFamily="34" charset="0"/>
                  </a:rPr>
                  <a:t> is large enough, i.e. </a:t>
                </a:r>
                <a14:m>
                  <m:oMath xmlns:m="http://schemas.openxmlformats.org/officeDocument/2006/math">
                    <m:r>
                      <a:rPr lang="en-US" alt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𝜔</m:t>
                    </m:r>
                    <m:r>
                      <a:rPr lang="en-US" alt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(</m:t>
                    </m:r>
                    <m:func>
                      <m:funcPr>
                        <m:ctrlPr>
                          <a:rPr lang="en-US" alt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Calibri" panose="020F0502020204030204" pitchFamily="34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altLang="en-US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Calibri" panose="020F0502020204030204" pitchFamily="34" charset="0"/>
                          </a:rPr>
                          <m:t>log</m:t>
                        </m:r>
                      </m:fName>
                      <m:e>
                        <m:r>
                          <a:rPr lang="en-US" alt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Calibri" panose="020F0502020204030204" pitchFamily="34" charset="0"/>
                          </a:rPr>
                          <m:t>𝑛</m:t>
                        </m:r>
                        <m:r>
                          <a:rPr lang="en-US" alt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Calibri" panose="020F0502020204030204" pitchFamily="34" charset="0"/>
                          </a:rPr>
                          <m:t>).</m:t>
                        </m:r>
                      </m:e>
                    </m:func>
                  </m:oMath>
                </a14:m>
                <a:endParaRPr lang="en-US" altLang="en-US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11" name="Content Placeholder 2">
                <a:extLst>
                  <a:ext uri="{FF2B5EF4-FFF2-40B4-BE49-F238E27FC236}">
                    <a16:creationId xmlns:a16="http://schemas.microsoft.com/office/drawing/2014/main" id="{EFD70366-6211-B148-921E-68EBEDE8C6C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838200" y="4572000"/>
                <a:ext cx="7391400" cy="1447800"/>
              </a:xfrm>
              <a:prstGeom prst="rect">
                <a:avLst/>
              </a:prstGeom>
              <a:blipFill>
                <a:blip r:embed="rId5"/>
                <a:stretch>
                  <a:fillRect l="-1199" r="-685" b="-855"/>
                </a:stretch>
              </a:blipFill>
              <a:ln w="25400">
                <a:solidFill>
                  <a:sysClr val="windowText" lastClr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Content Placeholder 2">
                <a:extLst>
                  <a:ext uri="{FF2B5EF4-FFF2-40B4-BE49-F238E27FC236}">
                    <a16:creationId xmlns:a16="http://schemas.microsoft.com/office/drawing/2014/main" id="{C16EFC12-3858-1D43-943F-4303A8C8342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38200" y="1524000"/>
                <a:ext cx="7391400" cy="5334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marL="342900" indent="-3429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marL="0" indent="0">
                  <a:spcBef>
                    <a:spcPct val="20000"/>
                  </a:spcBef>
                  <a:buClr>
                    <a:srgbClr val="0000CC"/>
                  </a:buClr>
                </a:pPr>
                <a:r>
                  <a:rPr lang="en-US" altLang="en-US" sz="2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Let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Calibri" panose="020F0502020204030204" pitchFamily="34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Calibri" panose="020F0502020204030204" pitchFamily="34" charset="0"/>
                          </a:rPr>
                          <m:t>𝑓</m:t>
                        </m:r>
                      </m:e>
                      <m:sub>
                        <m:r>
                          <a:rPr 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Calibri" panose="020F0502020204030204" pitchFamily="34" charset="0"/>
                          </a:rPr>
                          <m:t>𝑠</m:t>
                        </m:r>
                      </m:sub>
                    </m:sSub>
                    <m:r>
                      <a:rPr lang="en-US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:{0,1</m:t>
                    </m:r>
                    <m:sSup>
                      <m:sSupPr>
                        <m:ctrlPr>
                          <a:rPr 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Calibri" panose="020F0502020204030204" pitchFamily="34" charset="0"/>
                          </a:rPr>
                        </m:ctrlPr>
                      </m:sSupPr>
                      <m:e>
                        <m:r>
                          <a:rPr 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Calibri" panose="020F0502020204030204" pitchFamily="34" charset="0"/>
                          </a:rPr>
                          <m:t>}</m:t>
                        </m:r>
                      </m:e>
                      <m:sup>
                        <m:r>
                          <a:rPr 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Calibri" panose="020F0502020204030204" pitchFamily="34" charset="0"/>
                          </a:rPr>
                          <m:t>ℓ</m:t>
                        </m:r>
                      </m:sup>
                    </m:sSup>
                    <m:r>
                      <a:rPr lang="en-US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→{0,1</m:t>
                    </m:r>
                    <m:sSup>
                      <m:sSupPr>
                        <m:ctrlPr>
                          <a:rPr 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Calibri" panose="020F0502020204030204" pitchFamily="34" charset="0"/>
                          </a:rPr>
                        </m:ctrlPr>
                      </m:sSupPr>
                      <m:e>
                        <m:r>
                          <a:rPr 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Calibri" panose="020F0502020204030204" pitchFamily="34" charset="0"/>
                          </a:rPr>
                          <m:t>}</m:t>
                        </m:r>
                      </m:e>
                      <m:sup>
                        <m:r>
                          <a:rPr lang="en-US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Calibri" panose="020F0502020204030204" pitchFamily="34" charset="0"/>
                          </a:rPr>
                          <m:t>𝑚</m:t>
                        </m:r>
                      </m:sup>
                    </m:sSup>
                  </m:oMath>
                </a14:m>
                <a:r>
                  <a:rPr lang="en-US" altLang="en-US" sz="2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be a pseudorandom function. </a:t>
                </a:r>
              </a:p>
            </p:txBody>
          </p:sp>
        </mc:Choice>
        <mc:Fallback xmlns="">
          <p:sp>
            <p:nvSpPr>
              <p:cNvPr id="12" name="Content Placeholder 2">
                <a:extLst>
                  <a:ext uri="{FF2B5EF4-FFF2-40B4-BE49-F238E27FC236}">
                    <a16:creationId xmlns:a16="http://schemas.microsoft.com/office/drawing/2014/main" id="{C16EFC12-3858-1D43-943F-4303A8C8342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838200" y="1524000"/>
                <a:ext cx="7391400" cy="533400"/>
              </a:xfrm>
              <a:prstGeom prst="rect">
                <a:avLst/>
              </a:prstGeom>
              <a:blipFill>
                <a:blip r:embed="rId6"/>
                <a:stretch>
                  <a:fillRect l="-1375" t="-4651" b="-13953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723400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ubtitle 1"/>
          <p:cNvSpPr>
            <a:spLocks noGrp="1"/>
          </p:cNvSpPr>
          <p:nvPr>
            <p:ph type="subTitle" idx="1"/>
          </p:nvPr>
        </p:nvSpPr>
        <p:spPr>
          <a:xfrm>
            <a:off x="251520" y="410563"/>
            <a:ext cx="8712968" cy="714181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rgbClr val="891637"/>
                </a:solidFill>
                <a:latin typeface="Calibri" panose="020F0502020204030204" pitchFamily="34" charset="0"/>
                <a:ea typeface="Cambria Math" pitchFamily="18" charset="0"/>
                <a:cs typeface="Arial Unicode MS" pitchFamily="34" charset="-128"/>
              </a:rPr>
              <a:t>A Simple Lemma about Unpredictability</a:t>
            </a:r>
            <a:endParaRPr lang="en-US" sz="2400" i="1" dirty="0">
              <a:solidFill>
                <a:srgbClr val="891637"/>
              </a:solidFill>
              <a:latin typeface="Calibri" panose="020F0502020204030204" pitchFamily="34" charset="0"/>
              <a:ea typeface="Cambria Math" pitchFamily="18" charset="0"/>
              <a:cs typeface="Arial Unicode MS" pitchFamily="34" charset="-128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Content Placeholder 2">
                <a:extLst>
                  <a:ext uri="{FF2B5EF4-FFF2-40B4-BE49-F238E27FC236}">
                    <a16:creationId xmlns:a16="http://schemas.microsoft.com/office/drawing/2014/main" id="{5390F2F3-C51B-6B4F-9F02-E3ADCB9D8FA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38200" y="2286000"/>
                <a:ext cx="7391400" cy="10668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marL="342900" indent="-3429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>
                  <a:spcBef>
                    <a:spcPct val="20000"/>
                  </a:spcBef>
                  <a:buClr>
                    <a:srgbClr val="0000CC"/>
                  </a:buClr>
                  <a:buFont typeface="Wingdings" pitchFamily="2" charset="2"/>
                  <a:buChar char="t"/>
                </a:pPr>
                <a:r>
                  <a:rPr lang="en-US" altLang="en-US" sz="2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Consider an adversary who requests and obtains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en-US" sz="2400" i="1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</m:ctrlPr>
                      </m:sSubPr>
                      <m:e>
                        <m:r>
                          <a:rPr lang="en-US" altLang="en-US" sz="2400" b="0" i="1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𝑓</m:t>
                        </m:r>
                      </m:e>
                      <m:sub>
                        <m:r>
                          <a:rPr lang="en-US" altLang="en-US" sz="2400" b="0" i="1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𝑠</m:t>
                        </m:r>
                      </m:sub>
                    </m:sSub>
                    <m:d>
                      <m:dPr>
                        <m:ctrlPr>
                          <a:rPr lang="en-US" altLang="en-US" sz="2400" b="0" i="1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en-US" sz="2400" b="0" i="1" smtClean="0">
                                <a:latin typeface="Cambria Math" panose="02040503050406030204" pitchFamily="18" charset="0"/>
                                <a:cs typeface="Calibri" panose="020F0502020204030204" pitchFamily="34" charset="0"/>
                              </a:rPr>
                            </m:ctrlPr>
                          </m:sSubPr>
                          <m:e>
                            <m:r>
                              <a:rPr lang="en-US" altLang="en-US" sz="2400" b="0" i="1" smtClean="0">
                                <a:latin typeface="Cambria Math" panose="02040503050406030204" pitchFamily="18" charset="0"/>
                                <a:cs typeface="Calibri" panose="020F0502020204030204" pitchFamily="34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altLang="en-US" sz="2400" b="0" i="1" smtClean="0">
                                <a:latin typeface="Cambria Math" panose="02040503050406030204" pitchFamily="18" charset="0"/>
                                <a:cs typeface="Calibri" panose="020F0502020204030204" pitchFamily="34" charset="0"/>
                              </a:rPr>
                              <m:t>1</m:t>
                            </m:r>
                          </m:sub>
                        </m:sSub>
                      </m:e>
                    </m:d>
                    <m:r>
                      <a:rPr lang="en-US" altLang="en-US" sz="2400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,…,</m:t>
                    </m:r>
                    <m:sSub>
                      <m:sSubPr>
                        <m:ctrlPr>
                          <a:rPr lang="en-US" altLang="en-US" i="1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</m:ctrlPr>
                      </m:sSubPr>
                      <m:e>
                        <m:r>
                          <a:rPr lang="en-US" altLang="en-US" i="1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𝑓</m:t>
                        </m:r>
                      </m:e>
                      <m:sub>
                        <m:r>
                          <a:rPr lang="en-US" altLang="en-US" i="1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𝑠</m:t>
                        </m:r>
                      </m:sub>
                    </m:sSub>
                    <m:d>
                      <m:dPr>
                        <m:ctrlPr>
                          <a:rPr lang="en-US" altLang="en-US" i="1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en-US" i="1">
                                <a:latin typeface="Cambria Math" panose="02040503050406030204" pitchFamily="18" charset="0"/>
                                <a:cs typeface="Calibri" panose="020F0502020204030204" pitchFamily="34" charset="0"/>
                              </a:rPr>
                            </m:ctrlPr>
                          </m:sSubPr>
                          <m:e>
                            <m:r>
                              <a:rPr lang="en-US" altLang="en-US" i="1">
                                <a:latin typeface="Cambria Math" panose="02040503050406030204" pitchFamily="18" charset="0"/>
                                <a:cs typeface="Calibri" panose="020F0502020204030204" pitchFamily="34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altLang="en-US" b="0" i="1" smtClean="0">
                                <a:latin typeface="Cambria Math" panose="02040503050406030204" pitchFamily="18" charset="0"/>
                                <a:cs typeface="Calibri" panose="020F0502020204030204" pitchFamily="34" charset="0"/>
                              </a:rPr>
                              <m:t>𝑞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altLang="en-US" sz="2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for a polynomial </a:t>
                </a:r>
                <a14:m>
                  <m:oMath xmlns:m="http://schemas.openxmlformats.org/officeDocument/2006/math">
                    <m:r>
                      <a:rPr lang="en-US" altLang="en-US" sz="2400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𝑞</m:t>
                    </m:r>
                    <m:r>
                      <a:rPr lang="en-US" altLang="en-US" sz="2400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  <m:r>
                      <a:rPr lang="en-US" altLang="en-US" sz="2400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𝑞</m:t>
                    </m:r>
                    <m:d>
                      <m:dPr>
                        <m:ctrlPr>
                          <a:rPr lang="en-US" altLang="en-US" sz="2400" b="0" i="1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</m:ctrlPr>
                      </m:dPr>
                      <m:e>
                        <m:r>
                          <a:rPr lang="en-US" altLang="en-US" sz="2400" b="0" i="1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𝑛</m:t>
                        </m:r>
                      </m:e>
                    </m:d>
                    <m:r>
                      <a:rPr lang="en-US" altLang="en-US" sz="2400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.</m:t>
                    </m:r>
                  </m:oMath>
                </a14:m>
                <a:endParaRPr lang="en-US" altLang="en-US" sz="24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9" name="Content Placeholder 2">
                <a:extLst>
                  <a:ext uri="{FF2B5EF4-FFF2-40B4-BE49-F238E27FC236}">
                    <a16:creationId xmlns:a16="http://schemas.microsoft.com/office/drawing/2014/main" id="{5390F2F3-C51B-6B4F-9F02-E3ADCB9D8FA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838200" y="2286000"/>
                <a:ext cx="7391400" cy="1066800"/>
              </a:xfrm>
              <a:prstGeom prst="rect">
                <a:avLst/>
              </a:prstGeom>
              <a:blipFill>
                <a:blip r:embed="rId3"/>
                <a:stretch>
                  <a:fillRect l="-1203" t="-4762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Content Placeholder 2">
                <a:extLst>
                  <a:ext uri="{FF2B5EF4-FFF2-40B4-BE49-F238E27FC236}">
                    <a16:creationId xmlns:a16="http://schemas.microsoft.com/office/drawing/2014/main" id="{F5414955-9E24-C94F-AB3A-614C3AB0DEC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38200" y="3429000"/>
                <a:ext cx="7391400" cy="10668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marL="342900" indent="-3429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>
                  <a:spcBef>
                    <a:spcPct val="20000"/>
                  </a:spcBef>
                  <a:buClr>
                    <a:srgbClr val="0000CC"/>
                  </a:buClr>
                  <a:buFont typeface="Wingdings" pitchFamily="2" charset="2"/>
                  <a:buChar char="t"/>
                </a:pPr>
                <a:r>
                  <a:rPr lang="en-US" altLang="en-US" dirty="0">
                    <a:latin typeface="Calibri" panose="020F0502020204030204" pitchFamily="34" charset="0"/>
                    <a:cs typeface="Calibri" panose="020F0502020204030204" pitchFamily="34" charset="0"/>
                  </a:rPr>
                  <a:t>Can she predict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en-US" sz="2400" i="1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</m:ctrlPr>
                      </m:sSubPr>
                      <m:e>
                        <m:r>
                          <a:rPr lang="en-US" altLang="en-US" sz="2400" b="0" i="1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𝑓</m:t>
                        </m:r>
                      </m:e>
                      <m:sub>
                        <m:r>
                          <a:rPr lang="en-US" altLang="en-US" sz="2400" b="0" i="1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𝑠</m:t>
                        </m:r>
                      </m:sub>
                    </m:sSub>
                    <m:d>
                      <m:dPr>
                        <m:ctrlPr>
                          <a:rPr lang="en-US" altLang="en-US" sz="2400" b="0" i="1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altLang="en-US" sz="2400" b="0" i="1" smtClean="0">
                                <a:latin typeface="Cambria Math" panose="02040503050406030204" pitchFamily="18" charset="0"/>
                                <a:cs typeface="Calibri" panose="020F0502020204030204" pitchFamily="34" charset="0"/>
                              </a:rPr>
                            </m:ctrlPr>
                          </m:sSupPr>
                          <m:e>
                            <m:r>
                              <a:rPr lang="en-US" altLang="en-US" sz="2400" b="0" i="1" smtClean="0">
                                <a:latin typeface="Cambria Math" panose="02040503050406030204" pitchFamily="18" charset="0"/>
                                <a:cs typeface="Calibri" panose="020F0502020204030204" pitchFamily="34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altLang="en-US" sz="2400" b="0" i="1" smtClean="0">
                                <a:latin typeface="Cambria Math" panose="02040503050406030204" pitchFamily="18" charset="0"/>
                                <a:cs typeface="Calibri" panose="020F0502020204030204" pitchFamily="34" charset="0"/>
                              </a:rPr>
                              <m:t>∗</m:t>
                            </m:r>
                          </m:sup>
                        </m:sSup>
                      </m:e>
                    </m:d>
                  </m:oMath>
                </a14:m>
                <a:r>
                  <a:rPr lang="en-US" altLang="en-US" sz="2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for some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en-US" sz="2400" i="1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</m:ctrlPr>
                      </m:sSupPr>
                      <m:e>
                        <m:r>
                          <a:rPr lang="en-US" altLang="en-US" sz="2400" b="0" i="1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𝑥</m:t>
                        </m:r>
                      </m:e>
                      <m:sup>
                        <m:r>
                          <a:rPr lang="en-US" altLang="en-US" sz="2400" b="0" i="1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∗</m:t>
                        </m:r>
                      </m:sup>
                    </m:sSup>
                  </m:oMath>
                </a14:m>
                <a:r>
                  <a:rPr lang="en-US" altLang="en-US" sz="2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of her choosing where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en-US" i="1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</m:ctrlPr>
                      </m:sSupPr>
                      <m:e>
                        <m:r>
                          <a:rPr lang="en-US" altLang="en-US" i="1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𝑥</m:t>
                        </m:r>
                      </m:e>
                      <m:sup>
                        <m:r>
                          <a:rPr lang="en-US" altLang="en-US" i="1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∗</m:t>
                        </m:r>
                      </m:sup>
                    </m:sSup>
                    <m:r>
                      <a:rPr lang="en-US" alt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∉</m:t>
                    </m:r>
                    <m:r>
                      <a:rPr lang="en-US" alt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{</m:t>
                    </m:r>
                    <m:sSub>
                      <m:sSubPr>
                        <m:ctrlPr>
                          <a:rPr lang="en-US" altLang="en-US" i="1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</m:ctrlPr>
                      </m:sSubPr>
                      <m:e>
                        <m:r>
                          <a:rPr lang="en-US" altLang="en-US" i="1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𝑥</m:t>
                        </m:r>
                      </m:e>
                      <m:sub>
                        <m:r>
                          <a:rPr lang="en-US" altLang="en-US" i="1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altLang="en-US" dirty="0">
                    <a:latin typeface="Calibri" panose="020F0502020204030204" pitchFamily="34" charset="0"/>
                    <a:cs typeface="Calibri" panose="020F0502020204030204" pitchFamily="34" charset="0"/>
                  </a:rPr>
                  <a:t>,…,</a:t>
                </a:r>
                <a:r>
                  <a:rPr lang="en-US" altLang="en-US" dirty="0">
                    <a:cs typeface="Calibri" panose="020F0502020204030204" pitchFamily="34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en-US" i="1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</m:ctrlPr>
                      </m:sSubPr>
                      <m:e>
                        <m:r>
                          <a:rPr lang="en-US" altLang="en-US" i="1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𝑥</m:t>
                        </m:r>
                      </m:e>
                      <m:sub>
                        <m:r>
                          <a:rPr lang="en-US" altLang="en-US" b="0" i="1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𝑞</m:t>
                        </m:r>
                      </m:sub>
                    </m:sSub>
                  </m:oMath>
                </a14:m>
                <a:r>
                  <a:rPr lang="en-US" altLang="en-US" dirty="0">
                    <a:latin typeface="Calibri" panose="020F0502020204030204" pitchFamily="34" charset="0"/>
                    <a:cs typeface="Calibri" panose="020F0502020204030204" pitchFamily="34" charset="0"/>
                  </a:rPr>
                  <a:t>}? How well can she do it?</a:t>
                </a:r>
              </a:p>
            </p:txBody>
          </p:sp>
        </mc:Choice>
        <mc:Fallback xmlns="">
          <p:sp>
            <p:nvSpPr>
              <p:cNvPr id="10" name="Content Placeholder 2">
                <a:extLst>
                  <a:ext uri="{FF2B5EF4-FFF2-40B4-BE49-F238E27FC236}">
                    <a16:creationId xmlns:a16="http://schemas.microsoft.com/office/drawing/2014/main" id="{F5414955-9E24-C94F-AB3A-614C3AB0DEC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838200" y="3429000"/>
                <a:ext cx="7391400" cy="1066800"/>
              </a:xfrm>
              <a:prstGeom prst="rect">
                <a:avLst/>
              </a:prstGeom>
              <a:blipFill>
                <a:blip r:embed="rId4"/>
                <a:stretch>
                  <a:fillRect l="-1203" t="-4706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Content Placeholder 2">
                <a:extLst>
                  <a:ext uri="{FF2B5EF4-FFF2-40B4-BE49-F238E27FC236}">
                    <a16:creationId xmlns:a16="http://schemas.microsoft.com/office/drawing/2014/main" id="{C16EFC12-3858-1D43-943F-4303A8C8342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38200" y="1524000"/>
                <a:ext cx="7391400" cy="5334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marL="342900" indent="-3429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marL="0" indent="0">
                  <a:spcBef>
                    <a:spcPct val="20000"/>
                  </a:spcBef>
                  <a:buClr>
                    <a:srgbClr val="0000CC"/>
                  </a:buClr>
                </a:pPr>
                <a:r>
                  <a:rPr lang="en-US" altLang="en-US" sz="2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Let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Calibri" panose="020F0502020204030204" pitchFamily="34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Calibri" panose="020F0502020204030204" pitchFamily="34" charset="0"/>
                          </a:rPr>
                          <m:t>𝑓</m:t>
                        </m:r>
                      </m:e>
                      <m:sub>
                        <m:r>
                          <a:rPr 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Calibri" panose="020F0502020204030204" pitchFamily="34" charset="0"/>
                          </a:rPr>
                          <m:t>𝑠</m:t>
                        </m:r>
                      </m:sub>
                    </m:sSub>
                    <m:r>
                      <a:rPr lang="en-US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:{0,1</m:t>
                    </m:r>
                    <m:sSup>
                      <m:sSupPr>
                        <m:ctrlPr>
                          <a:rPr 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Calibri" panose="020F0502020204030204" pitchFamily="34" charset="0"/>
                          </a:rPr>
                        </m:ctrlPr>
                      </m:sSupPr>
                      <m:e>
                        <m:r>
                          <a:rPr 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Calibri" panose="020F0502020204030204" pitchFamily="34" charset="0"/>
                          </a:rPr>
                          <m:t>}</m:t>
                        </m:r>
                      </m:e>
                      <m:sup>
                        <m:r>
                          <a:rPr 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Calibri" panose="020F0502020204030204" pitchFamily="34" charset="0"/>
                          </a:rPr>
                          <m:t>ℓ</m:t>
                        </m:r>
                      </m:sup>
                    </m:sSup>
                    <m:r>
                      <a:rPr lang="en-US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→{0,1</m:t>
                    </m:r>
                    <m:sSup>
                      <m:sSupPr>
                        <m:ctrlPr>
                          <a:rPr 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Calibri" panose="020F0502020204030204" pitchFamily="34" charset="0"/>
                          </a:rPr>
                        </m:ctrlPr>
                      </m:sSupPr>
                      <m:e>
                        <m:r>
                          <a:rPr 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Calibri" panose="020F0502020204030204" pitchFamily="34" charset="0"/>
                          </a:rPr>
                          <m:t>}</m:t>
                        </m:r>
                      </m:e>
                      <m:sup>
                        <m:r>
                          <a:rPr lang="en-US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Calibri" panose="020F0502020204030204" pitchFamily="34" charset="0"/>
                          </a:rPr>
                          <m:t>𝑚</m:t>
                        </m:r>
                      </m:sup>
                    </m:sSup>
                  </m:oMath>
                </a14:m>
                <a:r>
                  <a:rPr lang="en-US" altLang="en-US" sz="2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be a pseudorandom function. </a:t>
                </a:r>
              </a:p>
            </p:txBody>
          </p:sp>
        </mc:Choice>
        <mc:Fallback xmlns="">
          <p:sp>
            <p:nvSpPr>
              <p:cNvPr id="12" name="Content Placeholder 2">
                <a:extLst>
                  <a:ext uri="{FF2B5EF4-FFF2-40B4-BE49-F238E27FC236}">
                    <a16:creationId xmlns:a16="http://schemas.microsoft.com/office/drawing/2014/main" id="{C16EFC12-3858-1D43-943F-4303A8C8342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838200" y="1524000"/>
                <a:ext cx="7391400" cy="533400"/>
              </a:xfrm>
              <a:prstGeom prst="rect">
                <a:avLst/>
              </a:prstGeom>
              <a:blipFill>
                <a:blip r:embed="rId5"/>
                <a:stretch>
                  <a:fillRect l="-1375" t="-4651" b="-13953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Content Placeholder 2">
                <a:extLst>
                  <a:ext uri="{FF2B5EF4-FFF2-40B4-BE49-F238E27FC236}">
                    <a16:creationId xmlns:a16="http://schemas.microsoft.com/office/drawing/2014/main" id="{5AB9E0D9-9E54-914A-BCEA-3274E084F49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38200" y="4724400"/>
                <a:ext cx="7924800" cy="6096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marL="342900" indent="-3429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>
                  <a:spcBef>
                    <a:spcPct val="20000"/>
                  </a:spcBef>
                  <a:buClr>
                    <a:srgbClr val="0000CC"/>
                  </a:buClr>
                  <a:buFont typeface="Wingdings" pitchFamily="2" charset="2"/>
                  <a:buChar char="t"/>
                </a:pPr>
                <a:r>
                  <a:rPr lang="en-US" altLang="en-US" dirty="0">
                    <a:latin typeface="Calibri" panose="020F0502020204030204" pitchFamily="34" charset="0"/>
                    <a:cs typeface="Calibri" panose="020F0502020204030204" pitchFamily="34" charset="0"/>
                  </a:rPr>
                  <a:t>Unpredictability </a:t>
                </a:r>
                <a14:m>
                  <m:oMath xmlns:m="http://schemas.openxmlformats.org/officeDocument/2006/math">
                    <m:r>
                      <a:rPr lang="en-US" alt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≡</m:t>
                    </m:r>
                  </m:oMath>
                </a14:m>
                <a:r>
                  <a:rPr lang="en-US" altLang="en-US" dirty="0">
                    <a:latin typeface="Calibri" panose="020F0502020204030204" pitchFamily="34" charset="0"/>
                    <a:cs typeface="Calibri" panose="020F0502020204030204" pitchFamily="34" charset="0"/>
                  </a:rPr>
                  <a:t> Indistinguishability </a:t>
                </a:r>
                <a:r>
                  <a:rPr lang="en-US" altLang="en-US" i="1" dirty="0">
                    <a:solidFill>
                      <a:srgbClr val="0033CC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for bits </a:t>
                </a:r>
                <a:r>
                  <a:rPr lang="en-US" altLang="en-US" dirty="0">
                    <a:latin typeface="Calibri" panose="020F0502020204030204" pitchFamily="34" charset="0"/>
                    <a:cs typeface="Calibri" panose="020F0502020204030204" pitchFamily="34" charset="0"/>
                  </a:rPr>
                  <a:t>(lecture 3)</a:t>
                </a:r>
              </a:p>
            </p:txBody>
          </p:sp>
        </mc:Choice>
        <mc:Fallback xmlns="">
          <p:sp>
            <p:nvSpPr>
              <p:cNvPr id="7" name="Content Placeholder 2">
                <a:extLst>
                  <a:ext uri="{FF2B5EF4-FFF2-40B4-BE49-F238E27FC236}">
                    <a16:creationId xmlns:a16="http://schemas.microsoft.com/office/drawing/2014/main" id="{5AB9E0D9-9E54-914A-BCEA-3274E084F49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838200" y="4724400"/>
                <a:ext cx="7924800" cy="609600"/>
              </a:xfrm>
              <a:prstGeom prst="rect">
                <a:avLst/>
              </a:prstGeom>
              <a:blipFill>
                <a:blip r:embed="rId6"/>
                <a:stretch>
                  <a:fillRect l="-1120" t="-6122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Content Placeholder 2">
                <a:extLst>
                  <a:ext uri="{FF2B5EF4-FFF2-40B4-BE49-F238E27FC236}">
                    <a16:creationId xmlns:a16="http://schemas.microsoft.com/office/drawing/2014/main" id="{77334848-6DDE-5F49-8F9E-15C9CD3CE50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38200" y="5334000"/>
                <a:ext cx="8305800" cy="6096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marL="342900" indent="-3429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>
                  <a:spcBef>
                    <a:spcPct val="20000"/>
                  </a:spcBef>
                  <a:buClr>
                    <a:srgbClr val="0000CC"/>
                  </a:buClr>
                  <a:buFont typeface="Wingdings" pitchFamily="2" charset="2"/>
                  <a:buChar char="t"/>
                </a:pPr>
                <a:r>
                  <a:rPr lang="en-US" altLang="en-US" dirty="0">
                    <a:latin typeface="Calibri" panose="020F0502020204030204" pitchFamily="34" charset="0"/>
                    <a:cs typeface="Calibri" panose="020F0502020204030204" pitchFamily="34" charset="0"/>
                  </a:rPr>
                  <a:t>Indistinguishability </a:t>
                </a:r>
                <a14:m>
                  <m:oMath xmlns:m="http://schemas.openxmlformats.org/officeDocument/2006/math">
                    <m:r>
                      <a:rPr lang="en-US" alt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⟹</m:t>
                    </m:r>
                  </m:oMath>
                </a14:m>
                <a:r>
                  <a:rPr lang="en-US" altLang="en-US" dirty="0">
                    <a:latin typeface="Calibri" panose="020F0502020204030204" pitchFamily="34" charset="0"/>
                    <a:cs typeface="Calibri" panose="020F0502020204030204" pitchFamily="34" charset="0"/>
                  </a:rPr>
                  <a:t> Unpredictability (</a:t>
                </a:r>
                <a:r>
                  <a:rPr lang="en-US" altLang="en-US" i="1" dirty="0">
                    <a:solidFill>
                      <a:srgbClr val="FF000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but not vice versa</a:t>
                </a:r>
                <a:r>
                  <a:rPr lang="en-US" altLang="en-US" dirty="0">
                    <a:latin typeface="Calibri" panose="020F0502020204030204" pitchFamily="34" charset="0"/>
                    <a:cs typeface="Calibri" panose="020F0502020204030204" pitchFamily="34" charset="0"/>
                  </a:rPr>
                  <a:t>).</a:t>
                </a:r>
              </a:p>
            </p:txBody>
          </p:sp>
        </mc:Choice>
        <mc:Fallback xmlns="">
          <p:sp>
            <p:nvSpPr>
              <p:cNvPr id="8" name="Content Placeholder 2">
                <a:extLst>
                  <a:ext uri="{FF2B5EF4-FFF2-40B4-BE49-F238E27FC236}">
                    <a16:creationId xmlns:a16="http://schemas.microsoft.com/office/drawing/2014/main" id="{77334848-6DDE-5F49-8F9E-15C9CD3CE50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838200" y="5334000"/>
                <a:ext cx="8305800" cy="609600"/>
              </a:xfrm>
              <a:prstGeom prst="rect">
                <a:avLst/>
              </a:prstGeom>
              <a:blipFill>
                <a:blip r:embed="rId7"/>
                <a:stretch>
                  <a:fillRect l="-1070" t="-6122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527206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ubtitle 1"/>
          <p:cNvSpPr>
            <a:spLocks noGrp="1"/>
          </p:cNvSpPr>
          <p:nvPr>
            <p:ph type="subTitle" idx="1"/>
          </p:nvPr>
        </p:nvSpPr>
        <p:spPr>
          <a:xfrm>
            <a:off x="251520" y="410563"/>
            <a:ext cx="8712968" cy="714181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rgbClr val="891637"/>
                </a:solidFill>
                <a:latin typeface="Calibri" panose="020F0502020204030204" pitchFamily="34" charset="0"/>
                <a:ea typeface="Cambria Math" pitchFamily="18" charset="0"/>
                <a:cs typeface="Arial Unicode MS" pitchFamily="34" charset="-128"/>
              </a:rPr>
              <a:t>Challenge-Response Protocol</a:t>
            </a:r>
            <a:endParaRPr lang="en-US" sz="2400" i="1" dirty="0">
              <a:solidFill>
                <a:srgbClr val="891637"/>
              </a:solidFill>
              <a:latin typeface="Calibri" panose="020F0502020204030204" pitchFamily="34" charset="0"/>
              <a:ea typeface="Cambria Math" pitchFamily="18" charset="0"/>
              <a:cs typeface="Arial Unicode MS" pitchFamily="34" charset="-128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F791016-75A8-C749-9A4C-B208D309EDC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07160" y="2038554"/>
            <a:ext cx="1580541" cy="10033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660CA2F-18CD-AB4A-9EF5-DAA23DA4B7B6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46908" t="26737" r="36447" b="37895"/>
          <a:stretch/>
        </p:blipFill>
        <p:spPr>
          <a:xfrm>
            <a:off x="5943600" y="1461656"/>
            <a:ext cx="1545771" cy="1967344"/>
          </a:xfrm>
          <a:prstGeom prst="rect">
            <a:avLst/>
          </a:prstGeom>
        </p:spPr>
      </p:pic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25978240-897C-3749-AB0A-0C0079478F88}"/>
              </a:ext>
            </a:extLst>
          </p:cNvPr>
          <p:cNvCxnSpPr>
            <a:cxnSpLocks/>
          </p:cNvCxnSpPr>
          <p:nvPr/>
        </p:nvCxnSpPr>
        <p:spPr>
          <a:xfrm flipH="1">
            <a:off x="3505200" y="2038554"/>
            <a:ext cx="2057400" cy="0"/>
          </a:xfrm>
          <a:prstGeom prst="line">
            <a:avLst/>
          </a:prstGeom>
          <a:ln w="3810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" name="Picture 19" descr="MCj04359310000[1]">
            <a:extLst>
              <a:ext uri="{FF2B5EF4-FFF2-40B4-BE49-F238E27FC236}">
                <a16:creationId xmlns:a16="http://schemas.microsoft.com/office/drawing/2014/main" id="{56B9206D-1554-DC4F-B35B-9F4A135645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0100" y="1768756"/>
            <a:ext cx="578022" cy="4572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63">
                <a:extLst>
                  <a:ext uri="{FF2B5EF4-FFF2-40B4-BE49-F238E27FC236}">
                    <a16:creationId xmlns:a16="http://schemas.microsoft.com/office/drawing/2014/main" id="{834E189C-3794-2B40-9466-8B9C02D6E974}"/>
                  </a:ext>
                </a:extLst>
              </p:cNvPr>
              <p:cNvSpPr txBox="1">
                <a:spLocks noChangeArrowheads="1"/>
              </p:cNvSpPr>
              <p:nvPr/>
            </p:nvSpPr>
            <p:spPr>
              <a:xfrm>
                <a:off x="914400" y="3127161"/>
                <a:ext cx="2850976" cy="378039"/>
              </a:xfrm>
              <a:prstGeom prst="rect">
                <a:avLst/>
              </a:prstGeom>
              <a:noFill/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lvl="0" fontAlgn="auto">
                  <a:spcAft>
                    <a:spcPts val="0"/>
                  </a:spcAft>
                  <a:defRPr/>
                </a:pPr>
                <a:r>
                  <a:rPr lang="en-US" sz="2000" dirty="0">
                    <a:solidFill>
                      <a:prstClr val="black"/>
                    </a:solidFill>
                    <a:latin typeface="American Typewriter" charset="0"/>
                    <a:ea typeface="American Typewriter" charset="0"/>
                    <a:cs typeface="American Typewriter" charset="0"/>
                  </a:rPr>
                  <a:t>PRF K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 b="0" i="0" smtClean="0">
                        <a:latin typeface="Cambria Math" panose="02040503050406030204" pitchFamily="18" charset="0"/>
                      </a:rPr>
                      <m:t>ey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r>
                  <a:rPr kumimoji="0" lang="en-US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merican Typewriter" charset="0"/>
                    <a:ea typeface="American Typewriter" charset="0"/>
                    <a:cs typeface="American Typewriter" charset="0"/>
                  </a:rPr>
                  <a:t> </a:t>
                </a:r>
                <a:endParaRPr kumimoji="0" lang="en-US" alt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merican Typewriter" charset="0"/>
                  <a:ea typeface="American Typewriter" charset="0"/>
                  <a:cs typeface="American Typewriter" charset="0"/>
                </a:endParaRPr>
              </a:p>
            </p:txBody>
          </p:sp>
        </mc:Choice>
        <mc:Fallback xmlns="">
          <p:sp>
            <p:nvSpPr>
              <p:cNvPr id="9" name="Rectangle 63">
                <a:extLst>
                  <a:ext uri="{FF2B5EF4-FFF2-40B4-BE49-F238E27FC236}">
                    <a16:creationId xmlns:a16="http://schemas.microsoft.com/office/drawing/2014/main" id="{834E189C-3794-2B40-9466-8B9C02D6E97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4400" y="3127161"/>
                <a:ext cx="2850976" cy="378039"/>
              </a:xfrm>
              <a:prstGeom prst="rect">
                <a:avLst/>
              </a:prstGeom>
              <a:blipFill>
                <a:blip r:embed="rId6"/>
                <a:stretch>
                  <a:fillRect t="-13333" b="-3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ADCBE5F0-ECAE-3B41-A60E-2F5901CC2CEB}"/>
              </a:ext>
            </a:extLst>
          </p:cNvPr>
          <p:cNvCxnSpPr>
            <a:cxnSpLocks/>
          </p:cNvCxnSpPr>
          <p:nvPr/>
        </p:nvCxnSpPr>
        <p:spPr>
          <a:xfrm>
            <a:off x="3570514" y="2971800"/>
            <a:ext cx="1926771" cy="0"/>
          </a:xfrm>
          <a:prstGeom prst="line">
            <a:avLst/>
          </a:prstGeom>
          <a:ln w="3810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63">
                <a:extLst>
                  <a:ext uri="{FF2B5EF4-FFF2-40B4-BE49-F238E27FC236}">
                    <a16:creationId xmlns:a16="http://schemas.microsoft.com/office/drawing/2014/main" id="{275D8AA0-D521-D841-916B-1EB5F6DDC1B2}"/>
                  </a:ext>
                </a:extLst>
              </p:cNvPr>
              <p:cNvSpPr txBox="1">
                <a:spLocks noChangeArrowheads="1"/>
              </p:cNvSpPr>
              <p:nvPr/>
            </p:nvSpPr>
            <p:spPr>
              <a:xfrm>
                <a:off x="5105400" y="3584361"/>
                <a:ext cx="3581400" cy="378039"/>
              </a:xfrm>
              <a:prstGeom prst="rect">
                <a:avLst/>
              </a:prstGeom>
              <a:noFill/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lvl="0" fontAlgn="auto">
                  <a:spcAft>
                    <a:spcPts val="0"/>
                  </a:spcAft>
                  <a:defRPr/>
                </a:pPr>
                <a:r>
                  <a:rPr lang="en-US" sz="2000" dirty="0">
                    <a:latin typeface="American Typewriter" panose="02090604020004020304" pitchFamily="18" charset="77"/>
                  </a:rPr>
                  <a:t>(ID number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𝐼𝐷</m:t>
                    </m:r>
                  </m:oMath>
                </a14:m>
                <a:r>
                  <a:rPr kumimoji="0" lang="en-US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merican Typewriter" panose="02090604020004020304" pitchFamily="18" charset="77"/>
                    <a:ea typeface="American Typewriter" charset="0"/>
                    <a:cs typeface="American Typewriter" charset="0"/>
                  </a:rPr>
                  <a:t>, PRF Key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r>
                  <a:rPr kumimoji="0" lang="en-US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merican Typewriter" panose="02090604020004020304" pitchFamily="18" charset="77"/>
                    <a:ea typeface="American Typewriter" charset="0"/>
                    <a:cs typeface="American Typewriter" charset="0"/>
                  </a:rPr>
                  <a:t>)  </a:t>
                </a:r>
                <a:endParaRPr kumimoji="0" lang="en-US" alt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merican Typewriter" panose="02090604020004020304" pitchFamily="18" charset="77"/>
                  <a:ea typeface="American Typewriter" charset="0"/>
                  <a:cs typeface="American Typewriter" charset="0"/>
                </a:endParaRPr>
              </a:p>
            </p:txBody>
          </p:sp>
        </mc:Choice>
        <mc:Fallback xmlns="">
          <p:sp>
            <p:nvSpPr>
              <p:cNvPr id="13" name="Rectangle 63">
                <a:extLst>
                  <a:ext uri="{FF2B5EF4-FFF2-40B4-BE49-F238E27FC236}">
                    <a16:creationId xmlns:a16="http://schemas.microsoft.com/office/drawing/2014/main" id="{275D8AA0-D521-D841-916B-1EB5F6DDC1B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5400" y="3584361"/>
                <a:ext cx="3581400" cy="378039"/>
              </a:xfrm>
              <a:prstGeom prst="rect">
                <a:avLst/>
              </a:prstGeom>
              <a:blipFill>
                <a:blip r:embed="rId7"/>
                <a:stretch>
                  <a:fillRect t="-13333" r="-3191" b="-3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63">
                <a:extLst>
                  <a:ext uri="{FF2B5EF4-FFF2-40B4-BE49-F238E27FC236}">
                    <a16:creationId xmlns:a16="http://schemas.microsoft.com/office/drawing/2014/main" id="{903275FA-F4C8-6341-B60F-550036E9AF33}"/>
                  </a:ext>
                </a:extLst>
              </p:cNvPr>
              <p:cNvSpPr txBox="1">
                <a:spLocks noChangeArrowheads="1"/>
              </p:cNvSpPr>
              <p:nvPr/>
            </p:nvSpPr>
            <p:spPr>
              <a:xfrm>
                <a:off x="2895600" y="1592552"/>
                <a:ext cx="3167204" cy="378039"/>
              </a:xfrm>
              <a:prstGeom prst="rect">
                <a:avLst/>
              </a:prstGeom>
              <a:noFill/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lvl="0" fontAlgn="auto">
                  <a:spcAft>
                    <a:spcPts val="0"/>
                  </a:spcAft>
                  <a:defRPr/>
                </a:pPr>
                <a:r>
                  <a:rPr lang="en-US" altLang="en-US" sz="2000" dirty="0">
                    <a:solidFill>
                      <a:prstClr val="black"/>
                    </a:solidFill>
                    <a:latin typeface="American Typewriter" panose="02090604020004020304" pitchFamily="18" charset="77"/>
                  </a:rPr>
                  <a:t>Random</a:t>
                </a:r>
                <a:r>
                  <a:rPr lang="en-US" altLang="en-US" sz="2000" dirty="0">
                    <a:solidFill>
                      <a:prstClr val="black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en-US" sz="20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𝑟</m:t>
                    </m:r>
                  </m:oMath>
                </a14:m>
                <a:endParaRPr kumimoji="0" lang="en-US" alt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merican Typewriter" panose="02090604020004020304" pitchFamily="18" charset="77"/>
                  <a:ea typeface="American Typewriter" charset="0"/>
                  <a:cs typeface="American Typewriter" charset="0"/>
                </a:endParaRPr>
              </a:p>
            </p:txBody>
          </p:sp>
        </mc:Choice>
        <mc:Fallback xmlns="">
          <p:sp>
            <p:nvSpPr>
              <p:cNvPr id="14" name="Rectangle 63">
                <a:extLst>
                  <a:ext uri="{FF2B5EF4-FFF2-40B4-BE49-F238E27FC236}">
                    <a16:creationId xmlns:a16="http://schemas.microsoft.com/office/drawing/2014/main" id="{903275FA-F4C8-6341-B60F-550036E9AF3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95600" y="1592552"/>
                <a:ext cx="3167204" cy="378039"/>
              </a:xfrm>
              <a:prstGeom prst="rect">
                <a:avLst/>
              </a:prstGeom>
              <a:blipFill>
                <a:blip r:embed="rId8"/>
                <a:stretch>
                  <a:fillRect t="-12903" b="-2903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63">
                <a:extLst>
                  <a:ext uri="{FF2B5EF4-FFF2-40B4-BE49-F238E27FC236}">
                    <a16:creationId xmlns:a16="http://schemas.microsoft.com/office/drawing/2014/main" id="{83E55B4D-404D-7D48-8DB8-BD65AA87DDA3}"/>
                  </a:ext>
                </a:extLst>
              </p:cNvPr>
              <p:cNvSpPr txBox="1">
                <a:spLocks noChangeArrowheads="1"/>
              </p:cNvSpPr>
              <p:nvPr/>
            </p:nvSpPr>
            <p:spPr>
              <a:xfrm>
                <a:off x="3007449" y="2540204"/>
                <a:ext cx="3167204" cy="378039"/>
              </a:xfrm>
              <a:prstGeom prst="rect">
                <a:avLst/>
              </a:prstGeom>
              <a:noFill/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lvl="0" fontAlgn="auto">
                  <a:spcAft>
                    <a:spcPts val="0"/>
                  </a:spcAft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altLang="en-US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kumimoji="0" lang="en-US" altLang="en-US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𝐼𝐷</m:t>
                      </m:r>
                      <m:r>
                        <a:rPr kumimoji="0" lang="en-US" altLang="en-US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,</m:t>
                      </m:r>
                      <m:sSub>
                        <m:sSubPr>
                          <m:ctrlPr>
                            <a:rPr kumimoji="0" lang="en-US" altLang="en-US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0" lang="en-US" altLang="en-US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b>
                          <m:r>
                            <a:rPr kumimoji="0" lang="en-US" altLang="en-US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𝑠</m:t>
                          </m:r>
                        </m:sub>
                      </m:sSub>
                      <m:d>
                        <m:dPr>
                          <m:ctrlPr>
                            <a:rPr kumimoji="0" lang="en-US" altLang="en-US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kumimoji="0" lang="en-US" altLang="en-US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</m:d>
                      <m:r>
                        <a:rPr kumimoji="0" lang="en-US" altLang="en-US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kumimoji="0" lang="en-US" alt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merican Typewriter" panose="02090604020004020304" pitchFamily="18" charset="77"/>
                  <a:ea typeface="American Typewriter" charset="0"/>
                  <a:cs typeface="American Typewriter" charset="0"/>
                </a:endParaRPr>
              </a:p>
            </p:txBody>
          </p:sp>
        </mc:Choice>
        <mc:Fallback xmlns="">
          <p:sp>
            <p:nvSpPr>
              <p:cNvPr id="15" name="Rectangle 63">
                <a:extLst>
                  <a:ext uri="{FF2B5EF4-FFF2-40B4-BE49-F238E27FC236}">
                    <a16:creationId xmlns:a16="http://schemas.microsoft.com/office/drawing/2014/main" id="{83E55B4D-404D-7D48-8DB8-BD65AA87DDA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07449" y="2540204"/>
                <a:ext cx="3167204" cy="378039"/>
              </a:xfrm>
              <a:prstGeom prst="rect">
                <a:avLst/>
              </a:prstGeom>
              <a:blipFill>
                <a:blip r:embed="rId9"/>
                <a:stretch>
                  <a:fillRect b="-2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966B405B-F78B-424D-B209-E44706C86AE0}"/>
              </a:ext>
            </a:extLst>
          </p:cNvPr>
          <p:cNvSpPr>
            <a:spLocks/>
          </p:cNvSpPr>
          <p:nvPr/>
        </p:nvSpPr>
        <p:spPr bwMode="auto">
          <a:xfrm>
            <a:off x="1066800" y="4267199"/>
            <a:ext cx="7391400" cy="9143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>
              <a:spcBef>
                <a:spcPct val="20000"/>
              </a:spcBef>
              <a:buClr>
                <a:srgbClr val="0000CC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Content Placeholder 2">
                <a:extLst>
                  <a:ext uri="{FF2B5EF4-FFF2-40B4-BE49-F238E27FC236}">
                    <a16:creationId xmlns:a16="http://schemas.microsoft.com/office/drawing/2014/main" id="{CF06AA09-4D60-2043-BFCD-4DE0CB6E43D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85800" y="4440820"/>
                <a:ext cx="8153400" cy="15239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marL="342900" indent="-3429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marL="0" indent="0">
                  <a:spcBef>
                    <a:spcPct val="20000"/>
                  </a:spcBef>
                  <a:buClr>
                    <a:srgbClr val="0000CC"/>
                  </a:buClr>
                </a:pPr>
                <a:r>
                  <a:rPr lang="en-US" altLang="en-US" dirty="0">
                    <a:latin typeface="Calibri" panose="020F0502020204030204" pitchFamily="34" charset="0"/>
                    <a:cs typeface="Calibri" panose="020F0502020204030204" pitchFamily="34" charset="0"/>
                  </a:rPr>
                  <a:t>“Proof”: Adversary collects </a:t>
                </a:r>
                <a14:m>
                  <m:oMath xmlns:m="http://schemas.openxmlformats.org/officeDocument/2006/math">
                    <m:r>
                      <a:rPr lang="en-US" altLang="en-US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en-US" altLang="en-US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US" altLang="en-US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altLang="en-US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altLang="en-US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en-US" altLang="en-US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𝑠</m:t>
                        </m:r>
                      </m:sub>
                    </m:sSub>
                    <m:d>
                      <m:dPr>
                        <m:ctrlPr>
                          <a:rPr lang="en-US" altLang="en-US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en-US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en-US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𝑟</m:t>
                            </m:r>
                          </m:e>
                          <m:sub>
                            <m:r>
                              <a:rPr lang="en-US" altLang="en-US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e>
                    </m:d>
                    <m:r>
                      <a:rPr lang="en-US" altLang="en-US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altLang="en-US" dirty="0">
                    <a:latin typeface="Calibri" panose="020F0502020204030204" pitchFamily="34" charset="0"/>
                    <a:cs typeface="Calibri" panose="020F0502020204030204" pitchFamily="34" charset="0"/>
                  </a:rPr>
                  <a:t> for poly many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en-US" i="1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</m:ctrlPr>
                      </m:sSubPr>
                      <m:e>
                        <m:r>
                          <a:rPr lang="en-US" altLang="en-US" i="1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𝑟</m:t>
                        </m:r>
                      </m:e>
                      <m:sub>
                        <m:r>
                          <a:rPr lang="en-US" altLang="en-US" i="1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altLang="en-US" dirty="0">
                    <a:latin typeface="Calibri" panose="020F0502020204030204" pitchFamily="34" charset="0"/>
                    <a:cs typeface="Calibri" panose="020F0502020204030204" pitchFamily="34" charset="0"/>
                  </a:rPr>
                  <a:t> (potentially of her choosing). She eventually has to produce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en-US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en-US" altLang="en-US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𝑠</m:t>
                        </m:r>
                      </m:sub>
                    </m:sSub>
                    <m:d>
                      <m:dPr>
                        <m:ctrlPr>
                          <a:rPr lang="en-US" altLang="en-US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altLang="en-US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en-US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𝑟</m:t>
                            </m:r>
                          </m:e>
                          <m:sup>
                            <m:r>
                              <a:rPr lang="en-US" altLang="en-US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∗</m:t>
                            </m:r>
                          </m:sup>
                        </m:sSup>
                      </m:e>
                    </m:d>
                  </m:oMath>
                </a14:m>
                <a:r>
                  <a:rPr lang="en-US" altLang="en-US" dirty="0">
                    <a:latin typeface="Calibri" panose="020F0502020204030204" pitchFamily="34" charset="0"/>
                    <a:cs typeface="Calibri" panose="020F0502020204030204" pitchFamily="34" charset="0"/>
                  </a:rPr>
                  <a:t> for a fresh random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en-US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en-US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p>
                        <m:r>
                          <a:rPr lang="en-US" altLang="en-US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</m:oMath>
                </a14:m>
                <a:r>
                  <a:rPr lang="en-US" altLang="en-US" dirty="0">
                    <a:latin typeface="Calibri" panose="020F0502020204030204" pitchFamily="34" charset="0"/>
                    <a:cs typeface="Calibri" panose="020F0502020204030204" pitchFamily="34" charset="0"/>
                  </a:rPr>
                  <a:t> when she is trying to impersonate.</a:t>
                </a:r>
              </a:p>
            </p:txBody>
          </p:sp>
        </mc:Choice>
        <mc:Fallback xmlns="">
          <p:sp>
            <p:nvSpPr>
              <p:cNvPr id="21" name="Content Placeholder 2">
                <a:extLst>
                  <a:ext uri="{FF2B5EF4-FFF2-40B4-BE49-F238E27FC236}">
                    <a16:creationId xmlns:a16="http://schemas.microsoft.com/office/drawing/2014/main" id="{CF06AA09-4D60-2043-BFCD-4DE0CB6E43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85800" y="4440820"/>
                <a:ext cx="8153400" cy="1523997"/>
              </a:xfrm>
              <a:prstGeom prst="rect">
                <a:avLst/>
              </a:prstGeom>
              <a:blipFill>
                <a:blip r:embed="rId10"/>
                <a:stretch>
                  <a:fillRect l="-1246" t="-2479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Content Placeholder 2">
            <a:extLst>
              <a:ext uri="{FF2B5EF4-FFF2-40B4-BE49-F238E27FC236}">
                <a16:creationId xmlns:a16="http://schemas.microsoft.com/office/drawing/2014/main" id="{720D2EEA-39C4-1740-AC93-D8A68D10A86C}"/>
              </a:ext>
            </a:extLst>
          </p:cNvPr>
          <p:cNvSpPr>
            <a:spLocks/>
          </p:cNvSpPr>
          <p:nvPr/>
        </p:nvSpPr>
        <p:spPr bwMode="auto">
          <a:xfrm>
            <a:off x="685800" y="5029205"/>
            <a:ext cx="8153400" cy="9143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20000"/>
              </a:spcBef>
              <a:buClr>
                <a:srgbClr val="0000CC"/>
              </a:buClr>
              <a:buFont typeface="Wingdings" pitchFamily="2" charset="2"/>
              <a:buChar char="t"/>
            </a:pPr>
            <a:endParaRPr lang="en-US" alt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Content Placeholder 2">
                <a:extLst>
                  <a:ext uri="{FF2B5EF4-FFF2-40B4-BE49-F238E27FC236}">
                    <a16:creationId xmlns:a16="http://schemas.microsoft.com/office/drawing/2014/main" id="{5A456B3B-2E50-B147-84D2-70FACD31B7F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85800" y="5791200"/>
                <a:ext cx="8153400" cy="91439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marL="342900" indent="-3429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marL="0" indent="0">
                  <a:spcBef>
                    <a:spcPct val="20000"/>
                  </a:spcBef>
                  <a:buClr>
                    <a:srgbClr val="0000CC"/>
                  </a:buClr>
                </a:pPr>
                <a:r>
                  <a:rPr lang="en-US" altLang="en-US" dirty="0">
                    <a:latin typeface="Calibri" panose="020F0502020204030204" pitchFamily="34" charset="0"/>
                    <a:cs typeface="Calibri" panose="020F0502020204030204" pitchFamily="34" charset="0"/>
                  </a:rPr>
                  <a:t>This is hard as long as the input and output lengths of the PRF are long enough, i.e. </a:t>
                </a:r>
                <a14:m>
                  <m:oMath xmlns:m="http://schemas.openxmlformats.org/officeDocument/2006/math">
                    <m:r>
                      <a:rPr lang="en-US" altLang="en-US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𝜔</m:t>
                    </m:r>
                    <m:r>
                      <a:rPr lang="en-US" altLang="en-US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(</m:t>
                    </m:r>
                    <m:func>
                      <m:funcPr>
                        <m:ctrlPr>
                          <a:rPr lang="en-US" alt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Calibri" panose="020F0502020204030204" pitchFamily="34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altLang="en-US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Calibri" panose="020F0502020204030204" pitchFamily="34" charset="0"/>
                          </a:rPr>
                          <m:t>log</m:t>
                        </m:r>
                      </m:fName>
                      <m:e>
                        <m:r>
                          <a:rPr lang="en-US" alt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Calibri" panose="020F0502020204030204" pitchFamily="34" charset="0"/>
                          </a:rPr>
                          <m:t>𝑛</m:t>
                        </m:r>
                        <m:r>
                          <a:rPr lang="en-US" alt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Calibri" panose="020F0502020204030204" pitchFamily="34" charset="0"/>
                          </a:rPr>
                          <m:t>).</m:t>
                        </m:r>
                      </m:e>
                    </m:func>
                  </m:oMath>
                </a14:m>
                <a:endParaRPr lang="en-US" altLang="en-US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23" name="Content Placeholder 2">
                <a:extLst>
                  <a:ext uri="{FF2B5EF4-FFF2-40B4-BE49-F238E27FC236}">
                    <a16:creationId xmlns:a16="http://schemas.microsoft.com/office/drawing/2014/main" id="{5A456B3B-2E50-B147-84D2-70FACD31B7F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85800" y="5791200"/>
                <a:ext cx="8153400" cy="914395"/>
              </a:xfrm>
              <a:prstGeom prst="rect">
                <a:avLst/>
              </a:prstGeom>
              <a:blipFill>
                <a:blip r:embed="rId11"/>
                <a:stretch>
                  <a:fillRect l="-1246" t="-5556" b="-5556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534135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ubtitle 1"/>
          <p:cNvSpPr>
            <a:spLocks noGrp="1"/>
          </p:cNvSpPr>
          <p:nvPr>
            <p:ph type="subTitle" idx="1"/>
          </p:nvPr>
        </p:nvSpPr>
        <p:spPr>
          <a:xfrm>
            <a:off x="251520" y="410563"/>
            <a:ext cx="8712968" cy="714181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rgbClr val="891637"/>
                </a:solidFill>
                <a:latin typeface="Calibri" panose="020F0502020204030204" pitchFamily="34" charset="0"/>
                <a:ea typeface="Cambria Math" pitchFamily="18" charset="0"/>
                <a:cs typeface="Arial Unicode MS" pitchFamily="34" charset="-128"/>
              </a:rPr>
              <a:t>TODAY</a:t>
            </a:r>
            <a:endParaRPr lang="en-US" sz="2400" i="1" dirty="0">
              <a:solidFill>
                <a:srgbClr val="891637"/>
              </a:solidFill>
              <a:latin typeface="Calibri" panose="020F0502020204030204" pitchFamily="34" charset="0"/>
              <a:ea typeface="Cambria Math" pitchFamily="18" charset="0"/>
              <a:cs typeface="Arial Unicode MS" pitchFamily="34" charset="-128"/>
            </a:endParaRPr>
          </a:p>
        </p:txBody>
      </p:sp>
      <p:sp>
        <p:nvSpPr>
          <p:cNvPr id="22" name="Content Placeholder 2">
            <a:extLst>
              <a:ext uri="{FF2B5EF4-FFF2-40B4-BE49-F238E27FC236}">
                <a16:creationId xmlns:a16="http://schemas.microsoft.com/office/drawing/2014/main" id="{7934502C-3AA7-6B45-AE6F-51E02624A2F7}"/>
              </a:ext>
            </a:extLst>
          </p:cNvPr>
          <p:cNvSpPr>
            <a:spLocks/>
          </p:cNvSpPr>
          <p:nvPr/>
        </p:nvSpPr>
        <p:spPr bwMode="auto">
          <a:xfrm>
            <a:off x="685800" y="1676400"/>
            <a:ext cx="8292480" cy="551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>
              <a:spcBef>
                <a:spcPct val="20000"/>
              </a:spcBef>
              <a:buClr>
                <a:srgbClr val="0000CC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1. </a:t>
            </a:r>
            <a:r>
              <a:rPr lang="en-US" alt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Theorem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: If there are PRGs, then there are PRFs.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577EC8F9-1344-8F44-8615-85AEC48441F4}"/>
              </a:ext>
            </a:extLst>
          </p:cNvPr>
          <p:cNvSpPr>
            <a:spLocks/>
          </p:cNvSpPr>
          <p:nvPr/>
        </p:nvSpPr>
        <p:spPr bwMode="auto">
          <a:xfrm>
            <a:off x="1003920" y="2209800"/>
            <a:ext cx="8292480" cy="722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>
              <a:spcBef>
                <a:spcPct val="20000"/>
              </a:spcBef>
              <a:buClr>
                <a:srgbClr val="0000CC"/>
              </a:buClr>
            </a:pP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The 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Goldreich-Goldwasser-Micali (GGM) construction.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DA3D8060-5E88-484A-8341-605910CC85DD}"/>
              </a:ext>
            </a:extLst>
          </p:cNvPr>
          <p:cNvSpPr>
            <a:spLocks/>
          </p:cNvSpPr>
          <p:nvPr/>
        </p:nvSpPr>
        <p:spPr bwMode="auto">
          <a:xfrm>
            <a:off x="685800" y="3276600"/>
            <a:ext cx="8292480" cy="551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>
              <a:spcBef>
                <a:spcPct val="20000"/>
              </a:spcBef>
              <a:buClr>
                <a:srgbClr val="0000CC"/>
              </a:buClr>
            </a:pP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en-US" altLang="en-US" b="1" dirty="0">
                <a:latin typeface="Calibri" panose="020F0502020204030204" pitchFamily="34" charset="0"/>
                <a:cs typeface="Calibri" panose="020F0502020204030204" pitchFamily="34" charset="0"/>
              </a:rPr>
              <a:t>More A</a:t>
            </a:r>
            <a:r>
              <a:rPr lang="en-US" alt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pplications of PRFs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9229E64E-9857-4448-8C64-6DE90FEDE3DE}"/>
              </a:ext>
            </a:extLst>
          </p:cNvPr>
          <p:cNvSpPr/>
          <p:nvPr/>
        </p:nvSpPr>
        <p:spPr>
          <a:xfrm>
            <a:off x="1371600" y="3828256"/>
            <a:ext cx="4572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en-US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a. Identification Protocols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0D93F4D-766F-604B-BB55-6D95C36E743B}"/>
              </a:ext>
            </a:extLst>
          </p:cNvPr>
          <p:cNvSpPr/>
          <p:nvPr/>
        </p:nvSpPr>
        <p:spPr>
          <a:xfrm>
            <a:off x="1371600" y="4948535"/>
            <a:ext cx="4572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en-US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c. Applications to Learning Theory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7AB1247-9C5F-3541-91E9-0676E1EFEA39}"/>
              </a:ext>
            </a:extLst>
          </p:cNvPr>
          <p:cNvSpPr/>
          <p:nvPr/>
        </p:nvSpPr>
        <p:spPr>
          <a:xfrm>
            <a:off x="1371600" y="4379912"/>
            <a:ext cx="4572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en-US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b. Authentication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12441F8-0DEE-2342-93E5-F8FF720ED455}"/>
              </a:ext>
            </a:extLst>
          </p:cNvPr>
          <p:cNvSpPr/>
          <p:nvPr/>
        </p:nvSpPr>
        <p:spPr bwMode="auto">
          <a:xfrm>
            <a:off x="381000" y="1124743"/>
            <a:ext cx="8610600" cy="3165178"/>
          </a:xfrm>
          <a:prstGeom prst="rect">
            <a:avLst/>
          </a:prstGeom>
          <a:solidFill>
            <a:schemeClr val="bg1">
              <a:alpha val="76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56211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ubtitle 1"/>
          <p:cNvSpPr>
            <a:spLocks noGrp="1"/>
          </p:cNvSpPr>
          <p:nvPr>
            <p:ph type="subTitle" idx="1"/>
          </p:nvPr>
        </p:nvSpPr>
        <p:spPr>
          <a:xfrm>
            <a:off x="251520" y="410563"/>
            <a:ext cx="8712968" cy="714181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rgbClr val="891637"/>
                </a:solidFill>
                <a:latin typeface="Calibri" panose="020F0502020204030204" pitchFamily="34" charset="0"/>
                <a:ea typeface="Cambria Math" pitchFamily="18" charset="0"/>
                <a:cs typeface="Arial Unicode MS" pitchFamily="34" charset="-128"/>
              </a:rPr>
              <a:t>Secure Communication</a:t>
            </a:r>
            <a:endParaRPr lang="en-US" sz="2400" i="1" dirty="0">
              <a:solidFill>
                <a:srgbClr val="891637"/>
              </a:solidFill>
              <a:latin typeface="Calibri" panose="020F0502020204030204" pitchFamily="34" charset="0"/>
              <a:ea typeface="Cambria Math" pitchFamily="18" charset="0"/>
              <a:cs typeface="Arial Unicode MS" pitchFamily="34" charset="-128"/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83CE9225-BAB6-6244-BC2D-CEF4FC6AED69}"/>
              </a:ext>
            </a:extLst>
          </p:cNvPr>
          <p:cNvCxnSpPr>
            <a:cxnSpLocks/>
          </p:cNvCxnSpPr>
          <p:nvPr/>
        </p:nvCxnSpPr>
        <p:spPr>
          <a:xfrm flipH="1">
            <a:off x="2939988" y="2540204"/>
            <a:ext cx="3384376" cy="0"/>
          </a:xfrm>
          <a:prstGeom prst="line">
            <a:avLst/>
          </a:prstGeom>
          <a:ln w="38100">
            <a:solidFill>
              <a:schemeClr val="tx1"/>
            </a:solidFill>
            <a:head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>
            <a:extLst>
              <a:ext uri="{FF2B5EF4-FFF2-40B4-BE49-F238E27FC236}">
                <a16:creationId xmlns:a16="http://schemas.microsoft.com/office/drawing/2014/main" id="{E963AA30-ADD0-3C4A-B3F4-4B37CC055C80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055" t="-2132" r="10483" b="58956"/>
          <a:stretch/>
        </p:blipFill>
        <p:spPr>
          <a:xfrm>
            <a:off x="1560984" y="2275915"/>
            <a:ext cx="864096" cy="706988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1E5F90B5-5890-1142-ACBB-5CD7019DAEE3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3614" b="59366"/>
          <a:stretch/>
        </p:blipFill>
        <p:spPr>
          <a:xfrm>
            <a:off x="6612396" y="2204864"/>
            <a:ext cx="648072" cy="670672"/>
          </a:xfrm>
          <a:prstGeom prst="rect">
            <a:avLst/>
          </a:prstGeom>
        </p:spPr>
      </p:pic>
      <p:sp>
        <p:nvSpPr>
          <p:cNvPr id="15" name="Rectangle 63">
            <a:extLst>
              <a:ext uri="{FF2B5EF4-FFF2-40B4-BE49-F238E27FC236}">
                <a16:creationId xmlns:a16="http://schemas.microsoft.com/office/drawing/2014/main" id="{CBCF5C87-110D-F14B-89B0-40F8C0566DBE}"/>
              </a:ext>
            </a:extLst>
          </p:cNvPr>
          <p:cNvSpPr txBox="1">
            <a:spLocks noChangeArrowheads="1"/>
          </p:cNvSpPr>
          <p:nvPr/>
        </p:nvSpPr>
        <p:spPr>
          <a:xfrm>
            <a:off x="1187624" y="3039690"/>
            <a:ext cx="1656184" cy="378039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merican Typewriter" charset="0"/>
                <a:ea typeface="American Typewriter" charset="0"/>
                <a:cs typeface="American Typewriter" charset="0"/>
              </a:rPr>
              <a:t>Alice</a:t>
            </a:r>
            <a:endParaRPr kumimoji="0" lang="en-US" alt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merican Typewriter" charset="0"/>
              <a:ea typeface="American Typewriter" charset="0"/>
              <a:cs typeface="American Typewriter" charset="0"/>
            </a:endParaRPr>
          </a:p>
        </p:txBody>
      </p:sp>
      <p:sp>
        <p:nvSpPr>
          <p:cNvPr id="16" name="Rectangle 63">
            <a:extLst>
              <a:ext uri="{FF2B5EF4-FFF2-40B4-BE49-F238E27FC236}">
                <a16:creationId xmlns:a16="http://schemas.microsoft.com/office/drawing/2014/main" id="{5FB26F65-FE91-C444-BE1E-0A22EF43C990}"/>
              </a:ext>
            </a:extLst>
          </p:cNvPr>
          <p:cNvSpPr txBox="1">
            <a:spLocks noChangeArrowheads="1"/>
          </p:cNvSpPr>
          <p:nvPr/>
        </p:nvSpPr>
        <p:spPr>
          <a:xfrm>
            <a:off x="6084168" y="2971800"/>
            <a:ext cx="1656184" cy="378039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merican Typewriter" charset="0"/>
                <a:ea typeface="American Typewriter" charset="0"/>
                <a:cs typeface="American Typewriter" charset="0"/>
              </a:rPr>
              <a:t>Bob</a:t>
            </a:r>
            <a:endParaRPr kumimoji="0" lang="en-US" alt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merican Typewriter" charset="0"/>
              <a:ea typeface="American Typewriter" charset="0"/>
              <a:cs typeface="American Typewriter" charset="0"/>
            </a:endParaRPr>
          </a:p>
        </p:txBody>
      </p:sp>
      <p:sp>
        <p:nvSpPr>
          <p:cNvPr id="17" name="Rectangular Callout 16">
            <a:extLst>
              <a:ext uri="{FF2B5EF4-FFF2-40B4-BE49-F238E27FC236}">
                <a16:creationId xmlns:a16="http://schemas.microsoft.com/office/drawing/2014/main" id="{94C27739-E6E8-3843-B8F5-F57D8FCFCD87}"/>
              </a:ext>
            </a:extLst>
          </p:cNvPr>
          <p:cNvSpPr/>
          <p:nvPr/>
        </p:nvSpPr>
        <p:spPr>
          <a:xfrm>
            <a:off x="1560984" y="1596081"/>
            <a:ext cx="541040" cy="486136"/>
          </a:xfrm>
          <a:prstGeom prst="wedgeRectCallout">
            <a:avLst>
              <a:gd name="adj1" fmla="val 24265"/>
              <a:gd name="adj2" fmla="val 85912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angle 63">
                <a:extLst>
                  <a:ext uri="{FF2B5EF4-FFF2-40B4-BE49-F238E27FC236}">
                    <a16:creationId xmlns:a16="http://schemas.microsoft.com/office/drawing/2014/main" id="{EAF1172B-2C0A-B043-9D22-27B4EB972C5E}"/>
                  </a:ext>
                </a:extLst>
              </p:cNvPr>
              <p:cNvSpPr txBox="1">
                <a:spLocks noChangeArrowheads="1"/>
              </p:cNvSpPr>
              <p:nvPr/>
            </p:nvSpPr>
            <p:spPr>
              <a:xfrm>
                <a:off x="578024" y="3429000"/>
                <a:ext cx="2850976" cy="378039"/>
              </a:xfrm>
              <a:prstGeom prst="rect">
                <a:avLst/>
              </a:prstGeom>
              <a:noFill/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lvl="0" fontAlgn="auto">
                  <a:spcAft>
                    <a:spcPts val="0"/>
                  </a:spcAft>
                  <a:defRPr/>
                </a:pPr>
                <a:r>
                  <a:rPr lang="en-US" sz="2000" dirty="0">
                    <a:solidFill>
                      <a:prstClr val="black"/>
                    </a:solidFill>
                    <a:latin typeface="American Typewriter" charset="0"/>
                    <a:ea typeface="American Typewriter" charset="0"/>
                    <a:cs typeface="American Typewriter" charset="0"/>
                  </a:rPr>
                  <a:t>K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 b="0" i="0" smtClean="0">
                        <a:latin typeface="Cambria Math" panose="02040503050406030204" pitchFamily="18" charset="0"/>
                      </a:rPr>
                      <m:t>ey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kumimoji="0" lang="en-US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merican Typewriter" charset="0"/>
                    <a:ea typeface="American Typewriter" charset="0"/>
                    <a:cs typeface="American Typewriter" charset="0"/>
                  </a:rPr>
                  <a:t> </a:t>
                </a:r>
                <a:endParaRPr kumimoji="0" lang="en-US" alt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merican Typewriter" charset="0"/>
                  <a:ea typeface="American Typewriter" charset="0"/>
                  <a:cs typeface="American Typewriter" charset="0"/>
                </a:endParaRPr>
              </a:p>
            </p:txBody>
          </p:sp>
        </mc:Choice>
        <mc:Fallback xmlns="">
          <p:sp>
            <p:nvSpPr>
              <p:cNvPr id="21" name="Rectangle 63">
                <a:extLst>
                  <a:ext uri="{FF2B5EF4-FFF2-40B4-BE49-F238E27FC236}">
                    <a16:creationId xmlns:a16="http://schemas.microsoft.com/office/drawing/2014/main" id="{EAF1172B-2C0A-B043-9D22-27B4EB972C5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8024" y="3429000"/>
                <a:ext cx="2850976" cy="378039"/>
              </a:xfrm>
              <a:prstGeom prst="rect">
                <a:avLst/>
              </a:prstGeom>
              <a:blipFill>
                <a:blip r:embed="rId4"/>
                <a:stretch>
                  <a:fillRect t="-13333" b="-3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Rectangle 63">
                <a:extLst>
                  <a:ext uri="{FF2B5EF4-FFF2-40B4-BE49-F238E27FC236}">
                    <a16:creationId xmlns:a16="http://schemas.microsoft.com/office/drawing/2014/main" id="{1097C64D-667A-CC40-A0B8-7CF4B18E818A}"/>
                  </a:ext>
                </a:extLst>
              </p:cNvPr>
              <p:cNvSpPr txBox="1">
                <a:spLocks noChangeArrowheads="1"/>
              </p:cNvSpPr>
              <p:nvPr/>
            </p:nvSpPr>
            <p:spPr>
              <a:xfrm>
                <a:off x="5531024" y="3431961"/>
                <a:ext cx="2850976" cy="378039"/>
              </a:xfrm>
              <a:prstGeom prst="rect">
                <a:avLst/>
              </a:prstGeom>
              <a:noFill/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lvl="0" fontAlgn="auto">
                  <a:spcAft>
                    <a:spcPts val="0"/>
                  </a:spcAft>
                  <a:defRPr/>
                </a:pPr>
                <a:r>
                  <a:rPr lang="en-US" sz="2000" dirty="0">
                    <a:solidFill>
                      <a:prstClr val="black"/>
                    </a:solidFill>
                    <a:latin typeface="American Typewriter" charset="0"/>
                    <a:ea typeface="American Typewriter" charset="0"/>
                    <a:cs typeface="American Typewriter" charset="0"/>
                  </a:rPr>
                  <a:t>Key </a:t>
                </a:r>
                <a14:m>
                  <m:oMath xmlns:m="http://schemas.openxmlformats.org/officeDocument/2006/math">
                    <m:r>
                      <a:rPr lang="en-US" sz="2000" i="1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kumimoji="0" lang="en-US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merican Typewriter" charset="0"/>
                    <a:ea typeface="American Typewriter" charset="0"/>
                    <a:cs typeface="American Typewriter" charset="0"/>
                  </a:rPr>
                  <a:t> </a:t>
                </a:r>
                <a:endParaRPr kumimoji="0" lang="en-US" alt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merican Typewriter" charset="0"/>
                  <a:ea typeface="American Typewriter" charset="0"/>
                  <a:cs typeface="American Typewriter" charset="0"/>
                </a:endParaRPr>
              </a:p>
            </p:txBody>
          </p:sp>
        </mc:Choice>
        <mc:Fallback xmlns="">
          <p:sp>
            <p:nvSpPr>
              <p:cNvPr id="23" name="Rectangle 63">
                <a:extLst>
                  <a:ext uri="{FF2B5EF4-FFF2-40B4-BE49-F238E27FC236}">
                    <a16:creationId xmlns:a16="http://schemas.microsoft.com/office/drawing/2014/main" id="{1097C64D-667A-CC40-A0B8-7CF4B18E818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31024" y="3431961"/>
                <a:ext cx="2850976" cy="378039"/>
              </a:xfrm>
              <a:prstGeom prst="rect">
                <a:avLst/>
              </a:prstGeom>
              <a:blipFill>
                <a:blip r:embed="rId5"/>
                <a:stretch>
                  <a:fillRect t="-13333" b="-3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Rectangle 63">
                <a:extLst>
                  <a:ext uri="{FF2B5EF4-FFF2-40B4-BE49-F238E27FC236}">
                    <a16:creationId xmlns:a16="http://schemas.microsoft.com/office/drawing/2014/main" id="{F331AAB1-432A-1841-8626-9C3273BBEF13}"/>
                  </a:ext>
                </a:extLst>
              </p:cNvPr>
              <p:cNvSpPr txBox="1">
                <a:spLocks noChangeArrowheads="1"/>
              </p:cNvSpPr>
              <p:nvPr/>
            </p:nvSpPr>
            <p:spPr>
              <a:xfrm>
                <a:off x="2102024" y="2108609"/>
                <a:ext cx="2850976" cy="378039"/>
              </a:xfrm>
              <a:prstGeom prst="rect">
                <a:avLst/>
              </a:prstGeom>
              <a:noFill/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lvl="0" fontAlgn="auto">
                  <a:spcAft>
                    <a:spcPts val="0"/>
                  </a:spcAft>
                  <a:defRPr/>
                </a:pP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⊕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kumimoji="0" lang="en-US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merican Typewriter" charset="0"/>
                    <a:ea typeface="American Typewriter" charset="0"/>
                    <a:cs typeface="American Typewriter" charset="0"/>
                  </a:rPr>
                  <a:t> </a:t>
                </a:r>
                <a:endParaRPr kumimoji="0" lang="en-US" alt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merican Typewriter" charset="0"/>
                  <a:ea typeface="American Typewriter" charset="0"/>
                  <a:cs typeface="American Typewriter" charset="0"/>
                </a:endParaRPr>
              </a:p>
            </p:txBody>
          </p:sp>
        </mc:Choice>
        <mc:Fallback xmlns="">
          <p:sp>
            <p:nvSpPr>
              <p:cNvPr id="25" name="Rectangle 63">
                <a:extLst>
                  <a:ext uri="{FF2B5EF4-FFF2-40B4-BE49-F238E27FC236}">
                    <a16:creationId xmlns:a16="http://schemas.microsoft.com/office/drawing/2014/main" id="{F331AAB1-432A-1841-8626-9C3273BBEF1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02024" y="2108609"/>
                <a:ext cx="2850976" cy="378039"/>
              </a:xfrm>
              <a:prstGeom prst="rect">
                <a:avLst/>
              </a:prstGeom>
              <a:blipFill>
                <a:blip r:embed="rId6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Content Placeholder 2">
            <a:extLst>
              <a:ext uri="{FF2B5EF4-FFF2-40B4-BE49-F238E27FC236}">
                <a16:creationId xmlns:a16="http://schemas.microsoft.com/office/drawing/2014/main" id="{DD0E617A-3445-EC4A-85BC-36B1485DCCC6}"/>
              </a:ext>
            </a:extLst>
          </p:cNvPr>
          <p:cNvSpPr>
            <a:spLocks/>
          </p:cNvSpPr>
          <p:nvPr/>
        </p:nvSpPr>
        <p:spPr bwMode="auto">
          <a:xfrm>
            <a:off x="1295400" y="5056846"/>
            <a:ext cx="6553200" cy="1191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>
              <a:spcBef>
                <a:spcPct val="20000"/>
              </a:spcBef>
              <a:buClr>
                <a:srgbClr val="0000CC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One-time pad (and encryption schemes in general) are </a:t>
            </a:r>
            <a:r>
              <a:rPr lang="en-US" altLang="en-US" sz="2400" b="1" i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malleable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</p:txBody>
      </p:sp>
      <p:pic>
        <p:nvPicPr>
          <p:cNvPr id="27" name="Picture 26" descr="MCj04359310000[1]">
            <a:extLst>
              <a:ext uri="{FF2B5EF4-FFF2-40B4-BE49-F238E27FC236}">
                <a16:creationId xmlns:a16="http://schemas.microsoft.com/office/drawing/2014/main" id="{063C19B8-90BD-2642-B584-986322DC29D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2576" y="2230329"/>
            <a:ext cx="648072" cy="512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8" name="Rectangle 63">
                <a:extLst>
                  <a:ext uri="{FF2B5EF4-FFF2-40B4-BE49-F238E27FC236}">
                    <a16:creationId xmlns:a16="http://schemas.microsoft.com/office/drawing/2014/main" id="{EBD6F602-3412-244C-8D48-E6654FA9947B}"/>
                  </a:ext>
                </a:extLst>
              </p:cNvPr>
              <p:cNvSpPr txBox="1">
                <a:spLocks noChangeArrowheads="1"/>
              </p:cNvSpPr>
              <p:nvPr/>
            </p:nvSpPr>
            <p:spPr>
              <a:xfrm>
                <a:off x="3989648" y="2101305"/>
                <a:ext cx="2850976" cy="378039"/>
              </a:xfrm>
              <a:prstGeom prst="rect">
                <a:avLst/>
              </a:prstGeom>
              <a:noFill/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lvl="0" fontAlgn="auto">
                  <a:spcAft>
                    <a:spcPts val="0"/>
                  </a:spcAft>
                  <a:defRPr/>
                </a:pP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′⊕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kumimoji="0" lang="en-US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merican Typewriter" charset="0"/>
                    <a:ea typeface="American Typewriter" charset="0"/>
                    <a:cs typeface="American Typewriter" charset="0"/>
                  </a:rPr>
                  <a:t> </a:t>
                </a:r>
                <a:endParaRPr kumimoji="0" lang="en-US" alt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merican Typewriter" charset="0"/>
                  <a:ea typeface="American Typewriter" charset="0"/>
                  <a:cs typeface="American Typewriter" charset="0"/>
                </a:endParaRPr>
              </a:p>
            </p:txBody>
          </p:sp>
        </mc:Choice>
        <mc:Fallback xmlns="">
          <p:sp>
            <p:nvSpPr>
              <p:cNvPr id="28" name="Rectangle 63">
                <a:extLst>
                  <a:ext uri="{FF2B5EF4-FFF2-40B4-BE49-F238E27FC236}">
                    <a16:creationId xmlns:a16="http://schemas.microsoft.com/office/drawing/2014/main" id="{EBD6F602-3412-244C-8D48-E6654FA9947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89648" y="2101305"/>
                <a:ext cx="2850976" cy="378039"/>
              </a:xfrm>
              <a:prstGeom prst="rect">
                <a:avLst/>
              </a:prstGeom>
              <a:blipFill>
                <a:blip r:embed="rId8"/>
                <a:stretch>
                  <a:fillRect b="-1290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ctangular Callout 2">
            <a:extLst>
              <a:ext uri="{FF2B5EF4-FFF2-40B4-BE49-F238E27FC236}">
                <a16:creationId xmlns:a16="http://schemas.microsoft.com/office/drawing/2014/main" id="{307B02C0-71B8-E244-A5FF-DE4B9D61227C}"/>
              </a:ext>
            </a:extLst>
          </p:cNvPr>
          <p:cNvSpPr/>
          <p:nvPr/>
        </p:nvSpPr>
        <p:spPr bwMode="auto">
          <a:xfrm>
            <a:off x="4446612" y="3149581"/>
            <a:ext cx="1637556" cy="965454"/>
          </a:xfrm>
          <a:prstGeom prst="wedgeRectCallout">
            <a:avLst>
              <a:gd name="adj1" fmla="val -40740"/>
              <a:gd name="adj2" fmla="val -82479"/>
            </a:avLst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>
                <a:latin typeface="American Typewriter" panose="02090604020004020304" pitchFamily="18" charset="77"/>
                <a:ea typeface="ＭＳ Ｐゴシック" charset="0"/>
              </a:rPr>
              <a:t>Can toggle between m and m’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merican Typewriter" panose="02090604020004020304" pitchFamily="18" charset="77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6398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ubtitle 1"/>
          <p:cNvSpPr>
            <a:spLocks noGrp="1"/>
          </p:cNvSpPr>
          <p:nvPr>
            <p:ph type="subTitle" idx="1"/>
          </p:nvPr>
        </p:nvSpPr>
        <p:spPr>
          <a:xfrm>
            <a:off x="251520" y="410563"/>
            <a:ext cx="8712968" cy="714181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rgbClr val="891637"/>
                </a:solidFill>
                <a:latin typeface="Calibri" panose="020F0502020204030204" pitchFamily="34" charset="0"/>
                <a:ea typeface="Cambria Math" pitchFamily="18" charset="0"/>
                <a:cs typeface="Arial Unicode MS" pitchFamily="34" charset="-128"/>
              </a:rPr>
              <a:t>Secure Communication</a:t>
            </a:r>
            <a:endParaRPr lang="en-US" sz="2400" i="1" dirty="0">
              <a:solidFill>
                <a:srgbClr val="891637"/>
              </a:solidFill>
              <a:latin typeface="Calibri" panose="020F0502020204030204" pitchFamily="34" charset="0"/>
              <a:ea typeface="Cambria Math" pitchFamily="18" charset="0"/>
              <a:cs typeface="Arial Unicode MS" pitchFamily="34" charset="-128"/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83CE9225-BAB6-6244-BC2D-CEF4FC6AED69}"/>
              </a:ext>
            </a:extLst>
          </p:cNvPr>
          <p:cNvCxnSpPr>
            <a:cxnSpLocks/>
          </p:cNvCxnSpPr>
          <p:nvPr/>
        </p:nvCxnSpPr>
        <p:spPr>
          <a:xfrm flipH="1">
            <a:off x="2939988" y="2540204"/>
            <a:ext cx="3384376" cy="0"/>
          </a:xfrm>
          <a:prstGeom prst="line">
            <a:avLst/>
          </a:prstGeom>
          <a:ln w="38100">
            <a:solidFill>
              <a:schemeClr val="tx1"/>
            </a:solidFill>
            <a:head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>
            <a:extLst>
              <a:ext uri="{FF2B5EF4-FFF2-40B4-BE49-F238E27FC236}">
                <a16:creationId xmlns:a16="http://schemas.microsoft.com/office/drawing/2014/main" id="{E963AA30-ADD0-3C4A-B3F4-4B37CC055C80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055" t="-2132" r="10483" b="58956"/>
          <a:stretch/>
        </p:blipFill>
        <p:spPr>
          <a:xfrm>
            <a:off x="1560984" y="2275915"/>
            <a:ext cx="864096" cy="706988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1E5F90B5-5890-1142-ACBB-5CD7019DAEE3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3614" b="59366"/>
          <a:stretch/>
        </p:blipFill>
        <p:spPr>
          <a:xfrm>
            <a:off x="6612396" y="2204864"/>
            <a:ext cx="648072" cy="670672"/>
          </a:xfrm>
          <a:prstGeom prst="rect">
            <a:avLst/>
          </a:prstGeom>
        </p:spPr>
      </p:pic>
      <p:sp>
        <p:nvSpPr>
          <p:cNvPr id="15" name="Rectangle 63">
            <a:extLst>
              <a:ext uri="{FF2B5EF4-FFF2-40B4-BE49-F238E27FC236}">
                <a16:creationId xmlns:a16="http://schemas.microsoft.com/office/drawing/2014/main" id="{CBCF5C87-110D-F14B-89B0-40F8C0566DBE}"/>
              </a:ext>
            </a:extLst>
          </p:cNvPr>
          <p:cNvSpPr txBox="1">
            <a:spLocks noChangeArrowheads="1"/>
          </p:cNvSpPr>
          <p:nvPr/>
        </p:nvSpPr>
        <p:spPr>
          <a:xfrm>
            <a:off x="1187624" y="3039690"/>
            <a:ext cx="1656184" cy="378039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merican Typewriter" charset="0"/>
                <a:ea typeface="American Typewriter" charset="0"/>
                <a:cs typeface="American Typewriter" charset="0"/>
              </a:rPr>
              <a:t>Alice</a:t>
            </a:r>
            <a:endParaRPr kumimoji="0" lang="en-US" alt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merican Typewriter" charset="0"/>
              <a:ea typeface="American Typewriter" charset="0"/>
              <a:cs typeface="American Typewriter" charset="0"/>
            </a:endParaRPr>
          </a:p>
        </p:txBody>
      </p:sp>
      <p:sp>
        <p:nvSpPr>
          <p:cNvPr id="16" name="Rectangle 63">
            <a:extLst>
              <a:ext uri="{FF2B5EF4-FFF2-40B4-BE49-F238E27FC236}">
                <a16:creationId xmlns:a16="http://schemas.microsoft.com/office/drawing/2014/main" id="{5FB26F65-FE91-C444-BE1E-0A22EF43C990}"/>
              </a:ext>
            </a:extLst>
          </p:cNvPr>
          <p:cNvSpPr txBox="1">
            <a:spLocks noChangeArrowheads="1"/>
          </p:cNvSpPr>
          <p:nvPr/>
        </p:nvSpPr>
        <p:spPr>
          <a:xfrm>
            <a:off x="6084168" y="2971800"/>
            <a:ext cx="1656184" cy="378039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merican Typewriter" charset="0"/>
                <a:ea typeface="American Typewriter" charset="0"/>
                <a:cs typeface="American Typewriter" charset="0"/>
              </a:rPr>
              <a:t>Bob</a:t>
            </a:r>
            <a:endParaRPr kumimoji="0" lang="en-US" alt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merican Typewriter" charset="0"/>
              <a:ea typeface="American Typewriter" charset="0"/>
              <a:cs typeface="American Typewriter" charset="0"/>
            </a:endParaRPr>
          </a:p>
        </p:txBody>
      </p:sp>
      <p:sp>
        <p:nvSpPr>
          <p:cNvPr id="17" name="Rectangular Callout 16">
            <a:extLst>
              <a:ext uri="{FF2B5EF4-FFF2-40B4-BE49-F238E27FC236}">
                <a16:creationId xmlns:a16="http://schemas.microsoft.com/office/drawing/2014/main" id="{94C27739-E6E8-3843-B8F5-F57D8FCFCD87}"/>
              </a:ext>
            </a:extLst>
          </p:cNvPr>
          <p:cNvSpPr/>
          <p:nvPr/>
        </p:nvSpPr>
        <p:spPr>
          <a:xfrm>
            <a:off x="1560984" y="1596081"/>
            <a:ext cx="541040" cy="486136"/>
          </a:xfrm>
          <a:prstGeom prst="wedgeRectCallout">
            <a:avLst>
              <a:gd name="adj1" fmla="val 24265"/>
              <a:gd name="adj2" fmla="val 85912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angle 63">
                <a:extLst>
                  <a:ext uri="{FF2B5EF4-FFF2-40B4-BE49-F238E27FC236}">
                    <a16:creationId xmlns:a16="http://schemas.microsoft.com/office/drawing/2014/main" id="{EAF1172B-2C0A-B043-9D22-27B4EB972C5E}"/>
                  </a:ext>
                </a:extLst>
              </p:cNvPr>
              <p:cNvSpPr txBox="1">
                <a:spLocks noChangeArrowheads="1"/>
              </p:cNvSpPr>
              <p:nvPr/>
            </p:nvSpPr>
            <p:spPr>
              <a:xfrm>
                <a:off x="578024" y="3429000"/>
                <a:ext cx="2850976" cy="378039"/>
              </a:xfrm>
              <a:prstGeom prst="rect">
                <a:avLst/>
              </a:prstGeom>
              <a:noFill/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lvl="0" fontAlgn="auto">
                  <a:spcAft>
                    <a:spcPts val="0"/>
                  </a:spcAft>
                  <a:defRPr/>
                </a:pPr>
                <a:r>
                  <a:rPr lang="en-US" sz="2000" dirty="0">
                    <a:solidFill>
                      <a:prstClr val="black"/>
                    </a:solidFill>
                    <a:latin typeface="American Typewriter" charset="0"/>
                    <a:ea typeface="American Typewriter" charset="0"/>
                    <a:cs typeface="American Typewriter" charset="0"/>
                  </a:rPr>
                  <a:t>K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 b="0" i="0" smtClean="0">
                        <a:latin typeface="Cambria Math" panose="02040503050406030204" pitchFamily="18" charset="0"/>
                      </a:rPr>
                      <m:t>ey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kumimoji="0" lang="en-US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merican Typewriter" charset="0"/>
                    <a:ea typeface="American Typewriter" charset="0"/>
                    <a:cs typeface="American Typewriter" charset="0"/>
                  </a:rPr>
                  <a:t> </a:t>
                </a:r>
                <a:endParaRPr kumimoji="0" lang="en-US" alt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merican Typewriter" charset="0"/>
                  <a:ea typeface="American Typewriter" charset="0"/>
                  <a:cs typeface="American Typewriter" charset="0"/>
                </a:endParaRPr>
              </a:p>
            </p:txBody>
          </p:sp>
        </mc:Choice>
        <mc:Fallback xmlns="">
          <p:sp>
            <p:nvSpPr>
              <p:cNvPr id="21" name="Rectangle 63">
                <a:extLst>
                  <a:ext uri="{FF2B5EF4-FFF2-40B4-BE49-F238E27FC236}">
                    <a16:creationId xmlns:a16="http://schemas.microsoft.com/office/drawing/2014/main" id="{EAF1172B-2C0A-B043-9D22-27B4EB972C5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8024" y="3429000"/>
                <a:ext cx="2850976" cy="378039"/>
              </a:xfrm>
              <a:prstGeom prst="rect">
                <a:avLst/>
              </a:prstGeom>
              <a:blipFill>
                <a:blip r:embed="rId4"/>
                <a:stretch>
                  <a:fillRect t="-13333" b="-3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Rectangle 63">
                <a:extLst>
                  <a:ext uri="{FF2B5EF4-FFF2-40B4-BE49-F238E27FC236}">
                    <a16:creationId xmlns:a16="http://schemas.microsoft.com/office/drawing/2014/main" id="{1097C64D-667A-CC40-A0B8-7CF4B18E818A}"/>
                  </a:ext>
                </a:extLst>
              </p:cNvPr>
              <p:cNvSpPr txBox="1">
                <a:spLocks noChangeArrowheads="1"/>
              </p:cNvSpPr>
              <p:nvPr/>
            </p:nvSpPr>
            <p:spPr>
              <a:xfrm>
                <a:off x="5531024" y="3431961"/>
                <a:ext cx="2850976" cy="378039"/>
              </a:xfrm>
              <a:prstGeom prst="rect">
                <a:avLst/>
              </a:prstGeom>
              <a:noFill/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lvl="0" fontAlgn="auto">
                  <a:spcAft>
                    <a:spcPts val="0"/>
                  </a:spcAft>
                  <a:defRPr/>
                </a:pPr>
                <a:r>
                  <a:rPr lang="en-US" sz="2000" dirty="0">
                    <a:solidFill>
                      <a:prstClr val="black"/>
                    </a:solidFill>
                    <a:latin typeface="American Typewriter" charset="0"/>
                    <a:ea typeface="American Typewriter" charset="0"/>
                    <a:cs typeface="American Typewriter" charset="0"/>
                  </a:rPr>
                  <a:t>Key </a:t>
                </a:r>
                <a14:m>
                  <m:oMath xmlns:m="http://schemas.openxmlformats.org/officeDocument/2006/math">
                    <m:r>
                      <a:rPr lang="en-US" sz="2000" i="1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kumimoji="0" lang="en-US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merican Typewriter" charset="0"/>
                    <a:ea typeface="American Typewriter" charset="0"/>
                    <a:cs typeface="American Typewriter" charset="0"/>
                  </a:rPr>
                  <a:t> </a:t>
                </a:r>
                <a:endParaRPr kumimoji="0" lang="en-US" alt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merican Typewriter" charset="0"/>
                  <a:ea typeface="American Typewriter" charset="0"/>
                  <a:cs typeface="American Typewriter" charset="0"/>
                </a:endParaRPr>
              </a:p>
            </p:txBody>
          </p:sp>
        </mc:Choice>
        <mc:Fallback xmlns="">
          <p:sp>
            <p:nvSpPr>
              <p:cNvPr id="23" name="Rectangle 63">
                <a:extLst>
                  <a:ext uri="{FF2B5EF4-FFF2-40B4-BE49-F238E27FC236}">
                    <a16:creationId xmlns:a16="http://schemas.microsoft.com/office/drawing/2014/main" id="{1097C64D-667A-CC40-A0B8-7CF4B18E818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31024" y="3431961"/>
                <a:ext cx="2850976" cy="378039"/>
              </a:xfrm>
              <a:prstGeom prst="rect">
                <a:avLst/>
              </a:prstGeom>
              <a:blipFill>
                <a:blip r:embed="rId5"/>
                <a:stretch>
                  <a:fillRect t="-13333" b="-3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Rectangle 63">
                <a:extLst>
                  <a:ext uri="{FF2B5EF4-FFF2-40B4-BE49-F238E27FC236}">
                    <a16:creationId xmlns:a16="http://schemas.microsoft.com/office/drawing/2014/main" id="{F331AAB1-432A-1841-8626-9C3273BBEF13}"/>
                  </a:ext>
                </a:extLst>
              </p:cNvPr>
              <p:cNvSpPr txBox="1">
                <a:spLocks noChangeArrowheads="1"/>
              </p:cNvSpPr>
              <p:nvPr/>
            </p:nvSpPr>
            <p:spPr>
              <a:xfrm>
                <a:off x="1905000" y="2108609"/>
                <a:ext cx="2850976" cy="378039"/>
              </a:xfrm>
              <a:prstGeom prst="rect">
                <a:avLst/>
              </a:prstGeom>
              <a:noFill/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lvl="0" fontAlgn="auto">
                  <a:spcAft>
                    <a:spcPts val="0"/>
                  </a:spcAft>
                  <a:defRPr/>
                </a:pP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𝑟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𝑟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)⊕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kumimoji="0" lang="en-US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merican Typewriter" charset="0"/>
                    <a:ea typeface="American Typewriter" charset="0"/>
                    <a:cs typeface="American Typewriter" charset="0"/>
                  </a:rPr>
                  <a:t>) </a:t>
                </a:r>
                <a:endParaRPr kumimoji="0" lang="en-US" alt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merican Typewriter" charset="0"/>
                  <a:ea typeface="American Typewriter" charset="0"/>
                  <a:cs typeface="American Typewriter" charset="0"/>
                </a:endParaRPr>
              </a:p>
            </p:txBody>
          </p:sp>
        </mc:Choice>
        <mc:Fallback xmlns="">
          <p:sp>
            <p:nvSpPr>
              <p:cNvPr id="25" name="Rectangle 63">
                <a:extLst>
                  <a:ext uri="{FF2B5EF4-FFF2-40B4-BE49-F238E27FC236}">
                    <a16:creationId xmlns:a16="http://schemas.microsoft.com/office/drawing/2014/main" id="{F331AAB1-432A-1841-8626-9C3273BBEF1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5000" y="2108609"/>
                <a:ext cx="2850976" cy="378039"/>
              </a:xfrm>
              <a:prstGeom prst="rect">
                <a:avLst/>
              </a:prstGeom>
              <a:blipFill>
                <a:blip r:embed="rId6"/>
                <a:stretch>
                  <a:fillRect t="-13333" b="-3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Content Placeholder 2">
            <a:extLst>
              <a:ext uri="{FF2B5EF4-FFF2-40B4-BE49-F238E27FC236}">
                <a16:creationId xmlns:a16="http://schemas.microsoft.com/office/drawing/2014/main" id="{DD0E617A-3445-EC4A-85BC-36B1485DCCC6}"/>
              </a:ext>
            </a:extLst>
          </p:cNvPr>
          <p:cNvSpPr>
            <a:spLocks/>
          </p:cNvSpPr>
          <p:nvPr/>
        </p:nvSpPr>
        <p:spPr bwMode="auto">
          <a:xfrm>
            <a:off x="1295400" y="5056846"/>
            <a:ext cx="6553200" cy="1191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>
              <a:spcBef>
                <a:spcPct val="20000"/>
              </a:spcBef>
              <a:buClr>
                <a:srgbClr val="0000CC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One-time pad (and encryption schemes in general) are </a:t>
            </a:r>
            <a:r>
              <a:rPr lang="en-US" altLang="en-US" sz="2400" b="1" i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malleable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</p:txBody>
      </p:sp>
      <p:pic>
        <p:nvPicPr>
          <p:cNvPr id="27" name="Picture 26" descr="MCj04359310000[1]">
            <a:extLst>
              <a:ext uri="{FF2B5EF4-FFF2-40B4-BE49-F238E27FC236}">
                <a16:creationId xmlns:a16="http://schemas.microsoft.com/office/drawing/2014/main" id="{063C19B8-90BD-2642-B584-986322DC29D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2576" y="2230329"/>
            <a:ext cx="648072" cy="512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8" name="Rectangle 63">
                <a:extLst>
                  <a:ext uri="{FF2B5EF4-FFF2-40B4-BE49-F238E27FC236}">
                    <a16:creationId xmlns:a16="http://schemas.microsoft.com/office/drawing/2014/main" id="{EBD6F602-3412-244C-8D48-E6654FA9947B}"/>
                  </a:ext>
                </a:extLst>
              </p:cNvPr>
              <p:cNvSpPr txBox="1">
                <a:spLocks noChangeArrowheads="1"/>
              </p:cNvSpPr>
              <p:nvPr/>
            </p:nvSpPr>
            <p:spPr>
              <a:xfrm>
                <a:off x="4159424" y="2101305"/>
                <a:ext cx="2850976" cy="378039"/>
              </a:xfrm>
              <a:prstGeom prst="rect">
                <a:avLst/>
              </a:prstGeom>
              <a:noFill/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lvl="0" fontAlgn="auto">
                  <a:spcAft>
                    <a:spcPts val="0"/>
                  </a:spcAft>
                  <a:defRPr/>
                </a:pP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𝑟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  <m:d>
                      <m:d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</m:d>
                    <m:r>
                      <a:rPr lang="en-US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⊕</m:t>
                    </m:r>
                    <m:sSup>
                      <m:sSup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kumimoji="0" lang="en-US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merican Typewriter" charset="0"/>
                    <a:ea typeface="American Typewriter" charset="0"/>
                    <a:cs typeface="American Typewriter" charset="0"/>
                  </a:rPr>
                  <a:t> </a:t>
                </a:r>
                <a:endParaRPr kumimoji="0" lang="en-US" alt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merican Typewriter" charset="0"/>
                  <a:ea typeface="American Typewriter" charset="0"/>
                  <a:cs typeface="American Typewriter" charset="0"/>
                </a:endParaRPr>
              </a:p>
            </p:txBody>
          </p:sp>
        </mc:Choice>
        <mc:Fallback xmlns="">
          <p:sp>
            <p:nvSpPr>
              <p:cNvPr id="28" name="Rectangle 63">
                <a:extLst>
                  <a:ext uri="{FF2B5EF4-FFF2-40B4-BE49-F238E27FC236}">
                    <a16:creationId xmlns:a16="http://schemas.microsoft.com/office/drawing/2014/main" id="{EBD6F602-3412-244C-8D48-E6654FA9947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59424" y="2101305"/>
                <a:ext cx="2850976" cy="378039"/>
              </a:xfrm>
              <a:prstGeom prst="rect">
                <a:avLst/>
              </a:prstGeom>
              <a:blipFill>
                <a:blip r:embed="rId8"/>
                <a:stretch>
                  <a:fillRect b="-1612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ctangular Callout 2">
            <a:extLst>
              <a:ext uri="{FF2B5EF4-FFF2-40B4-BE49-F238E27FC236}">
                <a16:creationId xmlns:a16="http://schemas.microsoft.com/office/drawing/2014/main" id="{307B02C0-71B8-E244-A5FF-DE4B9D61227C}"/>
              </a:ext>
            </a:extLst>
          </p:cNvPr>
          <p:cNvSpPr/>
          <p:nvPr/>
        </p:nvSpPr>
        <p:spPr bwMode="auto">
          <a:xfrm>
            <a:off x="4446612" y="3149581"/>
            <a:ext cx="1637556" cy="965454"/>
          </a:xfrm>
          <a:prstGeom prst="wedgeRectCallout">
            <a:avLst>
              <a:gd name="adj1" fmla="val -40740"/>
              <a:gd name="adj2" fmla="val -82479"/>
            </a:avLst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>
                <a:latin typeface="American Typewriter" panose="02090604020004020304" pitchFamily="18" charset="77"/>
                <a:ea typeface="ＭＳ Ｐゴシック" charset="0"/>
              </a:rPr>
              <a:t>Can toggle between m and m’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merican Typewriter" panose="02090604020004020304" pitchFamily="18" charset="77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83407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41434</TotalTime>
  <Words>620</Words>
  <Application>Microsoft Macintosh PowerPoint</Application>
  <PresentationFormat>On-screen Show (4:3)</PresentationFormat>
  <Paragraphs>98</Paragraphs>
  <Slides>13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American Typewriter</vt:lpstr>
      <vt:lpstr>Arial</vt:lpstr>
      <vt:lpstr>Calibri</vt:lpstr>
      <vt:lpstr>Cambria Math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Vinodv</dc:creator>
  <cp:lastModifiedBy>Vinod Vaikuntanathan</cp:lastModifiedBy>
  <cp:revision>987</cp:revision>
  <dcterms:created xsi:type="dcterms:W3CDTF">2014-03-14T23:52:55Z</dcterms:created>
  <dcterms:modified xsi:type="dcterms:W3CDTF">2021-09-22T15:17:23Z</dcterms:modified>
</cp:coreProperties>
</file>