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529" r:id="rId2"/>
    <p:sldId id="677" r:id="rId3"/>
    <p:sldId id="627" r:id="rId4"/>
    <p:sldId id="665" r:id="rId5"/>
    <p:sldId id="667" r:id="rId6"/>
    <p:sldId id="670" r:id="rId7"/>
    <p:sldId id="678" r:id="rId8"/>
    <p:sldId id="668" r:id="rId9"/>
    <p:sldId id="679" r:id="rId10"/>
    <p:sldId id="579" r:id="rId11"/>
    <p:sldId id="680" r:id="rId12"/>
    <p:sldId id="675" r:id="rId13"/>
    <p:sldId id="676" r:id="rId14"/>
    <p:sldId id="681" r:id="rId15"/>
    <p:sldId id="671" r:id="rId16"/>
    <p:sldId id="682" r:id="rId17"/>
    <p:sldId id="683" r:id="rId18"/>
    <p:sldId id="684" r:id="rId19"/>
    <p:sldId id="685" r:id="rId20"/>
    <p:sldId id="690" r:id="rId21"/>
    <p:sldId id="688" r:id="rId22"/>
    <p:sldId id="689" r:id="rId23"/>
    <p:sldId id="691" r:id="rId24"/>
    <p:sldId id="692" r:id="rId25"/>
    <p:sldId id="68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290EA"/>
    <a:srgbClr val="1E177C"/>
    <a:srgbClr val="762416"/>
    <a:srgbClr val="EA968D"/>
    <a:srgbClr val="FF0000"/>
    <a:srgbClr val="1A17A5"/>
    <a:srgbClr val="891637"/>
    <a:srgbClr val="CC0099"/>
    <a:srgbClr val="741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76194" autoAdjust="0"/>
  </p:normalViewPr>
  <p:slideViewPr>
    <p:cSldViewPr>
      <p:cViewPr varScale="1">
        <p:scale>
          <a:sx n="84" d="100"/>
          <a:sy n="84" d="100"/>
        </p:scale>
        <p:origin x="133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A4AD-30BE-4EB0-88E7-04F008072919}" type="datetimeFigureOut">
              <a:rPr lang="en-CA" smtClean="0"/>
              <a:t>2021-11-03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13DC-EB30-4E7B-9A79-FF6A33A169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969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935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955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461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568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58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94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761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0971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623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3391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2648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2446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1647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3417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9444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533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938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833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027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889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53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63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885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14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97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0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82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2021-11-03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27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2021-11-03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02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2021-11-03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6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2021-11-03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58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2021-11-03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1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2021-11-03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5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363-F440-4E1D-B0AF-94655AD61F33}" type="datetimeFigureOut">
              <a:rPr lang="en-CA" smtClean="0"/>
              <a:t>2021-11-03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76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8.png"/><Relationship Id="rId3" Type="http://schemas.openxmlformats.org/officeDocument/2006/relationships/image" Target="../media/image36.png"/><Relationship Id="rId7" Type="http://schemas.openxmlformats.org/officeDocument/2006/relationships/image" Target="../media/image29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7" Type="http://schemas.openxmlformats.org/officeDocument/2006/relationships/image" Target="../media/image10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0.png"/><Relationship Id="rId5" Type="http://schemas.openxmlformats.org/officeDocument/2006/relationships/image" Target="../media/image980.png"/><Relationship Id="rId4" Type="http://schemas.openxmlformats.org/officeDocument/2006/relationships/image" Target="../media/image9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7" Type="http://schemas.openxmlformats.org/officeDocument/2006/relationships/image" Target="../media/image10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0.png"/><Relationship Id="rId5" Type="http://schemas.openxmlformats.org/officeDocument/2006/relationships/image" Target="../media/image980.png"/><Relationship Id="rId4" Type="http://schemas.openxmlformats.org/officeDocument/2006/relationships/image" Target="../media/image97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0.png"/><Relationship Id="rId3" Type="http://schemas.openxmlformats.org/officeDocument/2006/relationships/image" Target="../media/image1020.png"/><Relationship Id="rId7" Type="http://schemas.openxmlformats.org/officeDocument/2006/relationships/image" Target="../media/image10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0.png"/><Relationship Id="rId5" Type="http://schemas.openxmlformats.org/officeDocument/2006/relationships/image" Target="../media/image1040.png"/><Relationship Id="rId4" Type="http://schemas.openxmlformats.org/officeDocument/2006/relationships/image" Target="../media/image1030.png"/><Relationship Id="rId9" Type="http://schemas.openxmlformats.org/officeDocument/2006/relationships/image" Target="../media/image10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6"/>
          <p:cNvSpPr>
            <a:spLocks noChangeArrowheads="1"/>
          </p:cNvSpPr>
          <p:nvPr/>
        </p:nvSpPr>
        <p:spPr bwMode="auto">
          <a:xfrm>
            <a:off x="396652" y="1268760"/>
            <a:ext cx="8458200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1A17A5"/>
                </a:solidFill>
                <a:latin typeface="Calibri" pitchFamily="34" charset="0"/>
              </a:rPr>
              <a:t>MIT 6.875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60884" y="4096544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Lecture 12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94184" y="3410744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</p:spTree>
    <p:extLst>
      <p:ext uri="{BB962C8B-B14F-4D97-AF65-F5344CB8AC3E}">
        <p14:creationId xmlns:p14="http://schemas.microsoft.com/office/powerpoint/2010/main" val="647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4624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Worlds in Crypto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4072C032-4500-FA47-9A8D-32E5A99D969F}"/>
              </a:ext>
            </a:extLst>
          </p:cNvPr>
          <p:cNvSpPr txBox="1">
            <a:spLocks noChangeArrowheads="1"/>
          </p:cNvSpPr>
          <p:nvPr/>
        </p:nvSpPr>
        <p:spPr>
          <a:xfrm>
            <a:off x="4127031" y="5922506"/>
            <a:ext cx="900100" cy="67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OWF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63374C2-7912-AE46-93F5-B3C834CA316C}"/>
              </a:ext>
            </a:extLst>
          </p:cNvPr>
          <p:cNvCxnSpPr>
            <a:cxnSpLocks/>
          </p:cNvCxnSpPr>
          <p:nvPr/>
        </p:nvCxnSpPr>
        <p:spPr>
          <a:xfrm flipV="1">
            <a:off x="4824028" y="5490458"/>
            <a:ext cx="576064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63">
            <a:extLst>
              <a:ext uri="{FF2B5EF4-FFF2-40B4-BE49-F238E27FC236}">
                <a16:creationId xmlns:a16="http://schemas.microsoft.com/office/drawing/2014/main" id="{C972F493-01EC-CB4B-80A2-4D47867B525D}"/>
              </a:ext>
            </a:extLst>
          </p:cNvPr>
          <p:cNvSpPr txBox="1">
            <a:spLocks noChangeArrowheads="1"/>
          </p:cNvSpPr>
          <p:nvPr/>
        </p:nvSpPr>
        <p:spPr>
          <a:xfrm>
            <a:off x="5112060" y="4815612"/>
            <a:ext cx="900100" cy="67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PRG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28" name="Rectangle 63">
            <a:extLst>
              <a:ext uri="{FF2B5EF4-FFF2-40B4-BE49-F238E27FC236}">
                <a16:creationId xmlns:a16="http://schemas.microsoft.com/office/drawing/2014/main" id="{D387A389-CA48-3F41-A3F3-15CD43D52B3F}"/>
              </a:ext>
            </a:extLst>
          </p:cNvPr>
          <p:cNvSpPr txBox="1">
            <a:spLocks noChangeArrowheads="1"/>
          </p:cNvSpPr>
          <p:nvPr/>
        </p:nvSpPr>
        <p:spPr>
          <a:xfrm>
            <a:off x="7600474" y="4127484"/>
            <a:ext cx="1460122" cy="67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Secret-key encryption</a:t>
            </a:r>
            <a:endParaRPr lang="en-US" altLang="en-US" sz="1600" b="1" dirty="0">
              <a:solidFill>
                <a:srgbClr val="FF0000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49B933B-4ED5-CA4E-A034-9B87716F2AA1}"/>
              </a:ext>
            </a:extLst>
          </p:cNvPr>
          <p:cNvGrpSpPr/>
          <p:nvPr/>
        </p:nvGrpSpPr>
        <p:grpSpPr>
          <a:xfrm>
            <a:off x="1385607" y="2602649"/>
            <a:ext cx="6214867" cy="3657280"/>
            <a:chOff x="1385607" y="2602649"/>
            <a:chExt cx="6214867" cy="365728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BE304C1-E54F-7147-9703-C6E07048B0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2160" y="4833156"/>
              <a:ext cx="576064" cy="43204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63">
              <a:extLst>
                <a:ext uri="{FF2B5EF4-FFF2-40B4-BE49-F238E27FC236}">
                  <a16:creationId xmlns:a16="http://schemas.microsoft.com/office/drawing/2014/main" id="{C16200D9-9419-1944-B9A9-69EAE5C90E5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300192" y="4158310"/>
              <a:ext cx="900100" cy="6748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400" dirty="0">
                  <a:latin typeface="American Typewriter" charset="0"/>
                  <a:ea typeface="American Typewriter" charset="0"/>
                  <a:cs typeface="American Typewriter" charset="0"/>
                </a:rPr>
                <a:t>PRF</a:t>
              </a:r>
              <a:endParaRPr lang="en-US" altLang="en-US" sz="24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p:sp>
          <p:nvSpPr>
            <p:cNvPr id="14" name="Rectangle 63">
              <a:extLst>
                <a:ext uri="{FF2B5EF4-FFF2-40B4-BE49-F238E27FC236}">
                  <a16:creationId xmlns:a16="http://schemas.microsoft.com/office/drawing/2014/main" id="{7F90F474-A56F-5546-B540-6D104335FED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689738" y="5153035"/>
              <a:ext cx="1096018" cy="6748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600" dirty="0">
                  <a:latin typeface="American Typewriter" charset="0"/>
                  <a:ea typeface="American Typewriter" charset="0"/>
                  <a:cs typeface="American Typewriter" charset="0"/>
                </a:rPr>
                <a:t>UOWHF</a:t>
              </a:r>
              <a:endParaRPr lang="en-US" altLang="en-US" sz="16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B804F08-89EB-1C46-BD6B-24F233F18E45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 flipV="1">
              <a:off x="3447927" y="5827881"/>
              <a:ext cx="679104" cy="43204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C89A9A3-22CB-2942-BE4F-B0A2E94F47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77293" y="4269019"/>
              <a:ext cx="736275" cy="88401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63">
              <a:extLst>
                <a:ext uri="{FF2B5EF4-FFF2-40B4-BE49-F238E27FC236}">
                  <a16:creationId xmlns:a16="http://schemas.microsoft.com/office/drawing/2014/main" id="{CCFE5980-CF04-A043-B3EA-1FF718893DEF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385607" y="3594173"/>
              <a:ext cx="1521557" cy="6748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600" b="1" dirty="0">
                  <a:solidFill>
                    <a:srgbClr val="FF0000"/>
                  </a:solidFill>
                  <a:latin typeface="American Typewriter" charset="0"/>
                  <a:ea typeface="American Typewriter" charset="0"/>
                  <a:cs typeface="American Typewriter" charset="0"/>
                </a:rPr>
                <a:t>Digital Signatures</a:t>
              </a:r>
              <a:endParaRPr lang="en-US" altLang="en-US" sz="1600" b="1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3BEDC6B-D0C0-D540-951A-2F01E340E1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0242" y="3594173"/>
              <a:ext cx="0" cy="56584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63">
              <a:extLst>
                <a:ext uri="{FF2B5EF4-FFF2-40B4-BE49-F238E27FC236}">
                  <a16:creationId xmlns:a16="http://schemas.microsoft.com/office/drawing/2014/main" id="{206CFA58-80FE-A449-9D5A-33E181EB8012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300192" y="2907400"/>
              <a:ext cx="900100" cy="6748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400" dirty="0">
                  <a:latin typeface="American Typewriter" charset="0"/>
                  <a:ea typeface="American Typewriter" charset="0"/>
                  <a:cs typeface="American Typewriter" charset="0"/>
                </a:rPr>
                <a:t>PRP</a:t>
              </a:r>
              <a:endParaRPr lang="en-US" altLang="en-US" sz="24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7E39334-A76E-F047-8FB9-89EBC66086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15063" y="4269020"/>
              <a:ext cx="881082" cy="56413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63">
              <a:extLst>
                <a:ext uri="{FF2B5EF4-FFF2-40B4-BE49-F238E27FC236}">
                  <a16:creationId xmlns:a16="http://schemas.microsoft.com/office/drawing/2014/main" id="{53916590-F815-7542-ABF0-7E445228A34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779912" y="3618250"/>
              <a:ext cx="1460122" cy="6748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600" dirty="0">
                  <a:latin typeface="American Typewriter" charset="0"/>
                  <a:ea typeface="American Typewriter" charset="0"/>
                  <a:cs typeface="American Typewriter" charset="0"/>
                </a:rPr>
                <a:t>Bit Commitment</a:t>
              </a:r>
              <a:endParaRPr lang="en-US" altLang="en-US" sz="16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F0937A6-C50C-BA46-8BB1-C5F670505B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9888" y="3276344"/>
              <a:ext cx="0" cy="36868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63">
              <a:extLst>
                <a:ext uri="{FF2B5EF4-FFF2-40B4-BE49-F238E27FC236}">
                  <a16:creationId xmlns:a16="http://schemas.microsoft.com/office/drawing/2014/main" id="{FCFE6862-5499-B045-8E9B-42B41EC2858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807659" y="2602649"/>
              <a:ext cx="1460122" cy="6748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600" dirty="0">
                  <a:latin typeface="American Typewriter" charset="0"/>
                  <a:ea typeface="American Typewriter" charset="0"/>
                  <a:cs typeface="American Typewriter" charset="0"/>
                </a:rPr>
                <a:t>Zero-Knowledge  proofs</a:t>
              </a:r>
              <a:endParaRPr lang="en-US" altLang="en-US" sz="16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A25B9F8-5DE9-854C-8A60-5B3FFF744286}"/>
                </a:ext>
              </a:extLst>
            </p:cNvPr>
            <p:cNvCxnSpPr>
              <a:cxnSpLocks/>
              <a:endCxn id="28" idx="1"/>
            </p:cNvCxnSpPr>
            <p:nvPr/>
          </p:nvCxnSpPr>
          <p:spPr>
            <a:xfrm flipV="1">
              <a:off x="7167772" y="4464907"/>
              <a:ext cx="432702" cy="1828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63">
            <a:extLst>
              <a:ext uri="{FF2B5EF4-FFF2-40B4-BE49-F238E27FC236}">
                <a16:creationId xmlns:a16="http://schemas.microsoft.com/office/drawing/2014/main" id="{80DE944B-BF64-3342-AE59-AD5DC3EBBF98}"/>
              </a:ext>
            </a:extLst>
          </p:cNvPr>
          <p:cNvSpPr txBox="1">
            <a:spLocks noChangeArrowheads="1"/>
          </p:cNvSpPr>
          <p:nvPr/>
        </p:nvSpPr>
        <p:spPr>
          <a:xfrm>
            <a:off x="3807659" y="1313994"/>
            <a:ext cx="1460122" cy="67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Public-key encryption</a:t>
            </a:r>
            <a:endParaRPr lang="en-US" altLang="en-US" sz="1600" b="1" dirty="0">
              <a:solidFill>
                <a:srgbClr val="FF0000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40" name="Rectangle 63">
            <a:extLst>
              <a:ext uri="{FF2B5EF4-FFF2-40B4-BE49-F238E27FC236}">
                <a16:creationId xmlns:a16="http://schemas.microsoft.com/office/drawing/2014/main" id="{79FCB0B7-9D6D-A04E-A208-7F42F10212FA}"/>
              </a:ext>
            </a:extLst>
          </p:cNvPr>
          <p:cNvSpPr txBox="1">
            <a:spLocks noChangeArrowheads="1"/>
          </p:cNvSpPr>
          <p:nvPr/>
        </p:nvSpPr>
        <p:spPr>
          <a:xfrm>
            <a:off x="4283968" y="476672"/>
            <a:ext cx="754016" cy="4998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1E177C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…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A7192F5-6DE5-5C48-8562-B82DDC253B83}"/>
              </a:ext>
            </a:extLst>
          </p:cNvPr>
          <p:cNvCxnSpPr>
            <a:cxnSpLocks/>
          </p:cNvCxnSpPr>
          <p:nvPr/>
        </p:nvCxnSpPr>
        <p:spPr>
          <a:xfrm flipV="1">
            <a:off x="4509973" y="945314"/>
            <a:ext cx="0" cy="368680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E070EE4-C84B-7F45-9082-A237CC0CCB61}"/>
              </a:ext>
            </a:extLst>
          </p:cNvPr>
          <p:cNvCxnSpPr/>
          <p:nvPr/>
        </p:nvCxnSpPr>
        <p:spPr>
          <a:xfrm>
            <a:off x="-612576" y="2204864"/>
            <a:ext cx="1029714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63">
            <a:extLst>
              <a:ext uri="{FF2B5EF4-FFF2-40B4-BE49-F238E27FC236}">
                <a16:creationId xmlns:a16="http://schemas.microsoft.com/office/drawing/2014/main" id="{406B8D09-0761-0547-9064-B01A9FAFB4E9}"/>
              </a:ext>
            </a:extLst>
          </p:cNvPr>
          <p:cNvSpPr txBox="1">
            <a:spLocks noChangeArrowheads="1"/>
          </p:cNvSpPr>
          <p:nvPr/>
        </p:nvSpPr>
        <p:spPr>
          <a:xfrm>
            <a:off x="4127031" y="5912554"/>
            <a:ext cx="900100" cy="6748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OWF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31" name="Rectangle 63">
            <a:extLst>
              <a:ext uri="{FF2B5EF4-FFF2-40B4-BE49-F238E27FC236}">
                <a16:creationId xmlns:a16="http://schemas.microsoft.com/office/drawing/2014/main" id="{79DDF82E-C414-6D4A-BA06-6DB311B154DB}"/>
              </a:ext>
            </a:extLst>
          </p:cNvPr>
          <p:cNvSpPr txBox="1">
            <a:spLocks noChangeArrowheads="1"/>
          </p:cNvSpPr>
          <p:nvPr/>
        </p:nvSpPr>
        <p:spPr>
          <a:xfrm>
            <a:off x="750989" y="5123996"/>
            <a:ext cx="1096018" cy="67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latin typeface="American Typewriter" charset="0"/>
                <a:ea typeface="American Typewriter" charset="0"/>
                <a:cs typeface="American Typewriter" charset="0"/>
              </a:rPr>
              <a:t>CRHF</a:t>
            </a:r>
            <a:endParaRPr lang="en-US" altLang="en-US" sz="16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27B1B28-9398-524D-956B-1064862B96C6}"/>
              </a:ext>
            </a:extLst>
          </p:cNvPr>
          <p:cNvCxnSpPr>
            <a:cxnSpLocks/>
          </p:cNvCxnSpPr>
          <p:nvPr/>
        </p:nvCxnSpPr>
        <p:spPr>
          <a:xfrm flipV="1">
            <a:off x="1253856" y="4269019"/>
            <a:ext cx="593151" cy="8549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63">
            <a:extLst>
              <a:ext uri="{FF2B5EF4-FFF2-40B4-BE49-F238E27FC236}">
                <a16:creationId xmlns:a16="http://schemas.microsoft.com/office/drawing/2014/main" id="{A5200735-E182-E549-899B-4E4EB00B508D}"/>
              </a:ext>
            </a:extLst>
          </p:cNvPr>
          <p:cNvSpPr txBox="1">
            <a:spLocks noChangeArrowheads="1"/>
          </p:cNvSpPr>
          <p:nvPr/>
        </p:nvSpPr>
        <p:spPr>
          <a:xfrm>
            <a:off x="306394" y="2402317"/>
            <a:ext cx="2867399" cy="4998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>
                <a:solidFill>
                  <a:srgbClr val="1E177C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Minicrypt</a:t>
            </a:r>
            <a:r>
              <a:rPr lang="en-US" sz="2400" b="1" dirty="0">
                <a:solidFill>
                  <a:srgbClr val="1E177C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:</a:t>
            </a:r>
          </a:p>
        </p:txBody>
      </p:sp>
      <p:sp>
        <p:nvSpPr>
          <p:cNvPr id="36" name="Rectangle 63">
            <a:extLst>
              <a:ext uri="{FF2B5EF4-FFF2-40B4-BE49-F238E27FC236}">
                <a16:creationId xmlns:a16="http://schemas.microsoft.com/office/drawing/2014/main" id="{7CA00584-F482-F04C-8DDA-F7716B545376}"/>
              </a:ext>
            </a:extLst>
          </p:cNvPr>
          <p:cNvSpPr txBox="1">
            <a:spLocks noChangeArrowheads="1"/>
          </p:cNvSpPr>
          <p:nvPr/>
        </p:nvSpPr>
        <p:spPr>
          <a:xfrm>
            <a:off x="370348" y="1028770"/>
            <a:ext cx="2867399" cy="4998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>
                <a:solidFill>
                  <a:srgbClr val="1E177C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Cryptomania</a:t>
            </a:r>
            <a:r>
              <a:rPr lang="en-US" sz="2400" b="1" dirty="0">
                <a:solidFill>
                  <a:srgbClr val="1E177C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F1E176-C73D-684A-99A7-C6D5D73DDD19}"/>
              </a:ext>
            </a:extLst>
          </p:cNvPr>
          <p:cNvSpPr/>
          <p:nvPr/>
        </p:nvSpPr>
        <p:spPr>
          <a:xfrm>
            <a:off x="3447927" y="2402317"/>
            <a:ext cx="2492225" cy="2250819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1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0" y="263691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Direct Constructions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8CED9415-F5D2-F34C-9AB6-31181A5381FD}"/>
              </a:ext>
            </a:extLst>
          </p:cNvPr>
          <p:cNvSpPr txBox="1">
            <a:spLocks noChangeArrowheads="1"/>
          </p:cNvSpPr>
          <p:nvPr/>
        </p:nvSpPr>
        <p:spPr>
          <a:xfrm>
            <a:off x="542369" y="3212976"/>
            <a:ext cx="8352928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“Hash-and-Sign”: Secure in the random oracle model.  </a:t>
            </a:r>
          </a:p>
        </p:txBody>
      </p:sp>
    </p:spTree>
    <p:extLst>
      <p:ext uri="{BB962C8B-B14F-4D97-AF65-F5344CB8AC3E}">
        <p14:creationId xmlns:p14="http://schemas.microsoft.com/office/powerpoint/2010/main" val="247360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“Vanilla” RSA Signatures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551966AE-AF8D-0D46-823A-B534129B5B33}"/>
              </a:ext>
            </a:extLst>
          </p:cNvPr>
          <p:cNvSpPr txBox="1">
            <a:spLocks noChangeArrowheads="1"/>
          </p:cNvSpPr>
          <p:nvPr/>
        </p:nvSpPr>
        <p:spPr>
          <a:xfrm>
            <a:off x="527454" y="1229268"/>
            <a:ext cx="886908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Start with any trapdoor permutation, e.g. RSA.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57C19BBD-F50B-D843-A9AF-0250DDB9277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2060848"/>
                <a:ext cx="8581050" cy="108012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Gen(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Pick primes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𝑃𝑄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𝑒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relatively prime to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𝜑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).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57C19BBD-F50B-D843-A9AF-0250DDB92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2060848"/>
                <a:ext cx="8581050" cy="1080120"/>
              </a:xfrm>
              <a:prstGeom prst="rect">
                <a:avLst/>
              </a:prstGeom>
              <a:blipFill>
                <a:blip r:embed="rId3"/>
                <a:stretch>
                  <a:fillRect l="-1477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DEA14A17-0036-5947-9BC3-99A1F29F681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3933056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Sign(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Output signature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DEA14A17-0036-5947-9BC3-99A1F29F6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3933056"/>
                <a:ext cx="8581050" cy="792088"/>
              </a:xfrm>
              <a:prstGeom prst="rect">
                <a:avLst/>
              </a:prstGeom>
              <a:blipFill>
                <a:blip r:embed="rId4"/>
                <a:stretch>
                  <a:fillRect l="-147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90076BB8-EED2-0047-B594-05A8A75DBB3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4797152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Verify(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Check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90076BB8-EED2-0047-B594-05A8A75DB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797152"/>
                <a:ext cx="8581050" cy="792088"/>
              </a:xfrm>
              <a:prstGeom prst="rect">
                <a:avLst/>
              </a:prstGeom>
              <a:blipFill>
                <a:blip r:embed="rId5"/>
                <a:stretch>
                  <a:fillRect l="-1477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47BBF71A-6768-A34B-ABC0-D278B097291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50806" y="3196498"/>
                <a:ext cx="4791938" cy="5614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SK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  and   VK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𝑁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47BBF71A-6768-A34B-ABC0-D278B0972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06" y="3196498"/>
                <a:ext cx="4791938" cy="561456"/>
              </a:xfrm>
              <a:prstGeom prst="rect">
                <a:avLst/>
              </a:prstGeom>
              <a:blipFill>
                <a:blip r:embed="rId6"/>
                <a:stretch>
                  <a:fillRect l="-2646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3">
            <a:extLst>
              <a:ext uri="{FF2B5EF4-FFF2-40B4-BE49-F238E27FC236}">
                <a16:creationId xmlns:a16="http://schemas.microsoft.com/office/drawing/2014/main" id="{25646D5B-C081-834F-9FE7-38431FD2526B}"/>
              </a:ext>
            </a:extLst>
          </p:cNvPr>
          <p:cNvSpPr txBox="1">
            <a:spLocks noChangeArrowheads="1"/>
          </p:cNvSpPr>
          <p:nvPr/>
        </p:nvSpPr>
        <p:spPr>
          <a:xfrm>
            <a:off x="527454" y="5661248"/>
            <a:ext cx="8581050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Problem</a:t>
            </a:r>
            <a:r>
              <a:rPr lang="en-US" sz="2800" dirty="0">
                <a:ea typeface="American Typewriter" charset="0"/>
                <a:cs typeface="American Typewriter" charset="0"/>
              </a:rPr>
              <a:t>: Existentially forgeable! 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53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4078CB-C68A-5745-8476-6FA677B736CE}"/>
              </a:ext>
            </a:extLst>
          </p:cNvPr>
          <p:cNvSpPr/>
          <p:nvPr/>
        </p:nvSpPr>
        <p:spPr>
          <a:xfrm>
            <a:off x="395536" y="3140968"/>
            <a:ext cx="8424936" cy="3312368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“Vanilla” RSA Signatures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DEA14A17-0036-5947-9BC3-99A1F29F681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1340768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Sign(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Output signature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DEA14A17-0036-5947-9BC3-99A1F29F6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1340768"/>
                <a:ext cx="8581050" cy="792088"/>
              </a:xfrm>
              <a:prstGeom prst="rect">
                <a:avLst/>
              </a:prstGeom>
              <a:blipFill>
                <a:blip r:embed="rId3"/>
                <a:stretch>
                  <a:fillRect l="-147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90076BB8-EED2-0047-B594-05A8A75DBB3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2204864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Verify(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Check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90076BB8-EED2-0047-B594-05A8A75DB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204864"/>
                <a:ext cx="8581050" cy="792088"/>
              </a:xfrm>
              <a:prstGeom prst="rect">
                <a:avLst/>
              </a:prstGeom>
              <a:blipFill>
                <a:blip r:embed="rId4"/>
                <a:stretch>
                  <a:fillRect l="-1477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3">
            <a:extLst>
              <a:ext uri="{FF2B5EF4-FFF2-40B4-BE49-F238E27FC236}">
                <a16:creationId xmlns:a16="http://schemas.microsoft.com/office/drawing/2014/main" id="{25646D5B-C081-834F-9FE7-38431FD2526B}"/>
              </a:ext>
            </a:extLst>
          </p:cNvPr>
          <p:cNvSpPr txBox="1">
            <a:spLocks noChangeArrowheads="1"/>
          </p:cNvSpPr>
          <p:nvPr/>
        </p:nvSpPr>
        <p:spPr>
          <a:xfrm>
            <a:off x="527454" y="3068960"/>
            <a:ext cx="8581050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Problem</a:t>
            </a:r>
            <a:r>
              <a:rPr lang="en-US" sz="2800" dirty="0">
                <a:ea typeface="American Typewriter" charset="0"/>
                <a:cs typeface="American Typewriter" charset="0"/>
              </a:rPr>
              <a:t>: Existentially forgeable! 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4FAFB82D-0551-684C-BC70-1E191E638DF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3573016"/>
                <a:ext cx="7992888" cy="144016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i="1" dirty="0">
                    <a:solidFill>
                      <a:srgbClr val="FF0000"/>
                    </a:solidFill>
                    <a:ea typeface="American Typewriter" charset="0"/>
                    <a:cs typeface="American Typewriter" charset="0"/>
                  </a:rPr>
                  <a:t>Attack: </a:t>
                </a:r>
                <a:r>
                  <a:rPr lang="en-US" sz="2800" dirty="0">
                    <a:ea typeface="American Typewriter" charset="0"/>
                    <a:cs typeface="American Typewriter" charset="0"/>
                  </a:rPr>
                  <a:t>Pick a random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 and output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 as the forgery.</a:t>
                </a:r>
                <a:r>
                  <a:rPr lang="en-US" sz="2800" b="1" dirty="0">
                    <a:solidFill>
                      <a:srgbClr val="FF0000"/>
                    </a:solidFill>
                    <a:ea typeface="American Typewriter" charset="0"/>
                    <a:cs typeface="American Typewriter" charset="0"/>
                  </a:rPr>
                  <a:t> 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4FAFB82D-0551-684C-BC70-1E191E638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573016"/>
                <a:ext cx="7992888" cy="1440160"/>
              </a:xfrm>
              <a:prstGeom prst="rect">
                <a:avLst/>
              </a:prstGeom>
              <a:blipFill>
                <a:blip r:embed="rId5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63">
            <a:extLst>
              <a:ext uri="{FF2B5EF4-FFF2-40B4-BE49-F238E27FC236}">
                <a16:creationId xmlns:a16="http://schemas.microsoft.com/office/drawing/2014/main" id="{18EE0532-D1E9-A744-93A3-C0902F30E8B5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4797152"/>
            <a:ext cx="8581050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Problem</a:t>
            </a:r>
            <a:r>
              <a:rPr lang="en-US" sz="2800" dirty="0">
                <a:ea typeface="American Typewriter" charset="0"/>
                <a:cs typeface="American Typewriter" charset="0"/>
              </a:rPr>
              <a:t>: Malleable! 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0EDC8297-08FD-DB46-941F-12384A744B1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5229200"/>
                <a:ext cx="7992888" cy="144016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i="1" dirty="0">
                    <a:solidFill>
                      <a:srgbClr val="FF0000"/>
                    </a:solidFill>
                    <a:ea typeface="American Typewriter" charset="0"/>
                    <a:cs typeface="American Typewriter" charset="0"/>
                  </a:rPr>
                  <a:t>Attack: </a:t>
                </a:r>
                <a:r>
                  <a:rPr lang="en-US" sz="2800" dirty="0">
                    <a:ea typeface="American Typewriter" charset="0"/>
                    <a:cs typeface="American Typewriter" charset="0"/>
                  </a:rPr>
                  <a:t>Given a signature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, you can produce a signature of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0EDC8297-08FD-DB46-941F-12384A744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229200"/>
                <a:ext cx="7992888" cy="1440160"/>
              </a:xfrm>
              <a:prstGeom prst="rect">
                <a:avLst/>
              </a:prstGeom>
              <a:blipFill>
                <a:blip r:embed="rId6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7386CF97-A11D-2F46-9FBA-AD3ABD24C9CB}"/>
              </a:ext>
            </a:extLst>
          </p:cNvPr>
          <p:cNvSpPr/>
          <p:nvPr/>
        </p:nvSpPr>
        <p:spPr>
          <a:xfrm>
            <a:off x="4139952" y="5949280"/>
            <a:ext cx="194421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9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4078CB-C68A-5745-8476-6FA677B736CE}"/>
              </a:ext>
            </a:extLst>
          </p:cNvPr>
          <p:cNvSpPr/>
          <p:nvPr/>
        </p:nvSpPr>
        <p:spPr>
          <a:xfrm>
            <a:off x="395536" y="3140968"/>
            <a:ext cx="8424936" cy="252028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“Vanilla” RSA Signatures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DEA14A17-0036-5947-9BC3-99A1F29F681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1340768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Sign(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Output signature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DEA14A17-0036-5947-9BC3-99A1F29F6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1340768"/>
                <a:ext cx="8581050" cy="792088"/>
              </a:xfrm>
              <a:prstGeom prst="rect">
                <a:avLst/>
              </a:prstGeom>
              <a:blipFill>
                <a:blip r:embed="rId3"/>
                <a:stretch>
                  <a:fillRect l="-147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90076BB8-EED2-0047-B594-05A8A75DBB3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2204864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Verify(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Check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90076BB8-EED2-0047-B594-05A8A75DB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204864"/>
                <a:ext cx="8581050" cy="792088"/>
              </a:xfrm>
              <a:prstGeom prst="rect">
                <a:avLst/>
              </a:prstGeom>
              <a:blipFill>
                <a:blip r:embed="rId4"/>
                <a:stretch>
                  <a:fillRect l="-1477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3">
            <a:extLst>
              <a:ext uri="{FF2B5EF4-FFF2-40B4-BE49-F238E27FC236}">
                <a16:creationId xmlns:a16="http://schemas.microsoft.com/office/drawing/2014/main" id="{25646D5B-C081-834F-9FE7-38431FD2526B}"/>
              </a:ext>
            </a:extLst>
          </p:cNvPr>
          <p:cNvSpPr txBox="1">
            <a:spLocks noChangeArrowheads="1"/>
          </p:cNvSpPr>
          <p:nvPr/>
        </p:nvSpPr>
        <p:spPr>
          <a:xfrm>
            <a:off x="527454" y="3068960"/>
            <a:ext cx="8581050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Fundamental Issues</a:t>
            </a:r>
            <a:r>
              <a:rPr lang="en-US" sz="2800" dirty="0">
                <a:ea typeface="American Typewriter" charset="0"/>
                <a:cs typeface="American Typewriter" charset="0"/>
              </a:rPr>
              <a:t>: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4FAFB82D-0551-684C-BC70-1E191E638DF5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3573016"/>
            <a:ext cx="7992888" cy="14401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1. Can ”reverse-engineer” the message starting from the signature  (Attack 1)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3" name="Rectangle 63">
            <a:extLst>
              <a:ext uri="{FF2B5EF4-FFF2-40B4-BE49-F238E27FC236}">
                <a16:creationId xmlns:a16="http://schemas.microsoft.com/office/drawing/2014/main" id="{5043FA74-8E48-934A-B0DF-9284FFCEEFC7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4725144"/>
            <a:ext cx="7992888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2. Algebraic structure allows malleability (Attack 2)</a:t>
            </a:r>
            <a:r>
              <a:rPr lang="en-US" sz="2800" b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  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45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Fix Vanilla RSA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6BDCBF9A-F619-9541-A86D-0E06E255724F}"/>
              </a:ext>
            </a:extLst>
          </p:cNvPr>
          <p:cNvSpPr txBox="1">
            <a:spLocks noChangeArrowheads="1"/>
          </p:cNvSpPr>
          <p:nvPr/>
        </p:nvSpPr>
        <p:spPr>
          <a:xfrm>
            <a:off x="527454" y="1229268"/>
            <a:ext cx="886908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Start with any trapdoor permutation, e.g. RSA.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1C06D70-4C7C-4A4D-897C-24C2FCB02E9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2060848"/>
                <a:ext cx="8581050" cy="108012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Gen(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Pick primes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𝑃𝑄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𝑒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relatively prime to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𝜑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).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1C06D70-4C7C-4A4D-897C-24C2FCB02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2060848"/>
                <a:ext cx="8581050" cy="1080120"/>
              </a:xfrm>
              <a:prstGeom prst="rect">
                <a:avLst/>
              </a:prstGeom>
              <a:blipFill>
                <a:blip r:embed="rId3"/>
                <a:stretch>
                  <a:fillRect l="-1477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66919E95-BA5A-704E-BF25-C57E30AAED7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3933056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Sign(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Output signature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66919E95-BA5A-704E-BF25-C57E30AAE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3933056"/>
                <a:ext cx="8581050" cy="792088"/>
              </a:xfrm>
              <a:prstGeom prst="rect">
                <a:avLst/>
              </a:prstGeom>
              <a:blipFill>
                <a:blip r:embed="rId4"/>
                <a:stretch>
                  <a:fillRect l="-147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BD4E65BE-BAFB-4748-B77D-9283D43209D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4797152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Verify(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Check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BD4E65BE-BAFB-4748-B77D-9283D4320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797152"/>
                <a:ext cx="8581050" cy="792088"/>
              </a:xfrm>
              <a:prstGeom prst="rect">
                <a:avLst/>
              </a:prstGeom>
              <a:blipFill>
                <a:blip r:embed="rId5"/>
                <a:stretch>
                  <a:fillRect l="-1477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9E0B2EED-1475-AD44-A2D4-C3AACB46DE0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50806" y="3196498"/>
                <a:ext cx="5229506" cy="5614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SK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  and   VK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𝑁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9E0B2EED-1475-AD44-A2D4-C3AACB46D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06" y="3196498"/>
                <a:ext cx="5229506" cy="561456"/>
              </a:xfrm>
              <a:prstGeom prst="rect">
                <a:avLst/>
              </a:prstGeom>
              <a:blipFill>
                <a:blip r:embed="rId6"/>
                <a:stretch>
                  <a:fillRect l="-2421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3">
            <a:extLst>
              <a:ext uri="{FF2B5EF4-FFF2-40B4-BE49-F238E27FC236}">
                <a16:creationId xmlns:a16="http://schemas.microsoft.com/office/drawing/2014/main" id="{33E2445C-3081-4549-8B68-6C421868F011}"/>
              </a:ext>
            </a:extLst>
          </p:cNvPr>
          <p:cNvSpPr txBox="1">
            <a:spLocks noChangeArrowheads="1"/>
          </p:cNvSpPr>
          <p:nvPr/>
        </p:nvSpPr>
        <p:spPr>
          <a:xfrm>
            <a:off x="527454" y="5661248"/>
            <a:ext cx="8581050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So, what is H? Some very complicated “hash” function. 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51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Fix Vanilla RSA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6BDCBF9A-F619-9541-A86D-0E06E255724F}"/>
              </a:ext>
            </a:extLst>
          </p:cNvPr>
          <p:cNvSpPr txBox="1">
            <a:spLocks noChangeArrowheads="1"/>
          </p:cNvSpPr>
          <p:nvPr/>
        </p:nvSpPr>
        <p:spPr>
          <a:xfrm>
            <a:off x="527454" y="1229268"/>
            <a:ext cx="886908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Start with any trapdoor permutation, e.g. RSA.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1C06D70-4C7C-4A4D-897C-24C2FCB02E9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2060848"/>
                <a:ext cx="8581050" cy="108012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Gen(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Pick primes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𝑃𝑄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𝑒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relatively prime to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𝜑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).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1C06D70-4C7C-4A4D-897C-24C2FCB02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2060848"/>
                <a:ext cx="8581050" cy="1080120"/>
              </a:xfrm>
              <a:prstGeom prst="rect">
                <a:avLst/>
              </a:prstGeom>
              <a:blipFill>
                <a:blip r:embed="rId3"/>
                <a:stretch>
                  <a:fillRect l="-1477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66919E95-BA5A-704E-BF25-C57E30AAED7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3933056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Sign(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Output signature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66919E95-BA5A-704E-BF25-C57E30AAE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3933056"/>
                <a:ext cx="8581050" cy="792088"/>
              </a:xfrm>
              <a:prstGeom prst="rect">
                <a:avLst/>
              </a:prstGeom>
              <a:blipFill>
                <a:blip r:embed="rId4"/>
                <a:stretch>
                  <a:fillRect l="-147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BD4E65BE-BAFB-4748-B77D-9283D43209D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4797152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Verify(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Check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BD4E65BE-BAFB-4748-B77D-9283D4320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797152"/>
                <a:ext cx="8581050" cy="792088"/>
              </a:xfrm>
              <a:prstGeom prst="rect">
                <a:avLst/>
              </a:prstGeom>
              <a:blipFill>
                <a:blip r:embed="rId5"/>
                <a:stretch>
                  <a:fillRect l="-1477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9E0B2EED-1475-AD44-A2D4-C3AACB46DE0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50806" y="3196498"/>
                <a:ext cx="5229506" cy="5614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SK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  and   VK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𝑁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9E0B2EED-1475-AD44-A2D4-C3AACB46D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06" y="3196498"/>
                <a:ext cx="5229506" cy="561456"/>
              </a:xfrm>
              <a:prstGeom prst="rect">
                <a:avLst/>
              </a:prstGeom>
              <a:blipFill>
                <a:blip r:embed="rId6"/>
                <a:stretch>
                  <a:fillRect l="-2421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3">
            <a:extLst>
              <a:ext uri="{FF2B5EF4-FFF2-40B4-BE49-F238E27FC236}">
                <a16:creationId xmlns:a16="http://schemas.microsoft.com/office/drawing/2014/main" id="{33E2445C-3081-4549-8B68-6C421868F011}"/>
              </a:ext>
            </a:extLst>
          </p:cNvPr>
          <p:cNvSpPr txBox="1">
            <a:spLocks noChangeArrowheads="1"/>
          </p:cNvSpPr>
          <p:nvPr/>
        </p:nvSpPr>
        <p:spPr>
          <a:xfrm>
            <a:off x="527454" y="5661248"/>
            <a:ext cx="8581050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H should be at least one-way to prevent Attack #1.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87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Fix Vanilla RSA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6BDCBF9A-F619-9541-A86D-0E06E255724F}"/>
              </a:ext>
            </a:extLst>
          </p:cNvPr>
          <p:cNvSpPr txBox="1">
            <a:spLocks noChangeArrowheads="1"/>
          </p:cNvSpPr>
          <p:nvPr/>
        </p:nvSpPr>
        <p:spPr>
          <a:xfrm>
            <a:off x="527454" y="1229268"/>
            <a:ext cx="886908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Start with any trapdoor permutation, e.g. RSA.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1C06D70-4C7C-4A4D-897C-24C2FCB02E9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2060848"/>
                <a:ext cx="8581050" cy="108012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Gen(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Pick primes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𝑃𝑄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𝑒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relatively prime to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𝜑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).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1C06D70-4C7C-4A4D-897C-24C2FCB02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2060848"/>
                <a:ext cx="8581050" cy="1080120"/>
              </a:xfrm>
              <a:prstGeom prst="rect">
                <a:avLst/>
              </a:prstGeom>
              <a:blipFill>
                <a:blip r:embed="rId3"/>
                <a:stretch>
                  <a:fillRect l="-1477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66919E95-BA5A-704E-BF25-C57E30AAED7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3933056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Sign(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Output signature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66919E95-BA5A-704E-BF25-C57E30AAE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3933056"/>
                <a:ext cx="8581050" cy="792088"/>
              </a:xfrm>
              <a:prstGeom prst="rect">
                <a:avLst/>
              </a:prstGeom>
              <a:blipFill>
                <a:blip r:embed="rId4"/>
                <a:stretch>
                  <a:fillRect l="-147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BD4E65BE-BAFB-4748-B77D-9283D43209D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4797152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Verify(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Check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BD4E65BE-BAFB-4748-B77D-9283D4320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797152"/>
                <a:ext cx="8581050" cy="792088"/>
              </a:xfrm>
              <a:prstGeom prst="rect">
                <a:avLst/>
              </a:prstGeom>
              <a:blipFill>
                <a:blip r:embed="rId5"/>
                <a:stretch>
                  <a:fillRect l="-1477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9E0B2EED-1475-AD44-A2D4-C3AACB46DE0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50806" y="3196498"/>
                <a:ext cx="5229506" cy="5614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SK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  and   VK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𝑁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9E0B2EED-1475-AD44-A2D4-C3AACB46D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06" y="3196498"/>
                <a:ext cx="5229506" cy="561456"/>
              </a:xfrm>
              <a:prstGeom prst="rect">
                <a:avLst/>
              </a:prstGeom>
              <a:blipFill>
                <a:blip r:embed="rId6"/>
                <a:stretch>
                  <a:fillRect l="-2421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3">
            <a:extLst>
              <a:ext uri="{FF2B5EF4-FFF2-40B4-BE49-F238E27FC236}">
                <a16:creationId xmlns:a16="http://schemas.microsoft.com/office/drawing/2014/main" id="{33E2445C-3081-4549-8B68-6C421868F011}"/>
              </a:ext>
            </a:extLst>
          </p:cNvPr>
          <p:cNvSpPr txBox="1">
            <a:spLocks noChangeArrowheads="1"/>
          </p:cNvSpPr>
          <p:nvPr/>
        </p:nvSpPr>
        <p:spPr>
          <a:xfrm>
            <a:off x="95406" y="5661248"/>
            <a:ext cx="9013098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Hard to “algebraically manipulate” H(m) into H(related m’).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E0534D-9E20-5746-A3A8-4F1EA7A4D0A7}"/>
              </a:ext>
            </a:extLst>
          </p:cNvPr>
          <p:cNvSpPr/>
          <p:nvPr/>
        </p:nvSpPr>
        <p:spPr>
          <a:xfrm>
            <a:off x="3779912" y="6278234"/>
            <a:ext cx="35354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(to prevent Attack #2.)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00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Fix Vanilla RSA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6BDCBF9A-F619-9541-A86D-0E06E255724F}"/>
              </a:ext>
            </a:extLst>
          </p:cNvPr>
          <p:cNvSpPr txBox="1">
            <a:spLocks noChangeArrowheads="1"/>
          </p:cNvSpPr>
          <p:nvPr/>
        </p:nvSpPr>
        <p:spPr>
          <a:xfrm>
            <a:off x="527454" y="1229268"/>
            <a:ext cx="886908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Start with any trapdoor permutation, e.g. RSA.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1C06D70-4C7C-4A4D-897C-24C2FCB02E9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2060848"/>
                <a:ext cx="8581050" cy="108012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Gen(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Pick primes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𝑃𝑄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𝑒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relatively prime to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𝜑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).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1C06D70-4C7C-4A4D-897C-24C2FCB02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2060848"/>
                <a:ext cx="8581050" cy="1080120"/>
              </a:xfrm>
              <a:prstGeom prst="rect">
                <a:avLst/>
              </a:prstGeom>
              <a:blipFill>
                <a:blip r:embed="rId3"/>
                <a:stretch>
                  <a:fillRect l="-1477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66919E95-BA5A-704E-BF25-C57E30AAED7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3933056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Sign(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Output signature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66919E95-BA5A-704E-BF25-C57E30AAE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3933056"/>
                <a:ext cx="8581050" cy="792088"/>
              </a:xfrm>
              <a:prstGeom prst="rect">
                <a:avLst/>
              </a:prstGeom>
              <a:blipFill>
                <a:blip r:embed="rId4"/>
                <a:stretch>
                  <a:fillRect l="-147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BD4E65BE-BAFB-4748-B77D-9283D43209D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4797152"/>
                <a:ext cx="8581050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Verify(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): Check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BD4E65BE-BAFB-4748-B77D-9283D4320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797152"/>
                <a:ext cx="8581050" cy="792088"/>
              </a:xfrm>
              <a:prstGeom prst="rect">
                <a:avLst/>
              </a:prstGeom>
              <a:blipFill>
                <a:blip r:embed="rId5"/>
                <a:stretch>
                  <a:fillRect l="-1477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9E0B2EED-1475-AD44-A2D4-C3AACB46DE0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50806" y="3196498"/>
                <a:ext cx="5229506" cy="5614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SK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  and   VK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𝑁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9E0B2EED-1475-AD44-A2D4-C3AACB46D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06" y="3196498"/>
                <a:ext cx="5229506" cy="561456"/>
              </a:xfrm>
              <a:prstGeom prst="rect">
                <a:avLst/>
              </a:prstGeom>
              <a:blipFill>
                <a:blip r:embed="rId6"/>
                <a:stretch>
                  <a:fillRect l="-2421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3">
            <a:extLst>
              <a:ext uri="{FF2B5EF4-FFF2-40B4-BE49-F238E27FC236}">
                <a16:creationId xmlns:a16="http://schemas.microsoft.com/office/drawing/2014/main" id="{33E2445C-3081-4549-8B68-6C421868F011}"/>
              </a:ext>
            </a:extLst>
          </p:cNvPr>
          <p:cNvSpPr txBox="1">
            <a:spLocks noChangeArrowheads="1"/>
          </p:cNvSpPr>
          <p:nvPr/>
        </p:nvSpPr>
        <p:spPr>
          <a:xfrm>
            <a:off x="95406" y="5589240"/>
            <a:ext cx="9013098" cy="13681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Collision-resistance does not seem to be enough.  </a:t>
            </a:r>
            <a:r>
              <a:rPr lang="en-US" sz="2800" dirty="0">
                <a:ea typeface="American Typewriter" charset="0"/>
                <a:cs typeface="American Typewriter" charset="0"/>
              </a:rPr>
              <a:t>(Given a CRHF h(m), you may be able to produce h(m’) for related m’.)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10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Random Oracle Heuristic 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7" name="Rectangle 63">
            <a:extLst>
              <a:ext uri="{FF2B5EF4-FFF2-40B4-BE49-F238E27FC236}">
                <a16:creationId xmlns:a16="http://schemas.microsoft.com/office/drawing/2014/main" id="{C5A345E1-6318-4645-A9C4-2065BDD56872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1268760"/>
            <a:ext cx="9123457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ea typeface="American Typewriter" charset="0"/>
                <a:cs typeface="American Typewriter" charset="0"/>
              </a:rPr>
              <a:t>Want: A </a:t>
            </a:r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public</a:t>
            </a:r>
            <a:r>
              <a:rPr lang="en-US" sz="2800" b="1" dirty="0">
                <a:ea typeface="American Typewriter" charset="0"/>
                <a:cs typeface="American Typewriter" charset="0"/>
              </a:rPr>
              <a:t> H that is “non-malleable”. </a:t>
            </a:r>
            <a:endParaRPr lang="en-US" sz="2800" b="1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8" name="Rectangle 63">
            <a:extLst>
              <a:ext uri="{FF2B5EF4-FFF2-40B4-BE49-F238E27FC236}">
                <a16:creationId xmlns:a16="http://schemas.microsoft.com/office/drawing/2014/main" id="{B66D75EE-8D6D-A142-9E9F-06064581EA3B}"/>
              </a:ext>
            </a:extLst>
          </p:cNvPr>
          <p:cNvSpPr txBox="1">
            <a:spLocks noChangeArrowheads="1"/>
          </p:cNvSpPr>
          <p:nvPr/>
        </p:nvSpPr>
        <p:spPr>
          <a:xfrm>
            <a:off x="519832" y="1894441"/>
            <a:ext cx="8372648" cy="118813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Given H(m), it is hard to produce H(m’) for any </a:t>
            </a:r>
            <a:r>
              <a:rPr lang="en-US" sz="2800" i="1" dirty="0">
                <a:ea typeface="American Typewriter" charset="0"/>
                <a:cs typeface="American Typewriter" charset="0"/>
              </a:rPr>
              <a:t>non-trivially related </a:t>
            </a:r>
            <a:r>
              <a:rPr lang="en-US" sz="2800" dirty="0">
                <a:ea typeface="American Typewriter" charset="0"/>
                <a:cs typeface="American Typewriter" charset="0"/>
              </a:rPr>
              <a:t>m’.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482A1DB4-2235-6541-925C-9FED7364186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46741" y="2924944"/>
                <a:ext cx="9123457" cy="118813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For every PPT adv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𝐴</m:t>
                    </m:r>
                    <m:r>
                      <a:rPr lang="en-US" sz="28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 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and “every non-trivial relation”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𝑅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,</a:t>
                </a:r>
              </a:p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American Typewriter" charset="0"/>
                                        <a:cs typeface="American Typewriter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American Typewriter" charset="0"/>
                                        <a:cs typeface="American Typewriter" charset="0"/>
                                      </a:rPr>
                                      <m:t>𝑚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American Typewriter" charset="0"/>
                                        <a:cs typeface="American Typewriter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American Typewriter" charset="0"/>
                                        <a:cs typeface="American Typewriter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American Typewriter" charset="0"/>
                                        <a:cs typeface="American Typewriter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: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American Typewriter" charset="0"/>
                                        <a:cs typeface="American Typewriter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American Typewriter" charset="0"/>
                                        <a:cs typeface="American Typewriter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American Typewriter" charset="0"/>
                                        <a:cs typeface="American Typewriter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negl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482A1DB4-2235-6541-925C-9FED73641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41" y="2924944"/>
                <a:ext cx="9123457" cy="1188132"/>
              </a:xfrm>
              <a:prstGeom prst="rect">
                <a:avLst/>
              </a:prstGeom>
              <a:blipFill>
                <a:blip r:embed="rId3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74CAD4F2-8503-A640-BAD9-73749E257982}"/>
              </a:ext>
            </a:extLst>
          </p:cNvPr>
          <p:cNvSpPr/>
          <p:nvPr/>
        </p:nvSpPr>
        <p:spPr>
          <a:xfrm>
            <a:off x="4211960" y="3082573"/>
            <a:ext cx="3888432" cy="346427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CD6B9CE-FDBB-2A4C-8F4A-D49813C94A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199" y="-2619672"/>
            <a:ext cx="3175000" cy="41656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C228038-9225-434F-AB7C-0A3F118773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9" t="8512" r="6909" b="11970"/>
          <a:stretch/>
        </p:blipFill>
        <p:spPr>
          <a:xfrm>
            <a:off x="7765537" y="846154"/>
            <a:ext cx="669710" cy="93353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C6CA790-B915-1C43-B4D4-4FBFE14942FC}"/>
              </a:ext>
            </a:extLst>
          </p:cNvPr>
          <p:cNvSpPr/>
          <p:nvPr/>
        </p:nvSpPr>
        <p:spPr>
          <a:xfrm>
            <a:off x="502635" y="2966403"/>
            <a:ext cx="8094623" cy="11132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EF120377-F256-D14E-A665-21D108C2FA8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887984" y="4557537"/>
                <a:ext cx="5636344" cy="118813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How about the relation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𝑅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𝑅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=1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if and only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𝑦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H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EF120377-F256-D14E-A665-21D108C2F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984" y="4557537"/>
                <a:ext cx="5636344" cy="1188132"/>
              </a:xfrm>
              <a:prstGeom prst="rect">
                <a:avLst/>
              </a:prstGeom>
              <a:blipFill>
                <a:blip r:embed="rId5"/>
                <a:stretch>
                  <a:fillRect l="-2247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929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 animBg="1"/>
      <p:bldP spid="28" grpId="0" animBg="1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260648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Digital Signatures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B98FE85-12D6-6849-B1FB-AAF0CF876101}"/>
              </a:ext>
            </a:extLst>
          </p:cNvPr>
          <p:cNvGrpSpPr/>
          <p:nvPr/>
        </p:nvGrpSpPr>
        <p:grpSpPr>
          <a:xfrm>
            <a:off x="251520" y="2636912"/>
            <a:ext cx="8784976" cy="1728192"/>
            <a:chOff x="251520" y="2636912"/>
            <a:chExt cx="8784976" cy="1728192"/>
          </a:xfrm>
        </p:grpSpPr>
        <p:sp>
          <p:nvSpPr>
            <p:cNvPr id="5" name="Rectangle 63">
              <a:extLst>
                <a:ext uri="{FF2B5EF4-FFF2-40B4-BE49-F238E27FC236}">
                  <a16:creationId xmlns:a16="http://schemas.microsoft.com/office/drawing/2014/main" id="{33005AA3-3756-5C43-81D1-FA22F2293D2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23528" y="2636912"/>
              <a:ext cx="8712968" cy="1728192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800" b="1" dirty="0">
                  <a:solidFill>
                    <a:srgbClr val="0000FF"/>
                  </a:solidFill>
                  <a:ea typeface="American Typewriter" charset="0"/>
                  <a:cs typeface="American Typewriter" charset="0"/>
                </a:rPr>
                <a:t>Theorem</a:t>
              </a:r>
              <a:r>
                <a:rPr lang="en-US" sz="2800" b="0" dirty="0">
                  <a:ea typeface="American Typewriter" charset="0"/>
                  <a:cs typeface="American Typewriter" charset="0"/>
                </a:rPr>
                <a:t>: Assuming the existence of one-way functions and collision-resistant hash function families, there are digital signature schemes.  </a:t>
              </a:r>
              <a:endParaRPr lang="en-US" sz="2800" b="0" dirty="0">
                <a:latin typeface="+mn-lt"/>
                <a:ea typeface="American Typewriter" charset="0"/>
                <a:cs typeface="American Typewriter" charset="0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3FF364B-3B2B-1140-A91D-CC27E87966E5}"/>
                </a:ext>
              </a:extLst>
            </p:cNvPr>
            <p:cNvSpPr/>
            <p:nvPr/>
          </p:nvSpPr>
          <p:spPr>
            <a:xfrm>
              <a:off x="251520" y="2708920"/>
              <a:ext cx="8640960" cy="16561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ubtitle 1">
            <a:extLst>
              <a:ext uri="{FF2B5EF4-FFF2-40B4-BE49-F238E27FC236}">
                <a16:creationId xmlns:a16="http://schemas.microsoft.com/office/drawing/2014/main" id="{C33B41F9-E281-2F45-B51D-C41E8BE88389}"/>
              </a:ext>
            </a:extLst>
          </p:cNvPr>
          <p:cNvSpPr txBox="1">
            <a:spLocks/>
          </p:cNvSpPr>
          <p:nvPr/>
        </p:nvSpPr>
        <p:spPr>
          <a:xfrm>
            <a:off x="179512" y="2060848"/>
            <a:ext cx="237824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We showed:</a:t>
            </a:r>
            <a:endParaRPr lang="en-US" sz="28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21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Random Oracle Heuristic 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489193A0-D5D3-9A40-8CDF-F2DD5F0CFE11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1340768"/>
            <a:ext cx="9123457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ea typeface="American Typewriter" charset="0"/>
                <a:cs typeface="American Typewriter" charset="0"/>
              </a:rPr>
              <a:t>Proxy: A </a:t>
            </a:r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public</a:t>
            </a:r>
            <a:r>
              <a:rPr lang="en-US" sz="2800" b="1" dirty="0">
                <a:ea typeface="American Typewriter" charset="0"/>
                <a:cs typeface="American Typewriter" charset="0"/>
              </a:rPr>
              <a:t> H that “</a:t>
            </a:r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behaves like a random function</a:t>
            </a:r>
            <a:r>
              <a:rPr lang="en-US" sz="2800" b="1" dirty="0">
                <a:ea typeface="American Typewriter" charset="0"/>
                <a:cs typeface="American Typewriter" charset="0"/>
              </a:rPr>
              <a:t>”</a:t>
            </a:r>
            <a:endParaRPr lang="en-US" sz="2800" b="1" dirty="0">
              <a:latin typeface="+mn-lt"/>
              <a:ea typeface="American Typewriter" charset="0"/>
              <a:cs typeface="American Typewriter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6A4D3D-1AE5-854A-ACA9-63C9DA81B7C7}"/>
              </a:ext>
            </a:extLst>
          </p:cNvPr>
          <p:cNvGrpSpPr/>
          <p:nvPr/>
        </p:nvGrpSpPr>
        <p:grpSpPr>
          <a:xfrm>
            <a:off x="683568" y="3966317"/>
            <a:ext cx="3490630" cy="1908212"/>
            <a:chOff x="1278513" y="3032956"/>
            <a:chExt cx="3490630" cy="19082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63">
                  <a:extLst>
                    <a:ext uri="{FF2B5EF4-FFF2-40B4-BE49-F238E27FC236}">
                      <a16:creationId xmlns:a16="http://schemas.microsoft.com/office/drawing/2014/main" id="{B4AC9BED-5FC5-D04E-9B67-93A32260C64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278513" y="3032956"/>
                  <a:ext cx="1349271" cy="1908212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r>
                        <a:rPr lang="en-US" sz="6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𝒜</m:t>
                      </m:r>
                    </m:oMath>
                  </a14:m>
                  <a:r>
                    <a:rPr lang="en-US" sz="6000" dirty="0">
                      <a:latin typeface="+mn-lt"/>
                      <a:ea typeface="American Typewriter" charset="0"/>
                      <a:cs typeface="American Typewriter" charset="0"/>
                    </a:rPr>
                    <a:t>(</a:t>
                  </a:r>
                </a:p>
              </p:txBody>
            </p:sp>
          </mc:Choice>
          <mc:Fallback xmlns="">
            <p:sp>
              <p:nvSpPr>
                <p:cNvPr id="12" name="Rectangle 63">
                  <a:extLst>
                    <a:ext uri="{FF2B5EF4-FFF2-40B4-BE49-F238E27FC236}">
                      <a16:creationId xmlns:a16="http://schemas.microsoft.com/office/drawing/2014/main" id="{B4AC9BED-5FC5-D04E-9B67-93A32260C6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8513" y="3032956"/>
                  <a:ext cx="1349271" cy="1908212"/>
                </a:xfrm>
                <a:prstGeom prst="rect">
                  <a:avLst/>
                </a:prstGeom>
                <a:blipFill>
                  <a:blip r:embed="rId3"/>
                  <a:stretch>
                    <a:fillRect l="-12150" r="-112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63">
              <a:extLst>
                <a:ext uri="{FF2B5EF4-FFF2-40B4-BE49-F238E27FC236}">
                  <a16:creationId xmlns:a16="http://schemas.microsoft.com/office/drawing/2014/main" id="{A55C8CBB-5C29-014A-89D0-B11E7FC0E83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419872" y="3032956"/>
              <a:ext cx="1349271" cy="1908212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6000" dirty="0">
                  <a:latin typeface="+mn-lt"/>
                  <a:ea typeface="American Typewriter" charset="0"/>
                  <a:cs typeface="American Typewriter" charset="0"/>
                </a:rPr>
                <a:t>)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D73F45B-5102-BF41-99AF-016253C801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6" t="26150" r="39399" b="60512"/>
            <a:stretch/>
          </p:blipFill>
          <p:spPr>
            <a:xfrm>
              <a:off x="2339751" y="3717032"/>
              <a:ext cx="1152129" cy="57606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C087E3F6-63B6-2648-BDB4-25C756B1060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331640" y="2060848"/>
                <a:ext cx="6768752" cy="111594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(A PRF also behaves like a random function,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𝑃𝑅𝐹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is </a:t>
                </a:r>
                <a:r>
                  <a:rPr lang="en-US" sz="2800" b="1" i="1" dirty="0">
                    <a:solidFill>
                      <a:srgbClr val="FF0000"/>
                    </a:solidFill>
                    <a:ea typeface="American Typewriter" charset="0"/>
                    <a:cs typeface="American Typewriter" charset="0"/>
                  </a:rPr>
                  <a:t>not</a:t>
                </a:r>
                <a:r>
                  <a:rPr lang="en-US" sz="2800" dirty="0">
                    <a:ea typeface="American Typewriter" charset="0"/>
                    <a:cs typeface="American Typewriter" charset="0"/>
                  </a:rPr>
                  <a:t> publicly computable.)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C087E3F6-63B6-2648-BDB4-25C756B10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060848"/>
                <a:ext cx="6768752" cy="1115949"/>
              </a:xfrm>
              <a:prstGeom prst="rect">
                <a:avLst/>
              </a:prstGeom>
              <a:blipFill>
                <a:blip r:embed="rId5"/>
                <a:stretch>
                  <a:fillRect l="-1685" b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ECD6B9CE-FDBB-2A4C-8F4A-D49813C94A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199" y="-2619672"/>
            <a:ext cx="3175000" cy="4165600"/>
          </a:xfrm>
          <a:prstGeom prst="rect">
            <a:avLst/>
          </a:prstGeom>
        </p:spPr>
      </p:pic>
      <p:sp>
        <p:nvSpPr>
          <p:cNvPr id="16" name="Rectangle 63">
            <a:extLst>
              <a:ext uri="{FF2B5EF4-FFF2-40B4-BE49-F238E27FC236}">
                <a16:creationId xmlns:a16="http://schemas.microsoft.com/office/drawing/2014/main" id="{8010A820-A136-F746-ACAA-2182A96ACAC7}"/>
              </a:ext>
            </a:extLst>
          </p:cNvPr>
          <p:cNvSpPr txBox="1">
            <a:spLocks noChangeArrowheads="1"/>
          </p:cNvSpPr>
          <p:nvPr/>
        </p:nvSpPr>
        <p:spPr>
          <a:xfrm>
            <a:off x="686732" y="3212977"/>
            <a:ext cx="1433892" cy="11159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u="sng" dirty="0">
                <a:ea typeface="American Typewriter" charset="0"/>
                <a:cs typeface="American Typewriter" charset="0"/>
              </a:rPr>
              <a:t>Reality:</a:t>
            </a:r>
            <a:endParaRPr lang="en-US" sz="2800" b="1" u="sng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20" name="Rectangle 63">
            <a:extLst>
              <a:ext uri="{FF2B5EF4-FFF2-40B4-BE49-F238E27FC236}">
                <a16:creationId xmlns:a16="http://schemas.microsoft.com/office/drawing/2014/main" id="{270C4FC5-540C-984E-AE24-199434C8A2BC}"/>
              </a:ext>
            </a:extLst>
          </p:cNvPr>
          <p:cNvSpPr txBox="1">
            <a:spLocks noChangeArrowheads="1"/>
          </p:cNvSpPr>
          <p:nvPr/>
        </p:nvSpPr>
        <p:spPr>
          <a:xfrm>
            <a:off x="4758142" y="3212976"/>
            <a:ext cx="4350361" cy="11159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u="sng" dirty="0">
                <a:ea typeface="American Typewriter" charset="0"/>
                <a:cs typeface="American Typewriter" charset="0"/>
              </a:rPr>
              <a:t>Random Oracle Heuristic:</a:t>
            </a:r>
            <a:endParaRPr lang="en-US" sz="2800" b="1" u="sng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6F1DC391-90AA-B041-9700-FAD47365029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066401" y="3966317"/>
                <a:ext cx="1017767" cy="190821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𝒜</m:t>
                      </m:r>
                    </m:oMath>
                  </m:oMathPara>
                </a14:m>
                <a:endParaRPr lang="en-US" sz="60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6F1DC391-90AA-B041-9700-FAD473650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401" y="3966317"/>
                <a:ext cx="1017767" cy="1908212"/>
              </a:xfrm>
              <a:prstGeom prst="rect">
                <a:avLst/>
              </a:prstGeom>
              <a:blipFill>
                <a:blip r:embed="rId7"/>
                <a:stretch>
                  <a:fillRect l="-9756" r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140784E9-D822-BB44-B00B-E67BEA40783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11716" y="3984319"/>
                <a:ext cx="1349271" cy="190821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6000" dirty="0">
                    <a:latin typeface="+mn-lt"/>
                    <a:ea typeface="American Typewriter" charset="0"/>
                    <a:cs typeface="American Typewriter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4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6000" dirty="0">
                    <a:latin typeface="+mn-lt"/>
                    <a:ea typeface="American Typewriter" charset="0"/>
                    <a:cs typeface="American Typewriter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140784E9-D822-BB44-B00B-E67BEA407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716" y="3984319"/>
                <a:ext cx="1349271" cy="1908212"/>
              </a:xfrm>
              <a:prstGeom prst="rect">
                <a:avLst/>
              </a:prstGeom>
              <a:blipFill>
                <a:blip r:embed="rId8"/>
                <a:stretch>
                  <a:fillRect l="-27103" r="-16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1F25195-445E-DA44-8AC9-74F91A0D4E4B}"/>
              </a:ext>
            </a:extLst>
          </p:cNvPr>
          <p:cNvSpPr/>
          <p:nvPr/>
        </p:nvSpPr>
        <p:spPr>
          <a:xfrm>
            <a:off x="2031630" y="4628035"/>
            <a:ext cx="441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ea typeface="American Typewriter" charset="0"/>
                <a:cs typeface="American Typewriter" charset="0"/>
              </a:rPr>
              <a:t>H</a:t>
            </a:r>
            <a:endParaRPr lang="en-US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86D5B6-37C5-B84B-9EA5-67B3D659B4C1}"/>
              </a:ext>
            </a:extLst>
          </p:cNvPr>
          <p:cNvGrpSpPr/>
          <p:nvPr/>
        </p:nvGrpSpPr>
        <p:grpSpPr>
          <a:xfrm>
            <a:off x="5992333" y="4304795"/>
            <a:ext cx="819383" cy="461665"/>
            <a:chOff x="6127639" y="5170839"/>
            <a:chExt cx="819383" cy="46166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ADC8923-F7BC-E24A-8433-3FD2C989B9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6" t="26150" r="39399" b="60512"/>
            <a:stretch/>
          </p:blipFill>
          <p:spPr>
            <a:xfrm>
              <a:off x="6127639" y="5193196"/>
              <a:ext cx="819383" cy="409691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2B4FBAB-38E4-E747-8BB0-DB409D458484}"/>
                </a:ext>
              </a:extLst>
            </p:cNvPr>
            <p:cNvSpPr/>
            <p:nvPr/>
          </p:nvSpPr>
          <p:spPr>
            <a:xfrm>
              <a:off x="6325074" y="5170839"/>
              <a:ext cx="3786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ea typeface="American Typewriter" charset="0"/>
                  <a:cs typeface="American Typewriter" charset="0"/>
                </a:rPr>
                <a:t>H</a:t>
              </a:r>
              <a:endParaRPr lang="en-US" sz="2400" b="1" dirty="0"/>
            </a:p>
          </p:txBody>
        </p:sp>
      </p:grpSp>
      <p:sp>
        <p:nvSpPr>
          <p:cNvPr id="29" name="Rectangle 63">
            <a:extLst>
              <a:ext uri="{FF2B5EF4-FFF2-40B4-BE49-F238E27FC236}">
                <a16:creationId xmlns:a16="http://schemas.microsoft.com/office/drawing/2014/main" id="{89DAC2C6-9E60-D54B-BA47-1645DE636D58}"/>
              </a:ext>
            </a:extLst>
          </p:cNvPr>
          <p:cNvSpPr txBox="1">
            <a:spLocks noChangeArrowheads="1"/>
          </p:cNvSpPr>
          <p:nvPr/>
        </p:nvSpPr>
        <p:spPr>
          <a:xfrm>
            <a:off x="4764205" y="5659387"/>
            <a:ext cx="4489721" cy="11159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H is virtually a black box.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30" name="Rectangle 63">
            <a:extLst>
              <a:ext uri="{FF2B5EF4-FFF2-40B4-BE49-F238E27FC236}">
                <a16:creationId xmlns:a16="http://schemas.microsoft.com/office/drawing/2014/main" id="{CBA39279-1D04-FB45-B6F7-57A31D9E5DF4}"/>
              </a:ext>
            </a:extLst>
          </p:cNvPr>
          <p:cNvSpPr txBox="1">
            <a:spLocks noChangeArrowheads="1"/>
          </p:cNvSpPr>
          <p:nvPr/>
        </p:nvSpPr>
        <p:spPr>
          <a:xfrm>
            <a:off x="4716016" y="5689004"/>
            <a:ext cx="4350362" cy="11159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The only way to compute H is by calling the oracle.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42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22" grpId="0"/>
      <p:bldP spid="24" grpId="0"/>
      <p:bldP spid="4" grpId="0"/>
      <p:bldP spid="29" grpId="0"/>
      <p:bldP spid="29" grpId="1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Proof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AFF4AFA6-79EB-D840-A775-F9C5999416A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980728"/>
                <a:ext cx="8869082" cy="133563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Assume there is a PPT adversary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𝒜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 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that breaks the EUF-CMA security of hashed RSA in the random oracle model.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AFF4AFA6-79EB-D840-A775-F9C599941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980728"/>
                <a:ext cx="8869082" cy="1335636"/>
              </a:xfrm>
              <a:prstGeom prst="rect">
                <a:avLst/>
              </a:prstGeom>
              <a:blipFill>
                <a:blip r:embed="rId3"/>
                <a:stretch>
                  <a:fillRect l="-1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8FF597B-01B8-4C46-AD3D-ABF5349EDA1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516216" y="2911979"/>
                <a:ext cx="1944216" cy="221269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𝒜</m:t>
                      </m:r>
                    </m:oMath>
                  </m:oMathPara>
                </a14:m>
                <a:endParaRPr lang="en-US" sz="60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8FF597B-01B8-4C46-AD3D-ABF5349ED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911979"/>
                <a:ext cx="1944216" cy="22126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A7A6D062-DC92-4648-BBAD-C301A9C288FC}"/>
              </a:ext>
            </a:extLst>
          </p:cNvPr>
          <p:cNvGrpSpPr/>
          <p:nvPr/>
        </p:nvGrpSpPr>
        <p:grpSpPr>
          <a:xfrm>
            <a:off x="3322431" y="3128003"/>
            <a:ext cx="3553825" cy="1412053"/>
            <a:chOff x="3322431" y="3128003"/>
            <a:chExt cx="3553825" cy="141205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FFEAEF5-C9C6-A345-852D-BACAECAC74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66447" y="4513529"/>
              <a:ext cx="2664296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63">
              <a:extLst>
                <a:ext uri="{FF2B5EF4-FFF2-40B4-BE49-F238E27FC236}">
                  <a16:creationId xmlns:a16="http://schemas.microsoft.com/office/drawing/2014/main" id="{4C4E8246-CF38-5D47-89C2-46EC47DB504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322431" y="4023035"/>
              <a:ext cx="3024336" cy="517021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ea typeface="American Typewriter" charset="0"/>
                  <a:cs typeface="American Typewriter" charset="0"/>
                </a:rPr>
                <a:t>“Give me a signature of m”</a:t>
              </a:r>
              <a:endParaRPr lang="en-US" sz="2000" dirty="0">
                <a:latin typeface="+mn-lt"/>
                <a:ea typeface="American Typewriter" charset="0"/>
                <a:cs typeface="American Typewriter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C33B7B0-20BF-4C48-B19E-9821232C97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13021" y="3645024"/>
              <a:ext cx="2664296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63">
              <a:extLst>
                <a:ext uri="{FF2B5EF4-FFF2-40B4-BE49-F238E27FC236}">
                  <a16:creationId xmlns:a16="http://schemas.microsoft.com/office/drawing/2014/main" id="{F0CF9081-01A1-0C49-80B4-0B0B6607087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851920" y="3128003"/>
              <a:ext cx="3024336" cy="517021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ea typeface="American Typewriter" charset="0"/>
                  <a:cs typeface="American Typewriter" charset="0"/>
                </a:rPr>
                <a:t>“Give me H(m)”</a:t>
              </a:r>
              <a:endParaRPr lang="en-US" sz="2000" dirty="0">
                <a:latin typeface="+mn-lt"/>
                <a:ea typeface="American Typewriter" charset="0"/>
                <a:cs typeface="American Typewriter" charset="0"/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5FD073B-AC32-B744-89B5-0EC9B2634BE1}"/>
              </a:ext>
            </a:extLst>
          </p:cNvPr>
          <p:cNvCxnSpPr>
            <a:cxnSpLocks/>
          </p:cNvCxnSpPr>
          <p:nvPr/>
        </p:nvCxnSpPr>
        <p:spPr>
          <a:xfrm>
            <a:off x="3513021" y="2911979"/>
            <a:ext cx="241874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2BEE2FAC-5311-C943-BC46-12760B717CC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362354" y="2363928"/>
                <a:ext cx="720080" cy="5170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𝑉𝐾</m:t>
                      </m:r>
                    </m:oMath>
                  </m:oMathPara>
                </a14:m>
                <a:endParaRPr lang="en-US" sz="2800" dirty="0"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2BEE2FAC-5311-C943-BC46-12760B717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354" y="2363928"/>
                <a:ext cx="720080" cy="5170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40768CD-54DA-2E4D-B554-C27BF1F3265D}"/>
              </a:ext>
            </a:extLst>
          </p:cNvPr>
          <p:cNvCxnSpPr>
            <a:cxnSpLocks/>
          </p:cNvCxnSpPr>
          <p:nvPr/>
        </p:nvCxnSpPr>
        <p:spPr>
          <a:xfrm>
            <a:off x="3614654" y="5466120"/>
            <a:ext cx="2418747" cy="0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01DDDBFE-C592-DB49-AFDF-252C247E419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851920" y="4918069"/>
                <a:ext cx="1800202" cy="5170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(</m:t>
                      </m:r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01DDDBFE-C592-DB49-AFDF-252C247E4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4918069"/>
                <a:ext cx="1800202" cy="517021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4C1BC302-A020-F04E-9A6B-E87DCCDDAFF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3463" y="4483609"/>
                <a:ext cx="3102393" cy="204173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Then, there is an algorithm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ℬ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that solves the RSA problem.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4C1BC302-A020-F04E-9A6B-E87DCCDDA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63" y="4483609"/>
                <a:ext cx="3102393" cy="2041735"/>
              </a:xfrm>
              <a:prstGeom prst="rect">
                <a:avLst/>
              </a:prstGeom>
              <a:blipFill>
                <a:blip r:embed="rId7"/>
                <a:stretch>
                  <a:fillRect l="-4082" b="-2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71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  <p:bldP spid="19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-2738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Proof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AFF4AFA6-79EB-D840-A775-F9C5999416A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581196"/>
                <a:ext cx="8365026" cy="133563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Assume there is a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𝑞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-query) PPT adversary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𝒜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 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that breaks the EUF-CMA security of hashed RSA in the random oracle model.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AFF4AFA6-79EB-D840-A775-F9C599941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581196"/>
                <a:ext cx="8365026" cy="1335636"/>
              </a:xfrm>
              <a:prstGeom prst="rect">
                <a:avLst/>
              </a:prstGeom>
              <a:blipFill>
                <a:blip r:embed="rId3"/>
                <a:stretch>
                  <a:fillRect l="-1515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8FF597B-01B8-4C46-AD3D-ABF5349EDA1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516216" y="2550198"/>
                <a:ext cx="1944216" cy="221269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𝒜</m:t>
                      </m:r>
                    </m:oMath>
                  </m:oMathPara>
                </a14:m>
                <a:endParaRPr lang="en-US" sz="60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8FF597B-01B8-4C46-AD3D-ABF5349ED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550198"/>
                <a:ext cx="1944216" cy="22126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04B7379D-A4B7-5F49-A222-C18D3C3BB620}"/>
              </a:ext>
            </a:extLst>
          </p:cNvPr>
          <p:cNvSpPr/>
          <p:nvPr/>
        </p:nvSpPr>
        <p:spPr>
          <a:xfrm>
            <a:off x="1218705" y="1954582"/>
            <a:ext cx="7889799" cy="47867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C3396C5-B995-8F48-A2CB-AE80B5577E3F}"/>
                  </a:ext>
                </a:extLst>
              </p:cNvPr>
              <p:cNvSpPr/>
              <p:nvPr/>
            </p:nvSpPr>
            <p:spPr>
              <a:xfrm>
                <a:off x="1979712" y="1916832"/>
                <a:ext cx="61542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ℬ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C3396C5-B995-8F48-A2CB-AE80B5577E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916832"/>
                <a:ext cx="615425" cy="646331"/>
              </a:xfrm>
              <a:prstGeom prst="rect">
                <a:avLst/>
              </a:prstGeom>
              <a:blipFill>
                <a:blip r:embed="rId5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12CE67-7366-3348-A5DF-E0466354F6B5}"/>
              </a:ext>
            </a:extLst>
          </p:cNvPr>
          <p:cNvCxnSpPr>
            <a:cxnSpLocks/>
          </p:cNvCxnSpPr>
          <p:nvPr/>
        </p:nvCxnSpPr>
        <p:spPr>
          <a:xfrm>
            <a:off x="3513021" y="2550198"/>
            <a:ext cx="241874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2C9DC392-4411-BC4C-8E8A-5E7D4ED19CA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563888" y="2002147"/>
                <a:ext cx="2418746" cy="5170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𝑉𝐾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2C9DC392-4411-BC4C-8E8A-5E7D4ED19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002147"/>
                <a:ext cx="2418746" cy="517021"/>
              </a:xfrm>
              <a:prstGeom prst="rect">
                <a:avLst/>
              </a:prstGeom>
              <a:blipFill>
                <a:blip r:embed="rId6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9652B23-A7E3-804D-8FF3-7CFE3F1B2BC3}"/>
              </a:ext>
            </a:extLst>
          </p:cNvPr>
          <p:cNvCxnSpPr>
            <a:cxnSpLocks/>
          </p:cNvCxnSpPr>
          <p:nvPr/>
        </p:nvCxnSpPr>
        <p:spPr>
          <a:xfrm>
            <a:off x="104382" y="3067219"/>
            <a:ext cx="93922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DE3A6593-DDDE-7746-9506-C4C8FF578FA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-16931" y="2505974"/>
                <a:ext cx="1348571" cy="5170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DE3A6593-DDDE-7746-9506-C4C8FF578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931" y="2505974"/>
                <a:ext cx="1348571" cy="517021"/>
              </a:xfrm>
              <a:prstGeom prst="rect">
                <a:avLst/>
              </a:prstGeom>
              <a:blipFill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63">
            <a:extLst>
              <a:ext uri="{FF2B5EF4-FFF2-40B4-BE49-F238E27FC236}">
                <a16:creationId xmlns:a16="http://schemas.microsoft.com/office/drawing/2014/main" id="{34B04384-7A19-134B-AF84-1C0F6918245A}"/>
              </a:ext>
            </a:extLst>
          </p:cNvPr>
          <p:cNvSpPr txBox="1">
            <a:spLocks noChangeArrowheads="1"/>
          </p:cNvSpPr>
          <p:nvPr/>
        </p:nvSpPr>
        <p:spPr>
          <a:xfrm>
            <a:off x="3737429" y="2774488"/>
            <a:ext cx="3024336" cy="5170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ea typeface="American Typewriter" charset="0"/>
                <a:cs typeface="American Typewriter" charset="0"/>
              </a:rPr>
              <a:t>Hash Query: m</a:t>
            </a:r>
            <a:endParaRPr lang="en-US" sz="2400" dirty="0">
              <a:latin typeface="+mn-lt"/>
              <a:ea typeface="American Typewriter" charset="0"/>
              <a:cs typeface="American Typewriter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2B86B11-0EED-8449-9F1D-6F9473706865}"/>
              </a:ext>
            </a:extLst>
          </p:cNvPr>
          <p:cNvCxnSpPr>
            <a:cxnSpLocks/>
          </p:cNvCxnSpPr>
          <p:nvPr/>
        </p:nvCxnSpPr>
        <p:spPr>
          <a:xfrm flipH="1">
            <a:off x="3513021" y="3283243"/>
            <a:ext cx="266429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51B3AC5-3745-7D45-BFF0-4C29C378AADC}"/>
              </a:ext>
            </a:extLst>
          </p:cNvPr>
          <p:cNvGrpSpPr/>
          <p:nvPr/>
        </p:nvGrpSpPr>
        <p:grpSpPr>
          <a:xfrm>
            <a:off x="3635896" y="3401492"/>
            <a:ext cx="3393256" cy="1033879"/>
            <a:chOff x="3635896" y="3763273"/>
            <a:chExt cx="3393256" cy="1033879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9AFEFFA-92C9-794C-9A2D-B226EBC8A2E5}"/>
                </a:ext>
              </a:extLst>
            </p:cNvPr>
            <p:cNvCxnSpPr>
              <a:cxnSpLocks/>
            </p:cNvCxnSpPr>
            <p:nvPr/>
          </p:nvCxnSpPr>
          <p:spPr>
            <a:xfrm>
              <a:off x="3635896" y="4293096"/>
              <a:ext cx="2418747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63">
                  <a:extLst>
                    <a:ext uri="{FF2B5EF4-FFF2-40B4-BE49-F238E27FC236}">
                      <a16:creationId xmlns:a16="http://schemas.microsoft.com/office/drawing/2014/main" id="{9B35C577-46CF-7B46-A40C-6D757697A1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4004816" y="3763273"/>
                  <a:ext cx="3024336" cy="517021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𝑦</m:t>
                      </m:r>
                    </m:oMath>
                  </a14:m>
                  <a:r>
                    <a:rPr 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6" name="Rectangle 63">
                  <a:extLst>
                    <a:ext uri="{FF2B5EF4-FFF2-40B4-BE49-F238E27FC236}">
                      <a16:creationId xmlns:a16="http://schemas.microsoft.com/office/drawing/2014/main" id="{9B35C577-46CF-7B46-A40C-6D757697A1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4816" y="3763273"/>
                  <a:ext cx="3024336" cy="517021"/>
                </a:xfrm>
                <a:prstGeom prst="rect">
                  <a:avLst/>
                </a:prstGeom>
                <a:blipFill>
                  <a:blip r:embed="rId8"/>
                  <a:stretch>
                    <a:fillRect l="-418"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63">
                  <a:extLst>
                    <a:ext uri="{FF2B5EF4-FFF2-40B4-BE49-F238E27FC236}">
                      <a16:creationId xmlns:a16="http://schemas.microsoft.com/office/drawing/2014/main" id="{080F47E8-689E-0E40-AF80-E4DB1C8E05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635896" y="4280131"/>
                  <a:ext cx="3024336" cy="517021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o.</a:t>
                  </a:r>
                  <a:r>
                    <a:rPr lang="en-US" sz="2400" dirty="0" err="1">
                      <a:latin typeface="+mn-lt"/>
                      <a:ea typeface="American Typewriter" charset="0"/>
                      <a:cs typeface="American Typewriter" charset="0"/>
                    </a:rPr>
                    <a:t>w</a:t>
                  </a:r>
                  <a:r>
                    <a:rPr 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.,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</m:oMath>
                  </a14:m>
                  <a:r>
                    <a:rPr 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7" name="Rectangle 63">
                  <a:extLst>
                    <a:ext uri="{FF2B5EF4-FFF2-40B4-BE49-F238E27FC236}">
                      <a16:creationId xmlns:a16="http://schemas.microsoft.com/office/drawing/2014/main" id="{080F47E8-689E-0E40-AF80-E4DB1C8E05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5896" y="4280131"/>
                  <a:ext cx="3024336" cy="517021"/>
                </a:xfrm>
                <a:prstGeom prst="rect">
                  <a:avLst/>
                </a:prstGeom>
                <a:blipFill>
                  <a:blip r:embed="rId9"/>
                  <a:stretch>
                    <a:fillRect l="-334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F0F615B-C8AA-364A-A86C-0DD5F92BE026}"/>
              </a:ext>
            </a:extLst>
          </p:cNvPr>
          <p:cNvGrpSpPr/>
          <p:nvPr/>
        </p:nvGrpSpPr>
        <p:grpSpPr>
          <a:xfrm>
            <a:off x="3491880" y="4494507"/>
            <a:ext cx="3248744" cy="517021"/>
            <a:chOff x="3491880" y="4494507"/>
            <a:chExt cx="3248744" cy="517021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D1F19FD-A420-4A4A-8D9D-B784C2CCA5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91880" y="5003262"/>
              <a:ext cx="2664296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63">
              <a:extLst>
                <a:ext uri="{FF2B5EF4-FFF2-40B4-BE49-F238E27FC236}">
                  <a16:creationId xmlns:a16="http://schemas.microsoft.com/office/drawing/2014/main" id="{20679620-8DAD-8842-8D29-E7169424285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716288" y="4494507"/>
              <a:ext cx="3024336" cy="517021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400" dirty="0">
                  <a:ea typeface="American Typewriter" charset="0"/>
                  <a:cs typeface="American Typewriter" charset="0"/>
                </a:rPr>
                <a:t>Sign Query: m</a:t>
              </a:r>
              <a:endParaRPr lang="en-US" sz="2400" dirty="0">
                <a:latin typeface="+mn-lt"/>
                <a:ea typeface="American Typewriter" charset="0"/>
                <a:cs typeface="American Typewriter" charset="0"/>
              </a:endParaRPr>
            </a:p>
          </p:txBody>
        </p:sp>
      </p:grpSp>
      <p:sp>
        <p:nvSpPr>
          <p:cNvPr id="32" name="Rectangle 63">
            <a:extLst>
              <a:ext uri="{FF2B5EF4-FFF2-40B4-BE49-F238E27FC236}">
                <a16:creationId xmlns:a16="http://schemas.microsoft.com/office/drawing/2014/main" id="{D8F1DEEC-9275-0C47-9264-5636057704E6}"/>
              </a:ext>
            </a:extLst>
          </p:cNvPr>
          <p:cNvSpPr txBox="1">
            <a:spLocks noChangeArrowheads="1"/>
          </p:cNvSpPr>
          <p:nvPr/>
        </p:nvSpPr>
        <p:spPr>
          <a:xfrm>
            <a:off x="3137345" y="3364128"/>
            <a:ext cx="1450005" cy="5170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FF0000"/>
                </a:solidFill>
                <a:latin typeface="+mn-lt"/>
                <a:ea typeface="American Typewriter" charset="0"/>
                <a:cs typeface="American Typewriter" charset="0"/>
              </a:rPr>
              <a:t>“trap”</a:t>
            </a:r>
          </a:p>
        </p:txBody>
      </p:sp>
      <p:sp>
        <p:nvSpPr>
          <p:cNvPr id="33" name="Rectangle 63">
            <a:extLst>
              <a:ext uri="{FF2B5EF4-FFF2-40B4-BE49-F238E27FC236}">
                <a16:creationId xmlns:a16="http://schemas.microsoft.com/office/drawing/2014/main" id="{951FD81E-1B38-C743-BD8A-7E6116B4CEC7}"/>
              </a:ext>
            </a:extLst>
          </p:cNvPr>
          <p:cNvSpPr txBox="1">
            <a:spLocks noChangeArrowheads="1"/>
          </p:cNvSpPr>
          <p:nvPr/>
        </p:nvSpPr>
        <p:spPr>
          <a:xfrm>
            <a:off x="2423794" y="3960718"/>
            <a:ext cx="1450005" cy="5170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“normal”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1F418C4-2900-BF4A-B9E3-DDD23AEAAD48}"/>
              </a:ext>
            </a:extLst>
          </p:cNvPr>
          <p:cNvGrpSpPr/>
          <p:nvPr/>
        </p:nvGrpSpPr>
        <p:grpSpPr>
          <a:xfrm>
            <a:off x="3635896" y="5134312"/>
            <a:ext cx="3262239" cy="1022710"/>
            <a:chOff x="3635896" y="5134312"/>
            <a:chExt cx="3262239" cy="1022710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41A73C1-7A23-194D-A6DC-8B588BFB609A}"/>
                </a:ext>
              </a:extLst>
            </p:cNvPr>
            <p:cNvCxnSpPr>
              <a:cxnSpLocks/>
            </p:cNvCxnSpPr>
            <p:nvPr/>
          </p:nvCxnSpPr>
          <p:spPr>
            <a:xfrm>
              <a:off x="3635896" y="5672472"/>
              <a:ext cx="2418747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63">
                  <a:extLst>
                    <a:ext uri="{FF2B5EF4-FFF2-40B4-BE49-F238E27FC236}">
                      <a16:creationId xmlns:a16="http://schemas.microsoft.com/office/drawing/2014/main" id="{C8708CFC-D258-F040-897D-B5DCAB2BD7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657801" y="5134312"/>
                  <a:ext cx="3024336" cy="517021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a14:m>
                  <a:r>
                    <a:rPr 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</a:t>
                  </a:r>
                  <a:r>
                    <a:rPr lang="en-US" sz="2400" b="1" dirty="0">
                      <a:solidFill>
                        <a:srgbClr val="FF0000"/>
                      </a:solidFill>
                      <a:latin typeface="+mn-lt"/>
                      <a:ea typeface="American Typewriter" charset="0"/>
                      <a:cs typeface="American Typewriter" charset="0"/>
                    </a:rPr>
                    <a:t>!abort!</a:t>
                  </a:r>
                </a:p>
              </p:txBody>
            </p:sp>
          </mc:Choice>
          <mc:Fallback xmlns="">
            <p:sp>
              <p:nvSpPr>
                <p:cNvPr id="38" name="Rectangle 63">
                  <a:extLst>
                    <a:ext uri="{FF2B5EF4-FFF2-40B4-BE49-F238E27FC236}">
                      <a16:creationId xmlns:a16="http://schemas.microsoft.com/office/drawing/2014/main" id="{C8708CFC-D258-F040-897D-B5DCAB2BD7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801" y="5134312"/>
                  <a:ext cx="3024336" cy="517021"/>
                </a:xfrm>
                <a:prstGeom prst="rect">
                  <a:avLst/>
                </a:prstGeom>
                <a:blipFill>
                  <a:blip r:embed="rId10"/>
                  <a:stretch>
                    <a:fillRect t="-2439" b="-243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63">
                  <a:extLst>
                    <a:ext uri="{FF2B5EF4-FFF2-40B4-BE49-F238E27FC236}">
                      <a16:creationId xmlns:a16="http://schemas.microsoft.com/office/drawing/2014/main" id="{B7AC47FB-DFF7-6A48-9A67-0EEF9A5EBD5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873799" y="5640001"/>
                  <a:ext cx="3024336" cy="517021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sz="2400" dirty="0">
                      <a:ea typeface="American Typewriter" charset="0"/>
                      <a:cs typeface="American Typewriter" charset="0"/>
                    </a:rPr>
                    <a:t>o.</a:t>
                  </a:r>
                  <a:r>
                    <a:rPr lang="en-US" sz="2400" dirty="0" err="1">
                      <a:ea typeface="American Typewriter" charset="0"/>
                      <a:cs typeface="American Typewriter" charset="0"/>
                    </a:rPr>
                    <a:t>w</a:t>
                  </a:r>
                  <a:r>
                    <a:rPr lang="en-US" sz="2400" dirty="0">
                      <a:ea typeface="American Typewriter" charset="0"/>
                      <a:cs typeface="American Typewriter" charset="0"/>
                    </a:rPr>
                    <a:t>.,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9" name="Rectangle 63">
                  <a:extLst>
                    <a:ext uri="{FF2B5EF4-FFF2-40B4-BE49-F238E27FC236}">
                      <a16:creationId xmlns:a16="http://schemas.microsoft.com/office/drawing/2014/main" id="{B7AC47FB-DFF7-6A48-9A67-0EEF9A5EBD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3799" y="5640001"/>
                  <a:ext cx="3024336" cy="517021"/>
                </a:xfrm>
                <a:prstGeom prst="rect">
                  <a:avLst/>
                </a:prstGeom>
                <a:blipFill>
                  <a:blip r:embed="rId11"/>
                  <a:stretch>
                    <a:fillRect l="-2917" t="-2439" b="-21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63">
                <a:extLst>
                  <a:ext uri="{FF2B5EF4-FFF2-40B4-BE49-F238E27FC236}">
                    <a16:creationId xmlns:a16="http://schemas.microsoft.com/office/drawing/2014/main" id="{67AAEA67-1E30-3541-87B0-67F3852214B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331640" y="3425408"/>
                <a:ext cx="2251455" cy="5170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solidFill>
                      <a:srgbClr val="FF0000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Pick random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0" name="Rectangle 63">
                <a:extLst>
                  <a:ext uri="{FF2B5EF4-FFF2-40B4-BE49-F238E27FC236}">
                    <a16:creationId xmlns:a16="http://schemas.microsoft.com/office/drawing/2014/main" id="{67AAEA67-1E30-3541-87B0-67F385221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425408"/>
                <a:ext cx="2251455" cy="517021"/>
              </a:xfrm>
              <a:prstGeom prst="rect">
                <a:avLst/>
              </a:prstGeom>
              <a:blipFill>
                <a:blip r:embed="rId12"/>
                <a:stretch>
                  <a:fillRect l="-3911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A144BC1E-D4B6-3C45-AD11-38EFBDA87CF7}"/>
              </a:ext>
            </a:extLst>
          </p:cNvPr>
          <p:cNvGrpSpPr/>
          <p:nvPr/>
        </p:nvGrpSpPr>
        <p:grpSpPr>
          <a:xfrm>
            <a:off x="3563888" y="6130349"/>
            <a:ext cx="3240360" cy="517021"/>
            <a:chOff x="3491880" y="4494507"/>
            <a:chExt cx="3240360" cy="517021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D7BAB67F-8B50-F845-BD48-71CE3B332E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91880" y="5003262"/>
              <a:ext cx="2664296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63">
                  <a:extLst>
                    <a:ext uri="{FF2B5EF4-FFF2-40B4-BE49-F238E27FC236}">
                      <a16:creationId xmlns:a16="http://schemas.microsoft.com/office/drawing/2014/main" id="{4F583776-4E89-EC44-9A24-F2C61244F76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707904" y="4494507"/>
                  <a:ext cx="3024336" cy="517021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sz="2400" dirty="0">
                      <a:ea typeface="American Typewriter" charset="0"/>
                      <a:cs typeface="American Typewriter" charset="0"/>
                    </a:rPr>
                    <a:t>Forgery: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endParaRPr lang="en-US" sz="24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46" name="Rectangle 63">
                  <a:extLst>
                    <a:ext uri="{FF2B5EF4-FFF2-40B4-BE49-F238E27FC236}">
                      <a16:creationId xmlns:a16="http://schemas.microsoft.com/office/drawing/2014/main" id="{4F583776-4E89-EC44-9A24-F2C61244F7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7904" y="4494507"/>
                  <a:ext cx="3024336" cy="517021"/>
                </a:xfrm>
                <a:prstGeom prst="rect">
                  <a:avLst/>
                </a:prstGeom>
                <a:blipFill>
                  <a:blip r:embed="rId13"/>
                  <a:stretch>
                    <a:fillRect l="-334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2119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32" grpId="0"/>
      <p:bldP spid="33" grpId="0"/>
      <p:bldP spid="40" grpId="0"/>
      <p:bldP spid="4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-2738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Proof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AFF4AFA6-79EB-D840-A775-F9C5999416A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95536" y="574669"/>
                <a:ext cx="8365026" cy="11261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Claim: To produce a successful forgery,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𝒜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must have queried the hash oracle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. </a:t>
                </a:r>
                <a:r>
                  <a:rPr lang="en-US" sz="2800" dirty="0" err="1">
                    <a:ea typeface="American Typewriter" charset="0"/>
                    <a:cs typeface="American Typewriter" charset="0"/>
                  </a:rPr>
                  <a:t>W.p.</a:t>
                </a:r>
                <a:r>
                  <a:rPr lang="en-US" sz="2800" dirty="0">
                    <a:ea typeface="American Typewriter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1/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𝑞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is the trap.</a:t>
                </a: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AFF4AFA6-79EB-D840-A775-F9C599941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74669"/>
                <a:ext cx="8365026" cy="1126139"/>
              </a:xfrm>
              <a:prstGeom prst="rect">
                <a:avLst/>
              </a:prstGeom>
              <a:blipFill>
                <a:blip r:embed="rId3"/>
                <a:stretch>
                  <a:fillRect l="-1517" r="-759" b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8FF597B-01B8-4C46-AD3D-ABF5349EDA1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516216" y="2550198"/>
                <a:ext cx="1944216" cy="221269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𝒜</m:t>
                      </m:r>
                    </m:oMath>
                  </m:oMathPara>
                </a14:m>
                <a:endParaRPr lang="en-US" sz="60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E8FF597B-01B8-4C46-AD3D-ABF5349ED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550198"/>
                <a:ext cx="1944216" cy="22126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04B7379D-A4B7-5F49-A222-C18D3C3BB620}"/>
              </a:ext>
            </a:extLst>
          </p:cNvPr>
          <p:cNvSpPr/>
          <p:nvPr/>
        </p:nvSpPr>
        <p:spPr>
          <a:xfrm>
            <a:off x="1218705" y="1954582"/>
            <a:ext cx="7889799" cy="47867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C3396C5-B995-8F48-A2CB-AE80B5577E3F}"/>
                  </a:ext>
                </a:extLst>
              </p:cNvPr>
              <p:cNvSpPr/>
              <p:nvPr/>
            </p:nvSpPr>
            <p:spPr>
              <a:xfrm>
                <a:off x="1979712" y="1916832"/>
                <a:ext cx="61542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ℬ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C3396C5-B995-8F48-A2CB-AE80B5577E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916832"/>
                <a:ext cx="615425" cy="646331"/>
              </a:xfrm>
              <a:prstGeom prst="rect">
                <a:avLst/>
              </a:prstGeom>
              <a:blipFill>
                <a:blip r:embed="rId5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12CE67-7366-3348-A5DF-E0466354F6B5}"/>
              </a:ext>
            </a:extLst>
          </p:cNvPr>
          <p:cNvCxnSpPr>
            <a:cxnSpLocks/>
          </p:cNvCxnSpPr>
          <p:nvPr/>
        </p:nvCxnSpPr>
        <p:spPr>
          <a:xfrm>
            <a:off x="3513021" y="2550198"/>
            <a:ext cx="241874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2C9DC392-4411-BC4C-8E8A-5E7D4ED19CA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563888" y="2002147"/>
                <a:ext cx="2418746" cy="5170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𝑉𝐾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2C9DC392-4411-BC4C-8E8A-5E7D4ED19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002147"/>
                <a:ext cx="2418746" cy="517021"/>
              </a:xfrm>
              <a:prstGeom prst="rect">
                <a:avLst/>
              </a:prstGeom>
              <a:blipFill>
                <a:blip r:embed="rId6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9652B23-A7E3-804D-8FF3-7CFE3F1B2BC3}"/>
              </a:ext>
            </a:extLst>
          </p:cNvPr>
          <p:cNvCxnSpPr>
            <a:cxnSpLocks/>
          </p:cNvCxnSpPr>
          <p:nvPr/>
        </p:nvCxnSpPr>
        <p:spPr>
          <a:xfrm>
            <a:off x="104382" y="3067219"/>
            <a:ext cx="93922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DE3A6593-DDDE-7746-9506-C4C8FF578FA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-16931" y="2505974"/>
                <a:ext cx="1348571" cy="5170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DE3A6593-DDDE-7746-9506-C4C8FF578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931" y="2505974"/>
                <a:ext cx="1348571" cy="517021"/>
              </a:xfrm>
              <a:prstGeom prst="rect">
                <a:avLst/>
              </a:prstGeom>
              <a:blipFill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63">
            <a:extLst>
              <a:ext uri="{FF2B5EF4-FFF2-40B4-BE49-F238E27FC236}">
                <a16:creationId xmlns:a16="http://schemas.microsoft.com/office/drawing/2014/main" id="{34B04384-7A19-134B-AF84-1C0F6918245A}"/>
              </a:ext>
            </a:extLst>
          </p:cNvPr>
          <p:cNvSpPr txBox="1">
            <a:spLocks noChangeArrowheads="1"/>
          </p:cNvSpPr>
          <p:nvPr/>
        </p:nvSpPr>
        <p:spPr>
          <a:xfrm>
            <a:off x="3737429" y="2774488"/>
            <a:ext cx="3024336" cy="5170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ea typeface="American Typewriter" charset="0"/>
                <a:cs typeface="American Typewriter" charset="0"/>
              </a:rPr>
              <a:t>Hash Query: m</a:t>
            </a:r>
            <a:endParaRPr lang="en-US" sz="2400" dirty="0">
              <a:latin typeface="+mn-lt"/>
              <a:ea typeface="American Typewriter" charset="0"/>
              <a:cs typeface="American Typewriter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2B86B11-0EED-8449-9F1D-6F9473706865}"/>
              </a:ext>
            </a:extLst>
          </p:cNvPr>
          <p:cNvCxnSpPr>
            <a:cxnSpLocks/>
          </p:cNvCxnSpPr>
          <p:nvPr/>
        </p:nvCxnSpPr>
        <p:spPr>
          <a:xfrm flipH="1">
            <a:off x="3513021" y="3283243"/>
            <a:ext cx="266429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51B3AC5-3745-7D45-BFF0-4C29C378AADC}"/>
              </a:ext>
            </a:extLst>
          </p:cNvPr>
          <p:cNvGrpSpPr/>
          <p:nvPr/>
        </p:nvGrpSpPr>
        <p:grpSpPr>
          <a:xfrm>
            <a:off x="3635896" y="3401492"/>
            <a:ext cx="3393256" cy="1033879"/>
            <a:chOff x="3635896" y="3763273"/>
            <a:chExt cx="3393256" cy="1033879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9AFEFFA-92C9-794C-9A2D-B226EBC8A2E5}"/>
                </a:ext>
              </a:extLst>
            </p:cNvPr>
            <p:cNvCxnSpPr>
              <a:cxnSpLocks/>
            </p:cNvCxnSpPr>
            <p:nvPr/>
          </p:nvCxnSpPr>
          <p:spPr>
            <a:xfrm>
              <a:off x="3635896" y="4293096"/>
              <a:ext cx="2418747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63">
                  <a:extLst>
                    <a:ext uri="{FF2B5EF4-FFF2-40B4-BE49-F238E27FC236}">
                      <a16:creationId xmlns:a16="http://schemas.microsoft.com/office/drawing/2014/main" id="{9B35C577-46CF-7B46-A40C-6D757697A1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4004816" y="3763273"/>
                  <a:ext cx="3024336" cy="517021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𝑦</m:t>
                      </m:r>
                    </m:oMath>
                  </a14:m>
                  <a:r>
                    <a:rPr 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6" name="Rectangle 63">
                  <a:extLst>
                    <a:ext uri="{FF2B5EF4-FFF2-40B4-BE49-F238E27FC236}">
                      <a16:creationId xmlns:a16="http://schemas.microsoft.com/office/drawing/2014/main" id="{9B35C577-46CF-7B46-A40C-6D757697A1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4816" y="3763273"/>
                  <a:ext cx="3024336" cy="517021"/>
                </a:xfrm>
                <a:prstGeom prst="rect">
                  <a:avLst/>
                </a:prstGeom>
                <a:blipFill>
                  <a:blip r:embed="rId8"/>
                  <a:stretch>
                    <a:fillRect l="-418"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63">
                  <a:extLst>
                    <a:ext uri="{FF2B5EF4-FFF2-40B4-BE49-F238E27FC236}">
                      <a16:creationId xmlns:a16="http://schemas.microsoft.com/office/drawing/2014/main" id="{080F47E8-689E-0E40-AF80-E4DB1C8E05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635896" y="4280131"/>
                  <a:ext cx="3024336" cy="517021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o.</a:t>
                  </a:r>
                  <a:r>
                    <a:rPr lang="en-US" sz="2400" dirty="0" err="1">
                      <a:latin typeface="+mn-lt"/>
                      <a:ea typeface="American Typewriter" charset="0"/>
                      <a:cs typeface="American Typewriter" charset="0"/>
                    </a:rPr>
                    <a:t>w</a:t>
                  </a:r>
                  <a:r>
                    <a:rPr 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.,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</m:oMath>
                  </a14:m>
                  <a:r>
                    <a:rPr 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7" name="Rectangle 63">
                  <a:extLst>
                    <a:ext uri="{FF2B5EF4-FFF2-40B4-BE49-F238E27FC236}">
                      <a16:creationId xmlns:a16="http://schemas.microsoft.com/office/drawing/2014/main" id="{080F47E8-689E-0E40-AF80-E4DB1C8E05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5896" y="4280131"/>
                  <a:ext cx="3024336" cy="517021"/>
                </a:xfrm>
                <a:prstGeom prst="rect">
                  <a:avLst/>
                </a:prstGeom>
                <a:blipFill>
                  <a:blip r:embed="rId9"/>
                  <a:stretch>
                    <a:fillRect l="-334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F0F615B-C8AA-364A-A86C-0DD5F92BE026}"/>
              </a:ext>
            </a:extLst>
          </p:cNvPr>
          <p:cNvGrpSpPr/>
          <p:nvPr/>
        </p:nvGrpSpPr>
        <p:grpSpPr>
          <a:xfrm>
            <a:off x="3491880" y="4494507"/>
            <a:ext cx="3248744" cy="517021"/>
            <a:chOff x="3491880" y="4494507"/>
            <a:chExt cx="3248744" cy="517021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D1F19FD-A420-4A4A-8D9D-B784C2CCA5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91880" y="5003262"/>
              <a:ext cx="2664296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63">
              <a:extLst>
                <a:ext uri="{FF2B5EF4-FFF2-40B4-BE49-F238E27FC236}">
                  <a16:creationId xmlns:a16="http://schemas.microsoft.com/office/drawing/2014/main" id="{20679620-8DAD-8842-8D29-E7169424285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716288" y="4494507"/>
              <a:ext cx="3024336" cy="517021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400" dirty="0">
                  <a:ea typeface="American Typewriter" charset="0"/>
                  <a:cs typeface="American Typewriter" charset="0"/>
                </a:rPr>
                <a:t>Sign Query: m</a:t>
              </a:r>
              <a:endParaRPr lang="en-US" sz="2400" dirty="0">
                <a:latin typeface="+mn-lt"/>
                <a:ea typeface="American Typewriter" charset="0"/>
                <a:cs typeface="American Typewriter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1F418C4-2900-BF4A-B9E3-DDD23AEAAD48}"/>
              </a:ext>
            </a:extLst>
          </p:cNvPr>
          <p:cNvGrpSpPr/>
          <p:nvPr/>
        </p:nvGrpSpPr>
        <p:grpSpPr>
          <a:xfrm>
            <a:off x="3635896" y="5134312"/>
            <a:ext cx="3262239" cy="1022710"/>
            <a:chOff x="3635896" y="5134312"/>
            <a:chExt cx="3262239" cy="1022710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41A73C1-7A23-194D-A6DC-8B588BFB609A}"/>
                </a:ext>
              </a:extLst>
            </p:cNvPr>
            <p:cNvCxnSpPr>
              <a:cxnSpLocks/>
            </p:cNvCxnSpPr>
            <p:nvPr/>
          </p:nvCxnSpPr>
          <p:spPr>
            <a:xfrm>
              <a:off x="3635896" y="5672472"/>
              <a:ext cx="2418747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63">
                  <a:extLst>
                    <a:ext uri="{FF2B5EF4-FFF2-40B4-BE49-F238E27FC236}">
                      <a16:creationId xmlns:a16="http://schemas.microsoft.com/office/drawing/2014/main" id="{C8708CFC-D258-F040-897D-B5DCAB2BD7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657801" y="5134312"/>
                  <a:ext cx="3024336" cy="517021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a14:m>
                  <a:r>
                    <a:rPr 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</a:t>
                  </a:r>
                  <a:r>
                    <a:rPr lang="en-US" sz="2400" b="1" dirty="0">
                      <a:solidFill>
                        <a:srgbClr val="FF0000"/>
                      </a:solidFill>
                      <a:latin typeface="+mn-lt"/>
                      <a:ea typeface="American Typewriter" charset="0"/>
                      <a:cs typeface="American Typewriter" charset="0"/>
                    </a:rPr>
                    <a:t>!abort!</a:t>
                  </a:r>
                </a:p>
              </p:txBody>
            </p:sp>
          </mc:Choice>
          <mc:Fallback xmlns="">
            <p:sp>
              <p:nvSpPr>
                <p:cNvPr id="38" name="Rectangle 63">
                  <a:extLst>
                    <a:ext uri="{FF2B5EF4-FFF2-40B4-BE49-F238E27FC236}">
                      <a16:creationId xmlns:a16="http://schemas.microsoft.com/office/drawing/2014/main" id="{C8708CFC-D258-F040-897D-B5DCAB2BD7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801" y="5134312"/>
                  <a:ext cx="3024336" cy="517021"/>
                </a:xfrm>
                <a:prstGeom prst="rect">
                  <a:avLst/>
                </a:prstGeom>
                <a:blipFill>
                  <a:blip r:embed="rId10"/>
                  <a:stretch>
                    <a:fillRect t="-2439" b="-243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63">
                  <a:extLst>
                    <a:ext uri="{FF2B5EF4-FFF2-40B4-BE49-F238E27FC236}">
                      <a16:creationId xmlns:a16="http://schemas.microsoft.com/office/drawing/2014/main" id="{B7AC47FB-DFF7-6A48-9A67-0EEF9A5EBD5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873799" y="5640001"/>
                  <a:ext cx="3024336" cy="517021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sz="2400" dirty="0">
                      <a:ea typeface="American Typewriter" charset="0"/>
                      <a:cs typeface="American Typewriter" charset="0"/>
                    </a:rPr>
                    <a:t>o.</a:t>
                  </a:r>
                  <a:r>
                    <a:rPr lang="en-US" sz="2400" dirty="0" err="1">
                      <a:ea typeface="American Typewriter" charset="0"/>
                      <a:cs typeface="American Typewriter" charset="0"/>
                    </a:rPr>
                    <a:t>w</a:t>
                  </a:r>
                  <a:r>
                    <a:rPr lang="en-US" sz="2400" dirty="0">
                      <a:ea typeface="American Typewriter" charset="0"/>
                      <a:cs typeface="American Typewriter" charset="0"/>
                    </a:rPr>
                    <a:t>.,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9" name="Rectangle 63">
                  <a:extLst>
                    <a:ext uri="{FF2B5EF4-FFF2-40B4-BE49-F238E27FC236}">
                      <a16:creationId xmlns:a16="http://schemas.microsoft.com/office/drawing/2014/main" id="{B7AC47FB-DFF7-6A48-9A67-0EEF9A5EBD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3799" y="5640001"/>
                  <a:ext cx="3024336" cy="517021"/>
                </a:xfrm>
                <a:prstGeom prst="rect">
                  <a:avLst/>
                </a:prstGeom>
                <a:blipFill>
                  <a:blip r:embed="rId11"/>
                  <a:stretch>
                    <a:fillRect l="-2917" t="-2439" b="-21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144BC1E-D4B6-3C45-AD11-38EFBDA87CF7}"/>
              </a:ext>
            </a:extLst>
          </p:cNvPr>
          <p:cNvGrpSpPr/>
          <p:nvPr/>
        </p:nvGrpSpPr>
        <p:grpSpPr>
          <a:xfrm>
            <a:off x="3563888" y="6130349"/>
            <a:ext cx="3312368" cy="517021"/>
            <a:chOff x="3491880" y="4494507"/>
            <a:chExt cx="3312368" cy="517021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D7BAB67F-8B50-F845-BD48-71CE3B332E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91880" y="5003262"/>
              <a:ext cx="2664296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63">
                  <a:extLst>
                    <a:ext uri="{FF2B5EF4-FFF2-40B4-BE49-F238E27FC236}">
                      <a16:creationId xmlns:a16="http://schemas.microsoft.com/office/drawing/2014/main" id="{4F583776-4E89-EC44-9A24-F2C61244F76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779912" y="4494507"/>
                  <a:ext cx="3024336" cy="517021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sz="2400" dirty="0">
                      <a:ea typeface="American Typewriter" charset="0"/>
                      <a:cs typeface="American Typewriter" charset="0"/>
                    </a:rPr>
                    <a:t>Forgery: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endParaRPr lang="en-US" sz="24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46" name="Rectangle 63">
                  <a:extLst>
                    <a:ext uri="{FF2B5EF4-FFF2-40B4-BE49-F238E27FC236}">
                      <a16:creationId xmlns:a16="http://schemas.microsoft.com/office/drawing/2014/main" id="{4F583776-4E89-EC44-9A24-F2C61244F7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9912" y="4494507"/>
                  <a:ext cx="3024336" cy="517021"/>
                </a:xfrm>
                <a:prstGeom prst="rect">
                  <a:avLst/>
                </a:prstGeom>
                <a:blipFill>
                  <a:blip r:embed="rId12"/>
                  <a:stretch>
                    <a:fillRect l="-334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63">
                <a:extLst>
                  <a:ext uri="{FF2B5EF4-FFF2-40B4-BE49-F238E27FC236}">
                    <a16:creationId xmlns:a16="http://schemas.microsoft.com/office/drawing/2014/main" id="{9C3707F9-263F-D444-B462-4FC692B025B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331640" y="6178161"/>
                <a:ext cx="3024336" cy="5170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ea typeface="American Typewriter" charset="0"/>
                    <a:cs typeface="American Typewriter" charset="0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, yay!</a:t>
                </a:r>
              </a:p>
            </p:txBody>
          </p:sp>
        </mc:Choice>
        <mc:Fallback xmlns="">
          <p:sp>
            <p:nvSpPr>
              <p:cNvPr id="47" name="Rectangle 63">
                <a:extLst>
                  <a:ext uri="{FF2B5EF4-FFF2-40B4-BE49-F238E27FC236}">
                    <a16:creationId xmlns:a16="http://schemas.microsoft.com/office/drawing/2014/main" id="{9C3707F9-263F-D444-B462-4FC692B02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6178161"/>
                <a:ext cx="3024336" cy="517021"/>
              </a:xfrm>
              <a:prstGeom prst="rect">
                <a:avLst/>
              </a:prstGeom>
              <a:blipFill>
                <a:blip r:embed="rId13"/>
                <a:stretch>
                  <a:fillRect l="-2917" t="-2381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63">
                <a:extLst>
                  <a:ext uri="{FF2B5EF4-FFF2-40B4-BE49-F238E27FC236}">
                    <a16:creationId xmlns:a16="http://schemas.microsoft.com/office/drawing/2014/main" id="{3CFC1859-322E-E248-97C0-600E29A6D3D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5496" y="5805264"/>
                <a:ext cx="1348571" cy="5170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en-US" sz="2400" dirty="0"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48" name="Rectangle 63">
                <a:extLst>
                  <a:ext uri="{FF2B5EF4-FFF2-40B4-BE49-F238E27FC236}">
                    <a16:creationId xmlns:a16="http://schemas.microsoft.com/office/drawing/2014/main" id="{3CFC1859-322E-E248-97C0-600E29A6D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805264"/>
                <a:ext cx="1348571" cy="517021"/>
              </a:xfrm>
              <a:prstGeom prst="rect">
                <a:avLst/>
              </a:prstGeom>
              <a:blipFill>
                <a:blip r:embed="rId14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F16BAEC-49D7-6F4F-A412-19BE3D5FEE82}"/>
              </a:ext>
            </a:extLst>
          </p:cNvPr>
          <p:cNvCxnSpPr>
            <a:cxnSpLocks/>
          </p:cNvCxnSpPr>
          <p:nvPr/>
        </p:nvCxnSpPr>
        <p:spPr>
          <a:xfrm flipH="1">
            <a:off x="176390" y="6371792"/>
            <a:ext cx="93610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63">
            <a:extLst>
              <a:ext uri="{FF2B5EF4-FFF2-40B4-BE49-F238E27FC236}">
                <a16:creationId xmlns:a16="http://schemas.microsoft.com/office/drawing/2014/main" id="{FC4D1703-1A9A-324F-A4F3-E038C0394E8E}"/>
              </a:ext>
            </a:extLst>
          </p:cNvPr>
          <p:cNvSpPr txBox="1">
            <a:spLocks noChangeArrowheads="1"/>
          </p:cNvSpPr>
          <p:nvPr/>
        </p:nvSpPr>
        <p:spPr>
          <a:xfrm>
            <a:off x="2009064" y="5887916"/>
            <a:ext cx="1450005" cy="5170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FF0000"/>
                </a:solidFill>
                <a:latin typeface="+mn-lt"/>
                <a:ea typeface="American Typewriter" charset="0"/>
                <a:cs typeface="American Typewriter" charset="0"/>
              </a:rPr>
              <a:t>“trap”</a:t>
            </a:r>
          </a:p>
        </p:txBody>
      </p:sp>
    </p:spTree>
    <p:extLst>
      <p:ext uri="{BB962C8B-B14F-4D97-AF65-F5344CB8AC3E}">
        <p14:creationId xmlns:p14="http://schemas.microsoft.com/office/powerpoint/2010/main" val="21575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260648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Bottomline: Hashed RSA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AFF4AFA6-79EB-D840-A775-F9C5999416A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89487" y="1366757"/>
                <a:ext cx="8365026" cy="11261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In practice, we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𝐻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be the SHA-3 hash function.</a:t>
                </a: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AFF4AFA6-79EB-D840-A775-F9C599941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87" y="1366757"/>
                <a:ext cx="8365026" cy="1126139"/>
              </a:xfrm>
              <a:prstGeom prst="rect">
                <a:avLst/>
              </a:prstGeom>
              <a:blipFill>
                <a:blip r:embed="rId3"/>
                <a:stretch>
                  <a:fillRect l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037037C5-BDB2-EB4B-AB01-A6189023E0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304257"/>
            <a:ext cx="4171652" cy="2085826"/>
          </a:xfrm>
          <a:prstGeom prst="rect">
            <a:avLst/>
          </a:prstGeom>
        </p:spPr>
      </p:pic>
      <p:sp>
        <p:nvSpPr>
          <p:cNvPr id="33" name="Rectangle 63">
            <a:extLst>
              <a:ext uri="{FF2B5EF4-FFF2-40B4-BE49-F238E27FC236}">
                <a16:creationId xmlns:a16="http://schemas.microsoft.com/office/drawing/2014/main" id="{06CD9B43-9667-F046-84BA-1AAD3C593D19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4418477"/>
            <a:ext cx="8365026" cy="26109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… and believe that </a:t>
            </a:r>
            <a:r>
              <a:rPr lang="en-US" sz="2800" dirty="0">
                <a:ea typeface="American Typewriter" charset="0"/>
                <a:cs typeface="American Typewriter" charset="0"/>
              </a:rPr>
              <a:t>SHA-3 ”acts like a random function”. That’s the heuristic. On the one hand, it doesn’t make any sense, but on the other, it has served us well so far. No attacks against RSA + SHA-3, for example.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35" name="Rectangle 63">
            <a:extLst>
              <a:ext uri="{FF2B5EF4-FFF2-40B4-BE49-F238E27FC236}">
                <a16:creationId xmlns:a16="http://schemas.microsoft.com/office/drawing/2014/main" id="{0FB59BFD-859F-744C-A022-F12F58B597D3}"/>
              </a:ext>
            </a:extLst>
          </p:cNvPr>
          <p:cNvSpPr txBox="1">
            <a:spLocks noChangeArrowheads="1"/>
          </p:cNvSpPr>
          <p:nvPr/>
        </p:nvSpPr>
        <p:spPr>
          <a:xfrm>
            <a:off x="1901655" y="598237"/>
            <a:ext cx="5340690" cy="11261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ea typeface="American Typewriter" charset="0"/>
                <a:cs typeface="American Typewriter" charset="0"/>
              </a:rPr>
              <a:t>(PKCS Standard, used everywhere)</a:t>
            </a:r>
            <a:endParaRPr lang="en-US" sz="2800" b="1" dirty="0"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37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0" y="980728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Many Variants of Signatures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8CED9415-F5D2-F34C-9AB6-31181A5381FD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3429000"/>
            <a:ext cx="748883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+mn-lt"/>
                <a:ea typeface="American Typewriter" charset="0"/>
                <a:cs typeface="American Typewriter" charset="0"/>
              </a:rPr>
              <a:t>Ring Signatures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: Protection for Whistleblowers </a:t>
            </a: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76949593-533B-9B42-B6C5-E4E6DA4B9895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4149080"/>
            <a:ext cx="8640960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+mn-lt"/>
                <a:ea typeface="American Typewriter" charset="0"/>
                <a:cs typeface="American Typewriter" charset="0"/>
              </a:rPr>
              <a:t>Threshold Signatures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: Protecting against loss of secret key</a:t>
            </a: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262410B4-A705-D947-AA45-46C3758FF62E}"/>
              </a:ext>
            </a:extLst>
          </p:cNvPr>
          <p:cNvSpPr txBox="1">
            <a:spLocks noChangeArrowheads="1"/>
          </p:cNvSpPr>
          <p:nvPr/>
        </p:nvSpPr>
        <p:spPr>
          <a:xfrm>
            <a:off x="129063" y="2636912"/>
            <a:ext cx="9123457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+mn-lt"/>
                <a:ea typeface="American Typewriter" charset="0"/>
                <a:cs typeface="American Typewriter" charset="0"/>
              </a:rPr>
              <a:t>Aggregate Signatures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: Compressing many signatures into one</a:t>
            </a: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FEB347F6-4EF0-0D41-B3C4-A85F06F62D3A}"/>
              </a:ext>
            </a:extLst>
          </p:cNvPr>
          <p:cNvSpPr txBox="1">
            <a:spLocks noChangeArrowheads="1"/>
          </p:cNvSpPr>
          <p:nvPr/>
        </p:nvSpPr>
        <p:spPr>
          <a:xfrm>
            <a:off x="3660981" y="4854195"/>
            <a:ext cx="911019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+mn-lt"/>
                <a:ea typeface="American Typewriter" charset="0"/>
                <a:cs typeface="American Typewriter" charset="0"/>
              </a:rPr>
              <a:t>…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3706C4C1-2E9E-2244-A8F4-BC2A8DADF0A7}"/>
              </a:ext>
            </a:extLst>
          </p:cNvPr>
          <p:cNvSpPr txBox="1">
            <a:spLocks/>
          </p:cNvSpPr>
          <p:nvPr/>
        </p:nvSpPr>
        <p:spPr>
          <a:xfrm>
            <a:off x="-14953" y="155679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(on the board)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022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260648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Collision-Resistant Hash Functions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2DF89594-36AA-1844-820D-09AEFC06BF9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9511" y="1124744"/>
                <a:ext cx="9123457" cy="144016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A compressing </a:t>
                </a:r>
                <a:r>
                  <a:rPr lang="en-US" sz="2800" b="1" dirty="0">
                    <a:solidFill>
                      <a:srgbClr val="0000FF"/>
                    </a:solidFill>
                    <a:ea typeface="American Typewriter" charset="0"/>
                    <a:cs typeface="American Typewriter" charset="0"/>
                  </a:rPr>
                  <a:t>family of functions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𝓗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(where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) for which it is computationally hard to find collisions.</a:t>
                </a: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2DF89594-36AA-1844-820D-09AEFC06B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1" y="1124744"/>
                <a:ext cx="9123457" cy="1440160"/>
              </a:xfrm>
              <a:prstGeom prst="rect">
                <a:avLst/>
              </a:prstGeom>
              <a:blipFill>
                <a:blip r:embed="rId3"/>
                <a:stretch>
                  <a:fillRect l="-1250" t="-2609" r="-41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CB98FE85-12D6-6849-B1FB-AAF0CF876101}"/>
              </a:ext>
            </a:extLst>
          </p:cNvPr>
          <p:cNvGrpSpPr/>
          <p:nvPr/>
        </p:nvGrpSpPr>
        <p:grpSpPr>
          <a:xfrm>
            <a:off x="107504" y="2708920"/>
            <a:ext cx="8784976" cy="1800200"/>
            <a:chOff x="251520" y="2708920"/>
            <a:chExt cx="8784976" cy="18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63">
                  <a:extLst>
                    <a:ext uri="{FF2B5EF4-FFF2-40B4-BE49-F238E27FC236}">
                      <a16:creationId xmlns:a16="http://schemas.microsoft.com/office/drawing/2014/main" id="{33005AA3-3756-5C43-81D1-FA22F2293D2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23528" y="2996952"/>
                  <a:ext cx="8712968" cy="648072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sz="2800" b="1" dirty="0">
                      <a:solidFill>
                        <a:srgbClr val="0000FF"/>
                      </a:solidFill>
                      <a:ea typeface="American Typewriter" charset="0"/>
                      <a:cs typeface="American Typewriter" charset="0"/>
                    </a:rPr>
                    <a:t>Def</a:t>
                  </a:r>
                  <a:r>
                    <a:rPr lang="en-US" sz="2800" b="0" dirty="0">
                      <a:ea typeface="American Typewriter" charset="0"/>
                      <a:cs typeface="American Typewriter" charset="0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ℋ</m:t>
                      </m:r>
                    </m:oMath>
                  </a14:m>
                  <a:r>
                    <a:rPr lang="en-US" sz="2800" b="0" dirty="0">
                      <a:ea typeface="American Typewriter" charset="0"/>
                      <a:cs typeface="American Typewriter" charset="0"/>
                    </a:rPr>
                    <a:t> is collision-resistant if for every PPT algorithm A, there is a negligible function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US" sz="2800" b="0" dirty="0">
                      <a:latin typeface="+mn-lt"/>
                      <a:ea typeface="American Typewriter" charset="0"/>
                      <a:cs typeface="American Typewriter" charset="0"/>
                    </a:rPr>
                    <a:t> </a:t>
                  </a:r>
                  <a:r>
                    <a:rPr lang="en-US" sz="2800" b="0" dirty="0" err="1">
                      <a:latin typeface="+mn-lt"/>
                      <a:ea typeface="American Typewriter" charset="0"/>
                      <a:cs typeface="American Typewriter" charset="0"/>
                    </a:rPr>
                    <a:t>s.t.</a:t>
                  </a:r>
                  <a:endParaRPr lang="en-US" sz="2800" b="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5" name="Rectangle 63">
                  <a:extLst>
                    <a:ext uri="{FF2B5EF4-FFF2-40B4-BE49-F238E27FC236}">
                      <a16:creationId xmlns:a16="http://schemas.microsoft.com/office/drawing/2014/main" id="{33005AA3-3756-5C43-81D1-FA22F2293D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8" y="2996952"/>
                  <a:ext cx="8712968" cy="648072"/>
                </a:xfrm>
                <a:prstGeom prst="rect">
                  <a:avLst/>
                </a:prstGeom>
                <a:blipFill>
                  <a:blip r:embed="rId4"/>
                  <a:stretch>
                    <a:fillRect l="-1308" t="-32692" b="-4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63">
                  <a:extLst>
                    <a:ext uri="{FF2B5EF4-FFF2-40B4-BE49-F238E27FC236}">
                      <a16:creationId xmlns:a16="http://schemas.microsoft.com/office/drawing/2014/main" id="{5988CAA4-BA93-4A42-8AA3-F09A67B23A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51520" y="3789040"/>
                  <a:ext cx="8712968" cy="648072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dirty="0" smtClean="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←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merican Typewriter" charset="0"/>
                                  </a:rPr>
                                  <m:t>ℋ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 dirty="0" smtClean="0"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  <a:ea typeface="American Typewriter" charset="0"/>
                                        <a:cs typeface="American Typewriter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8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sup>
                                        <m:r>
                                          <a:rPr lang="en-US" sz="2800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d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sz="28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sz="28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" name="Rectangle 63">
                  <a:extLst>
                    <a:ext uri="{FF2B5EF4-FFF2-40B4-BE49-F238E27FC236}">
                      <a16:creationId xmlns:a16="http://schemas.microsoft.com/office/drawing/2014/main" id="{5988CAA4-BA93-4A42-8AA3-F09A67B23A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3789040"/>
                  <a:ext cx="8712968" cy="648072"/>
                </a:xfrm>
                <a:prstGeom prst="rect">
                  <a:avLst/>
                </a:prstGeom>
                <a:blipFill>
                  <a:blip r:embed="rId5"/>
                  <a:stretch>
                    <a:fillRect b="-5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3FF364B-3B2B-1140-A91D-CC27E87966E5}"/>
                </a:ext>
              </a:extLst>
            </p:cNvPr>
            <p:cNvSpPr/>
            <p:nvPr/>
          </p:nvSpPr>
          <p:spPr>
            <a:xfrm>
              <a:off x="251520" y="2708920"/>
              <a:ext cx="8640960" cy="1800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173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Construction of CRHF from Discrete Log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942451E-96E2-234B-91F4-C5911546B78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67544" y="1898027"/>
                <a:ext cx="8089091" cy="59486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ℋ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h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: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</m:sSubSup>
                      <m:r>
                        <a:rPr lang="en-US" sz="28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}</m:t>
                      </m:r>
                    </m:oMath>
                  </m:oMathPara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942451E-96E2-234B-91F4-C5911546B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898027"/>
                <a:ext cx="8089091" cy="594869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09D670B5-90E6-384F-9FCD-EABC97057F5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2834131"/>
                <a:ext cx="8089091" cy="117093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Each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∈</m:t>
                    </m:r>
                    <m:r>
                      <a:rPr lang="en-US" sz="280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ℋ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is parameterized by two generators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/>
                    </m:sSubSup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(a group of order q). </a:t>
                </a:r>
              </a:p>
            </p:txBody>
          </p:sp>
        </mc:Choice>
        <mc:Fallback xmlns="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09D670B5-90E6-384F-9FCD-EABC97057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2834131"/>
                <a:ext cx="8089091" cy="1170933"/>
              </a:xfrm>
              <a:prstGeom prst="rect">
                <a:avLst/>
              </a:prstGeom>
              <a:blipFill>
                <a:blip r:embed="rId4"/>
                <a:stretch>
                  <a:fillRect l="-1567" b="-7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992FE2D8-E765-864B-A8E3-BD7EA34B1D8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4003569"/>
                <a:ext cx="5112568" cy="117093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mod p.</a:t>
                </a:r>
              </a:p>
            </p:txBody>
          </p:sp>
        </mc:Choice>
        <mc:Fallback xmlns="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992FE2D8-E765-864B-A8E3-BD7EA34B1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4003569"/>
                <a:ext cx="5112568" cy="1170933"/>
              </a:xfrm>
              <a:prstGeom prst="rect">
                <a:avLst/>
              </a:prstGeom>
              <a:blipFill>
                <a:blip r:embed="rId5"/>
                <a:stretch>
                  <a:fillRect l="-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2FD2BA31-DAA4-CC4D-BF4D-BB103F1B9EF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5229200"/>
                <a:ext cx="8089091" cy="74209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This compresses 2 log q bits into log p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≈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log q + 1 bits.</a:t>
                </a:r>
              </a:p>
            </p:txBody>
          </p:sp>
        </mc:Choice>
        <mc:Fallback xmlns="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2FD2BA31-DAA4-CC4D-BF4D-BB103F1B9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5229200"/>
                <a:ext cx="8089091" cy="742097"/>
              </a:xfrm>
              <a:prstGeom prst="rect">
                <a:avLst/>
              </a:prstGeom>
              <a:blipFill>
                <a:blip r:embed="rId6"/>
                <a:stretch>
                  <a:fillRect l="-1567" r="-15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63">
                <a:extLst>
                  <a:ext uri="{FF2B5EF4-FFF2-40B4-BE49-F238E27FC236}">
                    <a16:creationId xmlns:a16="http://schemas.microsoft.com/office/drawing/2014/main" id="{7C841BA3-314A-1A49-BD74-E208743BBD0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98076" y="1271972"/>
                <a:ext cx="8089091" cy="59486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+1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is a “safe” prime.</a:t>
                </a:r>
              </a:p>
            </p:txBody>
          </p:sp>
        </mc:Choice>
        <mc:Fallback xmlns="">
          <p:sp>
            <p:nvSpPr>
              <p:cNvPr id="16" name="Rectangle 63">
                <a:extLst>
                  <a:ext uri="{FF2B5EF4-FFF2-40B4-BE49-F238E27FC236}">
                    <a16:creationId xmlns:a16="http://schemas.microsoft.com/office/drawing/2014/main" id="{7C841BA3-314A-1A49-BD74-E208743BB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76" y="1271972"/>
                <a:ext cx="8089091" cy="594869"/>
              </a:xfrm>
              <a:prstGeom prst="rect">
                <a:avLst/>
              </a:prstGeom>
              <a:blipFill>
                <a:blip r:embed="rId7"/>
                <a:stretch>
                  <a:fillRect t="-6383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524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Construction of CRHF from Discrete Log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942451E-96E2-234B-91F4-C5911546B78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67544" y="1898027"/>
                <a:ext cx="8089091" cy="59486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ℋ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h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: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</m:sSubSup>
                      <m:r>
                        <a:rPr lang="en-US" sz="28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}</m:t>
                      </m:r>
                    </m:oMath>
                  </m:oMathPara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942451E-96E2-234B-91F4-C5911546B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898027"/>
                <a:ext cx="8089091" cy="594869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09D670B5-90E6-384F-9FCD-EABC97057F5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2834131"/>
                <a:ext cx="8089091" cy="117093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Each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∈</m:t>
                    </m:r>
                    <m:r>
                      <a:rPr lang="en-US" sz="280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ℋ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is parameterized by two generators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/>
                    </m:sSubSup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(a group of order q). </a:t>
                </a:r>
              </a:p>
            </p:txBody>
          </p:sp>
        </mc:Choice>
        <mc:Fallback xmlns="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09D670B5-90E6-384F-9FCD-EABC97057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2834131"/>
                <a:ext cx="8089091" cy="1170933"/>
              </a:xfrm>
              <a:prstGeom prst="rect">
                <a:avLst/>
              </a:prstGeom>
              <a:blipFill>
                <a:blip r:embed="rId4"/>
                <a:stretch>
                  <a:fillRect l="-1567" b="-7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992FE2D8-E765-864B-A8E3-BD7EA34B1D8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4003569"/>
                <a:ext cx="5112568" cy="117093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mod p.</a:t>
                </a:r>
              </a:p>
            </p:txBody>
          </p:sp>
        </mc:Choice>
        <mc:Fallback xmlns="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992FE2D8-E765-864B-A8E3-BD7EA34B1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4003569"/>
                <a:ext cx="5112568" cy="1170933"/>
              </a:xfrm>
              <a:prstGeom prst="rect">
                <a:avLst/>
              </a:prstGeom>
              <a:blipFill>
                <a:blip r:embed="rId5"/>
                <a:stretch>
                  <a:fillRect l="-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2FD2BA31-DAA4-CC4D-BF4D-BB103F1B9EF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5229200"/>
                <a:ext cx="8089091" cy="111474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Why is this collision-resistant? Suppose there is an adversary that finds a collision</a:t>
                </a:r>
                <a:r>
                  <a:rPr 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2FD2BA31-DAA4-CC4D-BF4D-BB103F1B9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5229200"/>
                <a:ext cx="8089091" cy="1114740"/>
              </a:xfrm>
              <a:prstGeom prst="rect">
                <a:avLst/>
              </a:prstGeom>
              <a:blipFill>
                <a:blip r:embed="rId6"/>
                <a:stretch>
                  <a:fillRect l="-1567" b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63">
                <a:extLst>
                  <a:ext uri="{FF2B5EF4-FFF2-40B4-BE49-F238E27FC236}">
                    <a16:creationId xmlns:a16="http://schemas.microsoft.com/office/drawing/2014/main" id="{7C841BA3-314A-1A49-BD74-E208743BBD0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98076" y="1271972"/>
                <a:ext cx="8089091" cy="59486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+1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is a “safe” prime.</a:t>
                </a:r>
              </a:p>
            </p:txBody>
          </p:sp>
        </mc:Choice>
        <mc:Fallback xmlns="">
          <p:sp>
            <p:nvSpPr>
              <p:cNvPr id="16" name="Rectangle 63">
                <a:extLst>
                  <a:ext uri="{FF2B5EF4-FFF2-40B4-BE49-F238E27FC236}">
                    <a16:creationId xmlns:a16="http://schemas.microsoft.com/office/drawing/2014/main" id="{7C841BA3-314A-1A49-BD74-E208743BB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76" y="1271972"/>
                <a:ext cx="8089091" cy="594869"/>
              </a:xfrm>
              <a:prstGeom prst="rect">
                <a:avLst/>
              </a:prstGeom>
              <a:blipFill>
                <a:blip r:embed="rId7"/>
                <a:stretch>
                  <a:fillRect t="-6383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839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Construction of CRHF from Discrete Log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992FE2D8-E765-864B-A8E3-BD7EA34B1D8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0720" y="1052736"/>
                <a:ext cx="5112568" cy="117093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mod p.</a:t>
                </a:r>
              </a:p>
            </p:txBody>
          </p:sp>
        </mc:Choice>
        <mc:Fallback xmlns="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992FE2D8-E765-864B-A8E3-BD7EA34B1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720" y="1052736"/>
                <a:ext cx="5112568" cy="1170933"/>
              </a:xfrm>
              <a:prstGeom prst="rect">
                <a:avLst/>
              </a:prstGeom>
              <a:blipFill>
                <a:blip r:embed="rId3"/>
                <a:stretch>
                  <a:fillRect l="-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2FD2BA31-DAA4-CC4D-BF4D-BB103F1B9EF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67543" y="1998021"/>
                <a:ext cx="8089091" cy="111474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Why is this collision-resistant? Suppose there is an adversary that finds a collision</a:t>
                </a:r>
                <a:r>
                  <a:rPr 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2FD2BA31-DAA4-CC4D-BF4D-BB103F1B9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1998021"/>
                <a:ext cx="8089091" cy="1114740"/>
              </a:xfrm>
              <a:prstGeom prst="rect">
                <a:avLst/>
              </a:prstGeom>
              <a:blipFill>
                <a:blip r:embed="rId4"/>
                <a:stretch>
                  <a:fillRect l="-1567" b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42E466D0-12E9-9B4E-A3CE-6E80EFF4313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124817" y="2884344"/>
                <a:ext cx="4104456" cy="117093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mod p.</a:t>
                </a:r>
              </a:p>
            </p:txBody>
          </p:sp>
        </mc:Choice>
        <mc:Fallback xmlns="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42E466D0-12E9-9B4E-A3CE-6E80EFF43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817" y="2884344"/>
                <a:ext cx="4104456" cy="1170933"/>
              </a:xfrm>
              <a:prstGeom prst="rect">
                <a:avLst/>
              </a:prstGeom>
              <a:blipFill>
                <a:blip r:embed="rId5"/>
                <a:stretch>
                  <a:fillRect l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B1E66D2E-7946-4E49-BCF2-EECEDDDE2F3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127570" y="3667422"/>
                <a:ext cx="4824536" cy="117093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mod p.</a:t>
                </a:r>
              </a:p>
            </p:txBody>
          </p:sp>
        </mc:Choice>
        <mc:Fallback xmlns="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B1E66D2E-7946-4E49-BCF2-EECEDDDE2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570" y="3667422"/>
                <a:ext cx="4824536" cy="1170933"/>
              </a:xfrm>
              <a:prstGeom prst="rect">
                <a:avLst/>
              </a:prstGeom>
              <a:blipFill>
                <a:blip r:embed="rId6"/>
                <a:stretch>
                  <a:fillRect l="-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3E7BC063-0370-264C-B3C5-710AD9E3078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115616" y="5373216"/>
                <a:ext cx="4824536" cy="117093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p>
                    </m:sSubSup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mod p.</a:t>
                </a: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3E7BC063-0370-264C-B3C5-710AD9E30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373216"/>
                <a:ext cx="4824536" cy="1170933"/>
              </a:xfrm>
              <a:prstGeom prst="rect">
                <a:avLst/>
              </a:prstGeom>
              <a:blipFill>
                <a:blip r:embed="rId7"/>
                <a:stretch>
                  <a:fillRect l="-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Arrow 1">
            <a:extLst>
              <a:ext uri="{FF2B5EF4-FFF2-40B4-BE49-F238E27FC236}">
                <a16:creationId xmlns:a16="http://schemas.microsoft.com/office/drawing/2014/main" id="{BC404EDC-44F1-3949-ABC2-3BE1C48D8F19}"/>
              </a:ext>
            </a:extLst>
          </p:cNvPr>
          <p:cNvSpPr/>
          <p:nvPr/>
        </p:nvSpPr>
        <p:spPr>
          <a:xfrm>
            <a:off x="5783071" y="5624752"/>
            <a:ext cx="552156" cy="847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F974ADB4-F07F-0643-8FE6-8D7B4CC2769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564318" y="5406363"/>
                <a:ext cx="2184146" cy="117093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𝐷𝐿𝑂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!</a:t>
                </a:r>
              </a:p>
            </p:txBody>
          </p:sp>
        </mc:Choice>
        <mc:Fallback xmlns="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F974ADB4-F07F-0643-8FE6-8D7B4CC27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318" y="5406363"/>
                <a:ext cx="2184146" cy="1170933"/>
              </a:xfrm>
              <a:prstGeom prst="rect">
                <a:avLst/>
              </a:prstGeom>
              <a:blipFill>
                <a:blip r:embed="rId8"/>
                <a:stretch>
                  <a:fillRect l="-1156" r="-4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7AF115A2-378E-154E-AC56-C82AE639813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475656" y="4493706"/>
                <a:ext cx="7606087" cy="117093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(assume </a:t>
                </a:r>
                <a:r>
                  <a:rPr lang="en-US" sz="2800" dirty="0" err="1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wlog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7AF115A2-378E-154E-AC56-C82AE6398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493706"/>
                <a:ext cx="7606087" cy="1170933"/>
              </a:xfrm>
              <a:prstGeom prst="rect">
                <a:avLst/>
              </a:prstGeom>
              <a:blipFill>
                <a:blip r:embed="rId9"/>
                <a:stretch>
                  <a:fillRect l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054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2" grpId="0" animBg="1"/>
      <p:bldP spid="13" grpId="0"/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260648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Digital Signatures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B98FE85-12D6-6849-B1FB-AAF0CF876101}"/>
              </a:ext>
            </a:extLst>
          </p:cNvPr>
          <p:cNvGrpSpPr/>
          <p:nvPr/>
        </p:nvGrpSpPr>
        <p:grpSpPr>
          <a:xfrm>
            <a:off x="251520" y="2636912"/>
            <a:ext cx="8784976" cy="1728192"/>
            <a:chOff x="251520" y="2636912"/>
            <a:chExt cx="8784976" cy="1728192"/>
          </a:xfrm>
        </p:grpSpPr>
        <p:sp>
          <p:nvSpPr>
            <p:cNvPr id="5" name="Rectangle 63">
              <a:extLst>
                <a:ext uri="{FF2B5EF4-FFF2-40B4-BE49-F238E27FC236}">
                  <a16:creationId xmlns:a16="http://schemas.microsoft.com/office/drawing/2014/main" id="{33005AA3-3756-5C43-81D1-FA22F2293D2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23528" y="2636912"/>
              <a:ext cx="8712968" cy="1728192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800" b="1" dirty="0">
                  <a:solidFill>
                    <a:srgbClr val="0000FF"/>
                  </a:solidFill>
                  <a:ea typeface="American Typewriter" charset="0"/>
                  <a:cs typeface="American Typewriter" charset="0"/>
                </a:rPr>
                <a:t>Theorem</a:t>
              </a:r>
              <a:r>
                <a:rPr lang="en-US" sz="2800" b="0" dirty="0">
                  <a:ea typeface="American Typewriter" charset="0"/>
                  <a:cs typeface="American Typewriter" charset="0"/>
                </a:rPr>
                <a:t>: Assuming the hardnes</a:t>
              </a:r>
              <a:r>
                <a:rPr lang="en-US" sz="2800" dirty="0">
                  <a:ea typeface="American Typewriter" charset="0"/>
                  <a:cs typeface="American Typewriter" charset="0"/>
                </a:rPr>
                <a:t>s of the discrete logarithm problem</a:t>
              </a:r>
              <a:r>
                <a:rPr lang="en-US" sz="2800" b="0" dirty="0">
                  <a:ea typeface="American Typewriter" charset="0"/>
                  <a:cs typeface="American Typewriter" charset="0"/>
                </a:rPr>
                <a:t>, there are digital signature schemes.  </a:t>
              </a:r>
              <a:endParaRPr lang="en-US" sz="2800" b="0" dirty="0">
                <a:latin typeface="+mn-lt"/>
                <a:ea typeface="American Typewriter" charset="0"/>
                <a:cs typeface="American Typewriter" charset="0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3FF364B-3B2B-1140-A91D-CC27E87966E5}"/>
                </a:ext>
              </a:extLst>
            </p:cNvPr>
            <p:cNvSpPr/>
            <p:nvPr/>
          </p:nvSpPr>
          <p:spPr>
            <a:xfrm>
              <a:off x="251520" y="2708920"/>
              <a:ext cx="8640960" cy="16561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935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Other Constructions of CRHFs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09D670B5-90E6-384F-9FCD-EABC97057F5D}"/>
              </a:ext>
            </a:extLst>
          </p:cNvPr>
          <p:cNvSpPr txBox="1">
            <a:spLocks noChangeArrowheads="1"/>
          </p:cNvSpPr>
          <p:nvPr/>
        </p:nvSpPr>
        <p:spPr>
          <a:xfrm>
            <a:off x="527454" y="1229268"/>
            <a:ext cx="886908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From the hardness of factoring, lattice problems etc.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15B0A39B-EF76-6648-B895-B489AFC1B2BB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2256184"/>
            <a:ext cx="8869082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Not known to follow from the existence of one-way functions or even one-way permutations…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D8A9AD61-A6C5-2D4C-8293-6F81AC99F5B5}"/>
              </a:ext>
            </a:extLst>
          </p:cNvPr>
          <p:cNvSpPr txBox="1">
            <a:spLocks noChangeArrowheads="1"/>
          </p:cNvSpPr>
          <p:nvPr/>
        </p:nvSpPr>
        <p:spPr>
          <a:xfrm>
            <a:off x="527454" y="3605532"/>
            <a:ext cx="8437034" cy="16561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“Black-box separations”: Certain ways of constructing CRHF from OWF/OWP cannot work. </a:t>
            </a:r>
          </a:p>
          <a:p>
            <a:pPr algn="l"/>
            <a:r>
              <a:rPr lang="en-US" sz="2000" dirty="0">
                <a:ea typeface="American Typewriter" charset="0"/>
                <a:cs typeface="American Typewriter" charset="0"/>
              </a:rPr>
              <a:t>“Finding collisions on a one-way street”, Daniel Simon, </a:t>
            </a:r>
            <a:r>
              <a:rPr lang="en-US" sz="2000" dirty="0" err="1">
                <a:ea typeface="American Typewriter" charset="0"/>
                <a:cs typeface="American Typewriter" charset="0"/>
              </a:rPr>
              <a:t>Eurocrypt</a:t>
            </a:r>
            <a:r>
              <a:rPr lang="en-US" sz="2000" dirty="0">
                <a:ea typeface="American Typewriter" charset="0"/>
                <a:cs typeface="American Typewriter" charset="0"/>
              </a:rPr>
              <a:t> 1998.</a:t>
            </a:r>
            <a:endParaRPr lang="en-US" sz="20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94E32EAC-199E-B04D-89E3-444F462B774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5445224"/>
                <a:ext cx="8437034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dirty="0">
                    <a:ea typeface="American Typewriter" charset="0"/>
                    <a:cs typeface="American Typewriter" charset="0"/>
                  </a:rPr>
                  <a:t>Nevertheless, big open problem: OWF/OWP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?</m:t>
                        </m:r>
                      </m:sup>
                    </m:sSup>
                  </m:oMath>
                </a14:m>
                <a:r>
                  <a:rPr lang="en-US" sz="2800" b="1" dirty="0">
                    <a:ea typeface="American Typewriter" charset="0"/>
                    <a:cs typeface="American Typewriter" charset="0"/>
                  </a:rPr>
                  <a:t> CRHF?</a:t>
                </a: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94E32EAC-199E-B04D-89E3-444F462B7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5445224"/>
                <a:ext cx="8437034" cy="792088"/>
              </a:xfrm>
              <a:prstGeom prst="rect">
                <a:avLst/>
              </a:prstGeom>
              <a:blipFill>
                <a:blip r:embed="rId3"/>
                <a:stretch>
                  <a:fillRect l="-1502" r="-150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486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260648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Digital Signatures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B98FE85-12D6-6849-B1FB-AAF0CF876101}"/>
              </a:ext>
            </a:extLst>
          </p:cNvPr>
          <p:cNvGrpSpPr/>
          <p:nvPr/>
        </p:nvGrpSpPr>
        <p:grpSpPr>
          <a:xfrm>
            <a:off x="251520" y="3933056"/>
            <a:ext cx="8784976" cy="1728192"/>
            <a:chOff x="251520" y="2636912"/>
            <a:chExt cx="8784976" cy="1728192"/>
          </a:xfrm>
        </p:grpSpPr>
        <p:sp>
          <p:nvSpPr>
            <p:cNvPr id="5" name="Rectangle 63">
              <a:extLst>
                <a:ext uri="{FF2B5EF4-FFF2-40B4-BE49-F238E27FC236}">
                  <a16:creationId xmlns:a16="http://schemas.microsoft.com/office/drawing/2014/main" id="{33005AA3-3756-5C43-81D1-FA22F2293D2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23528" y="2636912"/>
              <a:ext cx="8712968" cy="1728192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800" b="1" dirty="0">
                  <a:solidFill>
                    <a:srgbClr val="0000FF"/>
                  </a:solidFill>
                  <a:ea typeface="American Typewriter" charset="0"/>
                  <a:cs typeface="American Typewriter" charset="0"/>
                </a:rPr>
                <a:t>Theorem</a:t>
              </a:r>
              <a:r>
                <a:rPr lang="en-US" sz="2800" b="0" dirty="0">
                  <a:ea typeface="American Typewriter" charset="0"/>
                  <a:cs typeface="American Typewriter" charset="0"/>
                </a:rPr>
                <a:t>: Digital Signature schemes exist </a:t>
              </a:r>
              <a:r>
                <a:rPr lang="en-US" sz="2800" b="0" i="1" dirty="0">
                  <a:ea typeface="American Typewriter" charset="0"/>
                  <a:cs typeface="American Typewriter" charset="0"/>
                </a:rPr>
                <a:t>if and only if </a:t>
              </a:r>
              <a:r>
                <a:rPr lang="en-US" sz="2800" b="0" dirty="0">
                  <a:ea typeface="American Typewriter" charset="0"/>
                  <a:cs typeface="American Typewriter" charset="0"/>
                </a:rPr>
                <a:t>one-way functions exist.</a:t>
              </a:r>
              <a:endParaRPr lang="en-US" sz="2800" b="0" dirty="0">
                <a:latin typeface="+mn-lt"/>
                <a:ea typeface="American Typewriter" charset="0"/>
                <a:cs typeface="American Typewriter" charset="0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3FF364B-3B2B-1140-A91D-CC27E87966E5}"/>
                </a:ext>
              </a:extLst>
            </p:cNvPr>
            <p:cNvSpPr/>
            <p:nvPr/>
          </p:nvSpPr>
          <p:spPr>
            <a:xfrm>
              <a:off x="251520" y="2708920"/>
              <a:ext cx="8640960" cy="16561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63">
            <a:extLst>
              <a:ext uri="{FF2B5EF4-FFF2-40B4-BE49-F238E27FC236}">
                <a16:creationId xmlns:a16="http://schemas.microsoft.com/office/drawing/2014/main" id="{4ADCCB53-BA29-2948-9506-EFAB7B3B3480}"/>
              </a:ext>
            </a:extLst>
          </p:cNvPr>
          <p:cNvSpPr txBox="1">
            <a:spLocks noChangeArrowheads="1"/>
          </p:cNvSpPr>
          <p:nvPr/>
        </p:nvSpPr>
        <p:spPr>
          <a:xfrm>
            <a:off x="311430" y="1268760"/>
            <a:ext cx="8869082" cy="28083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It turns out that collision-resistant hashing is not necessary; something weaker called universal one-way hashing (UOWHF) suffices. Furthermore, UOWHFs can be constructed from one-way functions alone.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46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49536</TotalTime>
  <Words>1657</Words>
  <Application>Microsoft Macintosh PowerPoint</Application>
  <PresentationFormat>On-screen Show (4:3)</PresentationFormat>
  <Paragraphs>202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American Typewriter</vt:lpstr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Vinodv</dc:creator>
  <cp:lastModifiedBy>Aparna Ajit Gupte</cp:lastModifiedBy>
  <cp:revision>1247</cp:revision>
  <dcterms:created xsi:type="dcterms:W3CDTF">2014-03-14T23:52:55Z</dcterms:created>
  <dcterms:modified xsi:type="dcterms:W3CDTF">2021-11-04T15:10:30Z</dcterms:modified>
</cp:coreProperties>
</file>