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29" r:id="rId2"/>
    <p:sldId id="569" r:id="rId3"/>
    <p:sldId id="601" r:id="rId4"/>
    <p:sldId id="602" r:id="rId5"/>
    <p:sldId id="308" r:id="rId6"/>
    <p:sldId id="578" r:id="rId7"/>
    <p:sldId id="605" r:id="rId8"/>
    <p:sldId id="606" r:id="rId9"/>
    <p:sldId id="607" r:id="rId10"/>
    <p:sldId id="589" r:id="rId11"/>
    <p:sldId id="579" r:id="rId12"/>
    <p:sldId id="608" r:id="rId13"/>
    <p:sldId id="609" r:id="rId14"/>
    <p:sldId id="603" r:id="rId15"/>
    <p:sldId id="619" r:id="rId16"/>
    <p:sldId id="551" r:id="rId17"/>
    <p:sldId id="612" r:id="rId18"/>
    <p:sldId id="615" r:id="rId19"/>
    <p:sldId id="616" r:id="rId20"/>
    <p:sldId id="617" r:id="rId21"/>
    <p:sldId id="582" r:id="rId22"/>
    <p:sldId id="592" r:id="rId23"/>
    <p:sldId id="593" r:id="rId24"/>
    <p:sldId id="594" r:id="rId25"/>
    <p:sldId id="595" r:id="rId26"/>
    <p:sldId id="583" r:id="rId27"/>
    <p:sldId id="597" r:id="rId28"/>
    <p:sldId id="596" r:id="rId29"/>
    <p:sldId id="620" r:id="rId30"/>
    <p:sldId id="599" r:id="rId31"/>
    <p:sldId id="621" r:id="rId32"/>
    <p:sldId id="585" r:id="rId33"/>
    <p:sldId id="6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EA968D"/>
    <a:srgbClr val="1E177C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/>
    <p:restoredTop sz="76240" autoAdjust="0"/>
  </p:normalViewPr>
  <p:slideViewPr>
    <p:cSldViewPr>
      <p:cViewPr varScale="1">
        <p:scale>
          <a:sx n="95" d="100"/>
          <a:sy n="95" d="100"/>
        </p:scale>
        <p:origin x="6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1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6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81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6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sz="1200" i="1" dirty="0">
                <a:cs typeface="Arial" charset="0"/>
              </a:rPr>
              <a:t>as opposed to “security through obscurity”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71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30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10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20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1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3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1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02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3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72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83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36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774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02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98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93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4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80731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930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32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9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57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9229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369" indent="-342369">
              <a:spcBef>
                <a:spcPct val="2000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925377-09F5-4664-8E13-C0CFC4818178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324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7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27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2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8.png"/><Relationship Id="rId5" Type="http://schemas.openxmlformats.org/officeDocument/2006/relationships/image" Target="../media/image38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image" Target="../media/image38.png"/><Relationship Id="rId10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66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150047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Homework (95%):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we will count your best 5.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449CC310-ACB0-3C45-8117-E43143540654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888432"/>
            <a:ext cx="792088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Class Participation (5%):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Lecture, Recitations, Piazza.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0200F9BB-2F54-F640-979D-0F97FB36DEB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599433"/>
            <a:ext cx="792088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Prerequisites: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Algorithms, Probability &amp; Discrete Math, but most of all, “mathematical maturity”.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AFA4BDC-13D0-2749-957F-04053B4230D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562921"/>
            <a:ext cx="8388424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(Optional) special recitations: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one on basic complexity theory </a:t>
            </a:r>
            <a:r>
              <a:rPr lang="en-US" altLang="en-US" sz="20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(next Friday 9/17, watch your email!)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another on number theory. </a:t>
            </a:r>
          </a:p>
        </p:txBody>
      </p:sp>
    </p:spTree>
    <p:extLst>
      <p:ext uri="{BB962C8B-B14F-4D97-AF65-F5344CB8AC3E}">
        <p14:creationId xmlns:p14="http://schemas.microsoft.com/office/powerpoint/2010/main" val="1731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0475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4968552"/>
            <a:ext cx="8840018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Alice wants to send a message M to Bob without revealing it to Eve. </a:t>
            </a:r>
          </a:p>
        </p:txBody>
      </p:sp>
    </p:spTree>
    <p:extLst>
      <p:ext uri="{BB962C8B-B14F-4D97-AF65-F5344CB8AC3E}">
        <p14:creationId xmlns:p14="http://schemas.microsoft.com/office/powerpoint/2010/main" val="35042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1143" y="304436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104273" y="298290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963749"/>
            <a:ext cx="8578472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SETUP: Alice and Bob meet beforehand to agree on a secret key k.</a:t>
            </a:r>
          </a:p>
        </p:txBody>
      </p:sp>
    </p:spTree>
    <p:extLst>
      <p:ext uri="{BB962C8B-B14F-4D97-AF65-F5344CB8AC3E}">
        <p14:creationId xmlns:p14="http://schemas.microsoft.com/office/powerpoint/2010/main" val="17882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6426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Key Notion: Secret-key Encryption	</a:t>
            </a:r>
          </a:p>
          <a:p>
            <a:r>
              <a:rPr lang="en-US" sz="24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(or Symmetric-key Encryption)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356899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092610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021559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1143" y="286106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104273" y="279959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/>
              <p:nvPr/>
            </p:nvSpPr>
            <p:spPr>
              <a:xfrm>
                <a:off x="1331640" y="1412776"/>
                <a:ext cx="652545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12776"/>
                <a:ext cx="652545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3573016"/>
            <a:ext cx="7543874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Three (possibly probabilistic) polynomial-time algorithms: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4E41DD70-1439-6F40-B62C-D9EF6DE078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4402023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Key Generation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Gen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4E41DD70-1439-6F40-B62C-D9EF6DE07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4402023"/>
                <a:ext cx="7030336" cy="546871"/>
              </a:xfrm>
              <a:prstGeom prst="rect">
                <a:avLst/>
              </a:prstGeom>
              <a:blipFill>
                <a:blip r:embed="rId5"/>
                <a:stretch>
                  <a:fillRect l="-108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E03AB97-9511-6846-A92B-074483983A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5330401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Encryption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Enc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Enc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E03AB97-9511-6846-A92B-074483983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5330401"/>
                <a:ext cx="7030336" cy="546871"/>
              </a:xfrm>
              <a:prstGeom prst="rect">
                <a:avLst/>
              </a:prstGeom>
              <a:blipFill>
                <a:blip r:embed="rId6"/>
                <a:stretch>
                  <a:fillRect l="-108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B196C954-4549-8949-91B0-07B76E39F3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6122489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Decryption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Dec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Dec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B196C954-4549-8949-91B0-07B76E39F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6122489"/>
                <a:ext cx="7030336" cy="546871"/>
              </a:xfrm>
              <a:prstGeom prst="rect">
                <a:avLst/>
              </a:prstGeom>
              <a:blipFill>
                <a:blip r:embed="rId7"/>
                <a:stretch>
                  <a:fillRect l="-108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/>
              <p:nvPr/>
            </p:nvSpPr>
            <p:spPr>
              <a:xfrm>
                <a:off x="2925670" y="1841550"/>
                <a:ext cx="3434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Calibri" panose="020F0502020204030204" pitchFamily="34" charset="0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Enc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70" y="1841550"/>
                <a:ext cx="3434273" cy="461665"/>
              </a:xfrm>
              <a:prstGeom prst="rect">
                <a:avLst/>
              </a:prstGeom>
              <a:blipFill>
                <a:blip r:embed="rId8"/>
                <a:stretch>
                  <a:fillRect l="-2952" t="-5263" r="-73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A31746-FC94-4342-A651-4ABB4BD3E681}"/>
                  </a:ext>
                </a:extLst>
              </p:cNvPr>
              <p:cNvSpPr/>
              <p:nvPr/>
            </p:nvSpPr>
            <p:spPr>
              <a:xfrm>
                <a:off x="7299693" y="2158364"/>
                <a:ext cx="18101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American Typewriter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De</m:t>
                      </m:r>
                      <m:r>
                        <m:rPr>
                          <m:sty m:val="p"/>
                        </m:rPr>
                        <a:rPr lang="en-US" alt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c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A31746-FC94-4342-A651-4ABB4BD3E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3" y="2158364"/>
                <a:ext cx="1810175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3">
            <a:extLst>
              <a:ext uri="{FF2B5EF4-FFF2-40B4-BE49-F238E27FC236}">
                <a16:creationId xmlns:a16="http://schemas.microsoft.com/office/drawing/2014/main" id="{02A6A4E3-BBB6-8F43-A0BF-B348C929A435}"/>
              </a:ext>
            </a:extLst>
          </p:cNvPr>
          <p:cNvSpPr txBox="1">
            <a:spLocks noChangeArrowheads="1"/>
          </p:cNvSpPr>
          <p:nvPr/>
        </p:nvSpPr>
        <p:spPr>
          <a:xfrm>
            <a:off x="2939988" y="4877491"/>
            <a:ext cx="3388849" cy="3674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Has to be probabilistic</a:t>
            </a:r>
          </a:p>
        </p:txBody>
      </p:sp>
    </p:spTree>
    <p:extLst>
      <p:ext uri="{BB962C8B-B14F-4D97-AF65-F5344CB8AC3E}">
        <p14:creationId xmlns:p14="http://schemas.microsoft.com/office/powerpoint/2010/main" val="25493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  <p:bldP spid="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Worst-case Adversary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" name="Picture 19" descr="MCj04359310000[1]">
            <a:extLst>
              <a:ext uri="{FF2B5EF4-FFF2-40B4-BE49-F238E27FC236}">
                <a16:creationId xmlns:a16="http://schemas.microsoft.com/office/drawing/2014/main" id="{ABF951DB-ADFB-E140-B7C5-E3149832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6C2698-0832-474A-9599-E970446C2E31}"/>
              </a:ext>
            </a:extLst>
          </p:cNvPr>
          <p:cNvSpPr>
            <a:spLocks/>
          </p:cNvSpPr>
          <p:nvPr/>
        </p:nvSpPr>
        <p:spPr bwMode="auto">
          <a:xfrm>
            <a:off x="755576" y="1556792"/>
            <a:ext cx="8208912" cy="6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An arbitrary computationally </a:t>
            </a:r>
            <a:r>
              <a:rPr lang="en-US" altLang="en-US" sz="2400" i="1" dirty="0">
                <a:cs typeface="Arial" charset="0"/>
              </a:rPr>
              <a:t>unbounded</a:t>
            </a:r>
            <a:r>
              <a:rPr lang="en-US" altLang="en-US" sz="2400" dirty="0">
                <a:cs typeface="Arial" charset="0"/>
              </a:rPr>
              <a:t> algorithm </a:t>
            </a: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EVE</a:t>
            </a:r>
            <a:r>
              <a:rPr lang="en-US" altLang="en-US" sz="2400" dirty="0">
                <a:cs typeface="Arial" charset="0"/>
              </a:rPr>
              <a:t>.*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633B025-0005-9D4A-87CE-EA2327D6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576" y="2348880"/>
                <a:ext cx="8172400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cs typeface="Arial" charset="0"/>
                  </a:rPr>
                  <a:t>Knows Alice and Bob’s algorithms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𝐸𝑛𝑐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𝐷𝑒𝑐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but does not know the key nor their internal randomness. </a:t>
                </a:r>
                <a:br>
                  <a:rPr lang="en-US" altLang="en-US" sz="2400" dirty="0">
                    <a:cs typeface="Arial" charset="0"/>
                  </a:rPr>
                </a:br>
                <a:r>
                  <a:rPr lang="en-US" altLang="en-US" sz="2400" dirty="0">
                    <a:cs typeface="Arial" charset="0"/>
                  </a:rPr>
                  <a:t>	(</a:t>
                </a:r>
                <a:r>
                  <a:rPr lang="en-US" altLang="en-US" sz="2000" i="1" dirty="0" err="1">
                    <a:cs typeface="Arial" charset="0"/>
                  </a:rPr>
                  <a:t>Kerckhoff’s</a:t>
                </a:r>
                <a:r>
                  <a:rPr lang="en-US" altLang="en-US" sz="2000" i="1" dirty="0">
                    <a:cs typeface="Arial" charset="0"/>
                  </a:rPr>
                  <a:t> principle or Shannon’s maxim</a:t>
                </a:r>
                <a:r>
                  <a:rPr lang="en-US" altLang="en-US" sz="2400" dirty="0">
                    <a:cs typeface="Arial" charset="0"/>
                  </a:rPr>
                  <a:t>)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633B025-0005-9D4A-87CE-EA2327D65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348880"/>
                <a:ext cx="8172400" cy="1584176"/>
              </a:xfrm>
              <a:prstGeom prst="rect">
                <a:avLst/>
              </a:prstGeom>
              <a:blipFill>
                <a:blip r:embed="rId4"/>
                <a:stretch>
                  <a:fillRect l="-1085" t="-3175" r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F31AFD-8010-454F-8FC3-E30EA649F87E}"/>
              </a:ext>
            </a:extLst>
          </p:cNvPr>
          <p:cNvSpPr>
            <a:spLocks/>
          </p:cNvSpPr>
          <p:nvPr/>
        </p:nvSpPr>
        <p:spPr bwMode="auto">
          <a:xfrm>
            <a:off x="755576" y="4149080"/>
            <a:ext cx="77768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Can see the ciphertexts going through the channel </a:t>
            </a:r>
            <a:r>
              <a:rPr lang="en-US" altLang="en-US" sz="2000" i="1" dirty="0">
                <a:cs typeface="Arial" charset="0"/>
              </a:rPr>
              <a:t>(but cannot modify them… we will come to that later)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3CCC1D-D29C-734F-AF65-A65DA23485DF}"/>
              </a:ext>
            </a:extLst>
          </p:cNvPr>
          <p:cNvSpPr>
            <a:spLocks/>
          </p:cNvSpPr>
          <p:nvPr/>
        </p:nvSpPr>
        <p:spPr bwMode="auto">
          <a:xfrm>
            <a:off x="890210" y="5423791"/>
            <a:ext cx="79031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Security Definition: What is she trying to learn?</a:t>
            </a:r>
            <a:endParaRPr lang="en-US" altLang="en-US" sz="2000" b="1" i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7D49793-0E3C-0141-8AC9-61C3CCBFF0A6}"/>
              </a:ext>
            </a:extLst>
          </p:cNvPr>
          <p:cNvSpPr/>
          <p:nvPr/>
        </p:nvSpPr>
        <p:spPr>
          <a:xfrm>
            <a:off x="6399418" y="6257891"/>
            <a:ext cx="89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charset="0"/>
              </a:rPr>
              <a:t>A-priori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ECA4D-B33D-A24E-899F-DAE629FF83F4}"/>
              </a:ext>
            </a:extLst>
          </p:cNvPr>
          <p:cNvSpPr/>
          <p:nvPr/>
        </p:nvSpPr>
        <p:spPr>
          <a:xfrm>
            <a:off x="2195736" y="6257891"/>
            <a:ext cx="1295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charset="0"/>
              </a:rPr>
              <a:t>A-posteriori</a:t>
            </a:r>
            <a:endParaRPr lang="en-US" dirty="0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92874"/>
            <a:ext cx="8712968" cy="7598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Shannon’s Perfect Secrecy Definition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356899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092610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021559"/>
            <a:ext cx="648072" cy="670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83B9F4AA-5928-5D41-ABB3-C6EA77DC7B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1143" y="2861063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Key k</a:t>
                </a:r>
                <a:r>
                  <a:rPr lang="en-US" alt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83B9F4AA-5928-5D41-ABB3-C6EA77DC7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3" y="2861063"/>
                <a:ext cx="1656184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E4F38A42-6FC8-1146-959A-90A4B6A6DB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04273" y="2799598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Key k</a:t>
                </a:r>
                <a:r>
                  <a:rPr lang="en-US" alt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E4F38A42-6FC8-1146-959A-90A4B6A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73" y="2799598"/>
                <a:ext cx="1656184" cy="378039"/>
              </a:xfrm>
              <a:prstGeom prst="rect">
                <a:avLst/>
              </a:prstGeom>
              <a:blipFill>
                <a:blip r:embed="rId5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/>
              <p:nvPr/>
            </p:nvSpPr>
            <p:spPr>
              <a:xfrm>
                <a:off x="683568" y="1412776"/>
                <a:ext cx="1300617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ℳ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1300617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/>
              <p:nvPr/>
            </p:nvSpPr>
            <p:spPr>
              <a:xfrm>
                <a:off x="3506932" y="1876436"/>
                <a:ext cx="2130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Enc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32" y="1876436"/>
                <a:ext cx="213013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A8DDA78-CC72-F340-AA50-6F8F0ED40EE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1241571"/>
                <a:ext cx="4779106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Message space (probability distribution)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ℳ</m:t>
                    </m:r>
                  </m:oMath>
                </a14:m>
                <a:r>
                  <a:rPr lang="en-US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A8DDA78-CC72-F340-AA50-6F8F0ED40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41571"/>
                <a:ext cx="4779106" cy="546871"/>
              </a:xfrm>
              <a:prstGeom prst="rect">
                <a:avLst/>
              </a:prstGeom>
              <a:blipFill>
                <a:blip r:embed="rId8"/>
                <a:stretch>
                  <a:fillRect l="-105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D4E6FB1-527C-6E4A-BC39-05E048B4CEE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67127" y="3284984"/>
                <a:ext cx="1588649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Key space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D4E6FB1-527C-6E4A-BC39-05E048B4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27" y="3284984"/>
                <a:ext cx="1588649" cy="546871"/>
              </a:xfrm>
              <a:prstGeom prst="rect">
                <a:avLst/>
              </a:prstGeom>
              <a:blipFill>
                <a:blip r:embed="rId9"/>
                <a:stretch>
                  <a:fillRect l="-396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E1F49416-2C50-A04B-B119-3C8631B6FC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06932" y="2474942"/>
                <a:ext cx="2261764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Ciphertext space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E1F49416-2C50-A04B-B119-3C8631B6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32" y="2474942"/>
                <a:ext cx="2261764" cy="546871"/>
              </a:xfrm>
              <a:prstGeom prst="rect">
                <a:avLst/>
              </a:prstGeom>
              <a:blipFill>
                <a:blip r:embed="rId10"/>
                <a:stretch>
                  <a:fillRect l="-279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F82CCD5-73C0-5742-A58A-B76B8B133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5157192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F82CCD5-73C0-5742-A58A-B76B8B13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5157192"/>
                <a:ext cx="8172908" cy="613417"/>
              </a:xfrm>
              <a:prstGeom prst="rect">
                <a:avLst/>
              </a:prstGeom>
              <a:blipFill>
                <a:blip r:embed="rId11"/>
                <a:stretch>
                  <a:fillRect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56A3549-A73F-1F4B-9DCE-009236449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13" y="5839919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56A3549-A73F-1F4B-9DCE-009236449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413" y="5839919"/>
                <a:ext cx="7920880" cy="6134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34B497-6780-9940-A3E6-EB243BE091BA}"/>
              </a:ext>
            </a:extLst>
          </p:cNvPr>
          <p:cNvCxnSpPr>
            <a:cxnSpLocks/>
          </p:cNvCxnSpPr>
          <p:nvPr/>
        </p:nvCxnSpPr>
        <p:spPr>
          <a:xfrm>
            <a:off x="4678722" y="2420888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23" name="Picture 19" descr="MCj04359310000[1]">
            <a:extLst>
              <a:ext uri="{FF2B5EF4-FFF2-40B4-BE49-F238E27FC236}">
                <a16:creationId xmlns:a16="http://schemas.microsoft.com/office/drawing/2014/main" id="{1A122E8E-476C-624B-93E6-5B52BF08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155504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F7B238-B2CB-5549-8140-1AE2F5EAF819}"/>
              </a:ext>
            </a:extLst>
          </p:cNvPr>
          <p:cNvSpPr/>
          <p:nvPr/>
        </p:nvSpPr>
        <p:spPr>
          <a:xfrm>
            <a:off x="578824" y="5229200"/>
            <a:ext cx="51898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75FB66-D887-724F-858B-05850F2F867F}"/>
              </a:ext>
            </a:extLst>
          </p:cNvPr>
          <p:cNvSpPr/>
          <p:nvPr/>
        </p:nvSpPr>
        <p:spPr>
          <a:xfrm>
            <a:off x="1331640" y="5851722"/>
            <a:ext cx="4203284" cy="71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C9BA62-AFDA-D24A-8C54-8D4FC0EBD03C}"/>
              </a:ext>
            </a:extLst>
          </p:cNvPr>
          <p:cNvSpPr/>
          <p:nvPr/>
        </p:nvSpPr>
        <p:spPr>
          <a:xfrm>
            <a:off x="5628810" y="5832927"/>
            <a:ext cx="3263670" cy="79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3158202-BEFF-CA4E-B370-E5C4A296F391}"/>
              </a:ext>
            </a:extLst>
          </p:cNvPr>
          <p:cNvSpPr>
            <a:spLocks/>
          </p:cNvSpPr>
          <p:nvPr/>
        </p:nvSpPr>
        <p:spPr bwMode="auto">
          <a:xfrm>
            <a:off x="2555776" y="4360107"/>
            <a:ext cx="4419066" cy="61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IDEA: A-posteriori = A-priori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EF978-A201-9040-9BE2-6BA2D24EE36C}"/>
              </a:ext>
            </a:extLst>
          </p:cNvPr>
          <p:cNvSpPr/>
          <p:nvPr/>
        </p:nvSpPr>
        <p:spPr>
          <a:xfrm>
            <a:off x="683568" y="5157192"/>
            <a:ext cx="741682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2" grpId="1"/>
      <p:bldP spid="17" grpId="0" animBg="1"/>
      <p:bldP spid="17" grpId="1" animBg="1"/>
      <p:bldP spid="18" grpId="0" animBg="1"/>
      <p:bldP spid="18" grpId="1" animBg="1"/>
      <p:bldP spid="18" grpId="2" animBg="1"/>
      <p:bldP spid="19" grpId="1" animBg="1"/>
      <p:bldP spid="19" grpId="2" animBg="1"/>
      <p:bldP spid="9" grpId="0" animBg="1"/>
      <p:bldP spid="24" grpId="0" animBg="1"/>
      <p:bldP spid="25" grpId="0" animBg="1"/>
      <p:bldP spid="2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134076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Perfect indistinguishability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 Turing test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+mn-ea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 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en-US" sz="2400" dirty="0"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kumimoji="0" lang="en-US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6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3615931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3615931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692297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3698727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4770267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𝑐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4770267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4729424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𝑐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729424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04" y="5560147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2381817" y="5560147"/>
            <a:ext cx="6294639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+mj-ea"/>
                <a:cs typeface="+mj-cs"/>
              </a:rPr>
              <a:t>is a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erican Typewriter" charset="0"/>
                <a:ea typeface="+mj-ea"/>
                <a:cs typeface="+mj-cs"/>
              </a:rPr>
              <a:t>distinguisher</a:t>
            </a:r>
            <a:r>
              <a:rPr lang="en-US" altLang="en-US" sz="2400" dirty="0">
                <a:solidFill>
                  <a:prstClr val="black"/>
                </a:solidFill>
                <a:latin typeface="American Typewriter" charset="0"/>
              </a:rPr>
              <a:t> (that gets c and tries to guess which world she’s in)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4266211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←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66211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5806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422536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←</m:t>
                    </m:r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4225368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598" t="-25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29DFF-D908-8F43-96AC-CD50304A940D}"/>
              </a:ext>
            </a:extLst>
          </p:cNvPr>
          <p:cNvCxnSpPr/>
          <p:nvPr/>
        </p:nvCxnSpPr>
        <p:spPr>
          <a:xfrm>
            <a:off x="-684584" y="3212976"/>
            <a:ext cx="10441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1">
            <a:extLst>
              <a:ext uri="{FF2B5EF4-FFF2-40B4-BE49-F238E27FC236}">
                <a16:creationId xmlns:a16="http://schemas.microsoft.com/office/drawing/2014/main" id="{3689EC23-711F-644B-9C73-231B3CAFA3A5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 Definition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577396-D080-8A44-876F-EBE36089555E}"/>
                  </a:ext>
                </a:extLst>
              </p:cNvPr>
              <p:cNvSpPr/>
              <p:nvPr/>
            </p:nvSpPr>
            <p:spPr>
              <a:xfrm>
                <a:off x="2019058" y="2564904"/>
                <a:ext cx="50307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⁡[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⁡[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577396-D080-8A44-876F-EBE360895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58" y="2564904"/>
                <a:ext cx="5030736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8DD51F4-B573-E54A-B289-32BCDAF96364}"/>
              </a:ext>
            </a:extLst>
          </p:cNvPr>
          <p:cNvSpPr/>
          <p:nvPr/>
        </p:nvSpPr>
        <p:spPr>
          <a:xfrm>
            <a:off x="1656601" y="2492896"/>
            <a:ext cx="604442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44424-AAD5-334B-A437-BCBFE5294A87}"/>
              </a:ext>
            </a:extLst>
          </p:cNvPr>
          <p:cNvSpPr/>
          <p:nvPr/>
        </p:nvSpPr>
        <p:spPr>
          <a:xfrm>
            <a:off x="4355976" y="1971601"/>
            <a:ext cx="218693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D985B2-74DA-4D45-B84C-2656C213CADC}"/>
              </a:ext>
            </a:extLst>
          </p:cNvPr>
          <p:cNvSpPr/>
          <p:nvPr/>
        </p:nvSpPr>
        <p:spPr>
          <a:xfrm>
            <a:off x="827584" y="1873917"/>
            <a:ext cx="7848872" cy="1207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6" grpId="0"/>
      <p:bldP spid="17" grpId="0"/>
      <p:bldP spid="20" grpId="0"/>
      <p:bldP spid="22" grpId="0"/>
      <p:bldP spid="24" grpId="0"/>
      <p:bldP spid="25" grpId="0"/>
      <p:bldP spid="27" grpId="0" animBg="1"/>
      <p:bldP spid="28" grpId="0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Two Definitions are Equivalent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FC8EA-98A9-7A4B-BB65-D04461BC7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16" y="2492896"/>
                <a:ext cx="6984776" cy="147751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An encryption scheme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Enc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Dec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satisfies perfect secrecy IFF it satisfies perfect indistinguishability.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FC8EA-98A9-7A4B-BB65-D04461BC7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492896"/>
                <a:ext cx="6984776" cy="1477513"/>
              </a:xfrm>
              <a:prstGeom prst="rect">
                <a:avLst/>
              </a:prstGeom>
              <a:blipFill>
                <a:blip r:embed="rId3"/>
                <a:stretch>
                  <a:fillRect l="-1085" t="-252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0D1547-F1EF-AE43-9E12-ACBD2767778D}"/>
              </a:ext>
            </a:extLst>
          </p:cNvPr>
          <p:cNvSpPr>
            <a:spLocks/>
          </p:cNvSpPr>
          <p:nvPr/>
        </p:nvSpPr>
        <p:spPr bwMode="auto">
          <a:xfrm>
            <a:off x="1115616" y="4509120"/>
            <a:ext cx="7920880" cy="6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PROOF</a:t>
            </a:r>
            <a:r>
              <a:rPr lang="en-US" altLang="en-US" sz="2400" dirty="0">
                <a:cs typeface="Arial" charset="0"/>
              </a:rPr>
              <a:t>: Simple use of Bayes’ Theorem.</a:t>
            </a:r>
          </a:p>
        </p:txBody>
      </p:sp>
    </p:spTree>
    <p:extLst>
      <p:ext uri="{BB962C8B-B14F-4D97-AF65-F5344CB8AC3E}">
        <p14:creationId xmlns:p14="http://schemas.microsoft.com/office/powerpoint/2010/main" val="23522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Secrecy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58" y="4244873"/>
                <a:ext cx="8722442" cy="480271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" charset="0"/>
                  </a:rPr>
                  <a:t>Key Observation: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58" y="4244873"/>
                <a:ext cx="8722442" cy="480271"/>
              </a:xfrm>
              <a:prstGeom prst="rect">
                <a:avLst/>
              </a:prstGeom>
              <a:blipFill>
                <a:blip r:embed="rId8"/>
                <a:stretch>
                  <a:fillRect l="-1016" t="-7500" r="-290" b="-20000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l-GR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𝜶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CA2F54-9992-8F45-A620-36B80092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5229201"/>
                <a:ext cx="9721080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endParaRPr lang="en-US" alt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CA2F54-9992-8F45-A620-36B80092E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229201"/>
                <a:ext cx="9721080" cy="480271"/>
              </a:xfrm>
              <a:prstGeom prst="rect">
                <a:avLst/>
              </a:prstGeom>
              <a:blipFill>
                <a:blip r:embed="rId10"/>
                <a:stretch>
                  <a:fillRect t="-117949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65E795F-14F4-3847-A31B-CF71F00B3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592" y="5731847"/>
                <a:ext cx="8676964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en-US" sz="2400" dirty="0">
                  <a:ea typeface="Cambria Math" panose="02040503050406030204" pitchFamily="18" charset="0"/>
                  <a:cs typeface="Arial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sz="2400" dirty="0"/>
                  <a:t>	 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endParaRPr lang="en-US" alt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65E795F-14F4-3847-A31B-CF71F00B3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592" y="5731847"/>
                <a:ext cx="8676964" cy="480271"/>
              </a:xfrm>
              <a:prstGeom prst="rect">
                <a:avLst/>
              </a:prstGeom>
              <a:blipFill>
                <a:blip r:embed="rId11"/>
                <a:stretch>
                  <a:fillRect t="-120513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253D691-299A-6244-A926-D99268C06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507" y="6309321"/>
                <a:ext cx="6192688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253D691-299A-6244-A926-D99268C06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5507" y="6309321"/>
                <a:ext cx="6192688" cy="480271"/>
              </a:xfrm>
              <a:prstGeom prst="rect">
                <a:avLst/>
              </a:prstGeom>
              <a:blipFill>
                <a:blip r:embed="rId12"/>
                <a:stretch>
                  <a:fillRect t="-117949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F5C43F-D485-0A47-A952-17DDCC1F05E7}"/>
              </a:ext>
            </a:extLst>
          </p:cNvPr>
          <p:cNvSpPr>
            <a:spLocks/>
          </p:cNvSpPr>
          <p:nvPr/>
        </p:nvSpPr>
        <p:spPr bwMode="auto">
          <a:xfrm>
            <a:off x="481408" y="4748929"/>
            <a:ext cx="9721080" cy="4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0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Proof: </a:t>
            </a:r>
            <a:r>
              <a:rPr lang="en-US" altLang="en-US" sz="2400" i="1" dirty="0">
                <a:ea typeface="Cambria Math" panose="02040503050406030204" pitchFamily="18" charset="0"/>
                <a:cs typeface="Arial" charset="0"/>
              </a:rPr>
              <a:t>definition of </a:t>
            </a:r>
            <a:r>
              <a:rPr lang="en-US" altLang="en-US" sz="2400" b="0" i="1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conditional probability</a:t>
            </a:r>
            <a:r>
              <a:rPr lang="en-US" altLang="en-US" sz="2400" b="0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.</a:t>
            </a:r>
            <a:endParaRPr lang="en-US" altLang="en-US" sz="2400" dirty="0">
              <a:ea typeface="Cambria Math" panose="02040503050406030204" pitchFamily="18" charset="0"/>
              <a:cs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894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Secrecy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l-GR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𝜶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608FFC-FA2B-7842-8EF9-826B57B1A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4569766"/>
                <a:ext cx="9468544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400" dirty="0"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</m:e>
                        </m:d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608FFC-FA2B-7842-8EF9-826B57B1A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569766"/>
                <a:ext cx="9468544" cy="956130"/>
              </a:xfrm>
              <a:prstGeom prst="rect">
                <a:avLst/>
              </a:prstGeom>
              <a:blipFill>
                <a:blip r:embed="rId9"/>
                <a:stretch>
                  <a:fillRect l="-1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1934B46-7209-0D43-BF33-82FFA5D3D7AF}"/>
              </a:ext>
            </a:extLst>
          </p:cNvPr>
          <p:cNvSpPr/>
          <p:nvPr/>
        </p:nvSpPr>
        <p:spPr>
          <a:xfrm>
            <a:off x="408493" y="4172862"/>
            <a:ext cx="894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ea typeface="Cambria Math" panose="02040503050406030204" pitchFamily="18" charset="0"/>
                <a:cs typeface="Arial" charset="0"/>
              </a:rPr>
              <a:t>Proof: </a:t>
            </a:r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FE016-D5D3-DD49-B34F-B7D3B23E6462}"/>
              </a:ext>
            </a:extLst>
          </p:cNvPr>
          <p:cNvSpPr/>
          <p:nvPr/>
        </p:nvSpPr>
        <p:spPr>
          <a:xfrm>
            <a:off x="8172400" y="4633429"/>
            <a:ext cx="96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(Bayes)</a:t>
            </a:r>
            <a:endParaRPr 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050CC3-9036-6A4A-B950-CD38F35A4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952" y="5353190"/>
                <a:ext cx="3444225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ea typeface="Cambria Math" panose="02040503050406030204" pitchFamily="18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</m:e>
                        </m:d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050CC3-9036-6A4A-B950-CD38F35A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353190"/>
                <a:ext cx="3444225" cy="956130"/>
              </a:xfrm>
              <a:prstGeom prst="rect">
                <a:avLst/>
              </a:prstGeom>
              <a:blipFill>
                <a:blip r:embed="rId10"/>
                <a:stretch>
                  <a:fillRect l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5115B4B-E5F8-CC46-9E09-C5FF5EE7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952" y="6093296"/>
                <a:ext cx="3672408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ea typeface="Cambria Math" panose="02040503050406030204" pitchFamily="18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α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α</m:t>
                        </m:r>
                      </m:den>
                    </m:f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]</m:t>
                    </m:r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5115B4B-E5F8-CC46-9E09-C5FF5EE78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6093296"/>
                <a:ext cx="3672408" cy="956130"/>
              </a:xfrm>
              <a:prstGeom prst="rect">
                <a:avLst/>
              </a:prstGeom>
              <a:blipFill>
                <a:blip r:embed="rId11"/>
                <a:stretch>
                  <a:fillRect l="-2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404A170-29DA-5046-B40D-12A1BFB4DA14}"/>
              </a:ext>
            </a:extLst>
          </p:cNvPr>
          <p:cNvSpPr/>
          <p:nvPr/>
        </p:nvSpPr>
        <p:spPr>
          <a:xfrm>
            <a:off x="7966141" y="6237312"/>
            <a:ext cx="1214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(key obs.)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Course Staff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147232"/>
            <a:ext cx="180020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Instructor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7F0B9C19-B984-8142-9548-7DE4171FB04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3553244"/>
            <a:ext cx="345638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Lali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Devadas 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lali@mit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C72E513-95E9-FE42-B821-51D58518C761}"/>
              </a:ext>
            </a:extLst>
          </p:cNvPr>
          <p:cNvSpPr txBox="1">
            <a:spLocks noChangeArrowheads="1"/>
          </p:cNvSpPr>
          <p:nvPr/>
        </p:nvSpPr>
        <p:spPr>
          <a:xfrm>
            <a:off x="4067944" y="6291015"/>
            <a:ext cx="446449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Sacha 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Servan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-Schreiber (3s@mit)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4C2F6379-B724-1B41-9F08-DFCC42C26135}"/>
              </a:ext>
            </a:extLst>
          </p:cNvPr>
          <p:cNvSpPr txBox="1">
            <a:spLocks noChangeArrowheads="1"/>
          </p:cNvSpPr>
          <p:nvPr/>
        </p:nvSpPr>
        <p:spPr>
          <a:xfrm>
            <a:off x="-303586" y="4875059"/>
            <a:ext cx="4104456" cy="714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Vinod Vaikuntanathan</a:t>
            </a:r>
          </a:p>
          <a:p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vinodv@mit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ABE8E-EE70-DE4A-85A9-8A38CB5C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65"/>
          <a:stretch/>
        </p:blipFill>
        <p:spPr>
          <a:xfrm>
            <a:off x="725485" y="2661200"/>
            <a:ext cx="2046315" cy="2090018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4EDDB25F-3040-BA42-B830-799786E8FDB1}"/>
              </a:ext>
            </a:extLst>
          </p:cNvPr>
          <p:cNvSpPr txBox="1">
            <a:spLocks noChangeArrowheads="1"/>
          </p:cNvSpPr>
          <p:nvPr/>
        </p:nvSpPr>
        <p:spPr>
          <a:xfrm>
            <a:off x="5796136" y="908720"/>
            <a:ext cx="72008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TAs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99EC4-92AB-2B42-804A-CBCF1E238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18" y="4184799"/>
            <a:ext cx="2046315" cy="2046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235FE7-234A-894D-8C4C-8F5670083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18" y="1425494"/>
            <a:ext cx="2046314" cy="20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2. Secrecy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Indistinguishability 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E5E54-C12A-F845-B2C6-F716E25E8ED2}"/>
              </a:ext>
            </a:extLst>
          </p:cNvPr>
          <p:cNvSpPr/>
          <p:nvPr/>
        </p:nvSpPr>
        <p:spPr>
          <a:xfrm>
            <a:off x="408493" y="4294647"/>
            <a:ext cx="894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ea typeface="Cambria Math" panose="02040503050406030204" pitchFamily="18" charset="0"/>
                <a:cs typeface="Arial" charset="0"/>
              </a:rPr>
              <a:t>Proof: 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12" y="4244385"/>
                <a:ext cx="6984776" cy="48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Pr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𝒦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ℳ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𝑐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|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𝑚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2" y="4244385"/>
                <a:ext cx="6984776" cy="480759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F9329D-FAFF-3442-B993-5AAD4D60F1DA}"/>
                  </a:ext>
                </a:extLst>
              </p:cNvPr>
              <p:cNvSpPr/>
              <p:nvPr/>
            </p:nvSpPr>
            <p:spPr>
              <a:xfrm>
                <a:off x="2339752" y="4892456"/>
                <a:ext cx="5328592" cy="691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F9329D-FAFF-3442-B993-5AAD4D60F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92456"/>
                <a:ext cx="5328592" cy="691536"/>
              </a:xfrm>
              <a:prstGeom prst="rect">
                <a:avLst/>
              </a:prstGeom>
              <a:blipFill>
                <a:blip r:embed="rId9"/>
                <a:stretch>
                  <a:fillRect l="-190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46AB3E-ABC5-0744-92A3-CAE1741D43D4}"/>
                  </a:ext>
                </a:extLst>
              </p:cNvPr>
              <p:cNvSpPr/>
              <p:nvPr/>
            </p:nvSpPr>
            <p:spPr>
              <a:xfrm>
                <a:off x="2339752" y="5617784"/>
                <a:ext cx="53285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46AB3E-ABC5-0744-92A3-CAE1741D4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617784"/>
                <a:ext cx="5328592" cy="461665"/>
              </a:xfrm>
              <a:prstGeom prst="rect">
                <a:avLst/>
              </a:prstGeom>
              <a:blipFill>
                <a:blip r:embed="rId10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BC83DAC2-6119-5F43-81D9-72B2F2CB1190}"/>
              </a:ext>
            </a:extLst>
          </p:cNvPr>
          <p:cNvSpPr/>
          <p:nvPr/>
        </p:nvSpPr>
        <p:spPr>
          <a:xfrm>
            <a:off x="8028384" y="4949050"/>
            <a:ext cx="96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(Bayes)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A05736-62DE-1B4E-B5A1-552228DB905D}"/>
              </a:ext>
            </a:extLst>
          </p:cNvPr>
          <p:cNvSpPr/>
          <p:nvPr/>
        </p:nvSpPr>
        <p:spPr>
          <a:xfrm>
            <a:off x="7099444" y="5589240"/>
            <a:ext cx="1929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(because of SEC)</a:t>
            </a:r>
            <a:endParaRPr 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2CC7D8-B2E1-CD4C-BDCD-71C766CCBCE0}"/>
                  </a:ext>
                </a:extLst>
              </p:cNvPr>
              <p:cNvSpPr/>
              <p:nvPr/>
            </p:nvSpPr>
            <p:spPr>
              <a:xfrm>
                <a:off x="2314146" y="6202657"/>
                <a:ext cx="3142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2CC7D8-B2E1-CD4C-BDCD-71C766CCB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46" y="6202657"/>
                <a:ext cx="314284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09578B3-7F6B-BB44-A50D-3082D6670A4F}"/>
              </a:ext>
            </a:extLst>
          </p:cNvPr>
          <p:cNvSpPr/>
          <p:nvPr/>
        </p:nvSpPr>
        <p:spPr>
          <a:xfrm>
            <a:off x="7596336" y="6197242"/>
            <a:ext cx="141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(symmetry)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18" grpId="0"/>
      <p:bldP spid="19" grpId="0"/>
      <p:bldP spid="20" grpId="0"/>
      <p:bldP spid="8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C51BE535-8BF5-C44E-A39F-E9C1EA88BB48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556792"/>
            <a:ext cx="4752528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The One-time Pad Construction: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5A1A82-DBEA-DE4E-9256-3B68E9E168CB}"/>
              </a:ext>
            </a:extLst>
          </p:cNvPr>
          <p:cNvSpPr/>
          <p:nvPr/>
        </p:nvSpPr>
        <p:spPr>
          <a:xfrm>
            <a:off x="467544" y="1484784"/>
            <a:ext cx="849694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C665DCD6-009D-4442-AEE0-65597A3C637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Choose 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-bit string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k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at random, i.e.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{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0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1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C665DCD6-009D-4442-AEE0-65597A3C6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blipFill>
                <a:blip r:embed="rId3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509FFDC1-99E5-E945-B4AE-E6D20F2DB6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, where M is an n-bit message: Output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509FFDC1-99E5-E945-B4AE-E6D20F2DB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blipFill>
                <a:blip r:embed="rId4"/>
                <a:stretch>
                  <a:fillRect l="-162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126E1A2-146D-9345-AB1E-2D15640E03B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126E1A2-146D-9345-AB1E-2D15640E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blipFill>
                <a:blip r:embed="rId5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/>
              <p:nvPr/>
            </p:nvSpPr>
            <p:spPr>
              <a:xfrm>
                <a:off x="3347864" y="4359914"/>
                <a:ext cx="4752528" cy="1750731"/>
              </a:xfrm>
              <a:prstGeom prst="wedgeRectCallout">
                <a:avLst>
                  <a:gd name="adj1" fmla="val 48790"/>
                  <a:gd name="adj2" fmla="val -1214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bitwise exclusive OR (or XOR)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0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1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 = a + b (mod 2)</a:t>
                </a:r>
              </a:p>
            </p:txBody>
          </p:sp>
        </mc:Choice>
        <mc:Fallback xmlns="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359914"/>
                <a:ext cx="4752528" cy="1750731"/>
              </a:xfrm>
              <a:prstGeom prst="wedgeRectCallout">
                <a:avLst>
                  <a:gd name="adj1" fmla="val 48790"/>
                  <a:gd name="adj2" fmla="val -12142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2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B5E5D9EF-7B99-134F-A78F-AA48276DA8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077072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Correctness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𝑘</m:t>
                        </m:r>
                      </m:e>
                    </m:d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B5E5D9EF-7B99-134F-A78F-AA48276DA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848872" cy="432048"/>
              </a:xfrm>
              <a:prstGeom prst="rect">
                <a:avLst/>
              </a:prstGeom>
              <a:blipFill>
                <a:blip r:embed="rId3"/>
                <a:stretch>
                  <a:fillRect l="-1131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73FB0FFF-3F9C-9C46-B48D-22E0C247AD6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556792"/>
            <a:ext cx="4752528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The One-time Pad Construction: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D576C-04CC-DE43-AB1F-7BAE2B3DDD83}"/>
              </a:ext>
            </a:extLst>
          </p:cNvPr>
          <p:cNvSpPr/>
          <p:nvPr/>
        </p:nvSpPr>
        <p:spPr>
          <a:xfrm>
            <a:off x="467544" y="1484784"/>
            <a:ext cx="849694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5A615FBE-F032-984F-8A37-71C0AC65E3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Choose 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-bit string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k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at random, i.e.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{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0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1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5A615FBE-F032-984F-8A37-71C0AC65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blipFill>
                <a:blip r:embed="rId4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CE6C058-4E75-B641-8DB2-502260067F4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, where M is an n-bit message: Output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CE6C058-4E75-B641-8DB2-50226006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blipFill>
                <a:blip r:embed="rId5"/>
                <a:stretch>
                  <a:fillRect l="-162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3EB7621-8FE5-E245-82AC-2AE1B97ADA8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3EB7621-8FE5-E245-82AC-2AE1B97A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blipFill>
                <a:blip r:embed="rId6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8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301208"/>
                <a:ext cx="82089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=1/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1208"/>
                <a:ext cx="8208912" cy="1080120"/>
              </a:xfrm>
              <a:prstGeom prst="rect">
                <a:avLst/>
              </a:prstGeom>
              <a:blipFill>
                <a:blip r:embed="rId4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4E6415D-23F2-3D47-8091-180D69269EBD}"/>
              </a:ext>
            </a:extLst>
          </p:cNvPr>
          <p:cNvSpPr/>
          <p:nvPr/>
        </p:nvSpPr>
        <p:spPr>
          <a:xfrm>
            <a:off x="3275856" y="5517232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4EE59-5307-4B4F-82E7-7230F235EB14}"/>
              </a:ext>
            </a:extLst>
          </p:cNvPr>
          <p:cNvSpPr/>
          <p:nvPr/>
        </p:nvSpPr>
        <p:spPr>
          <a:xfrm>
            <a:off x="5508104" y="5517232"/>
            <a:ext cx="22322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DC09D-A8B0-1346-AB54-2B405D671575}"/>
              </a:ext>
            </a:extLst>
          </p:cNvPr>
          <p:cNvSpPr/>
          <p:nvPr/>
        </p:nvSpPr>
        <p:spPr>
          <a:xfrm>
            <a:off x="7812360" y="5517232"/>
            <a:ext cx="93301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04F9A5-FC24-5F41-8CE4-D18DFA18B73E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AA288FE9-7ED7-454D-8A82-E854714C8D3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2BD7FC-88FD-7C4E-8999-39E3D04EAE43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F7946284-C8D3-4347-81BD-A79D713547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F7946284-C8D3-4347-81BD-A79D71354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5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31E3C3B6-A9D7-AD44-8687-41F33A502B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31E3C3B6-A9D7-AD44-8687-41F33A502B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77DD2771-09ED-DA45-9739-34B1D141FF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77DD2771-09ED-DA45-9739-34B1D141F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25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544616"/>
                <a:ext cx="8208912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=1/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44616"/>
                <a:ext cx="8208912" cy="648072"/>
              </a:xfrm>
              <a:prstGeom prst="rect">
                <a:avLst/>
              </a:prstGeom>
              <a:blipFill>
                <a:blip r:embed="rId4"/>
                <a:stretch>
                  <a:fillRect l="-154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731AA733-E29A-0D46-8591-0D67588B71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877272"/>
                <a:ext cx="82089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⨁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e>
                      </m:d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solidFill>
                                    <a:prstClr val="black"/>
                                  </a:solidFill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,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𝑚</m:t>
                              </m:r>
                              <m: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731AA733-E29A-0D46-8591-0D67588B7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208912" cy="1080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A4BA77D-51D4-F346-B3B6-EBE6326A974F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8A2F2900-97F6-E64A-9AD0-CF07A213D93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C48B23-F6A5-C149-8884-DC6FB8498ED3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A193A392-1DA1-E446-9180-1CA458CB5B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A193A392-1DA1-E446-9180-1CA458CB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A749A008-2F3C-264B-A6FE-F0A8167FE5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A749A008-2F3C-264B-A6FE-F0A8167FE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0392E916-E149-F449-B775-60442C7285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0392E916-E149-F449-B775-60442C728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8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36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 </a:t>
                </a:r>
                <a:r>
                  <a:rPr lang="en-US" altLang="en-US" sz="2400" i="1" dirty="0">
                    <a:latin typeface="+mn-lt"/>
                    <a:ea typeface="American Typewriter" charset="0"/>
                    <a:cs typeface="American Typewriter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71700" y="5302731"/>
                <a:ext cx="6156684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ea typeface="American Typewriter" charset="0"/>
                    <a:cs typeface="American Typewriter" charset="0"/>
                  </a:rPr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  <m:r>
                              <a:rPr lang="en-US" altLang="en-US" sz="240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5302731"/>
                <a:ext cx="6156684" cy="1080120"/>
              </a:xfrm>
              <a:prstGeom prst="rect">
                <a:avLst/>
              </a:prstGeom>
              <a:blipFill>
                <a:blip r:embed="rId4"/>
                <a:stretch>
                  <a:fillRect l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938BD2E3-3175-8A41-B1B3-2132BED386B6}"/>
              </a:ext>
            </a:extLst>
          </p:cNvPr>
          <p:cNvSpPr txBox="1">
            <a:spLocks noChangeArrowheads="1"/>
          </p:cNvSpPr>
          <p:nvPr/>
        </p:nvSpPr>
        <p:spPr>
          <a:xfrm>
            <a:off x="529099" y="6130823"/>
            <a:ext cx="909192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0" dirty="0">
                <a:ea typeface="American Typewriter" charset="0"/>
                <a:cs typeface="American Typewriter" charset="0"/>
              </a:rPr>
              <a:t>QED.</a:t>
            </a:r>
            <a:endParaRPr lang="en-US" alt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978FCD-22B4-8E41-AA06-DF8996D955A0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D9E38022-23C8-824D-83E0-6E68A1531C0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AD245-A989-F444-9244-12257E091DF5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D772FD35-CCB3-7947-8135-6AFACBC061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D772FD35-CCB3-7947-8135-6AFACBC06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5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76ECDFA8-82AC-744B-ABF4-44AD097AA2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76ECDFA8-82AC-744B-ABF4-44AD097AA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26ADFA96-5698-0F4B-B60F-AF6D2494D7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26ADFA96-5698-0F4B-B60F-AF6D2494D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1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B2E07172-C2A2-5D45-9926-A7377C6F4A4A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63987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D30297-2880-F54C-A281-42335DC85556}"/>
              </a:ext>
            </a:extLst>
          </p:cNvPr>
          <p:cNvCxnSpPr>
            <a:cxnSpLocks/>
          </p:cNvCxnSpPr>
          <p:nvPr/>
        </p:nvCxnSpPr>
        <p:spPr>
          <a:xfrm flipH="1">
            <a:off x="2699792" y="2415048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3">
            <a:extLst>
              <a:ext uri="{FF2B5EF4-FFF2-40B4-BE49-F238E27FC236}">
                <a16:creationId xmlns:a16="http://schemas.microsoft.com/office/drawing/2014/main" id="{312626EA-7B08-8944-B0E3-BC5E1674EC69}"/>
              </a:ext>
            </a:extLst>
          </p:cNvPr>
          <p:cNvSpPr txBox="1">
            <a:spLocks noChangeArrowheads="1"/>
          </p:cNvSpPr>
          <p:nvPr/>
        </p:nvSpPr>
        <p:spPr>
          <a:xfrm>
            <a:off x="6156176" y="257694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k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C3DA54A-9411-C248-AF3D-EA188260DA78}"/>
              </a:ext>
            </a:extLst>
          </p:cNvPr>
          <p:cNvSpPr/>
          <p:nvPr/>
        </p:nvSpPr>
        <p:spPr>
          <a:xfrm>
            <a:off x="1070056" y="1275627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m0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44B28B4C-DD1C-5A47-B779-45A38B6AD9F7}"/>
              </a:ext>
            </a:extLst>
          </p:cNvPr>
          <p:cNvSpPr txBox="1">
            <a:spLocks noChangeArrowheads="1"/>
          </p:cNvSpPr>
          <p:nvPr/>
        </p:nvSpPr>
        <p:spPr>
          <a:xfrm>
            <a:off x="2735796" y="444295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4447C2-6CC6-804B-A3EE-3BD1140B82F8}"/>
                  </a:ext>
                </a:extLst>
              </p:cNvPr>
              <p:cNvSpPr/>
              <p:nvPr/>
            </p:nvSpPr>
            <p:spPr>
              <a:xfrm>
                <a:off x="3498209" y="1886613"/>
                <a:ext cx="2014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0⊕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4447C2-6CC6-804B-A3EE-3BD1140B8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09" y="1886613"/>
                <a:ext cx="201471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0AD84A-ACAB-914A-B9E7-EE27281D66EE}"/>
              </a:ext>
            </a:extLst>
          </p:cNvPr>
          <p:cNvSpPr/>
          <p:nvPr/>
        </p:nvSpPr>
        <p:spPr>
          <a:xfrm>
            <a:off x="5796136" y="3861048"/>
            <a:ext cx="3168352" cy="27363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D941D5-A5D4-0C4C-A2B4-E99A762ABF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028384" y="4393913"/>
            <a:ext cx="648072" cy="670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DEE9EA-C75E-5149-BF55-0B263F9DE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193156" y="4375755"/>
            <a:ext cx="864096" cy="706988"/>
          </a:xfrm>
          <a:prstGeom prst="rect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CADFFFA1-1126-5C4A-B876-5E2894464496}"/>
              </a:ext>
            </a:extLst>
          </p:cNvPr>
          <p:cNvSpPr txBox="1">
            <a:spLocks noChangeArrowheads="1"/>
          </p:cNvSpPr>
          <p:nvPr/>
        </p:nvSpPr>
        <p:spPr>
          <a:xfrm>
            <a:off x="5688124" y="6150703"/>
            <a:ext cx="3384376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Super-secure Whisper room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EE54D4-E717-5C43-9271-7B76F62733F6}"/>
              </a:ext>
            </a:extLst>
          </p:cNvPr>
          <p:cNvCxnSpPr>
            <a:cxnSpLocks/>
          </p:cNvCxnSpPr>
          <p:nvPr/>
        </p:nvCxnSpPr>
        <p:spPr>
          <a:xfrm flipH="1">
            <a:off x="2699792" y="4642485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C87B2B-54A2-A94C-8079-68560CEA5D5E}"/>
                  </a:ext>
                </a:extLst>
              </p:cNvPr>
              <p:cNvSpPr/>
              <p:nvPr/>
            </p:nvSpPr>
            <p:spPr>
              <a:xfrm>
                <a:off x="3498209" y="4114050"/>
                <a:ext cx="19345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="0" dirty="0">
                    <a:ea typeface="American Typewriter" charset="0"/>
                    <a:cs typeface="American Typewriter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1⊕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C87B2B-54A2-A94C-8079-68560CEA5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09" y="4114050"/>
                <a:ext cx="1934569" cy="461665"/>
              </a:xfrm>
              <a:prstGeom prst="rect">
                <a:avLst/>
              </a:prstGeom>
              <a:blipFill>
                <a:blip r:embed="rId5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C80ABCC-7247-D344-9D24-6C01254B19B9}"/>
              </a:ext>
            </a:extLst>
          </p:cNvPr>
          <p:cNvSpPr/>
          <p:nvPr/>
        </p:nvSpPr>
        <p:spPr>
          <a:xfrm>
            <a:off x="971600" y="3856987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6301E1-98F8-AB48-933F-23C66AA0FD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20788" y="4378196"/>
            <a:ext cx="864096" cy="7069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E1967F-6DE3-474F-8E94-C58DD17030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4307145"/>
            <a:ext cx="648072" cy="67067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4CA4A0-F4F2-764D-B19C-005908B15668}"/>
              </a:ext>
            </a:extLst>
          </p:cNvPr>
          <p:cNvCxnSpPr/>
          <p:nvPr/>
        </p:nvCxnSpPr>
        <p:spPr>
          <a:xfrm>
            <a:off x="-108520" y="3284984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3">
            <a:extLst>
              <a:ext uri="{FF2B5EF4-FFF2-40B4-BE49-F238E27FC236}">
                <a16:creationId xmlns:a16="http://schemas.microsoft.com/office/drawing/2014/main" id="{BE0B740C-DB9B-F442-B12B-E3999002B35B}"/>
              </a:ext>
            </a:extLst>
          </p:cNvPr>
          <p:cNvSpPr txBox="1">
            <a:spLocks noChangeArrowheads="1"/>
          </p:cNvSpPr>
          <p:nvPr/>
        </p:nvSpPr>
        <p:spPr>
          <a:xfrm>
            <a:off x="88802" y="331862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i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 week later:</a:t>
            </a:r>
          </a:p>
        </p:txBody>
      </p:sp>
      <p:pic>
        <p:nvPicPr>
          <p:cNvPr id="24" name="Picture 19" descr="MCj04359310000[1]">
            <a:extLst>
              <a:ext uri="{FF2B5EF4-FFF2-40B4-BE49-F238E27FC236}">
                <a16:creationId xmlns:a16="http://schemas.microsoft.com/office/drawing/2014/main" id="{B78E873C-CFD4-FD45-B321-787822D4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03" y="2825200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btitle 1">
            <a:extLst>
              <a:ext uri="{FF2B5EF4-FFF2-40B4-BE49-F238E27FC236}">
                <a16:creationId xmlns:a16="http://schemas.microsoft.com/office/drawing/2014/main" id="{A3A27ACB-2C46-B94E-8E34-DAF6449F05F8}"/>
              </a:ext>
            </a:extLst>
          </p:cNvPr>
          <p:cNvSpPr txBox="1">
            <a:spLocks/>
          </p:cNvSpPr>
          <p:nvPr/>
        </p:nvSpPr>
        <p:spPr>
          <a:xfrm>
            <a:off x="2049346" y="5710446"/>
            <a:ext cx="4824536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this </a:t>
            </a:r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still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perfectly secret?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1111 L -0.62517 -0.3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6" y="-1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02152 L -0.1566 -0.3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2" grpId="0"/>
      <p:bldP spid="10" grpId="0" animBg="1"/>
      <p:bldP spid="14" grpId="0"/>
      <p:bldP spid="16" grpId="0"/>
      <p:bldP spid="17" grpId="0" animBg="1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5"/>
                <a:ext cx="8089213" cy="772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Perfect indistinguishability requires that for 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5"/>
                <a:ext cx="8089213" cy="772997"/>
              </a:xfrm>
              <a:prstGeom prst="rect">
                <a:avLst/>
              </a:prstGeom>
              <a:blipFill>
                <a:blip r:embed="rId3"/>
                <a:stretch>
                  <a:fillRect l="-1254" t="-9677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92107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92107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4077072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4077072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5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We want to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blipFill>
                <a:blip r:embed="rId3"/>
                <a:stretch>
                  <a:fillRect l="-12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𝐏𝐢𝐜𝐤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𝒎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𝒎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𝐚𝐧𝐝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.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C315309-CA47-804D-87C0-4EC5332C642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C315309-CA47-804D-87C0-4EC5332C6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9673B086-6510-7043-8BD7-C667320A39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805264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,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9673B086-6510-7043-8BD7-C667320A3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05264"/>
                <a:ext cx="7848872" cy="504056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4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We want to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blipFill>
                <a:blip r:embed="rId3"/>
                <a:stretch>
                  <a:fillRect l="-12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𝐏𝐢𝐜𝐤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𝒎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𝒎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𝐚𝐧𝐝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.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9DB5E0B-EFAB-2044-B4C0-8FB7E62B833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]=1/</m:t>
                      </m:r>
                      <m:sSup>
                        <m:sSup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9DB5E0B-EFAB-2044-B4C0-8FB7E62B8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F7536699-068C-F445-BBBD-B106F3AD64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7504" y="5877272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c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F7536699-068C-F445-BBBD-B106F3AD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7848872" cy="504056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09222EE-BA83-3B44-89CD-9FDB381A94A9}"/>
              </a:ext>
            </a:extLst>
          </p:cNvPr>
          <p:cNvSpPr/>
          <p:nvPr/>
        </p:nvSpPr>
        <p:spPr>
          <a:xfrm>
            <a:off x="8136904" y="6184395"/>
            <a:ext cx="418075" cy="3409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50" name="Rectangle 36"/>
              <p:cNvSpPr>
                <a:spLocks noChangeArrowheads="1"/>
              </p:cNvSpPr>
              <p:nvPr/>
            </p:nvSpPr>
            <p:spPr bwMode="auto">
              <a:xfrm>
                <a:off x="396652" y="188640"/>
                <a:ext cx="8458200" cy="86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r>
                  <a:rPr lang="en-US" sz="4400" b="1" dirty="0">
                    <a:solidFill>
                      <a:srgbClr val="891637"/>
                    </a:solidFill>
                    <a:latin typeface="Calibri" pitchFamily="34" charset="0"/>
                  </a:rPr>
                  <a:t>Crypto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400" b="1" dirty="0">
                    <a:solidFill>
                      <a:srgbClr val="891637"/>
                    </a:solidFill>
                    <a:latin typeface="Calibri" pitchFamily="34" charset="0"/>
                  </a:rPr>
                  <a:t> Cryptocurrencies</a:t>
                </a:r>
              </a:p>
            </p:txBody>
          </p:sp>
        </mc:Choice>
        <mc:Fallback>
          <p:sp>
            <p:nvSpPr>
              <p:cNvPr id="2050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652" y="188640"/>
                <a:ext cx="8458200" cy="864096"/>
              </a:xfrm>
              <a:prstGeom prst="rect">
                <a:avLst/>
              </a:prstGeom>
              <a:blipFill>
                <a:blip r:embed="rId3"/>
                <a:stretch>
                  <a:fillRect t="-7143" b="-2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5AFC0A9-FEE3-A84B-A074-855E1C0C0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0526" r="10526" b="10526"/>
          <a:stretch/>
        </p:blipFill>
        <p:spPr>
          <a:xfrm>
            <a:off x="3635896" y="1412776"/>
            <a:ext cx="1728192" cy="17281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D4641C-B02D-3047-86E7-F1F648D16B60}"/>
              </a:ext>
            </a:extLst>
          </p:cNvPr>
          <p:cNvSpPr>
            <a:spLocks/>
          </p:cNvSpPr>
          <p:nvPr/>
        </p:nvSpPr>
        <p:spPr bwMode="auto">
          <a:xfrm>
            <a:off x="611560" y="2063130"/>
            <a:ext cx="302433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6.875 is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US" altLang="en-US" sz="2400" b="1" dirty="0">
                <a:cs typeface="Arial" charset="0"/>
              </a:rPr>
              <a:t> about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50092-E95B-6348-B65F-0F9A6A27A2D8}"/>
              </a:ext>
            </a:extLst>
          </p:cNvPr>
          <p:cNvGrpSpPr/>
          <p:nvPr/>
        </p:nvGrpSpPr>
        <p:grpSpPr>
          <a:xfrm>
            <a:off x="-232625" y="3212976"/>
            <a:ext cx="9609250" cy="6416600"/>
            <a:chOff x="-232625" y="3212976"/>
            <a:chExt cx="9609250" cy="6416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D6A0A0-EF22-CC46-B7E8-8DBA5047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625" y="3212976"/>
              <a:ext cx="9609250" cy="6416600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BDD8713-8AEE-B545-BE9B-16ECC2AF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17" y="3501008"/>
              <a:ext cx="4192107" cy="427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20000"/>
                </a:spcBef>
                <a:buClr>
                  <a:srgbClr val="0000CC"/>
                </a:buClr>
              </a:pPr>
              <a:r>
                <a:rPr lang="en-US" altLang="en-US" sz="2400" b="1" dirty="0">
                  <a:cs typeface="Arial" charset="0"/>
                </a:rPr>
                <a:t>6.875 </a:t>
              </a:r>
              <a:r>
                <a:rPr lang="en-US" altLang="en-US" sz="2400" b="1" i="1" dirty="0">
                  <a:solidFill>
                    <a:srgbClr val="0000FF"/>
                  </a:solidFill>
                  <a:cs typeface="Arial" charset="0"/>
                </a:rPr>
                <a:t>is</a:t>
              </a:r>
              <a:r>
                <a:rPr lang="en-US" altLang="en-US" sz="2400" b="1" dirty="0">
                  <a:cs typeface="Arial" charset="0"/>
                </a:rPr>
                <a:t> about foundations: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6961015-078B-A148-AEF2-4544569C6F84}"/>
                </a:ext>
              </a:extLst>
            </p:cNvPr>
            <p:cNvSpPr/>
            <p:nvPr/>
          </p:nvSpPr>
          <p:spPr>
            <a:xfrm>
              <a:off x="1043608" y="4362822"/>
              <a:ext cx="2232248" cy="1010394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Digital Signatures 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36D3AE2-7893-2545-B6FA-E1A0B4375B3A}"/>
                </a:ext>
              </a:extLst>
            </p:cNvPr>
            <p:cNvSpPr/>
            <p:nvPr/>
          </p:nvSpPr>
          <p:spPr>
            <a:xfrm>
              <a:off x="5724128" y="4221088"/>
              <a:ext cx="2232248" cy="1010394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Public-key Encryption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D9879B4-BC5C-F34E-9B5C-AA8C65138ED2}"/>
                </a:ext>
              </a:extLst>
            </p:cNvPr>
            <p:cNvSpPr/>
            <p:nvPr/>
          </p:nvSpPr>
          <p:spPr>
            <a:xfrm>
              <a:off x="6444208" y="5713244"/>
              <a:ext cx="2113321" cy="617852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Pseudorandomness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F6E6E98-F86C-814B-BAEC-A7A9F92539BE}"/>
                </a:ext>
              </a:extLst>
            </p:cNvPr>
            <p:cNvSpPr/>
            <p:nvPr/>
          </p:nvSpPr>
          <p:spPr>
            <a:xfrm>
              <a:off x="3323614" y="4216524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Zero-knowledge Proofs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D60124-33D5-F047-B78F-994438DA87ED}"/>
                </a:ext>
              </a:extLst>
            </p:cNvPr>
            <p:cNvSpPr/>
            <p:nvPr/>
          </p:nvSpPr>
          <p:spPr>
            <a:xfrm>
              <a:off x="975569" y="5807546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Homomorphic Encryption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D9E02B4-3D1D-FB4D-88C7-D920D154F018}"/>
                </a:ext>
              </a:extLst>
            </p:cNvPr>
            <p:cNvSpPr/>
            <p:nvPr/>
          </p:nvSpPr>
          <p:spPr>
            <a:xfrm>
              <a:off x="3714139" y="5619186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Threshold Cryptography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6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has its Price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For any perfectly secure encryption scheme,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≥|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blipFill>
                <a:blip r:embed="rId3"/>
                <a:stretch>
                  <a:fillRect l="-1122" t="-4545" r="-80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/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PROOF (by picture): Assume for contradiction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  <a:blipFill>
                <a:blip r:embed="rId4"/>
                <a:stretch>
                  <a:fillRect l="-12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3B488F6-2D41-5A43-BABA-7E7FB3EA07D3}"/>
              </a:ext>
            </a:extLst>
          </p:cNvPr>
          <p:cNvSpPr/>
          <p:nvPr/>
        </p:nvSpPr>
        <p:spPr>
          <a:xfrm>
            <a:off x="755576" y="3645024"/>
            <a:ext cx="1872208" cy="30963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6143D4-35D0-B14B-8801-889A3687D97E}"/>
              </a:ext>
            </a:extLst>
          </p:cNvPr>
          <p:cNvSpPr/>
          <p:nvPr/>
        </p:nvSpPr>
        <p:spPr>
          <a:xfrm>
            <a:off x="4139952" y="3645024"/>
            <a:ext cx="1872208" cy="29523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/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/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40439EF-B2BD-D84D-9AAE-B4CC001CE998}"/>
              </a:ext>
            </a:extLst>
          </p:cNvPr>
          <p:cNvSpPr/>
          <p:nvPr/>
        </p:nvSpPr>
        <p:spPr>
          <a:xfrm>
            <a:off x="4788024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/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61216A4-0DB4-0849-ABB8-E3CD8C4D8B0E}"/>
              </a:ext>
            </a:extLst>
          </p:cNvPr>
          <p:cNvGrpSpPr/>
          <p:nvPr/>
        </p:nvGrpSpPr>
        <p:grpSpPr>
          <a:xfrm>
            <a:off x="1835696" y="3933056"/>
            <a:ext cx="2952328" cy="1543526"/>
            <a:chOff x="1835696" y="3933056"/>
            <a:chExt cx="2952328" cy="154352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57354C-1C2E-554E-9108-61C957DC060A}"/>
                </a:ext>
              </a:extLst>
            </p:cNvPr>
            <p:cNvCxnSpPr/>
            <p:nvPr/>
          </p:nvCxnSpPr>
          <p:spPr>
            <a:xfrm>
              <a:off x="1835696" y="4365104"/>
              <a:ext cx="2880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26EB183-1C36-8A45-BCE6-1CC22C635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4509120"/>
              <a:ext cx="2880320" cy="3913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0A37EA8-72D5-0841-A7B0-EBBAFE687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4653136"/>
              <a:ext cx="2952328" cy="823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F8CE3DF-369F-EC42-93CA-87E284893F45}"/>
                    </a:ext>
                  </a:extLst>
                </p:cNvPr>
                <p:cNvSpPr/>
                <p:nvPr/>
              </p:nvSpPr>
              <p:spPr>
                <a:xfrm>
                  <a:off x="2771800" y="3933056"/>
                  <a:ext cx="3709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F8CE3DF-369F-EC42-93CA-87E284893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933056"/>
                  <a:ext cx="3709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5B4DFD1-4092-2E4C-87B8-239998D2BA45}"/>
                    </a:ext>
                  </a:extLst>
                </p:cNvPr>
                <p:cNvSpPr/>
                <p:nvPr/>
              </p:nvSpPr>
              <p:spPr>
                <a:xfrm>
                  <a:off x="2771800" y="4365104"/>
                  <a:ext cx="4235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5B4DFD1-4092-2E4C-87B8-239998D2BA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365104"/>
                  <a:ext cx="42351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AA96115-2EB4-C344-82B5-8D5D8633B3D4}"/>
                    </a:ext>
                  </a:extLst>
                </p:cNvPr>
                <p:cNvSpPr/>
                <p:nvPr/>
              </p:nvSpPr>
              <p:spPr>
                <a:xfrm>
                  <a:off x="2771800" y="4797152"/>
                  <a:ext cx="4828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AA96115-2EB4-C344-82B5-8D5D8633B3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797152"/>
                  <a:ext cx="48282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812BD272-DF0C-E348-99B1-443F04722CD9}"/>
              </a:ext>
            </a:extLst>
          </p:cNvPr>
          <p:cNvSpPr/>
          <p:nvPr/>
        </p:nvSpPr>
        <p:spPr>
          <a:xfrm>
            <a:off x="1022412" y="3890665"/>
            <a:ext cx="978496" cy="215185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B093B1-F7EF-F649-BFA3-C42C5E5547CC}"/>
                  </a:ext>
                </a:extLst>
              </p:cNvPr>
              <p:cNvSpPr/>
              <p:nvPr/>
            </p:nvSpPr>
            <p:spPr>
              <a:xfrm>
                <a:off x="6736544" y="3990256"/>
                <a:ext cx="19740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Pick any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B093B1-F7EF-F649-BFA3-C42C5E554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544" y="3990256"/>
                <a:ext cx="1974002" cy="461665"/>
              </a:xfrm>
              <a:prstGeom prst="rect">
                <a:avLst/>
              </a:prstGeom>
              <a:blipFill>
                <a:blip r:embed="rId11"/>
                <a:stretch>
                  <a:fillRect l="-512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BF5BBCF4-4AE5-3543-8B8E-ED1FD3A75B18}"/>
              </a:ext>
            </a:extLst>
          </p:cNvPr>
          <p:cNvSpPr/>
          <p:nvPr/>
        </p:nvSpPr>
        <p:spPr>
          <a:xfrm>
            <a:off x="6736544" y="4533222"/>
            <a:ext cx="224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cs typeface="Arial" charset="0"/>
              </a:rPr>
              <a:t>Look at the set of possible </a:t>
            </a:r>
            <a:r>
              <a:rPr lang="en-US" altLang="en-US" sz="2400" dirty="0" err="1">
                <a:cs typeface="Arial" charset="0"/>
              </a:rPr>
              <a:t>msgs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B0FAE9-8ECE-BE4B-AEF3-E48A125E2611}"/>
              </a:ext>
            </a:extLst>
          </p:cNvPr>
          <p:cNvSpPr/>
          <p:nvPr/>
        </p:nvSpPr>
        <p:spPr>
          <a:xfrm>
            <a:off x="6736544" y="5430416"/>
            <a:ext cx="224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cs typeface="Arial" charset="0"/>
              </a:rPr>
              <a:t>Distinct keys!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/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𝓚</m:t>
                          </m:r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&lt;|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𝓜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50A9041-2A94-E641-9E2C-F403D9FD3F73}"/>
              </a:ext>
            </a:extLst>
          </p:cNvPr>
          <p:cNvGrpSpPr/>
          <p:nvPr/>
        </p:nvGrpSpPr>
        <p:grpSpPr>
          <a:xfrm>
            <a:off x="1141529" y="4149080"/>
            <a:ext cx="622159" cy="1512168"/>
            <a:chOff x="1141529" y="4149080"/>
            <a:chExt cx="622159" cy="151216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CED424-080E-D543-B602-CE4B113FC96F}"/>
                </a:ext>
              </a:extLst>
            </p:cNvPr>
            <p:cNvSpPr/>
            <p:nvPr/>
          </p:nvSpPr>
          <p:spPr>
            <a:xfrm>
              <a:off x="1619672" y="42930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D6D9E4-0081-D949-BE57-03A58238C29B}"/>
                    </a:ext>
                  </a:extLst>
                </p:cNvPr>
                <p:cNvSpPr/>
                <p:nvPr/>
              </p:nvSpPr>
              <p:spPr>
                <a:xfrm>
                  <a:off x="1187624" y="4149080"/>
                  <a:ext cx="4355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D6D9E4-0081-D949-BE57-03A58238C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4149080"/>
                  <a:ext cx="43550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33F452-62CB-1141-A950-630D76A2EA44}"/>
                </a:ext>
              </a:extLst>
            </p:cNvPr>
            <p:cNvSpPr/>
            <p:nvPr/>
          </p:nvSpPr>
          <p:spPr>
            <a:xfrm>
              <a:off x="1619672" y="48598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176FEC8-748A-9E48-B32C-8AF45FCB1DDC}"/>
                    </a:ext>
                  </a:extLst>
                </p:cNvPr>
                <p:cNvSpPr/>
                <p:nvPr/>
              </p:nvSpPr>
              <p:spPr>
                <a:xfrm>
                  <a:off x="1187624" y="4715852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176FEC8-748A-9E48-B32C-8AF45FCB1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4715852"/>
                  <a:ext cx="49084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ED77F5-CC0E-CC42-BECE-3B857C6D14A0}"/>
                </a:ext>
              </a:extLst>
            </p:cNvPr>
            <p:cNvSpPr/>
            <p:nvPr/>
          </p:nvSpPr>
          <p:spPr>
            <a:xfrm>
              <a:off x="1619672" y="54359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F7EFED5-5C26-FA41-9A4E-D3CBDB19A0A8}"/>
                    </a:ext>
                  </a:extLst>
                </p:cNvPr>
                <p:cNvSpPr/>
                <p:nvPr/>
              </p:nvSpPr>
              <p:spPr>
                <a:xfrm>
                  <a:off x="1141529" y="5291916"/>
                  <a:ext cx="5501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F7EFED5-5C26-FA41-9A4E-D3CBDB19A0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529" y="5291916"/>
                  <a:ext cx="55015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F9898AB-56AF-F048-8B47-9D4D6C8133FD}"/>
              </a:ext>
            </a:extLst>
          </p:cNvPr>
          <p:cNvSpPr/>
          <p:nvPr/>
        </p:nvSpPr>
        <p:spPr>
          <a:xfrm>
            <a:off x="1688224" y="62916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/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1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42" grpId="0" animBg="1"/>
      <p:bldP spid="37" grpId="0"/>
      <p:bldP spid="38" grpId="0"/>
      <p:bldP spid="41" grpId="0"/>
      <p:bldP spid="40" grpId="0" animBg="1"/>
      <p:bldP spid="45" grpId="0" animBg="1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has its Price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For any perfectly secure encryption scheme,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≥|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blipFill>
                <a:blip r:embed="rId3"/>
                <a:stretch>
                  <a:fillRect l="-1122" t="-4545" r="-80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/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PROOF (by picture): Assume for contradiction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  <a:blipFill>
                <a:blip r:embed="rId4"/>
                <a:stretch>
                  <a:fillRect l="-12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3B488F6-2D41-5A43-BABA-7E7FB3EA07D3}"/>
              </a:ext>
            </a:extLst>
          </p:cNvPr>
          <p:cNvSpPr/>
          <p:nvPr/>
        </p:nvSpPr>
        <p:spPr>
          <a:xfrm>
            <a:off x="755576" y="3645024"/>
            <a:ext cx="1872208" cy="30963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6143D4-35D0-B14B-8801-889A3687D97E}"/>
              </a:ext>
            </a:extLst>
          </p:cNvPr>
          <p:cNvSpPr/>
          <p:nvPr/>
        </p:nvSpPr>
        <p:spPr>
          <a:xfrm>
            <a:off x="4139952" y="3645024"/>
            <a:ext cx="1872208" cy="29523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/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/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40439EF-B2BD-D84D-9AAE-B4CC001CE998}"/>
              </a:ext>
            </a:extLst>
          </p:cNvPr>
          <p:cNvSpPr/>
          <p:nvPr/>
        </p:nvSpPr>
        <p:spPr>
          <a:xfrm>
            <a:off x="4788024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/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7354C-1C2E-554E-9108-61C957DC060A}"/>
              </a:ext>
            </a:extLst>
          </p:cNvPr>
          <p:cNvCxnSpPr/>
          <p:nvPr/>
        </p:nvCxnSpPr>
        <p:spPr>
          <a:xfrm>
            <a:off x="1835696" y="4365104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6EB183-1C36-8A45-BCE6-1CC22C635C05}"/>
              </a:ext>
            </a:extLst>
          </p:cNvPr>
          <p:cNvCxnSpPr>
            <a:cxnSpLocks/>
          </p:cNvCxnSpPr>
          <p:nvPr/>
        </p:nvCxnSpPr>
        <p:spPr>
          <a:xfrm flipV="1">
            <a:off x="1835696" y="4509120"/>
            <a:ext cx="2880320" cy="391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0A37EA8-72D5-0841-A7B0-EBBAFE687EE9}"/>
              </a:ext>
            </a:extLst>
          </p:cNvPr>
          <p:cNvCxnSpPr>
            <a:cxnSpLocks/>
          </p:cNvCxnSpPr>
          <p:nvPr/>
        </p:nvCxnSpPr>
        <p:spPr>
          <a:xfrm flipV="1">
            <a:off x="1835696" y="4653136"/>
            <a:ext cx="2952328" cy="8234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8CE3DF-369F-EC42-93CA-87E284893F45}"/>
                  </a:ext>
                </a:extLst>
              </p:cNvPr>
              <p:cNvSpPr/>
              <p:nvPr/>
            </p:nvSpPr>
            <p:spPr>
              <a:xfrm>
                <a:off x="2771800" y="3933056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8CE3DF-369F-EC42-93CA-87E284893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933056"/>
                <a:ext cx="370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B4DFD1-4092-2E4C-87B8-239998D2BA45}"/>
                  </a:ext>
                </a:extLst>
              </p:cNvPr>
              <p:cNvSpPr/>
              <p:nvPr/>
            </p:nvSpPr>
            <p:spPr>
              <a:xfrm>
                <a:off x="2771800" y="4365104"/>
                <a:ext cx="423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B4DFD1-4092-2E4C-87B8-239998D2B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65104"/>
                <a:ext cx="4235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AA96115-2EB4-C344-82B5-8D5D8633B3D4}"/>
                  </a:ext>
                </a:extLst>
              </p:cNvPr>
              <p:cNvSpPr/>
              <p:nvPr/>
            </p:nvSpPr>
            <p:spPr>
              <a:xfrm>
                <a:off x="2771800" y="4797152"/>
                <a:ext cx="482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AA96115-2EB4-C344-82B5-8D5D8633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797152"/>
                <a:ext cx="4828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812BD272-DF0C-E348-99B1-443F04722CD9}"/>
              </a:ext>
            </a:extLst>
          </p:cNvPr>
          <p:cNvSpPr/>
          <p:nvPr/>
        </p:nvSpPr>
        <p:spPr>
          <a:xfrm>
            <a:off x="1022412" y="3890665"/>
            <a:ext cx="978496" cy="215185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/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𝓚</m:t>
                          </m:r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&lt;|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𝓜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1CED424-080E-D543-B602-CE4B113FC96F}"/>
              </a:ext>
            </a:extLst>
          </p:cNvPr>
          <p:cNvSpPr/>
          <p:nvPr/>
        </p:nvSpPr>
        <p:spPr>
          <a:xfrm>
            <a:off x="1619672" y="429309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6D9E4-0081-D949-BE57-03A58238C29B}"/>
                  </a:ext>
                </a:extLst>
              </p:cNvPr>
              <p:cNvSpPr/>
              <p:nvPr/>
            </p:nvSpPr>
            <p:spPr>
              <a:xfrm>
                <a:off x="1187624" y="4149080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6D9E4-0081-D949-BE57-03A58238C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4355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633F452-62CB-1141-A950-630D76A2EA44}"/>
              </a:ext>
            </a:extLst>
          </p:cNvPr>
          <p:cNvSpPr/>
          <p:nvPr/>
        </p:nvSpPr>
        <p:spPr>
          <a:xfrm>
            <a:off x="1619672" y="48598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76FEC8-748A-9E48-B32C-8AF45FCB1DDC}"/>
                  </a:ext>
                </a:extLst>
              </p:cNvPr>
              <p:cNvSpPr/>
              <p:nvPr/>
            </p:nvSpPr>
            <p:spPr>
              <a:xfrm>
                <a:off x="1187624" y="4715852"/>
                <a:ext cx="490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76FEC8-748A-9E48-B32C-8AF45FCB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15852"/>
                <a:ext cx="4908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6ED77F5-CC0E-CC42-BECE-3B857C6D14A0}"/>
              </a:ext>
            </a:extLst>
          </p:cNvPr>
          <p:cNvSpPr/>
          <p:nvPr/>
        </p:nvSpPr>
        <p:spPr>
          <a:xfrm>
            <a:off x="1619672" y="543593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7EFED5-5C26-FA41-9A4E-D3CBDB19A0A8}"/>
                  </a:ext>
                </a:extLst>
              </p:cNvPr>
              <p:cNvSpPr/>
              <p:nvPr/>
            </p:nvSpPr>
            <p:spPr>
              <a:xfrm>
                <a:off x="1141529" y="5291916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7EFED5-5C26-FA41-9A4E-D3CBDB19A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29" y="5291916"/>
                <a:ext cx="55015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F9898AB-56AF-F048-8B47-9D4D6C8133FD}"/>
              </a:ext>
            </a:extLst>
          </p:cNvPr>
          <p:cNvSpPr/>
          <p:nvPr/>
        </p:nvSpPr>
        <p:spPr>
          <a:xfrm>
            <a:off x="1688224" y="62916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/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BD5D43-D59F-2845-A5AD-BECAB1781507}"/>
                  </a:ext>
                </a:extLst>
              </p:cNvPr>
              <p:cNvSpPr/>
              <p:nvPr/>
            </p:nvSpPr>
            <p:spPr>
              <a:xfrm>
                <a:off x="6222031" y="4315742"/>
                <a:ext cx="2807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&gt;0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BD5D43-D59F-2845-A5AD-BECAB1781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31" y="4315742"/>
                <a:ext cx="280775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4290DC-BA3F-DB4F-A80D-0B4EA9E5E5C8}"/>
                  </a:ext>
                </a:extLst>
              </p:cNvPr>
              <p:cNvSpPr/>
              <p:nvPr/>
            </p:nvSpPr>
            <p:spPr>
              <a:xfrm>
                <a:off x="6228184" y="4797152"/>
                <a:ext cx="2807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en-US" sz="200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4290DC-BA3F-DB4F-A80D-0B4EA9E5E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280775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3DD8F1-6C50-9741-B373-A2868A1A08E9}"/>
                  </a:ext>
                </a:extLst>
              </p:cNvPr>
              <p:cNvSpPr/>
              <p:nvPr/>
            </p:nvSpPr>
            <p:spPr>
              <a:xfrm>
                <a:off x="6450504" y="5258797"/>
                <a:ext cx="8435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𝑸𝑬𝑫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3DD8F1-6C50-9741-B373-A2868A1A0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04" y="5258797"/>
                <a:ext cx="843500" cy="400110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8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So, what are we to do?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C1AA2-6CBF-C548-9214-A8DEB633E038}"/>
              </a:ext>
            </a:extLst>
          </p:cNvPr>
          <p:cNvSpPr>
            <a:spLocks/>
          </p:cNvSpPr>
          <p:nvPr/>
        </p:nvSpPr>
        <p:spPr bwMode="auto">
          <a:xfrm>
            <a:off x="753380" y="980728"/>
            <a:ext cx="8208912" cy="4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RELAX the definition: </a:t>
            </a:r>
            <a:br>
              <a:rPr lang="en-US" altLang="en-US" sz="2400" b="1" dirty="0">
                <a:solidFill>
                  <a:srgbClr val="0000FF"/>
                </a:solidFill>
                <a:cs typeface="Arial" charset="0"/>
              </a:rPr>
            </a:b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	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EC1B2F-205E-0146-AC61-F298FADD0F88}"/>
              </a:ext>
            </a:extLst>
          </p:cNvPr>
          <p:cNvSpPr/>
          <p:nvPr/>
        </p:nvSpPr>
        <p:spPr>
          <a:xfrm>
            <a:off x="1014536" y="1484784"/>
            <a:ext cx="7686600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cs typeface="Arial" charset="0"/>
              </a:rPr>
              <a:t>EVE is an arbitrary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computationally</a:t>
            </a:r>
            <a:r>
              <a:rPr lang="en-US" altLang="en-US" sz="2400" b="1" dirty="0">
                <a:cs typeface="Arial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bounded</a:t>
            </a:r>
            <a:r>
              <a:rPr lang="en-US" altLang="en-US" sz="2400" b="1" dirty="0">
                <a:cs typeface="Arial" charset="0"/>
              </a:rPr>
              <a:t> algorithm</a:t>
            </a:r>
            <a:r>
              <a:rPr lang="en-US" altLang="en-US" sz="2400" dirty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E152B7-1AD1-1A48-8491-8CBB689D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/>
          <a:stretch/>
        </p:blipFill>
        <p:spPr>
          <a:xfrm>
            <a:off x="899592" y="3086583"/>
            <a:ext cx="5976664" cy="3897200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6588F09-04EB-F14B-B837-D641B146AA8E}"/>
              </a:ext>
            </a:extLst>
          </p:cNvPr>
          <p:cNvSpPr/>
          <p:nvPr/>
        </p:nvSpPr>
        <p:spPr>
          <a:xfrm>
            <a:off x="753380" y="2258274"/>
            <a:ext cx="1296144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2E3F6C4-9352-9548-B6BF-972611364324}"/>
              </a:ext>
            </a:extLst>
          </p:cNvPr>
          <p:cNvSpPr>
            <a:spLocks/>
          </p:cNvSpPr>
          <p:nvPr/>
        </p:nvSpPr>
        <p:spPr bwMode="auto">
          <a:xfrm>
            <a:off x="2483768" y="6398951"/>
            <a:ext cx="2226196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 err="1">
                <a:cs typeface="Arial" charset="0"/>
              </a:rPr>
              <a:t>Pseudorandomness</a:t>
            </a:r>
            <a:endParaRPr lang="en-US" altLang="en-US" dirty="0"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CDECF0B-24CA-B84F-904E-B2B4C1784409}"/>
              </a:ext>
            </a:extLst>
          </p:cNvPr>
          <p:cNvSpPr>
            <a:spLocks/>
          </p:cNvSpPr>
          <p:nvPr/>
        </p:nvSpPr>
        <p:spPr bwMode="auto">
          <a:xfrm>
            <a:off x="1259632" y="5397469"/>
            <a:ext cx="1224136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ZK proofs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3275996-195F-9242-9C3E-301E87EFDC1C}"/>
              </a:ext>
            </a:extLst>
          </p:cNvPr>
          <p:cNvSpPr>
            <a:spLocks/>
          </p:cNvSpPr>
          <p:nvPr/>
        </p:nvSpPr>
        <p:spPr bwMode="auto">
          <a:xfrm>
            <a:off x="4026768" y="5606863"/>
            <a:ext cx="2376264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Public-key encryption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0D524-1C62-3A45-B3F5-4E1FD9BD0FD6}"/>
              </a:ext>
            </a:extLst>
          </p:cNvPr>
          <p:cNvSpPr/>
          <p:nvPr/>
        </p:nvSpPr>
        <p:spPr>
          <a:xfrm>
            <a:off x="2049524" y="230981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cs typeface="Arial" charset="0"/>
              </a:rPr>
              <a:t>+ number theory/geometry/combinatorics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CBB8E0-B545-1F41-BA16-038C25BF19BC}"/>
              </a:ext>
            </a:extLst>
          </p:cNvPr>
          <p:cNvSpPr/>
          <p:nvPr/>
        </p:nvSpPr>
        <p:spPr>
          <a:xfrm>
            <a:off x="899592" y="3071143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cs typeface="Arial" charset="0"/>
              </a:rPr>
              <a:t>the promised crypto 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CABE01A-9F7E-8242-8AC5-3F3BB9889554}"/>
              </a:ext>
            </a:extLst>
          </p:cNvPr>
          <p:cNvSpPr>
            <a:spLocks/>
          </p:cNvSpPr>
          <p:nvPr/>
        </p:nvSpPr>
        <p:spPr bwMode="auto">
          <a:xfrm>
            <a:off x="2699792" y="3585341"/>
            <a:ext cx="3240360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Fully 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8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6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 Summarize…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CB923487-2787-7E43-BCB1-11923C822925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340768"/>
            <a:ext cx="7848872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Secure Communication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a quintessential problem in cryptography.</a:t>
            </a:r>
            <a:endParaRPr lang="en-US" altLang="en-US" sz="24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B08D87CE-0B7B-BD43-B9A1-7C5BEAFC6206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492896"/>
            <a:ext cx="8424936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We saw two equivalent definitions of security:</a:t>
            </a:r>
          </a:p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	Shannon’s perfect indistinguishability and perfect secrecy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D2B203A-CEF2-F14E-A2A3-E7E96E7A81AE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3645024"/>
            <a:ext cx="8424936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One-time pad achieves perfect secrecy.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180BC3B-3BD4-234F-920E-2393F22BB6B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4437112"/>
            <a:ext cx="8424936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A Serious Limitation: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Any perfectly secure encryption scheme needs keys that are at least as long as the messages.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F958905-D3EA-D046-96C4-36C0CFFF01EA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589240"/>
            <a:ext cx="835292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Next Lecture: Overcoming the limitation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with</a:t>
            </a: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Computationally Bounded Adversaries.</a:t>
            </a:r>
          </a:p>
        </p:txBody>
      </p:sp>
    </p:spTree>
    <p:extLst>
      <p:ext uri="{BB962C8B-B14F-4D97-AF65-F5344CB8AC3E}">
        <p14:creationId xmlns:p14="http://schemas.microsoft.com/office/powerpoint/2010/main" val="8774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0DC95-DDDE-0C48-ABAA-5304D7E5D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900178" cy="223224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01FDD9A-ED8C-0944-8155-1CAD6A68E878}"/>
              </a:ext>
            </a:extLst>
          </p:cNvPr>
          <p:cNvSpPr>
            <a:spLocks/>
          </p:cNvSpPr>
          <p:nvPr/>
        </p:nvSpPr>
        <p:spPr bwMode="auto">
          <a:xfrm>
            <a:off x="2511738" y="2564904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“A Mathematical Theory of Communication” (1948)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A6674C-F09C-134F-B225-4C5A4D90620D}"/>
              </a:ext>
            </a:extLst>
          </p:cNvPr>
          <p:cNvSpPr>
            <a:spLocks/>
          </p:cNvSpPr>
          <p:nvPr/>
        </p:nvSpPr>
        <p:spPr bwMode="auto">
          <a:xfrm>
            <a:off x="2511738" y="1556792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“Communication Theory of Secrecy Systems” (1945)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59FF362-B2D8-6743-9E79-99F34AC0C520}"/>
              </a:ext>
            </a:extLst>
          </p:cNvPr>
          <p:cNvSpPr>
            <a:spLocks/>
          </p:cNvSpPr>
          <p:nvPr/>
        </p:nvSpPr>
        <p:spPr bwMode="auto">
          <a:xfrm>
            <a:off x="4455954" y="2060848"/>
            <a:ext cx="136815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preceded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A1FB4D8-3B9A-C64A-96E0-490E72379387}"/>
              </a:ext>
            </a:extLst>
          </p:cNvPr>
          <p:cNvSpPr>
            <a:spLocks/>
          </p:cNvSpPr>
          <p:nvPr/>
        </p:nvSpPr>
        <p:spPr bwMode="auto">
          <a:xfrm>
            <a:off x="3303826" y="3068960"/>
            <a:ext cx="4572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which founded 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Information Theory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6CB488-CEF0-DB4C-80F1-FC6C1778EF70}"/>
              </a:ext>
            </a:extLst>
          </p:cNvPr>
          <p:cNvSpPr>
            <a:spLocks/>
          </p:cNvSpPr>
          <p:nvPr/>
        </p:nvSpPr>
        <p:spPr bwMode="auto">
          <a:xfrm>
            <a:off x="467544" y="3645024"/>
            <a:ext cx="20882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Claude E. Shannon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E9FA0C-86E8-D243-A958-1F7555D5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1944216" cy="1944216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707CA1A-002A-4E40-A321-9C075C65C8F9}"/>
              </a:ext>
            </a:extLst>
          </p:cNvPr>
          <p:cNvSpPr>
            <a:spLocks/>
          </p:cNvSpPr>
          <p:nvPr/>
        </p:nvSpPr>
        <p:spPr bwMode="auto">
          <a:xfrm>
            <a:off x="6372200" y="6255986"/>
            <a:ext cx="20882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Alan M. Turing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685E9E-CC5B-8948-A174-CB31B3ED7F95}"/>
              </a:ext>
            </a:extLst>
          </p:cNvPr>
          <p:cNvSpPr>
            <a:spLocks/>
          </p:cNvSpPr>
          <p:nvPr/>
        </p:nvSpPr>
        <p:spPr bwMode="auto">
          <a:xfrm>
            <a:off x="267145" y="4581128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Cryptanalysis of the Enigma Machine (~1938-39)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F4E1A7-D94B-9143-BB28-301FD934541E}"/>
              </a:ext>
            </a:extLst>
          </p:cNvPr>
          <p:cNvSpPr>
            <a:spLocks/>
          </p:cNvSpPr>
          <p:nvPr/>
        </p:nvSpPr>
        <p:spPr bwMode="auto">
          <a:xfrm>
            <a:off x="251520" y="5177607"/>
            <a:ext cx="57606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“On Computable Numbers, with an Application to the </a:t>
            </a:r>
            <a:r>
              <a:rPr lang="en-US" altLang="en-US" sz="2000" dirty="0" err="1">
                <a:cs typeface="Arial" charset="0"/>
              </a:rPr>
              <a:t>Entscheidungsproblem</a:t>
            </a:r>
            <a:r>
              <a:rPr lang="en-US" altLang="en-US" sz="2000" dirty="0">
                <a:cs typeface="Arial" charset="0"/>
              </a:rPr>
              <a:t>” (1936)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1F4F868-9C51-4845-8D9D-89A051FB3A86}"/>
              </a:ext>
            </a:extLst>
          </p:cNvPr>
          <p:cNvSpPr>
            <a:spLocks/>
          </p:cNvSpPr>
          <p:nvPr/>
        </p:nvSpPr>
        <p:spPr bwMode="auto">
          <a:xfrm>
            <a:off x="845840" y="6021288"/>
            <a:ext cx="487828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which gave birth to 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Computer Science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6F57EB2-9EEE-7443-95D1-2E496D9A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52" y="188640"/>
            <a:ext cx="8458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891637"/>
                </a:solidFill>
                <a:latin typeface="Calibri" pitchFamily="34" charset="0"/>
              </a:rPr>
              <a:t>The Intellectual Origins</a:t>
            </a:r>
          </a:p>
        </p:txBody>
      </p:sp>
    </p:spTree>
    <p:extLst>
      <p:ext uri="{BB962C8B-B14F-4D97-AF65-F5344CB8AC3E}">
        <p14:creationId xmlns:p14="http://schemas.microsoft.com/office/powerpoint/2010/main" val="2318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35896" y="3365444"/>
            <a:ext cx="1747900" cy="81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Oval 13"/>
          <p:cNvSpPr/>
          <p:nvPr/>
        </p:nvSpPr>
        <p:spPr>
          <a:xfrm>
            <a:off x="107504" y="3149420"/>
            <a:ext cx="2376264" cy="1224136"/>
          </a:xfrm>
          <a:prstGeom prst="ellipse">
            <a:avLst/>
          </a:prstGeom>
          <a:solidFill>
            <a:srgbClr val="FF0000">
              <a:alpha val="28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Security, Privacy,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Integrity</a:t>
            </a:r>
          </a:p>
        </p:txBody>
      </p:sp>
      <p:sp>
        <p:nvSpPr>
          <p:cNvPr id="15" name="Oval 14"/>
          <p:cNvSpPr/>
          <p:nvPr/>
        </p:nvSpPr>
        <p:spPr>
          <a:xfrm>
            <a:off x="6516216" y="3077412"/>
            <a:ext cx="2376264" cy="1224136"/>
          </a:xfrm>
          <a:prstGeom prst="ellipse">
            <a:avLst/>
          </a:prstGeom>
          <a:solidFill>
            <a:srgbClr val="0000FF">
              <a:alpha val="15000"/>
            </a:srgb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Math and Theoretical CS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776" y="3421537"/>
            <a:ext cx="936104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/>
          </p:cNvSpPr>
          <p:nvPr/>
        </p:nvSpPr>
        <p:spPr bwMode="auto">
          <a:xfrm>
            <a:off x="2444824" y="2985026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Problems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55776" y="4301548"/>
            <a:ext cx="93610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/>
          </p:cNvSpPr>
          <p:nvPr/>
        </p:nvSpPr>
        <p:spPr bwMode="auto">
          <a:xfrm>
            <a:off x="2444824" y="4335529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Solutions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08104" y="4211450"/>
            <a:ext cx="936104" cy="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45950" y="3365444"/>
            <a:ext cx="998258" cy="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/>
          </p:cNvSpPr>
          <p:nvPr/>
        </p:nvSpPr>
        <p:spPr bwMode="auto">
          <a:xfrm>
            <a:off x="5527812" y="2985026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Tools</a:t>
            </a:r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5508104" y="4292654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Ideas</a:t>
            </a:r>
          </a:p>
        </p:txBody>
      </p:sp>
      <p:pic>
        <p:nvPicPr>
          <p:cNvPr id="12" name="Picture 7" descr="MCj029021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21" y="2141308"/>
            <a:ext cx="13287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Content Placeholder 2"/>
          <p:cNvSpPr>
            <a:spLocks/>
          </p:cNvSpPr>
          <p:nvPr/>
        </p:nvSpPr>
        <p:spPr bwMode="auto">
          <a:xfrm rot="1654468">
            <a:off x="4499490" y="1981790"/>
            <a:ext cx="1452308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Definitions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E9C22A-11AE-EA4E-B3F3-5443CF311DBC}"/>
              </a:ext>
            </a:extLst>
          </p:cNvPr>
          <p:cNvSpPr>
            <a:spLocks/>
          </p:cNvSpPr>
          <p:nvPr/>
        </p:nvSpPr>
        <p:spPr bwMode="auto">
          <a:xfrm>
            <a:off x="1657962" y="4925636"/>
            <a:ext cx="1407096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Encryption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A8559A-FBE3-FE42-A112-D4979DF6353A}"/>
              </a:ext>
            </a:extLst>
          </p:cNvPr>
          <p:cNvSpPr>
            <a:spLocks/>
          </p:cNvSpPr>
          <p:nvPr/>
        </p:nvSpPr>
        <p:spPr bwMode="auto">
          <a:xfrm>
            <a:off x="1657962" y="5366880"/>
            <a:ext cx="2376264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Digital Signatures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6AC5C5-A581-484F-93B0-DD895BCE7E5B}"/>
              </a:ext>
            </a:extLst>
          </p:cNvPr>
          <p:cNvSpPr>
            <a:spLocks/>
          </p:cNvSpPr>
          <p:nvPr/>
        </p:nvSpPr>
        <p:spPr bwMode="auto">
          <a:xfrm>
            <a:off x="1660503" y="5819707"/>
            <a:ext cx="4107396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Pseudorandom Functions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DBB0921-13D0-B045-93D8-AD0112512514}"/>
              </a:ext>
            </a:extLst>
          </p:cNvPr>
          <p:cNvSpPr>
            <a:spLocks/>
          </p:cNvSpPr>
          <p:nvPr/>
        </p:nvSpPr>
        <p:spPr bwMode="auto">
          <a:xfrm>
            <a:off x="6087108" y="4920570"/>
            <a:ext cx="244533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Interactive Proofs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0A226E4-5C1C-0B40-B5FC-3C8DA9D16DBE}"/>
              </a:ext>
            </a:extLst>
          </p:cNvPr>
          <p:cNvSpPr>
            <a:spLocks/>
          </p:cNvSpPr>
          <p:nvPr/>
        </p:nvSpPr>
        <p:spPr bwMode="auto">
          <a:xfrm>
            <a:off x="4510100" y="5366978"/>
            <a:ext cx="4417567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Probabilistically checkable Proofs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4E034A-13A7-D042-B082-33019AC0F5CC}"/>
              </a:ext>
            </a:extLst>
          </p:cNvPr>
          <p:cNvSpPr>
            <a:spLocks/>
          </p:cNvSpPr>
          <p:nvPr/>
        </p:nvSpPr>
        <p:spPr bwMode="auto">
          <a:xfrm>
            <a:off x="5369968" y="5772189"/>
            <a:ext cx="3234480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Locally decodable Codes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6CC4059-4AC3-C34D-ABCB-BFA2F166F91B}"/>
              </a:ext>
            </a:extLst>
          </p:cNvPr>
          <p:cNvSpPr>
            <a:spLocks/>
          </p:cNvSpPr>
          <p:nvPr/>
        </p:nvSpPr>
        <p:spPr bwMode="auto">
          <a:xfrm>
            <a:off x="1707395" y="6202145"/>
            <a:ext cx="94004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…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876E88-B93D-784B-B97A-BA729255080A}"/>
              </a:ext>
            </a:extLst>
          </p:cNvPr>
          <p:cNvSpPr>
            <a:spLocks/>
          </p:cNvSpPr>
          <p:nvPr/>
        </p:nvSpPr>
        <p:spPr bwMode="auto">
          <a:xfrm>
            <a:off x="7550388" y="6218597"/>
            <a:ext cx="94004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…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AA2FE1CB-87F7-A84C-8EE7-18D9D025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52" y="188640"/>
            <a:ext cx="8458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891637"/>
                </a:solidFill>
                <a:latin typeface="Calibri" pitchFamily="34" charset="0"/>
              </a:rPr>
              <a:t>Modern Cryptography: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3C2125-755D-3E4D-886C-04A8EFF69C0E}"/>
              </a:ext>
            </a:extLst>
          </p:cNvPr>
          <p:cNvSpPr/>
          <p:nvPr/>
        </p:nvSpPr>
        <p:spPr>
          <a:xfrm>
            <a:off x="1835696" y="908720"/>
            <a:ext cx="549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prstClr val="black"/>
                </a:solidFill>
                <a:cs typeface="Arial" charset="0"/>
              </a:rPr>
              <a:t>Practice to Theory and Back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/>
      <p:bldP spid="31" grpId="0"/>
      <p:bldP spid="32" grpId="0"/>
      <p:bldP spid="33" grpId="0"/>
      <p:bldP spid="16" grpId="0"/>
      <p:bldP spid="17" grpId="0"/>
      <p:bldP spid="18" grpId="0"/>
      <p:bldP spid="19" grpId="0"/>
      <p:bldP spid="21" grpId="0"/>
      <p:bldP spid="23" grpId="0"/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849388"/>
            <a:ext cx="83778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1. The Omnipresent, Worst-case, Adversary.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160C2B-D277-784D-A91B-4400C45ACA06}"/>
              </a:ext>
            </a:extLst>
          </p:cNvPr>
          <p:cNvSpPr>
            <a:spLocks/>
          </p:cNvSpPr>
          <p:nvPr/>
        </p:nvSpPr>
        <p:spPr bwMode="auto">
          <a:xfrm>
            <a:off x="971600" y="2574032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Central idea.</a:t>
            </a:r>
            <a:r>
              <a:rPr lang="en-US" altLang="en-US" sz="2400" dirty="0">
                <a:cs typeface="Arial" charset="0"/>
              </a:rPr>
              <a:t> model the adversary: what they know, what they can do, and what their goals are.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436B0-691B-1846-BFAA-01971DEF9E1E}"/>
              </a:ext>
            </a:extLst>
          </p:cNvPr>
          <p:cNvSpPr>
            <a:spLocks/>
          </p:cNvSpPr>
          <p:nvPr/>
        </p:nvSpPr>
        <p:spPr bwMode="auto">
          <a:xfrm>
            <a:off x="971600" y="3645024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Definitions will be our friend. </a:t>
            </a: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cs typeface="Arial" charset="0"/>
              </a:rPr>
              <a:t>If you cannot define something, you cannot achieve it.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FCCED-9ED2-A145-ABE7-33C36C5879A3}"/>
              </a:ext>
            </a:extLst>
          </p:cNvPr>
          <p:cNvSpPr>
            <a:spLocks/>
          </p:cNvSpPr>
          <p:nvPr/>
        </p:nvSpPr>
        <p:spPr bwMode="auto">
          <a:xfrm>
            <a:off x="971600" y="4797152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A key takeaway from 6.875: </a:t>
            </a: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	</a:t>
            </a:r>
            <a:r>
              <a:rPr lang="en-US" altLang="en-US" sz="2400" dirty="0">
                <a:cs typeface="Arial" charset="0"/>
              </a:rPr>
              <a:t>Cryptographic (or, adversarial) thinking.</a:t>
            </a:r>
          </a:p>
        </p:txBody>
      </p:sp>
      <p:pic>
        <p:nvPicPr>
          <p:cNvPr id="7" name="Picture 19" descr="MCj04359310000[1]">
            <a:extLst>
              <a:ext uri="{FF2B5EF4-FFF2-40B4-BE49-F238E27FC236}">
                <a16:creationId xmlns:a16="http://schemas.microsoft.com/office/drawing/2014/main" id="{7428BD7A-1BE4-334C-908D-B7754D1F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7810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484784"/>
            <a:ext cx="8377808" cy="11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2. Computational Hardness will be our enabler. </a:t>
            </a:r>
            <a:br>
              <a:rPr lang="en-US" altLang="en-US" sz="2400" b="1" dirty="0">
                <a:cs typeface="Arial" charset="0"/>
              </a:rPr>
            </a:br>
            <a:r>
              <a:rPr lang="en-US" altLang="en-US" sz="2400" b="1" dirty="0">
                <a:cs typeface="Arial" charset="0"/>
              </a:rPr>
              <a:t>	</a:t>
            </a:r>
            <a:r>
              <a:rPr lang="en-US" altLang="en-US" sz="2400" i="1" dirty="0">
                <a:cs typeface="Arial" charset="0"/>
              </a:rPr>
              <a:t>(starting lecture 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E4B6A5-C099-884C-8AFD-55529F684530}"/>
              </a:ext>
            </a:extLst>
          </p:cNvPr>
          <p:cNvSpPr>
            <a:spLocks/>
          </p:cNvSpPr>
          <p:nvPr/>
        </p:nvSpPr>
        <p:spPr bwMode="auto">
          <a:xfrm>
            <a:off x="1043608" y="2569468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Central theme: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the cryptographic leash</a:t>
            </a:r>
            <a:r>
              <a:rPr lang="en-US" altLang="en-US" sz="2400" dirty="0">
                <a:cs typeface="Arial" charset="0"/>
              </a:rPr>
              <a:t>. Use computational hardness to “tame” the adversary.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71F935-2FBB-AB46-9806-5EFD448EE829}"/>
              </a:ext>
            </a:extLst>
          </p:cNvPr>
          <p:cNvSpPr>
            <a:spLocks/>
          </p:cNvSpPr>
          <p:nvPr/>
        </p:nvSpPr>
        <p:spPr bwMode="auto">
          <a:xfrm>
            <a:off x="1043608" y="3649588"/>
            <a:ext cx="7848872" cy="4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A classical source of hard problems: number theory</a:t>
            </a:r>
            <a:r>
              <a:rPr lang="en-US" altLang="en-US" sz="2400" dirty="0">
                <a:cs typeface="Arial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2F87F5-9B78-A441-B048-F35890D228FA}"/>
              </a:ext>
            </a:extLst>
          </p:cNvPr>
          <p:cNvSpPr/>
          <p:nvPr/>
        </p:nvSpPr>
        <p:spPr>
          <a:xfrm>
            <a:off x="1403648" y="4268043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NewRomanPSMT"/>
              </a:rPr>
              <a:t>“Both Gauss and lesser mathematicians may be justified in rejoicing that there is one such science [number theory] at any rate, whose very remoteness from ordinary human activities should keep it gentle and clean” </a:t>
            </a:r>
            <a:endParaRPr lang="en-US" i="1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794C2-69C8-EA46-A286-163CBFBA79C1}"/>
              </a:ext>
            </a:extLst>
          </p:cNvPr>
          <p:cNvSpPr/>
          <p:nvPr/>
        </p:nvSpPr>
        <p:spPr>
          <a:xfrm>
            <a:off x="1417131" y="52183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[G. H. Hardy, “A Mathematician’s Apology”]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A0D7B5-7DD2-544C-8D65-AA06BBFE1ACA}"/>
              </a:ext>
            </a:extLst>
          </p:cNvPr>
          <p:cNvSpPr>
            <a:spLocks/>
          </p:cNvSpPr>
          <p:nvPr/>
        </p:nvSpPr>
        <p:spPr bwMode="auto">
          <a:xfrm>
            <a:off x="948036" y="5877272"/>
            <a:ext cx="7848872" cy="4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More recently: geometry, coding theory, combinatorics.</a:t>
            </a:r>
            <a:r>
              <a:rPr lang="en-US" altLang="en-US" sz="2400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7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484784"/>
            <a:ext cx="837780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3. Security Proofs via Reductions.</a:t>
            </a:r>
            <a:endParaRPr lang="en-US" altLang="en-US" sz="2400" i="1" dirty="0"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E4B6A5-C099-884C-8AFD-55529F684530}"/>
              </a:ext>
            </a:extLst>
          </p:cNvPr>
          <p:cNvSpPr>
            <a:spLocks/>
          </p:cNvSpPr>
          <p:nvPr/>
        </p:nvSpPr>
        <p:spPr bwMode="auto">
          <a:xfrm>
            <a:off x="1043608" y="2204864"/>
            <a:ext cx="7848872" cy="11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cs typeface="Arial" charset="0"/>
              </a:rPr>
              <a:t>“If there is an (efficient) adversary that breaks scheme A </a:t>
            </a:r>
            <a:r>
              <a:rPr lang="en-US" altLang="en-US" sz="2400" dirty="0" err="1">
                <a:cs typeface="Arial" charset="0"/>
              </a:rPr>
              <a:t>w.r.t.</a:t>
            </a:r>
            <a:r>
              <a:rPr lang="en-US" altLang="en-US" sz="2400" dirty="0">
                <a:cs typeface="Arial" charset="0"/>
              </a:rPr>
              <a:t> definition D, then there is an (efficient) adversary that factors large numbers.”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71F935-2FBB-AB46-9806-5EFD448EE829}"/>
              </a:ext>
            </a:extLst>
          </p:cNvPr>
          <p:cNvSpPr>
            <a:spLocks/>
          </p:cNvSpPr>
          <p:nvPr/>
        </p:nvSpPr>
        <p:spPr bwMode="auto">
          <a:xfrm>
            <a:off x="1043608" y="5589240"/>
            <a:ext cx="81003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cs typeface="Arial" charset="0"/>
              </a:rPr>
              <a:t>Our reductions will be probabilistic and significantly more involved than the NP-hardness reductions in, say, 6.045.</a:t>
            </a:r>
            <a:endParaRPr lang="en-US" altLang="en-US" sz="240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B46A1-1976-6A45-8570-471CCC1E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80" y="3573016"/>
            <a:ext cx="1663385" cy="16633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08CD59-48ED-F640-85D5-C2842E252478}"/>
              </a:ext>
            </a:extLst>
          </p:cNvPr>
          <p:cNvSpPr>
            <a:spLocks/>
          </p:cNvSpPr>
          <p:nvPr/>
        </p:nvSpPr>
        <p:spPr bwMode="auto">
          <a:xfrm>
            <a:off x="1043608" y="4078544"/>
            <a:ext cx="8100392" cy="10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i="1" dirty="0">
                <a:solidFill>
                  <a:srgbClr val="0000FF"/>
                </a:solidFill>
                <a:cs typeface="Arial" charset="0"/>
              </a:rPr>
              <a:t>“Science wins either way”</a:t>
            </a:r>
            <a:endParaRPr lang="en-US" altLang="en-US" sz="24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9453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Topics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3A064-F7D7-D64E-96FB-1A20DBBE5609}"/>
              </a:ext>
            </a:extLst>
          </p:cNvPr>
          <p:cNvGrpSpPr/>
          <p:nvPr/>
        </p:nvGrpSpPr>
        <p:grpSpPr>
          <a:xfrm>
            <a:off x="1080120" y="1124744"/>
            <a:ext cx="7812360" cy="5544616"/>
            <a:chOff x="1080120" y="1124744"/>
            <a:chExt cx="7812360" cy="5544616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9AD735BA-D998-7C4E-B8F0-61AD837C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1124744"/>
              <a:ext cx="6324600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 err="1">
                  <a:cs typeface="Arial" charset="0"/>
                </a:rPr>
                <a:t>Pseudorandomness</a:t>
              </a:r>
              <a:endParaRPr lang="en-US" altLang="en-US" sz="2400" dirty="0">
                <a:cs typeface="Arial" charset="0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F4A7B24-6868-9545-9F2F-B1F243E9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1700808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Secret-key Encryption and Authentication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8A9DE76-8E0F-DC4E-92B5-57A299724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2276872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Public-key Encryption and Digital Signatures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FF26FC8-CF5E-DA4D-862A-051AB1907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5085184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Homomorphic Encryption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D273C845-9507-1B4E-8D18-6995C378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4509120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Private Information Retrieval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E65EF9D1-02B7-7642-B717-7DC94BA8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3356992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Zero-knowledge Proofs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AE2BA0E6-14F3-BD4E-B7A5-3F781833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3933056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Secure Multiparty Computation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81F4A06-4FC6-B441-A819-7261D9B3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5589240"/>
              <a:ext cx="781236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Advanced topics: </a:t>
              </a:r>
              <a:br>
                <a:rPr lang="en-US" altLang="en-US" sz="2400" dirty="0">
                  <a:cs typeface="Arial" charset="0"/>
                </a:rPr>
              </a:br>
              <a:r>
                <a:rPr lang="en-US" altLang="en-US" sz="2400" dirty="0">
                  <a:cs typeface="Arial" charset="0"/>
                </a:rPr>
                <a:t>	Threshold Cryptography, Differential Privacy,…  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5F94FED5-2258-8548-9EEF-0A9DBE79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2815583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Cryptographic Hashing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9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|57.2|2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40242</TotalTime>
  <Words>2231</Words>
  <Application>Microsoft Macintosh PowerPoint</Application>
  <PresentationFormat>On-screen Show (4:3)</PresentationFormat>
  <Paragraphs>337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American Typewriter</vt:lpstr>
      <vt:lpstr>Apple Chancery</vt:lpstr>
      <vt:lpstr>Arial</vt:lpstr>
      <vt:lpstr>Calibri</vt:lpstr>
      <vt:lpstr>Cambria Math</vt:lpstr>
      <vt:lpstr>Courier New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1097</cp:revision>
  <dcterms:created xsi:type="dcterms:W3CDTF">2014-03-14T23:52:55Z</dcterms:created>
  <dcterms:modified xsi:type="dcterms:W3CDTF">2021-09-09T01:35:07Z</dcterms:modified>
</cp:coreProperties>
</file>