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29" r:id="rId2"/>
    <p:sldId id="576" r:id="rId3"/>
    <p:sldId id="619" r:id="rId4"/>
    <p:sldId id="631" r:id="rId5"/>
    <p:sldId id="1498" r:id="rId6"/>
    <p:sldId id="1499" r:id="rId7"/>
    <p:sldId id="1500" r:id="rId8"/>
    <p:sldId id="638" r:id="rId9"/>
    <p:sldId id="1501" r:id="rId10"/>
    <p:sldId id="1502" r:id="rId11"/>
    <p:sldId id="610" r:id="rId12"/>
    <p:sldId id="1504" r:id="rId13"/>
    <p:sldId id="1503" r:id="rId14"/>
    <p:sldId id="621" r:id="rId15"/>
    <p:sldId id="632" r:id="rId16"/>
    <p:sldId id="633" r:id="rId17"/>
    <p:sldId id="571" r:id="rId18"/>
    <p:sldId id="628" r:id="rId19"/>
    <p:sldId id="629" r:id="rId20"/>
    <p:sldId id="641" r:id="rId21"/>
    <p:sldId id="642" r:id="rId22"/>
    <p:sldId id="643" r:id="rId23"/>
    <p:sldId id="644" r:id="rId24"/>
    <p:sldId id="654" r:id="rId25"/>
    <p:sldId id="655" r:id="rId26"/>
    <p:sldId id="656" r:id="rId27"/>
    <p:sldId id="622" r:id="rId28"/>
    <p:sldId id="634" r:id="rId29"/>
    <p:sldId id="636" r:id="rId30"/>
    <p:sldId id="637" r:id="rId31"/>
    <p:sldId id="662" r:id="rId32"/>
    <p:sldId id="652" r:id="rId33"/>
    <p:sldId id="663" r:id="rId34"/>
    <p:sldId id="624" r:id="rId35"/>
    <p:sldId id="664" r:id="rId36"/>
    <p:sldId id="665" r:id="rId37"/>
    <p:sldId id="666" r:id="rId38"/>
    <p:sldId id="1489" r:id="rId39"/>
    <p:sldId id="667" r:id="rId40"/>
    <p:sldId id="1497" r:id="rId41"/>
    <p:sldId id="1483" r:id="rId42"/>
    <p:sldId id="1491" r:id="rId43"/>
    <p:sldId id="1484" r:id="rId44"/>
    <p:sldId id="1479" r:id="rId45"/>
    <p:sldId id="1467" r:id="rId46"/>
    <p:sldId id="1480" r:id="rId47"/>
    <p:sldId id="1460" r:id="rId48"/>
    <p:sldId id="1493" r:id="rId49"/>
    <p:sldId id="1494" r:id="rId50"/>
    <p:sldId id="1496" r:id="rId51"/>
    <p:sldId id="14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6"/>
    <p:restoredTop sz="76309" autoAdjust="0"/>
  </p:normalViewPr>
  <p:slideViewPr>
    <p:cSldViewPr>
      <p:cViewPr>
        <p:scale>
          <a:sx n="97" d="100"/>
          <a:sy n="97" d="100"/>
        </p:scale>
        <p:origin x="20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9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010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5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25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5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00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11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31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86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38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93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26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59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8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27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48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10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4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9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 by </a:t>
            </a:r>
            <a:r>
              <a:rPr lang="en-US" baseline="0" dirty="0" err="1"/>
              <a:t>hybrud</a:t>
            </a:r>
            <a:r>
              <a:rPr lang="en-US" baseline="0" dirty="0"/>
              <a:t> argument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It is crucial that this is a public key scheme.  For secret key schemes this theorem is simply not true. Think one-time pad.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6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80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79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80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9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567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236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802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6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78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01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3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1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078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82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9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051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496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2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4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6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0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9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1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2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3.jp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21.png"/><Relationship Id="rId7" Type="http://schemas.openxmlformats.org/officeDocument/2006/relationships/image" Target="../media/image370.png"/><Relationship Id="rId12" Type="http://schemas.openxmlformats.org/officeDocument/2006/relationships/image" Target="../media/image4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22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40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1.png"/><Relationship Id="rId4" Type="http://schemas.openxmlformats.org/officeDocument/2006/relationships/image" Target="../media/image22.png"/><Relationship Id="rId9" Type="http://schemas.openxmlformats.org/officeDocument/2006/relationships/image" Target="../media/image5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56.png"/><Relationship Id="rId5" Type="http://schemas.openxmlformats.org/officeDocument/2006/relationships/image" Target="../media/image460.png"/><Relationship Id="rId10" Type="http://schemas.openxmlformats.org/officeDocument/2006/relationships/image" Target="../media/image511.png"/><Relationship Id="rId4" Type="http://schemas.openxmlformats.org/officeDocument/2006/relationships/image" Target="../media/image22.png"/><Relationship Id="rId9" Type="http://schemas.openxmlformats.org/officeDocument/2006/relationships/image" Target="../media/image5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340.png"/><Relationship Id="rId4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5.png"/><Relationship Id="rId9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7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jpeg"/><Relationship Id="rId9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4.png"/><Relationship Id="rId4" Type="http://schemas.openxmlformats.org/officeDocument/2006/relationships/image" Target="../media/image4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7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Inverter: Estimating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  <a:blipFill>
                <a:blip r:embed="rId3"/>
                <a:stretch>
                  <a:fillRect l="-1067" t="-487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  <a:blipFill>
                <a:blip r:embed="rId4"/>
                <a:stretch>
                  <a:fillRect l="-106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/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Chebyshev, we have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𝑚𝑎𝑗𝑜𝑟𝑖𝑡𝑦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𝑑𝑒𝑐𝑖𝑠𝑖𝑜𝑛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  <a:blipFill>
                <a:blip r:embed="rId5"/>
                <a:stretch>
                  <a:fillRect l="-106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/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union bound, we have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=1/50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  <a:blipFill>
                <a:blip r:embed="rId6"/>
                <a:stretch>
                  <a:fillRect l="-1069" t="-512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/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The inverter outputs the correct inverse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0.98.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  <a:blipFill>
                <a:blip r:embed="rId7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/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real proof =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local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  <a:blipFill>
                <a:blip r:embed="rId5"/>
                <a:stretch>
                  <a:fillRect l="-1164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  <a:blipFill>
                <a:blip r:embed="rId6"/>
                <a:stretch>
                  <a:fillRect l="-1019"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AB30F63-BB4E-D923-96B5-05B54C499753}"/>
              </a:ext>
            </a:extLst>
          </p:cNvPr>
          <p:cNvSpPr/>
          <p:nvPr/>
        </p:nvSpPr>
        <p:spPr>
          <a:xfrm>
            <a:off x="2915816" y="5373216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GL as Randomness Extraction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84887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Randomness extractor</a:t>
                </a:r>
                <a:r>
                  <a:rPr lang="en-US" sz="2400" dirty="0"/>
                  <a:t>:  You get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string from a “source” (probability distribution) with large (min-)entropy,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 Can you run a </a:t>
                </a:r>
                <a:r>
                  <a:rPr lang="en-US" sz="2400" i="1" dirty="0"/>
                  <a:t>deterministic</a:t>
                </a:r>
                <a:r>
                  <a:rPr lang="en-US" sz="2400" dirty="0"/>
                  <a:t> procedure that outputs a single, nearly uniformly random, bit?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848872" cy="1569660"/>
              </a:xfrm>
              <a:prstGeom prst="rect">
                <a:avLst/>
              </a:prstGeom>
              <a:blipFill>
                <a:blip r:embed="rId3"/>
                <a:stretch>
                  <a:fillRect l="-1292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350814-E854-404A-3B4C-0D943668058C}"/>
              </a:ext>
            </a:extLst>
          </p:cNvPr>
          <p:cNvSpPr/>
          <p:nvPr/>
        </p:nvSpPr>
        <p:spPr>
          <a:xfrm>
            <a:off x="755576" y="330879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This is impossible.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1BE4B-95EF-6AF1-588A-64A73061DB14}"/>
              </a:ext>
            </a:extLst>
          </p:cNvPr>
          <p:cNvSpPr/>
          <p:nvPr/>
        </p:nvSpPr>
        <p:spPr>
          <a:xfrm>
            <a:off x="732452" y="402270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But possible given a short, truly random, “seed”. Leads to an entire theory of randomness extraction.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994F27-CFF3-8CA4-14A8-C7AAB4C12202}"/>
                  </a:ext>
                </a:extLst>
              </p:cNvPr>
              <p:cNvSpPr/>
              <p:nvPr/>
            </p:nvSpPr>
            <p:spPr>
              <a:xfrm>
                <a:off x="724136" y="5049398"/>
                <a:ext cx="784887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Back to our setting… the distribution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conditioned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does not have any entropy (since f is a permutation) but it does have “computational entropy”. Can we extract a computationally random bit from it? This is what GL does!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994F27-CFF3-8CA4-14A8-C7AAB4C12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6" y="5049398"/>
                <a:ext cx="7848872" cy="1569660"/>
              </a:xfrm>
              <a:prstGeom prst="rect">
                <a:avLst/>
              </a:prstGeom>
              <a:blipFill>
                <a:blip r:embed="rId4"/>
                <a:stretch>
                  <a:fillRect l="-1294" t="-2400" r="-1618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9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501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321297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65023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275098" y="194234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5157192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7F0F460C-B94A-A242-B8F7-BBF8CE469367}"/>
              </a:ext>
            </a:extLst>
          </p:cNvPr>
          <p:cNvSpPr txBox="1">
            <a:spLocks noChangeArrowheads="1"/>
          </p:cNvSpPr>
          <p:nvPr/>
        </p:nvSpPr>
        <p:spPr>
          <a:xfrm>
            <a:off x="1768302" y="1034734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symmetric encryption)</a:t>
            </a:r>
          </a:p>
        </p:txBody>
      </p:sp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28800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B3065F1-3728-774F-A7AA-77ABDFE9B0C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2924944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Physical Exchange of Keys is Clunky and Impractical:</a:t>
            </a:r>
            <a:endParaRPr lang="en-US" sz="2800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F686D56-F46D-0F45-B361-5289428608D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392905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What if Alice and Bob have never met in person?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6C16C96A-F7AA-E747-B55E-A6E0357A099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64913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Even so, what if they need to refresh their keys?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Too expensive and cumbersome: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Each user will need to store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keys, too expensive!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blipFill>
                <a:blip r:embed="rId3"/>
                <a:stretch>
                  <a:fillRect l="-1242" t="-246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44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268340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12066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4869160"/>
            <a:ext cx="8133275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Can Alice and Bob, who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never previously met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exchange messages securely?</a:t>
            </a:r>
          </a:p>
        </p:txBody>
      </p:sp>
    </p:spTree>
    <p:extLst>
      <p:ext uri="{BB962C8B-B14F-4D97-AF65-F5344CB8AC3E}">
        <p14:creationId xmlns:p14="http://schemas.microsoft.com/office/powerpoint/2010/main" val="223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Next Few Lectures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Agreement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08499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94909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38442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5637167" y="270284"/>
            <a:ext cx="31833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 (1974)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A415-18D9-3C45-9505-F9193B4A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0" y="0"/>
            <a:ext cx="5563696" cy="5184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89127-6AFE-854E-A5DE-DD4B87A89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65770"/>
          <a:stretch/>
        </p:blipFill>
        <p:spPr>
          <a:xfrm>
            <a:off x="109016" y="5358066"/>
            <a:ext cx="5271537" cy="1513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77A3F-FCAF-3F48-BCF7-30DDFFEDF0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6" t="13250" b="35300"/>
          <a:stretch/>
        </p:blipFill>
        <p:spPr>
          <a:xfrm>
            <a:off x="5431553" y="1313384"/>
            <a:ext cx="3712447" cy="46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blipFill>
                <a:blip r:embed="rId5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  <a:blipFill>
                <a:blip r:embed="rId8"/>
                <a:stretch>
                  <a:fillRect l="-155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  <a:blipFill>
                <a:blip r:embed="rId9"/>
                <a:stretch>
                  <a:fillRect l="-187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There is a common number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w.h.p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.)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blipFill>
                <a:blip r:embed="rId10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and Bob can detect it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they set it as their shared key.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blipFill>
                <a:blip r:embed="rId11"/>
                <a:stretch>
                  <a:fillRect l="-1698" t="-6667" r="-152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BD1C44F-7A01-F949-83AB-B6CCCAF6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16519" r="7640"/>
          <a:stretch/>
        </p:blipFill>
        <p:spPr>
          <a:xfrm>
            <a:off x="8088658" y="4898936"/>
            <a:ext cx="713641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830992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long does it take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Eve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compute the shared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knows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but she needs to invert the OWF. Assuming the OWF is very strong,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time!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blipFill>
                <a:blip r:embed="rId10"/>
                <a:stretch>
                  <a:fillRect l="-1398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226124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Problem: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Only protects against quadratic-time Eves (still an excellent idea)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2BC0A-FDDA-884A-B7DD-E1CE09EB7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74433"/>
            <a:ext cx="842945" cy="8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DF2CB-D01D-EA40-82E7-B50F9B09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" y="649160"/>
            <a:ext cx="3874435" cy="5300120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908720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Diffie &amp; Hellman 1976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556791"/>
            <a:ext cx="5004048" cy="898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Marked the birth of public-key cryptography.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98C36739-4900-694E-9C7F-B24C704AE0F9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708920"/>
            <a:ext cx="4824536" cy="1330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Diffie-Hellman key exchange (conjectured to be secure against all poly-time attackers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unlike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Merkle).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4212543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albeit with different groups than what DH had in mind.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B92AFADB-9008-3C49-96F6-8D94A8FA5B6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733256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2015</a:t>
            </a:r>
          </a:p>
        </p:txBody>
      </p:sp>
    </p:spTree>
    <p:extLst>
      <p:ext uri="{BB962C8B-B14F-4D97-AF65-F5344CB8AC3E}">
        <p14:creationId xmlns:p14="http://schemas.microsoft.com/office/powerpoint/2010/main" val="10540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5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Rivest, Shamir &amp; </a:t>
            </a:r>
            <a:r>
              <a:rPr lang="en-US" sz="2800" b="1" dirty="0" err="1">
                <a:latin typeface="+mn-lt"/>
                <a:ea typeface="American Typewriter" charset="0"/>
                <a:cs typeface="American Typewriter" charset="0"/>
              </a:rPr>
              <a:t>Adleman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1978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132856"/>
            <a:ext cx="500404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RSA trapdoor permutation, public-key encryption and digital signatures.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01008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RSA Signatures 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in essentially the original form it was invented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157192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7650D-2D91-D24E-AEB5-7FBD0D550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5639"/>
            <a:ext cx="3960440" cy="53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836712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Goldwasser &amp; Micali 1982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3"/>
            <a:ext cx="5004048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“Probabilistic Encryption”: defined what is now the gold-standard of security for public-key encryption (two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equivalent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defs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: indistinguishability and semantic security) 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73016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GM-encryption: based on the difficulty of the quadratic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problem, the first homomorphic encryption.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5301208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E498-4CD2-FD48-B18E-2EE21C7F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b="16661"/>
          <a:stretch/>
        </p:blipFill>
        <p:spPr>
          <a:xfrm>
            <a:off x="277424" y="829308"/>
            <a:ext cx="3646504" cy="50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16632"/>
            <a:ext cx="76328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The Secret History of Public-key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284C-D072-014A-8BC6-5FE760E2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0" r="12988" b="15981"/>
          <a:stretch/>
        </p:blipFill>
        <p:spPr>
          <a:xfrm>
            <a:off x="899592" y="2276872"/>
            <a:ext cx="6768752" cy="4104456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01D832CD-A5C6-3042-BA4E-22E2602A32A1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764704"/>
            <a:ext cx="792088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Claimed to be invented in secret in early 1970s at the GCHQ (British NSA) by James Ellis, Clifford Cocks and Malcolm Williamson.</a:t>
            </a:r>
          </a:p>
        </p:txBody>
      </p:sp>
    </p:spTree>
    <p:extLst>
      <p:ext uri="{BB962C8B-B14F-4D97-AF65-F5344CB8AC3E}">
        <p14:creationId xmlns:p14="http://schemas.microsoft.com/office/powerpoint/2010/main" val="3453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95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318746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62471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3">
            <a:extLst>
              <a:ext uri="{FF2B5EF4-FFF2-40B4-BE49-F238E27FC236}">
                <a16:creationId xmlns:a16="http://schemas.microsoft.com/office/drawing/2014/main" id="{F3E7856E-9826-6249-835A-47B856145498}"/>
              </a:ext>
            </a:extLst>
          </p:cNvPr>
          <p:cNvSpPr txBox="1">
            <a:spLocks noChangeArrowheads="1"/>
          </p:cNvSpPr>
          <p:nvPr/>
        </p:nvSpPr>
        <p:spPr>
          <a:xfrm>
            <a:off x="1782552" y="1012276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a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symmetric encryption)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4F56FE-BBFE-0F44-B5AB-0D9043A1B733}"/>
              </a:ext>
            </a:extLst>
          </p:cNvPr>
          <p:cNvSpPr txBox="1">
            <a:spLocks noChangeArrowheads="1"/>
          </p:cNvSpPr>
          <p:nvPr/>
        </p:nvSpPr>
        <p:spPr>
          <a:xfrm>
            <a:off x="2989594" y="4869160"/>
            <a:ext cx="4475820" cy="535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Anyone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 can encrypt to Bob.</a:t>
            </a: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E6928C38-D5D6-C045-909A-89C8D0EB0898}"/>
              </a:ext>
            </a:extLst>
          </p:cNvPr>
          <p:cNvSpPr txBox="1">
            <a:spLocks noChangeArrowheads="1"/>
          </p:cNvSpPr>
          <p:nvPr/>
        </p:nvSpPr>
        <p:spPr>
          <a:xfrm>
            <a:off x="2976499" y="5546596"/>
            <a:ext cx="5757011" cy="5383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Bob, and only Bob, can decrypt.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2F4A96DD-4BA8-C44F-8911-29B1CF2F3529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4725144"/>
            <a:ext cx="1370076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GOAL: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8073F-B652-F844-9E88-30B63D667D57}"/>
              </a:ext>
            </a:extLst>
          </p:cNvPr>
          <p:cNvSpPr/>
          <p:nvPr/>
        </p:nvSpPr>
        <p:spPr>
          <a:xfrm>
            <a:off x="2627784" y="4509120"/>
            <a:ext cx="144016" cy="2133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7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2737755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175011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E6B287B0-0B4B-F848-8EA5-27A9ABABD3BC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3140968"/>
            <a:ext cx="6513603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❶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generates a pair of keys, a public key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and a private (or secret) key 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F2F16F3-8836-914B-8620-A26799144407}"/>
              </a:ext>
            </a:extLst>
          </p:cNvPr>
          <p:cNvSpPr txBox="1">
            <a:spLocks noChangeArrowheads="1"/>
          </p:cNvSpPr>
          <p:nvPr/>
        </p:nvSpPr>
        <p:spPr>
          <a:xfrm>
            <a:off x="466597" y="5339924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❸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Alice encrypts m to Bob using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23DC680-5520-A247-86CD-0AC1796E33F2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24792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❷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“publishes”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and keeps 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himself.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3">
            <a:extLst>
              <a:ext uri="{FF2B5EF4-FFF2-40B4-BE49-F238E27FC236}">
                <a16:creationId xmlns:a16="http://schemas.microsoft.com/office/drawing/2014/main" id="{F91B76D4-4311-8948-8463-574DC8F5FD89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6136960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❹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decrypts using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k</a:t>
            </a:r>
            <a:endParaRPr lang="en-US" sz="2800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BBC040D-DBFA-2640-8E5F-75771FA1DEF3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2255697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DCF557-996C-A64D-BB6A-B8E1BD08A931}"/>
              </a:ext>
            </a:extLst>
          </p:cNvPr>
          <p:cNvGrpSpPr/>
          <p:nvPr/>
        </p:nvGrpSpPr>
        <p:grpSpPr>
          <a:xfrm>
            <a:off x="107504" y="188640"/>
            <a:ext cx="1606616" cy="1923177"/>
            <a:chOff x="439281" y="332520"/>
            <a:chExt cx="1606616" cy="19231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32679C-66D1-9242-A12D-9D74D9001C3E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50AE9-B6F7-0D44-AD18-38BD9FC1F354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8EC1AF-B4D7-874A-B068-0CA393BA998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9CC59E-99FB-1748-9905-4AC9150348D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D303CE-3E8D-8142-96A1-CE415BFFF5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A6C21D-3767-2745-B637-8572C33C96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A4E6C1-E3E9-AC42-9919-1B3F146C270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7F8D6FA1-966D-5F42-82E0-522BA900E58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9AC7BA42-BA00-5946-BC2A-BF108D4D6D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public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private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220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pk, sk, 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0BE6C3-D527-1443-8D2D-8A413CC1946F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3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11C1C1EC-B91D-5049-8DF4-4454D1BE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1" y="194726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6035F-4A09-9847-9BA5-78B56BBA4FFB}"/>
              </a:ext>
            </a:extLst>
          </p:cNvPr>
          <p:cNvCxnSpPr>
            <a:cxnSpLocks/>
          </p:cNvCxnSpPr>
          <p:nvPr/>
        </p:nvCxnSpPr>
        <p:spPr>
          <a:xfrm>
            <a:off x="7740352" y="422054"/>
            <a:ext cx="69597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F7DC001-00DD-BB4D-BE54-48380820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39" y="19472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92C1F092-C0A4-AF4F-A486-9D9D56A3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12" y="177908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E8E081D-744E-814A-A975-ED34F89E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92" y="306910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1F90C4-8D8E-0843-B3C8-2A610AE7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69" y="4358403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GL Theorem: Alternative Interpretation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function/permutation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function/permutation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/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blipFill>
                <a:blip r:embed="rId5"/>
                <a:stretch>
                  <a:fillRect l="-465" r="-139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/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has a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deterministic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hardcore predicate. In particular, the predicate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is hardcore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blipFill>
                <a:blip r:embed="rId6"/>
                <a:stretch>
                  <a:fillRect l="-1320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EE190E1-EFB9-324A-7C6B-22758DD390F8}"/>
              </a:ext>
            </a:extLst>
          </p:cNvPr>
          <p:cNvSpPr/>
          <p:nvPr/>
        </p:nvSpPr>
        <p:spPr>
          <a:xfrm>
            <a:off x="683568" y="5445224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Key Point</a:t>
            </a:r>
            <a:r>
              <a:rPr lang="en-US" sz="2400" b="1" dirty="0"/>
              <a:t>:  </a:t>
            </a:r>
          </a:p>
          <a:p>
            <a:r>
              <a:rPr lang="en-US" sz="2400" b="1" dirty="0"/>
              <a:t>This statement is </a:t>
            </a:r>
            <a:r>
              <a:rPr lang="en-US" sz="2400" b="1" i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to construct PRGs from any OWP. </a:t>
            </a:r>
          </a:p>
        </p:txBody>
      </p:sp>
    </p:spTree>
    <p:extLst>
      <p:ext uri="{BB962C8B-B14F-4D97-AF65-F5344CB8AC3E}">
        <p14:creationId xmlns:p14="http://schemas.microsoft.com/office/powerpoint/2010/main" val="614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28C90C2C-81BD-2146-B9DC-788AF861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3046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EE732-B3CC-3A43-A26E-8C4684AC9098}"/>
              </a:ext>
            </a:extLst>
          </p:cNvPr>
          <p:cNvCxnSpPr/>
          <p:nvPr/>
        </p:nvCxnSpPr>
        <p:spPr>
          <a:xfrm>
            <a:off x="2483768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AAF63BC-B276-A94E-8F57-AB4360B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9382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FDD428F4-6875-D74B-AF56-3579718311DC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301895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CCA229-4360-AC49-82F6-41F07716AA9A}"/>
              </a:ext>
            </a:extLst>
          </p:cNvPr>
          <p:cNvGrpSpPr/>
          <p:nvPr/>
        </p:nvGrpSpPr>
        <p:grpSpPr>
          <a:xfrm>
            <a:off x="491018" y="976397"/>
            <a:ext cx="1606616" cy="1923177"/>
            <a:chOff x="439281" y="332520"/>
            <a:chExt cx="1606616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9375A7-285B-F747-BC3D-1EE75623E52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D1715E-B12B-5348-9716-A47009F7788B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4542A4-4E32-7944-B4D5-D7CF8D4FB4D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BDBED9-FEFC-CE45-903E-6D2140A80E5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C2C5DB-7EA0-7349-83C2-7682C11B2D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CB5919-DF11-3043-BF47-FA37AA84BB0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4B11DC-6548-9143-BE80-E5097AA1B1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750B1343-9A70-D448-8191-42718DDAD5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D83F1795-F368-B746-A7A4-2F1EBE8F3E2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32B8CA6-820A-A44A-AA89-3480F621C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3" y="1287445"/>
            <a:ext cx="1591291" cy="15843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B6A1D-5C77-674D-A483-D759B1D37254}"/>
              </a:ext>
            </a:extLst>
          </p:cNvPr>
          <p:cNvSpPr/>
          <p:nvPr/>
        </p:nvSpPr>
        <p:spPr>
          <a:xfrm>
            <a:off x="611560" y="4418042"/>
            <a:ext cx="77447" cy="2273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F1E9BAFC-8C70-E84E-B7AC-1E47A78B888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316079"/>
            <a:ext cx="8316416" cy="5530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 knows Bob’s public key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Eve sees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polynomially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many ciphertexts</a:t>
                </a:r>
                <a:r>
                  <a:rPr lang="en-US" sz="28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blipFill>
                <a:blip r:embed="rId7"/>
                <a:stretch>
                  <a:fillRect l="-1524" t="-821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A63270F6-B371-E14F-85FA-67EBE8551BC0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906107"/>
            <a:ext cx="8316416" cy="907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Given this: Eve should not get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any partial information 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about the set of messages.</a:t>
            </a:r>
          </a:p>
        </p:txBody>
      </p:sp>
    </p:spTree>
    <p:extLst>
      <p:ext uri="{BB962C8B-B14F-4D97-AF65-F5344CB8AC3E}">
        <p14:creationId xmlns:p14="http://schemas.microsoft.com/office/powerpoint/2010/main" val="23384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 (also called IND-CPA)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935307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1746054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043558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1736813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2803911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74001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/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/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89214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396199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IND-secure if no PPT Eve can win in this game with probability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blipFill>
                <a:blip r:embed="rId13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/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𝒂𝒍𝒍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American Typewriter" charset="0"/>
                  </a:rPr>
                  <a:t>For all PPT pair of algorithms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there is a negligible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fn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s.t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⁡[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𝑠𝑡𝑎𝑡𝑒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400" b="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dirty="0">
                    <a:latin typeface="+mn-lt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0" dirty="0">
                  <a:latin typeface="+mn-lt"/>
                  <a:ea typeface="Cambria Math" panose="02040503050406030204" pitchFamily="18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05E0ED93-57A8-7645-8696-7AFB9E95F0DF}"/>
              </a:ext>
            </a:extLst>
          </p:cNvPr>
          <p:cNvSpPr/>
          <p:nvPr/>
        </p:nvSpPr>
        <p:spPr>
          <a:xfrm>
            <a:off x="344579" y="4581128"/>
            <a:ext cx="8388932" cy="2037204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20340" y="3191996"/>
            <a:ext cx="872366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This can be written in the more traditional (and cumbersome) notation as below, but the game is more fun.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ED51A-573A-A64F-A8A0-C7C8CDAD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157159" cy="1152128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3F7C72BC-FE71-9D4E-98C8-A3DFCB149F19}"/>
              </a:ext>
            </a:extLst>
          </p:cNvPr>
          <p:cNvSpPr txBox="1">
            <a:spLocks noChangeArrowheads="1"/>
          </p:cNvSpPr>
          <p:nvPr/>
        </p:nvSpPr>
        <p:spPr>
          <a:xfrm>
            <a:off x="6039197" y="217345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664C0-EA62-D04F-9654-D7BE7A94C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1590"/>
            <a:ext cx="798066" cy="94528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DE98BDF7-4534-E546-8969-0547F5A48D0A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173450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72816"/>
            <a:ext cx="8316416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“Semantic Security”: the computational analog of Shannon’s perfect secrecy definition.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40466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Alternative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5233DBF-539E-4C4B-A3BE-A5D0C79AA78E}"/>
              </a:ext>
            </a:extLst>
          </p:cNvPr>
          <p:cNvSpPr txBox="1">
            <a:spLocks noChangeArrowheads="1"/>
          </p:cNvSpPr>
          <p:nvPr/>
        </p:nvSpPr>
        <p:spPr>
          <a:xfrm>
            <a:off x="469978" y="3480028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Turns out to be equivalent to IND-security (just as in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Lec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1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but the proof is more complex)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05534B4-75AF-5748-8AF8-5CD76B68E17B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064204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We will stick to IND-security as it’s easy to work with.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single-message-IND-secure if no PPT Eve can win with prob.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blipFill>
                <a:blip r:embed="rId11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3">
            <a:extLst>
              <a:ext uri="{FF2B5EF4-FFF2-40B4-BE49-F238E27FC236}">
                <a16:creationId xmlns:a16="http://schemas.microsoft.com/office/drawing/2014/main" id="{84E58F93-D593-EC41-9149-9EC55FB7D985}"/>
              </a:ext>
            </a:extLst>
          </p:cNvPr>
          <p:cNvSpPr txBox="1">
            <a:spLocks noChangeArrowheads="1"/>
          </p:cNvSpPr>
          <p:nvPr/>
        </p:nvSpPr>
        <p:spPr>
          <a:xfrm>
            <a:off x="725260" y="5598733"/>
            <a:ext cx="8023204" cy="1195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latin typeface="+mn-lt"/>
                <a:ea typeface="American Typewriter" charset="0"/>
                <a:cs typeface="American Typewriter" charset="0"/>
              </a:rPr>
              <a:t>Theorem: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 public-key encryption scheme is IND-secure 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iff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it is single-message IND-secure.</a:t>
            </a:r>
            <a:endParaRPr lang="en-US" sz="280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218837" y="285293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218837" y="371703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232738" y="215236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232738" y="471722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0597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Groups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/>
              <p:nvPr/>
            </p:nvSpPr>
            <p:spPr>
              <a:xfrm>
                <a:off x="897695" y="1484784"/>
                <a:ext cx="7646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: (finite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95" y="1484784"/>
                <a:ext cx="7646004" cy="523220"/>
              </a:xfrm>
              <a:prstGeom prst="rect">
                <a:avLst/>
              </a:prstGeom>
              <a:blipFill>
                <a:blip r:embed="rId3"/>
                <a:stretch>
                  <a:fillRect l="-1658" t="-14634" r="-66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D30E6C-EBD1-1AB7-FB79-F6AF7431AB38}"/>
                  </a:ext>
                </a:extLst>
              </p:cNvPr>
              <p:cNvSpPr/>
              <p:nvPr/>
            </p:nvSpPr>
            <p:spPr>
              <a:xfrm>
                <a:off x="1403648" y="227687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Associative: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D30E6C-EBD1-1AB7-FB79-F6AF7431A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76872"/>
                <a:ext cx="6552728" cy="523220"/>
              </a:xfrm>
              <a:prstGeom prst="rect">
                <a:avLst/>
              </a:prstGeom>
              <a:blipFill>
                <a:blip r:embed="rId4"/>
                <a:stretch>
                  <a:fillRect l="-193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BBE33-3964-9B15-AE03-8CBB3F74AB20}"/>
                  </a:ext>
                </a:extLst>
              </p:cNvPr>
              <p:cNvSpPr/>
              <p:nvPr/>
            </p:nvSpPr>
            <p:spPr>
              <a:xfrm>
                <a:off x="1403648" y="371703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Identity: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BBE33-3964-9B15-AE03-8CBB3F74A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6552728" cy="523220"/>
              </a:xfrm>
              <a:prstGeom prst="rect">
                <a:avLst/>
              </a:prstGeom>
              <a:blipFill>
                <a:blip r:embed="rId5"/>
                <a:stretch>
                  <a:fillRect l="-193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6DFE3-B055-FDFF-FC6A-54AC2E6853A5}"/>
                  </a:ext>
                </a:extLst>
              </p:cNvPr>
              <p:cNvSpPr/>
              <p:nvPr/>
            </p:nvSpPr>
            <p:spPr>
              <a:xfrm>
                <a:off x="1403648" y="4437112"/>
                <a:ext cx="65527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Inverse: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𝐼𝑑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6DFE3-B055-FDFF-FC6A-54AC2E685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7112"/>
                <a:ext cx="6552728" cy="954107"/>
              </a:xfrm>
              <a:prstGeom prst="rect">
                <a:avLst/>
              </a:prstGeom>
              <a:blipFill>
                <a:blip r:embed="rId6"/>
                <a:stretch>
                  <a:fillRect l="-1934" t="-657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9BDB6D-3665-1135-383E-CE570D28F7A1}"/>
                  </a:ext>
                </a:extLst>
              </p:cNvPr>
              <p:cNvSpPr/>
              <p:nvPr/>
            </p:nvSpPr>
            <p:spPr>
              <a:xfrm>
                <a:off x="1403648" y="299695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Commutative: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9BDB6D-3665-1135-383E-CE570D28F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6552728" cy="523220"/>
              </a:xfrm>
              <a:prstGeom prst="rect">
                <a:avLst/>
              </a:prstGeom>
              <a:blipFill>
                <a:blip r:embed="rId7"/>
                <a:stretch>
                  <a:fillRect l="-1934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Order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/>
              <p:nvPr/>
            </p:nvSpPr>
            <p:spPr>
              <a:xfrm>
                <a:off x="706127" y="1268760"/>
                <a:ext cx="7704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Order of a 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simply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	(sometimes we will just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7" y="1268760"/>
                <a:ext cx="7704856" cy="954107"/>
              </a:xfrm>
              <a:prstGeom prst="rect">
                <a:avLst/>
              </a:prstGeom>
              <a:blipFill>
                <a:blip r:embed="rId3"/>
                <a:stretch>
                  <a:fillRect l="-1645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C2E92-AED1-B5CE-329F-D88036934E6C}"/>
                  </a:ext>
                </a:extLst>
              </p:cNvPr>
              <p:cNvSpPr/>
              <p:nvPr/>
            </p:nvSpPr>
            <p:spPr>
              <a:xfrm>
                <a:off x="706126" y="2534995"/>
                <a:ext cx="78488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Order of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, denoted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𝑜𝑟𝑑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the minimum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C2E92-AED1-B5CE-329F-D8803693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6" y="2534995"/>
                <a:ext cx="7848872" cy="954107"/>
              </a:xfrm>
              <a:prstGeom prst="rect">
                <a:avLst/>
              </a:prstGeom>
              <a:blipFill>
                <a:blip r:embed="rId4"/>
                <a:stretch>
                  <a:fillRect l="-161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59D65-91CF-1AA4-4A9C-488B2D1CE02D}"/>
                  </a:ext>
                </a:extLst>
              </p:cNvPr>
              <p:cNvSpPr txBox="1"/>
              <p:nvPr/>
            </p:nvSpPr>
            <p:spPr>
              <a:xfrm>
                <a:off x="1912514" y="353236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59D65-91CF-1AA4-4A9C-488B2D1CE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14" y="353236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0168AC-82FD-B602-3775-DFDA176360DA}"/>
                  </a:ext>
                </a:extLst>
              </p:cNvPr>
              <p:cNvSpPr/>
              <p:nvPr/>
            </p:nvSpPr>
            <p:spPr>
              <a:xfrm>
                <a:off x="706126" y="4425206"/>
                <a:ext cx="73735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Lagrange’s Theorem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𝑜𝑟𝑑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always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0168AC-82FD-B602-3775-DFDA17636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6" y="4425206"/>
                <a:ext cx="7373557" cy="523220"/>
              </a:xfrm>
              <a:prstGeom prst="rect">
                <a:avLst/>
              </a:prstGeom>
              <a:blipFill>
                <a:blip r:embed="rId6"/>
                <a:stretch>
                  <a:fillRect l="-17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4AEAFA-F63E-BDE5-4F8B-6493D2C632F3}"/>
                  </a:ext>
                </a:extLst>
              </p:cNvPr>
              <p:cNvSpPr/>
              <p:nvPr/>
            </p:nvSpPr>
            <p:spPr>
              <a:xfrm>
                <a:off x="683568" y="5236458"/>
                <a:ext cx="81229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generator</a:t>
                </a:r>
                <a:r>
                  <a:rPr lang="en-US" sz="2800" dirty="0"/>
                  <a:t> is an element of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4AEAFA-F63E-BDE5-4F8B-6493D2C6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36458"/>
                <a:ext cx="8122949" cy="523220"/>
              </a:xfrm>
              <a:prstGeom prst="rect">
                <a:avLst/>
              </a:prstGeom>
              <a:blipFill>
                <a:blip r:embed="rId7"/>
                <a:stretch>
                  <a:fillRect l="-156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155050B-780F-EE8D-EDE5-2E4141562267}"/>
              </a:ext>
            </a:extLst>
          </p:cNvPr>
          <p:cNvSpPr/>
          <p:nvPr/>
        </p:nvSpPr>
        <p:spPr>
          <a:xfrm>
            <a:off x="683568" y="5930116"/>
            <a:ext cx="812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cyclic group</a:t>
            </a:r>
            <a:r>
              <a:rPr lang="en-US" sz="2800" dirty="0"/>
              <a:t> is one that has a generator. </a:t>
            </a:r>
          </a:p>
        </p:txBody>
      </p:sp>
    </p:spTree>
    <p:extLst>
      <p:ext uri="{BB962C8B-B14F-4D97-AF65-F5344CB8AC3E}">
        <p14:creationId xmlns:p14="http://schemas.microsoft.com/office/powerpoint/2010/main" val="12270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  <a:blipFill>
                <a:blip r:embed="rId4"/>
                <a:stretch>
                  <a:fillRect l="-528" t="-11905" r="-8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0B33C7-1AE6-A216-FDE3-0263D6333B56}"/>
                  </a:ext>
                </a:extLst>
              </p:cNvPr>
              <p:cNvSpPr/>
              <p:nvPr/>
            </p:nvSpPr>
            <p:spPr>
              <a:xfrm>
                <a:off x="839706" y="2154960"/>
                <a:ext cx="2097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Order?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0B33C7-1AE6-A216-FDE3-0263D6333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06" y="2154960"/>
                <a:ext cx="2097690" cy="523220"/>
              </a:xfrm>
              <a:prstGeom prst="rect">
                <a:avLst/>
              </a:prstGeom>
              <a:blipFill>
                <a:blip r:embed="rId5"/>
                <a:stretch>
                  <a:fillRect l="-542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4EC9A66-FDA8-64B8-7FE2-6302B251CCD7}"/>
              </a:ext>
            </a:extLst>
          </p:cNvPr>
          <p:cNvSpPr/>
          <p:nvPr/>
        </p:nvSpPr>
        <p:spPr>
          <a:xfrm>
            <a:off x="839704" y="2905780"/>
            <a:ext cx="8052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Generators? </a:t>
            </a:r>
          </a:p>
          <a:p>
            <a:pPr lvl="1"/>
            <a:r>
              <a:rPr lang="en-US" sz="2800" dirty="0"/>
              <a:t>Every x that is relatively prime to N is a generator.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89780-92C2-D353-4AC5-4CD4AF0A3C79}"/>
              </a:ext>
            </a:extLst>
          </p:cNvPr>
          <p:cNvSpPr/>
          <p:nvPr/>
        </p:nvSpPr>
        <p:spPr>
          <a:xfrm>
            <a:off x="2500805" y="2235641"/>
            <a:ext cx="873181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339EF-7C8C-DB21-5EEA-FD82B52BC5F9}"/>
              </a:ext>
            </a:extLst>
          </p:cNvPr>
          <p:cNvSpPr/>
          <p:nvPr/>
        </p:nvSpPr>
        <p:spPr>
          <a:xfrm>
            <a:off x="1259632" y="3409836"/>
            <a:ext cx="7416824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8137848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ask P 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  <a:blipFill>
                <a:blip r:embed="rId5"/>
                <a:stretch>
                  <a:fillRect l="-127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72E573B2-EBB9-D52B-C053-0FDA0EC14FB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257C7-EFE6-3140-93CD-057E55E72EDB}"/>
              </a:ext>
            </a:extLst>
          </p:cNvPr>
          <p:cNvSpPr txBox="1"/>
          <p:nvPr/>
        </p:nvSpPr>
        <p:spPr>
          <a:xfrm>
            <a:off x="727246" y="2846132"/>
            <a:ext cx="491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Recall the template: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C8BF7D-DD1A-B737-7D03-92C86922548A}"/>
              </a:ext>
            </a:extLst>
          </p:cNvPr>
          <p:cNvCxnSpPr>
            <a:cxnSpLocks/>
          </p:cNvCxnSpPr>
          <p:nvPr/>
        </p:nvCxnSpPr>
        <p:spPr>
          <a:xfrm>
            <a:off x="5364088" y="357301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9CE6D6-A8B9-31A9-41EF-4309DF75FEB6}"/>
                  </a:ext>
                </a:extLst>
              </p:cNvPr>
              <p:cNvSpPr txBox="1"/>
              <p:nvPr/>
            </p:nvSpPr>
            <p:spPr>
              <a:xfrm>
                <a:off x="5364088" y="3730511"/>
                <a:ext cx="22563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and guess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9CE6D6-A8B9-31A9-41EF-4309DF75F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30511"/>
                <a:ext cx="2256320" cy="461665"/>
              </a:xfrm>
              <a:prstGeom prst="rect">
                <a:avLst/>
              </a:prstGeom>
              <a:blipFill>
                <a:blip r:embed="rId6"/>
                <a:stretch>
                  <a:fillRect l="-449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5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  <a:blipFill>
                <a:blip r:embed="rId4"/>
                <a:stretch>
                  <a:fillRect l="-528" t="-11905" r="-8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FB836C-4334-D96B-B2C3-3DAC5DCEB62A}"/>
                  </a:ext>
                </a:extLst>
              </p:cNvPr>
              <p:cNvSpPr/>
              <p:nvPr/>
            </p:nvSpPr>
            <p:spPr>
              <a:xfrm>
                <a:off x="827585" y="2420888"/>
                <a:ext cx="80648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Computing the group operation is easy </a:t>
                </a:r>
              </a:p>
              <a:p>
                <a:r>
                  <a:rPr lang="en-US" sz="2800" dirty="0"/>
                  <a:t>				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time).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FB836C-4334-D96B-B2C3-3DAC5DCE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2420888"/>
                <a:ext cx="8064896" cy="954107"/>
              </a:xfrm>
              <a:prstGeom prst="rect">
                <a:avLst/>
              </a:prstGeom>
              <a:blipFill>
                <a:blip r:embed="rId5"/>
                <a:stretch>
                  <a:fillRect l="-1415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C1DD32E-401B-C361-8C10-D2B8AD0B3CCF}"/>
              </a:ext>
            </a:extLst>
          </p:cNvPr>
          <p:cNvSpPr/>
          <p:nvPr/>
        </p:nvSpPr>
        <p:spPr>
          <a:xfrm>
            <a:off x="827584" y="3645490"/>
            <a:ext cx="474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9B6E-A718-1BE0-C0D7-CA8FD36B209B}"/>
              </a:ext>
            </a:extLst>
          </p:cNvPr>
          <p:cNvSpPr/>
          <p:nvPr/>
        </p:nvSpPr>
        <p:spPr>
          <a:xfrm>
            <a:off x="827584" y="4312726"/>
            <a:ext cx="8277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Iterated group operations (“exponentiation”) is easy.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E67E6A-E019-3112-BF87-5D90A932A328}"/>
                  </a:ext>
                </a:extLst>
              </p:cNvPr>
              <p:cNvSpPr/>
              <p:nvPr/>
            </p:nvSpPr>
            <p:spPr>
              <a:xfrm>
                <a:off x="1378692" y="5013642"/>
                <a:ext cx="7585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E67E6A-E019-3112-BF87-5D90A932A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92" y="5013642"/>
                <a:ext cx="7585923" cy="523220"/>
              </a:xfrm>
              <a:prstGeom prst="rect">
                <a:avLst/>
              </a:prstGeom>
              <a:blipFill>
                <a:blip r:embed="rId6"/>
                <a:stretch>
                  <a:fillRect l="-166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8FA5DB78-C39D-D113-7C37-1E105AC59B20}"/>
              </a:ext>
            </a:extLst>
          </p:cNvPr>
          <p:cNvSpPr/>
          <p:nvPr/>
        </p:nvSpPr>
        <p:spPr>
          <a:xfrm rot="5400000">
            <a:off x="7567476" y="4417948"/>
            <a:ext cx="205495" cy="23042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60911-9F1F-EBA7-72A4-E2E58CF78AD2}"/>
                  </a:ext>
                </a:extLst>
              </p:cNvPr>
              <p:cNvSpPr txBox="1"/>
              <p:nvPr/>
            </p:nvSpPr>
            <p:spPr>
              <a:xfrm>
                <a:off x="7172435" y="5570076"/>
                <a:ext cx="11857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times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60911-9F1F-EBA7-72A4-E2E58CF78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35" y="5570076"/>
                <a:ext cx="1185745" cy="523220"/>
              </a:xfrm>
              <a:prstGeom prst="rect">
                <a:avLst/>
              </a:prstGeom>
              <a:blipFill>
                <a:blip r:embed="rId7"/>
                <a:stretch>
                  <a:fillRect r="-315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9997E20-2088-F153-36E1-E8CA493EF5F6}"/>
              </a:ext>
            </a:extLst>
          </p:cNvPr>
          <p:cNvSpPr/>
          <p:nvPr/>
        </p:nvSpPr>
        <p:spPr>
          <a:xfrm>
            <a:off x="7892178" y="4364100"/>
            <a:ext cx="1144318" cy="42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410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41021" cy="523220"/>
              </a:xfrm>
              <a:prstGeom prst="rect">
                <a:avLst/>
              </a:prstGeom>
              <a:blipFill>
                <a:blip r:embed="rId4"/>
                <a:stretch>
                  <a:fillRect l="-525" t="-11905" r="-35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BFB836C-4334-D96B-B2C3-3DAC5DCEB62A}"/>
              </a:ext>
            </a:extLst>
          </p:cNvPr>
          <p:cNvSpPr/>
          <p:nvPr/>
        </p:nvSpPr>
        <p:spPr>
          <a:xfrm>
            <a:off x="827584" y="2204864"/>
            <a:ext cx="823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 (=poly time).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DD32E-401B-C361-8C10-D2B8AD0B3CCF}"/>
              </a:ext>
            </a:extLst>
          </p:cNvPr>
          <p:cNvSpPr/>
          <p:nvPr/>
        </p:nvSpPr>
        <p:spPr>
          <a:xfrm>
            <a:off x="827584" y="2905780"/>
            <a:ext cx="474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9B6E-A718-1BE0-C0D7-CA8FD36B209B}"/>
              </a:ext>
            </a:extLst>
          </p:cNvPr>
          <p:cNvSpPr/>
          <p:nvPr/>
        </p:nvSpPr>
        <p:spPr>
          <a:xfrm>
            <a:off x="827584" y="3573016"/>
            <a:ext cx="395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Exponentiation is easy.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7E1C96-E084-FFF5-2B9C-1013F8B7A40C}"/>
              </a:ext>
            </a:extLst>
          </p:cNvPr>
          <p:cNvSpPr/>
          <p:nvPr/>
        </p:nvSpPr>
        <p:spPr>
          <a:xfrm>
            <a:off x="827584" y="4240252"/>
            <a:ext cx="6328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discrete logarithm problem is easy.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CB5AB0-FBCF-04BE-7874-59B891AE3E3A}"/>
                  </a:ext>
                </a:extLst>
              </p:cNvPr>
              <p:cNvSpPr/>
              <p:nvPr/>
            </p:nvSpPr>
            <p:spPr>
              <a:xfrm>
                <a:off x="1378692" y="4941168"/>
                <a:ext cx="7746351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CB5AB0-FBCF-04BE-7874-59B891AE3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92" y="4941168"/>
                <a:ext cx="7746351" cy="556434"/>
              </a:xfrm>
              <a:prstGeom prst="rect">
                <a:avLst/>
              </a:prstGeom>
              <a:blipFill>
                <a:blip r:embed="rId5"/>
                <a:stretch>
                  <a:fillRect l="-1637" t="-113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BA116-CDC3-7752-487A-EE55C3BB15E7}"/>
                  </a:ext>
                </a:extLst>
              </p:cNvPr>
              <p:cNvSpPr txBox="1"/>
              <p:nvPr/>
            </p:nvSpPr>
            <p:spPr>
              <a:xfrm>
                <a:off x="7172435" y="5497602"/>
                <a:ext cx="11857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times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BA116-CDC3-7752-487A-EE55C3BB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35" y="5497602"/>
                <a:ext cx="1185745" cy="523220"/>
              </a:xfrm>
              <a:prstGeom prst="rect">
                <a:avLst/>
              </a:prstGeom>
              <a:blipFill>
                <a:blip r:embed="rId6"/>
                <a:stretch>
                  <a:fillRect r="-315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13342A61-5C09-534C-1DC2-8E773EDA22AF}"/>
              </a:ext>
            </a:extLst>
          </p:cNvPr>
          <p:cNvSpPr/>
          <p:nvPr/>
        </p:nvSpPr>
        <p:spPr>
          <a:xfrm rot="5400000">
            <a:off x="7697526" y="4369848"/>
            <a:ext cx="205495" cy="23042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B6F66-CE7E-F483-9E53-7F265587D4A9}"/>
              </a:ext>
            </a:extLst>
          </p:cNvPr>
          <p:cNvSpPr/>
          <p:nvPr/>
        </p:nvSpPr>
        <p:spPr>
          <a:xfrm>
            <a:off x="6266292" y="4354343"/>
            <a:ext cx="873181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900BF-A11A-6E4F-BC3C-C4C229706B17}"/>
                  </a:ext>
                </a:extLst>
              </p:cNvPr>
              <p:cNvSpPr txBox="1"/>
              <p:nvPr/>
            </p:nvSpPr>
            <p:spPr>
              <a:xfrm>
                <a:off x="5148064" y="556116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900BF-A11A-6E4F-BC3C-C4C22970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561163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5182EA-B172-8801-6098-2D19A11158C7}"/>
                  </a:ext>
                </a:extLst>
              </p:cNvPr>
              <p:cNvSpPr/>
              <p:nvPr/>
            </p:nvSpPr>
            <p:spPr>
              <a:xfrm>
                <a:off x="1397649" y="6106962"/>
                <a:ext cx="7633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Extended Euclidean algorithm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5182EA-B172-8801-6098-2D19A1115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49" y="6106962"/>
                <a:ext cx="7633949" cy="523220"/>
              </a:xfrm>
              <a:prstGeom prst="rect">
                <a:avLst/>
              </a:prstGeom>
              <a:blipFill>
                <a:blip r:embed="rId8"/>
                <a:stretch>
                  <a:fillRect l="-1658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6ABD041-796A-5DE6-FADC-CF33D1E6C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7" y="147216"/>
            <a:ext cx="977528" cy="9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804130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): </a:t>
                </a:r>
                <a:r>
                  <a:rPr lang="en-US" sz="2800" b="1" dirty="0"/>
                  <a:t>p prime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8041304" cy="556434"/>
              </a:xfrm>
              <a:prstGeom prst="rect">
                <a:avLst/>
              </a:prstGeom>
              <a:blipFill>
                <a:blip r:embed="rId4"/>
                <a:stretch>
                  <a:fillRect l="-473" t="-8889" r="-63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08A16E-8D56-B19F-342B-74A9DFFE115D}"/>
                  </a:ext>
                </a:extLst>
              </p:cNvPr>
              <p:cNvSpPr/>
              <p:nvPr/>
            </p:nvSpPr>
            <p:spPr>
              <a:xfrm>
                <a:off x="683568" y="2204864"/>
                <a:ext cx="550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Order the 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08A16E-8D56-B19F-342B-74A9DFFE1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5502981" cy="523220"/>
              </a:xfrm>
              <a:prstGeom prst="rect">
                <a:avLst/>
              </a:prstGeom>
              <a:blipFill>
                <a:blip r:embed="rId5"/>
                <a:stretch>
                  <a:fillRect l="-183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162EA0-5BF8-2400-5F94-A71F78C8DC9B}"/>
                  </a:ext>
                </a:extLst>
              </p:cNvPr>
              <p:cNvSpPr/>
              <p:nvPr/>
            </p:nvSpPr>
            <p:spPr>
              <a:xfrm>
                <a:off x="1187624" y="2895327"/>
                <a:ext cx="7978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(Euler’s totient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162EA0-5BF8-2400-5F94-A71F78C8D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95327"/>
                <a:ext cx="7978338" cy="461665"/>
              </a:xfrm>
              <a:prstGeom prst="rect">
                <a:avLst/>
              </a:prstGeom>
              <a:blipFill>
                <a:blip r:embed="rId6"/>
                <a:stretch>
                  <a:fillRect l="-127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CDFA86-E5AA-6A1C-26F9-B24AE35EE82B}"/>
                  </a:ext>
                </a:extLst>
              </p:cNvPr>
              <p:cNvSpPr/>
              <p:nvPr/>
            </p:nvSpPr>
            <p:spPr>
              <a:xfrm>
                <a:off x="683568" y="3645024"/>
                <a:ext cx="4189673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p is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cyclic.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CDFA86-E5AA-6A1C-26F9-B24AE35E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4189673" cy="556434"/>
              </a:xfrm>
              <a:prstGeom prst="rect">
                <a:avLst/>
              </a:prstGeom>
              <a:blipFill>
                <a:blip r:embed="rId7"/>
                <a:stretch>
                  <a:fillRect l="-2417" t="-11364" r="-211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  <a:blipFill>
                <a:blip r:embed="rId4"/>
                <a:stretch>
                  <a:fillRect l="-567" t="-8889" r="-9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B3ED6E-CF19-665F-5C6F-C76D423C0AD4}"/>
              </a:ext>
            </a:extLst>
          </p:cNvPr>
          <p:cNvSpPr/>
          <p:nvPr/>
        </p:nvSpPr>
        <p:spPr>
          <a:xfrm>
            <a:off x="827584" y="2204864"/>
            <a:ext cx="649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5CD2C-AD3E-E1CF-7179-E2388E2A04A9}"/>
              </a:ext>
            </a:extLst>
          </p:cNvPr>
          <p:cNvSpPr/>
          <p:nvPr/>
        </p:nvSpPr>
        <p:spPr>
          <a:xfrm>
            <a:off x="827584" y="2905780"/>
            <a:ext cx="7135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easy: Extended Euclid.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07167-B657-9017-4694-B0B49F9B389E}"/>
              </a:ext>
            </a:extLst>
          </p:cNvPr>
          <p:cNvSpPr/>
          <p:nvPr/>
        </p:nvSpPr>
        <p:spPr>
          <a:xfrm>
            <a:off x="4572000" y="2977788"/>
            <a:ext cx="3391576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/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Exponentiation (given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easy:</a:t>
                </a:r>
                <a:r>
                  <a:rPr lang="en-US" sz="2800" b="1" dirty="0"/>
                  <a:t> Repeated Squaring Algorithm.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  <a:blipFill>
                <a:blip r:embed="rId5"/>
                <a:stretch>
                  <a:fillRect l="-1406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5584EF0-A052-21A5-1FD2-7E2E1D09AA5D}"/>
              </a:ext>
            </a:extLst>
          </p:cNvPr>
          <p:cNvSpPr/>
          <p:nvPr/>
        </p:nvSpPr>
        <p:spPr>
          <a:xfrm>
            <a:off x="2915816" y="4149080"/>
            <a:ext cx="5760640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0D3E2F-15A6-31E1-E3B8-FEABFC7C5E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25850" r="17234" b="25850"/>
          <a:stretch/>
        </p:blipFill>
        <p:spPr>
          <a:xfrm>
            <a:off x="7915929" y="135796"/>
            <a:ext cx="1034658" cy="9889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F06167-28DE-56DF-7C5B-0EE7C88CF362}"/>
              </a:ext>
            </a:extLst>
          </p:cNvPr>
          <p:cNvSpPr/>
          <p:nvPr/>
        </p:nvSpPr>
        <p:spPr>
          <a:xfrm>
            <a:off x="1234008" y="4549565"/>
            <a:ext cx="3312368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/>
              <p:nvPr/>
            </p:nvSpPr>
            <p:spPr>
              <a:xfrm>
                <a:off x="802848" y="5157192"/>
                <a:ext cx="8089632" cy="145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discrete logarithm problem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hard</a:t>
                </a:r>
                <a:r>
                  <a:rPr lang="en-US" sz="2800" dirty="0"/>
                  <a:t>, to the best of our knowledge!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48" y="5157192"/>
                <a:ext cx="8089632" cy="1451423"/>
              </a:xfrm>
              <a:prstGeom prst="rect">
                <a:avLst/>
              </a:prstGeom>
              <a:blipFill>
                <a:blip r:embed="rId7"/>
                <a:stretch>
                  <a:fillRect l="-1411" t="-434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C4DA834-D01E-C7CF-CD5F-DA0C6F3519B6}"/>
              </a:ext>
            </a:extLst>
          </p:cNvPr>
          <p:cNvSpPr/>
          <p:nvPr/>
        </p:nvSpPr>
        <p:spPr>
          <a:xfrm>
            <a:off x="6516215" y="5661248"/>
            <a:ext cx="2519983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53CE0-550B-82B9-8CF0-7F6F208F6193}"/>
              </a:ext>
            </a:extLst>
          </p:cNvPr>
          <p:cNvSpPr/>
          <p:nvPr/>
        </p:nvSpPr>
        <p:spPr>
          <a:xfrm>
            <a:off x="1234008" y="6181445"/>
            <a:ext cx="3582896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25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  <a:blipFill>
                <a:blip r:embed="rId3"/>
                <a:stretch>
                  <a:fillRect l="-156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  <a:blipFill>
                <a:blip r:embed="rId4"/>
                <a:stretch>
                  <a:fillRect l="-21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BAC5842-9158-F544-B7CC-BD962A5A3092}"/>
              </a:ext>
            </a:extLst>
          </p:cNvPr>
          <p:cNvSpPr/>
          <p:nvPr/>
        </p:nvSpPr>
        <p:spPr>
          <a:xfrm>
            <a:off x="897695" y="1484784"/>
            <a:ext cx="481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Commutativity in the exponent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/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So, you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given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  <a:blipFill>
                <a:blip r:embed="rId5"/>
                <a:stretch>
                  <a:fillRect l="-1587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  <a:blipFill>
                <a:blip r:embed="rId6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4095075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/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an element of some group)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  <a:blipFill>
                <a:blip r:embed="rId7"/>
                <a:stretch>
                  <a:fillRect l="-2066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it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  <a:blipFill>
                <a:blip r:embed="rId3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1681644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AB287-ED32-F14E-8A7A-95D7F5333CB9}"/>
              </a:ext>
            </a:extLst>
          </p:cNvPr>
          <p:cNvSpPr/>
          <p:nvPr/>
        </p:nvSpPr>
        <p:spPr>
          <a:xfrm>
            <a:off x="897695" y="3193812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know that if discrete log is easy, DHA is false.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CFAC5F-F159-3C4F-AB58-46C769B0D39B}"/>
              </a:ext>
            </a:extLst>
          </p:cNvPr>
          <p:cNvSpPr/>
          <p:nvPr/>
        </p:nvSpPr>
        <p:spPr>
          <a:xfrm>
            <a:off x="922012" y="42930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Major Open Problem: 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	Are discrete log and DHA equivalent?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722B-0B03-83FD-C90C-CEEBA4184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19128"/>
            <a:ext cx="1726704" cy="11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58B127F-8A3C-DE4E-9E24-1A2CE173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2456793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F782E-EBE0-0941-9F58-1D3E09F17312}"/>
              </a:ext>
            </a:extLst>
          </p:cNvPr>
          <p:cNvCxnSpPr/>
          <p:nvPr/>
        </p:nvCxnSpPr>
        <p:spPr>
          <a:xfrm>
            <a:off x="2396807" y="282381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7802316-9A2F-1B43-8A06-7679D9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2464614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blipFill>
                <a:blip r:embed="rId5"/>
                <a:stretch>
                  <a:fillRect l="-351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E2645-FA12-5546-AF52-A563880DDE02}"/>
              </a:ext>
            </a:extLst>
          </p:cNvPr>
          <p:cNvCxnSpPr/>
          <p:nvPr/>
        </p:nvCxnSpPr>
        <p:spPr>
          <a:xfrm>
            <a:off x="2411760" y="409386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/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Generator of our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  <a:blipFill>
                <a:blip r:embed="rId7"/>
                <a:stretch>
                  <a:fillRect l="-60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blipFill>
                <a:blip r:embed="rId8"/>
                <a:stretch>
                  <a:fillRect l="-390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  <a:blipFill>
                <a:blip r:embed="rId9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  <a:blipFill>
                <a:blip r:embed="rId10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/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  <a:blipFill>
                <a:blip r:embed="rId11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/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  <a:blipFill>
                <a:blip r:embed="rId12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/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  <a:blipFill>
                <a:blip r:embed="rId13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  <a:blipFill>
                <a:blip r:embed="rId3"/>
                <a:stretch>
                  <a:fillRect l="-1368" t="-3289" r="-12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  <a:blipFill>
                <a:blip r:embed="rId4"/>
                <a:stretch>
                  <a:fillRect l="-1163" t="-465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5195" r="-1592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9C23CCA1-CFDF-D744-A700-18408AFF744F}"/>
              </a:ext>
            </a:extLst>
          </p:cNvPr>
          <p:cNvSpPr txBox="1">
            <a:spLocks noChangeArrowheads="1"/>
          </p:cNvSpPr>
          <p:nvPr/>
        </p:nvSpPr>
        <p:spPr>
          <a:xfrm>
            <a:off x="6061085" y="5845449"/>
            <a:ext cx="3240360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Is this Secure?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060A0316-D796-6F39-F1BF-E8999B89CA9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894066"/>
            <a:ext cx="5500482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How to make this really work?</a:t>
            </a:r>
          </a:p>
        </p:txBody>
      </p:sp>
    </p:spTree>
    <p:extLst>
      <p:ext uri="{BB962C8B-B14F-4D97-AF65-F5344CB8AC3E}">
        <p14:creationId xmlns:p14="http://schemas.microsoft.com/office/powerpoint/2010/main" val="3102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prime p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/>
              <p:nvPr/>
            </p:nvSpPr>
            <p:spPr>
              <a:xfrm>
                <a:off x="683568" y="1334862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come up with a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how to generate a large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?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34862"/>
                <a:ext cx="8208912" cy="987322"/>
              </a:xfrm>
              <a:prstGeom prst="rect">
                <a:avLst/>
              </a:prstGeom>
              <a:blipFill>
                <a:blip r:embed="rId3"/>
                <a:stretch>
                  <a:fillRect l="-1235" t="-641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1156411" y="2491441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Prime number 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11" y="2491441"/>
                <a:ext cx="8208912" cy="954107"/>
              </a:xfrm>
              <a:prstGeom prst="rect">
                <a:avLst/>
              </a:prstGeom>
              <a:blipFill>
                <a:blip r:embed="rId4"/>
                <a:stretch>
                  <a:fillRect l="-154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1187624" y="3556173"/>
                <a:ext cx="77048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Primality tests</a:t>
                </a:r>
                <a:r>
                  <a:rPr lang="en-US" sz="2800" dirty="0"/>
                  <a:t> [Miller’76, Rabin’80, Agrawal-Kayal-Saxena’02] Can test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number is prime.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56173"/>
                <a:ext cx="7704856" cy="1384995"/>
              </a:xfrm>
              <a:prstGeom prst="rect">
                <a:avLst/>
              </a:prstGeom>
              <a:blipFill>
                <a:blip r:embed="rId5"/>
                <a:stretch>
                  <a:fillRect l="-1645" t="-3604" r="-822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24F46A-1A12-BCE2-8C96-74659A34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8" y="5051793"/>
            <a:ext cx="2201664" cy="1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generator g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/>
              <p:nvPr/>
            </p:nvSpPr>
            <p:spPr>
              <a:xfrm>
                <a:off x="683568" y="2008470"/>
                <a:ext cx="8208912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come up with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8470"/>
                <a:ext cx="8208912" cy="556434"/>
              </a:xfrm>
              <a:prstGeom prst="rect">
                <a:avLst/>
              </a:prstGeom>
              <a:blipFill>
                <a:blip r:embed="rId3"/>
                <a:stretch>
                  <a:fillRect l="-1235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1156411" y="2705144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There are lots of generators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11" y="2705144"/>
                <a:ext cx="8208912" cy="954107"/>
              </a:xfrm>
              <a:prstGeom prst="rect">
                <a:avLst/>
              </a:prstGeom>
              <a:blipFill>
                <a:blip r:embed="rId4"/>
                <a:stretch>
                  <a:fillRect l="-1546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1187624" y="3769876"/>
                <a:ext cx="82089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Testing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 a generator</a:t>
                </a:r>
                <a:r>
                  <a:rPr lang="en-US" sz="2800" dirty="0"/>
                  <a:t>: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69876"/>
                <a:ext cx="8208912" cy="523220"/>
              </a:xfrm>
              <a:prstGeom prst="rect">
                <a:avLst/>
              </a:prstGeom>
              <a:blipFill>
                <a:blip r:embed="rId5"/>
                <a:stretch>
                  <a:fillRect l="-154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B2A16-A9A4-908E-AAB9-D9874A540919}"/>
                  </a:ext>
                </a:extLst>
              </p:cNvPr>
              <p:cNvSpPr/>
              <p:nvPr/>
            </p:nvSpPr>
            <p:spPr>
              <a:xfrm>
                <a:off x="683568" y="1288390"/>
                <a:ext cx="721216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p is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cyclic (so generators exist).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B2A16-A9A4-908E-AAB9-D9874A540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88390"/>
                <a:ext cx="7212167" cy="556434"/>
              </a:xfrm>
              <a:prstGeom prst="rect">
                <a:avLst/>
              </a:prstGeom>
              <a:blipFill>
                <a:blip r:embed="rId6"/>
                <a:stretch>
                  <a:fillRect l="-1406" t="-8889" r="-87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/>
              <p:nvPr/>
            </p:nvSpPr>
            <p:spPr>
              <a:xfrm>
                <a:off x="1152927" y="4581128"/>
                <a:ext cx="7523529" cy="1436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the prime factors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Then, g is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if and only if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27" y="4581128"/>
                <a:ext cx="7523529" cy="1436099"/>
              </a:xfrm>
              <a:prstGeom prst="rect">
                <a:avLst/>
              </a:prstGeom>
              <a:blipFill>
                <a:blip r:embed="rId7"/>
                <a:stretch>
                  <a:fillRect l="-1684" t="-438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DFE73-D3B3-B6E8-56D7-7B568BBA8E2B}"/>
              </a:ext>
            </a:extLst>
          </p:cNvPr>
          <p:cNvSpPr/>
          <p:nvPr/>
        </p:nvSpPr>
        <p:spPr>
          <a:xfrm>
            <a:off x="449288" y="2996952"/>
            <a:ext cx="8515200" cy="250291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idea: Parsimony in Guessing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/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random “seed vectors”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all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  <a:blipFill>
                <a:blip r:embed="rId3"/>
                <a:stretch>
                  <a:fillRect l="-1190"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/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all guesses are correct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which is not bad.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  <a:blipFill>
                <a:blip r:embed="rId4"/>
                <a:stretch>
                  <a:fillRect l="-116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/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From the seed vectors, generate many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denote all possible non-empty subsets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+1)}.</m:t>
                        </m:r>
                      </m:e>
                    </m:func>
                  </m:oMath>
                </a14:m>
                <a:r>
                  <a:rPr lang="en-US" sz="2400" dirty="0"/>
                  <a:t> We will let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  <a:blipFill>
                <a:blip r:embed="rId5"/>
                <a:stretch>
                  <a:fillRect l="-1059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/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       and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blipFill>
                <a:blip r:embed="rId6"/>
                <a:stretch>
                  <a:fillRect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/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Observation:  </a:t>
                </a:r>
                <a:r>
                  <a:rPr lang="en-US" sz="2400" dirty="0"/>
                  <a:t>If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 are all correct, then so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  <a:blipFill>
                <a:blip r:embed="rId7"/>
                <a:stretch>
                  <a:fillRect l="-1212" t="-43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BAA4F-9052-5432-D025-05BC41D44C2D}"/>
              </a:ext>
            </a:extLst>
          </p:cNvPr>
          <p:cNvSpPr/>
          <p:nvPr/>
        </p:nvSpPr>
        <p:spPr>
          <a:xfrm>
            <a:off x="683568" y="128839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Pick a random prime p </a:t>
            </a:r>
            <a:r>
              <a:rPr lang="en-US" sz="2800" i="1" dirty="0"/>
              <a:t>together with </a:t>
            </a:r>
            <a:r>
              <a:rPr lang="en-US" sz="2800" dirty="0"/>
              <a:t>its prime factorization (Adam Kalai 2000 paper)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67AB5-EBE8-47BA-5950-B897F2431E4C}"/>
              </a:ext>
            </a:extLst>
          </p:cNvPr>
          <p:cNvSpPr/>
          <p:nvPr/>
        </p:nvSpPr>
        <p:spPr>
          <a:xfrm>
            <a:off x="695690" y="54452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Another, more commonly used method, in the next lecture.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/>
              <p:nvPr/>
            </p:nvSpPr>
            <p:spPr>
              <a:xfrm>
                <a:off x="730805" y="2474893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Pick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and test if it is a generator (using theorem from last slide).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5" y="2474893"/>
                <a:ext cx="8208912" cy="987322"/>
              </a:xfrm>
              <a:prstGeom prst="rect">
                <a:avLst/>
              </a:prstGeom>
              <a:blipFill>
                <a:blip r:embed="rId3"/>
                <a:stretch>
                  <a:fillRect l="-1391" t="-5063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9E9674D-6DFC-2A4E-78B1-E9F90FD84F73}"/>
              </a:ext>
            </a:extLst>
          </p:cNvPr>
          <p:cNvSpPr/>
          <p:nvPr/>
        </p:nvSpPr>
        <p:spPr>
          <a:xfrm>
            <a:off x="702241" y="3807693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this process until you hit a generator. The density of generators is large enough that this will converge in expected poly(log p) time.</a:t>
            </a:r>
          </a:p>
        </p:txBody>
      </p:sp>
    </p:spTree>
    <p:extLst>
      <p:ext uri="{BB962C8B-B14F-4D97-AF65-F5344CB8AC3E}">
        <p14:creationId xmlns:p14="http://schemas.microsoft.com/office/powerpoint/2010/main" val="200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564904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 More on Diffie-Hellman Key Exchange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0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539552" y="1444079"/>
            <a:ext cx="8209856" cy="457720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306452" y="4181871"/>
                <a:ext cx="721198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XOR P’s reply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52" y="4181871"/>
                <a:ext cx="7211980" cy="885435"/>
              </a:xfrm>
              <a:prstGeom prst="rect">
                <a:avLst/>
              </a:prstGeom>
              <a:blipFill>
                <a:blip r:embed="rId3"/>
                <a:stretch>
                  <a:fillRect l="-1230" t="-1429" r="-879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987497" y="3557508"/>
                <a:ext cx="7977935" cy="59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7" y="3557508"/>
                <a:ext cx="7977935" cy="591572"/>
              </a:xfrm>
              <a:prstGeom prst="rect">
                <a:avLst/>
              </a:prstGeom>
              <a:blipFill>
                <a:blip r:embed="rId4"/>
                <a:stretch>
                  <a:fillRect l="-1111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  <a:blipFill>
                <a:blip r:embed="rId5"/>
                <a:stretch>
                  <a:fillRect l="-111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27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11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48BEF62A-4F2E-482D-8DED-52992330B442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OWF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/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  <a:blipFill>
                <a:blip r:embed="rId8"/>
                <a:stretch>
                  <a:fillRect l="-111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/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them,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as in the previous slide.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  <a:blipFill>
                <a:blip r:embed="rId9"/>
                <a:stretch>
                  <a:fillRect l="-1236" t="-28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Let’s condition on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being all correct.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  <a:blipFill>
                <a:blip r:embed="rId3"/>
                <a:stretch>
                  <a:fillRect l="-1067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/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 main issue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 (can’t do Chernoff)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  <a:blipFill>
                <a:blip r:embed="rId4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/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are</a:t>
                </a:r>
                <a:r>
                  <a:rPr lang="en-US" sz="2400" dirty="0"/>
                  <a:t> pairwise independent.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  <a:blipFill>
                <a:blip r:embed="rId5"/>
                <a:stretch>
                  <a:fillRect l="-106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5638DEF-EFDE-8508-9276-A548C716711B}"/>
              </a:ext>
            </a:extLst>
          </p:cNvPr>
          <p:cNvSpPr/>
          <p:nvPr/>
        </p:nvSpPr>
        <p:spPr>
          <a:xfrm>
            <a:off x="2959768" y="3501008"/>
            <a:ext cx="449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Therefore, can apply Chebyshev!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8CBAA-13C5-002E-9A58-6C1A48DFBA93}"/>
              </a:ext>
            </a:extLst>
          </p:cNvPr>
          <p:cNvSpPr/>
          <p:nvPr/>
        </p:nvSpPr>
        <p:spPr>
          <a:xfrm>
            <a:off x="631103" y="5566427"/>
            <a:ext cx="7049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(We will prove this in a bit, but let’s assume it for now)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/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We will show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Inverter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succeeds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guesses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correct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good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0.98.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blipFill>
                <a:blip r:embed="rId6"/>
                <a:stretch>
                  <a:fillRect l="-1199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Finishing the proof (assuming p is large)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/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 | all guesses correct, good x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guesses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correct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[good x]</a:t>
                </a:r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  <a:blipFill>
                <a:blip r:embed="rId3"/>
                <a:stretch>
                  <a:fillRect l="-997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/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it suffices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large.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  <a:blipFill>
                <a:blip r:embed="rId4"/>
                <a:stretch>
                  <a:fillRect l="-114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/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will now show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≥0.98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we are done.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  <a:blipFill>
                <a:blip r:embed="rId5"/>
                <a:stretch>
                  <a:fillRect l="-1141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D4B58BC-D7CB-1EFB-5DE6-658CC862D629}"/>
              </a:ext>
            </a:extLst>
          </p:cNvPr>
          <p:cNvSpPr/>
          <p:nvPr/>
        </p:nvSpPr>
        <p:spPr>
          <a:xfrm>
            <a:off x="8553491" y="4219314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/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also make the success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enumerating over all the “guesses”.  Each guess results in a supposed inverse, but we can check which of them is the actual inverse!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  <a:blipFill>
                <a:blip r:embed="rId6"/>
                <a:stretch>
                  <a:fillRect l="-997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6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Inverter: Estimating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 single iteration of the inner loop gives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  <a:blipFill>
                <a:blip r:embed="rId3"/>
                <a:stretch>
                  <a:fillRect l="-1069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/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this be the good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iteration of the inner loop).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  <a:blipFill>
                <a:blip r:embed="rId4"/>
                <a:stretch>
                  <a:fillRect l="-10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/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majority decision is correct if the number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occur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  <a:blipFill>
                <a:blip r:embed="rId5"/>
                <a:stretch>
                  <a:fillRect l="-1069" t="-394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  <a:blipFill>
                <a:blip r:embed="rId6"/>
                <a:stretch>
                  <a:fillRect l="-1069" t="-487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  <a:blipFill>
                <a:blip r:embed="rId7"/>
                <a:stretch>
                  <a:fillRect l="-1069" t="-50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44976</TotalTime>
  <Words>3395</Words>
  <Application>Microsoft Macintosh PowerPoint</Application>
  <PresentationFormat>On-screen Show (4:3)</PresentationFormat>
  <Paragraphs>383</Paragraphs>
  <Slides>51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American Typewriter</vt:lpstr>
      <vt:lpstr>Arial</vt:lpstr>
      <vt:lpstr>Calibri</vt:lpstr>
      <vt:lpstr>Cambria Math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1120</cp:revision>
  <dcterms:created xsi:type="dcterms:W3CDTF">2014-03-14T23:52:55Z</dcterms:created>
  <dcterms:modified xsi:type="dcterms:W3CDTF">2023-09-27T14:18:21Z</dcterms:modified>
</cp:coreProperties>
</file>