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529" r:id="rId2"/>
    <p:sldId id="579" r:id="rId3"/>
    <p:sldId id="571" r:id="rId4"/>
    <p:sldId id="582" r:id="rId5"/>
    <p:sldId id="573" r:id="rId6"/>
    <p:sldId id="583" r:id="rId7"/>
    <p:sldId id="584" r:id="rId8"/>
    <p:sldId id="615" r:id="rId9"/>
    <p:sldId id="581" r:id="rId10"/>
    <p:sldId id="574" r:id="rId11"/>
    <p:sldId id="580" r:id="rId12"/>
    <p:sldId id="575" r:id="rId13"/>
    <p:sldId id="587" r:id="rId14"/>
    <p:sldId id="620" r:id="rId15"/>
    <p:sldId id="604" r:id="rId16"/>
    <p:sldId id="616" r:id="rId17"/>
    <p:sldId id="577" r:id="rId18"/>
    <p:sldId id="588" r:id="rId19"/>
    <p:sldId id="589" r:id="rId20"/>
    <p:sldId id="621" r:id="rId21"/>
    <p:sldId id="622" r:id="rId22"/>
    <p:sldId id="617" r:id="rId23"/>
    <p:sldId id="601" r:id="rId24"/>
    <p:sldId id="576" r:id="rId25"/>
    <p:sldId id="619" r:id="rId26"/>
    <p:sldId id="602" r:id="rId27"/>
    <p:sldId id="603" r:id="rId28"/>
    <p:sldId id="605" r:id="rId29"/>
    <p:sldId id="606" r:id="rId30"/>
    <p:sldId id="618" r:id="rId31"/>
    <p:sldId id="609" r:id="rId32"/>
    <p:sldId id="629" r:id="rId33"/>
    <p:sldId id="623" r:id="rId34"/>
    <p:sldId id="630" r:id="rId35"/>
    <p:sldId id="631" r:id="rId36"/>
    <p:sldId id="632" r:id="rId37"/>
    <p:sldId id="633" r:id="rId38"/>
    <p:sldId id="634" r:id="rId39"/>
    <p:sldId id="636" r:id="rId40"/>
    <p:sldId id="637" r:id="rId41"/>
    <p:sldId id="638" r:id="rId42"/>
    <p:sldId id="610" r:id="rId43"/>
    <p:sldId id="639" r:id="rId44"/>
    <p:sldId id="611" r:id="rId45"/>
    <p:sldId id="600" r:id="rId46"/>
    <p:sldId id="62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77C"/>
    <a:srgbClr val="0000FF"/>
    <a:srgbClr val="762416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63"/>
    <p:restoredTop sz="76309" autoAdjust="0"/>
  </p:normalViewPr>
  <p:slideViewPr>
    <p:cSldViewPr>
      <p:cViewPr varScale="1">
        <p:scale>
          <a:sx n="95" d="100"/>
          <a:sy n="95" d="100"/>
        </p:scale>
        <p:origin x="120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2023-09-24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24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599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199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767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313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32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940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128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709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54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969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986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885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798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842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851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27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533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08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1941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84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7379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7715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218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1865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1433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2183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4567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8051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2410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7627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99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8084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8866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4316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4938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447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0606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1133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93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760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891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490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591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Poll:  F(</a:t>
            </a:r>
            <a:r>
              <a:rPr lang="en-US" baseline="0" dirty="0" err="1"/>
              <a:t>xy</a:t>
            </a:r>
            <a:r>
              <a:rPr lang="en-US" baseline="0" dirty="0"/>
              <a:t>) = F(x) || y  is it one-way?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3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2023-09-24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91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6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0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20.png"/><Relationship Id="rId4" Type="http://schemas.openxmlformats.org/officeDocument/2006/relationships/image" Target="../media/image7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0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200.png"/><Relationship Id="rId4" Type="http://schemas.openxmlformats.org/officeDocument/2006/relationships/image" Target="../media/image8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40.png"/><Relationship Id="rId4" Type="http://schemas.openxmlformats.org/officeDocument/2006/relationships/image" Target="../media/image8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2.png"/><Relationship Id="rId5" Type="http://schemas.openxmlformats.org/officeDocument/2006/relationships/image" Target="../media/image49.png"/><Relationship Id="rId4" Type="http://schemas.openxmlformats.org/officeDocument/2006/relationships/image" Target="../media/image4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0.png"/><Relationship Id="rId5" Type="http://schemas.openxmlformats.org/officeDocument/2006/relationships/image" Target="../media/image83.png"/><Relationship Id="rId4" Type="http://schemas.openxmlformats.org/officeDocument/2006/relationships/image" Target="../media/image4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jpeg"/><Relationship Id="rId4" Type="http://schemas.openxmlformats.org/officeDocument/2006/relationships/image" Target="../media/image5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6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Hardcore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/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function, we know it’s hard to compute a pre-image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for a randomly chosen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  <a:blipFill>
                <a:blip r:embed="rId3"/>
                <a:stretch>
                  <a:fillRect l="-1122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CA32C7-D772-1844-BFF3-9BDD484CFDFA}"/>
                  </a:ext>
                </a:extLst>
              </p:cNvPr>
              <p:cNvSpPr/>
              <p:nvPr/>
            </p:nvSpPr>
            <p:spPr>
              <a:xfrm>
                <a:off x="829616" y="3707740"/>
                <a:ext cx="7905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Nevertheless, there has to be a hardcore set of hard to invert inputs. Concretely: Does there necessarily exist </a:t>
                </a:r>
                <a:r>
                  <a:rPr lang="en-US" sz="2400" u="sng" dirty="0"/>
                  <a:t>some bit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u="sng" dirty="0"/>
                  <a:t>that is hard to compute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CA32C7-D772-1844-BFF3-9BDD484CF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16" y="3707740"/>
                <a:ext cx="7905927" cy="1200329"/>
              </a:xfrm>
              <a:prstGeom prst="rect">
                <a:avLst/>
              </a:prstGeom>
              <a:blipFill>
                <a:blip r:embed="rId4"/>
                <a:stretch>
                  <a:fillRect l="-1122" t="-315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4B674F4-9432-0540-8FC8-D15F431E38BC}"/>
              </a:ext>
            </a:extLst>
          </p:cNvPr>
          <p:cNvSpPr/>
          <p:nvPr/>
        </p:nvSpPr>
        <p:spPr>
          <a:xfrm>
            <a:off x="1473387" y="5190291"/>
            <a:ext cx="6614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Any bit can be guessed correctly </a:t>
            </a:r>
            <a:r>
              <a:rPr lang="en-US" sz="2400" dirty="0" err="1"/>
              <a:t>w.p</a:t>
            </a:r>
            <a:r>
              <a:rPr lang="en-US" sz="2400" dirty="0"/>
              <a:t>. 1/2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CF6A195-0E76-2E4D-A084-E0FE9B4C8E97}"/>
                  </a:ext>
                </a:extLst>
              </p:cNvPr>
              <p:cNvSpPr/>
              <p:nvPr/>
            </p:nvSpPr>
            <p:spPr>
              <a:xfrm>
                <a:off x="1486072" y="5838363"/>
                <a:ext cx="66143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So, “hard to compute”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“hard to guess with probability non-negligibly better than 1/2”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CF6A195-0E76-2E4D-A084-E0FE9B4C8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072" y="5838363"/>
                <a:ext cx="6614320" cy="830997"/>
              </a:xfrm>
              <a:prstGeom prst="rect">
                <a:avLst/>
              </a:prstGeom>
              <a:blipFill>
                <a:blip r:embed="rId5"/>
                <a:stretch>
                  <a:fillRect l="-114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03F372A-4965-9A4C-A684-FDDD18ABF2E2}"/>
                  </a:ext>
                </a:extLst>
              </p:cNvPr>
              <p:cNvSpPr/>
              <p:nvPr/>
            </p:nvSpPr>
            <p:spPr>
              <a:xfrm>
                <a:off x="827583" y="3701930"/>
                <a:ext cx="7905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Nevertheless, there has to be a hardcore set of hard to invert inputs. Concretely: Does there exist </a:t>
                </a:r>
                <a:r>
                  <a:rPr lang="en-US" sz="2400" u="sng" dirty="0"/>
                  <a:t>some bit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u="sng" dirty="0"/>
                  <a:t> that is hard to guess with probability non-negligibly better than 1/2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03F372A-4965-9A4C-A684-FDDD18ABF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3701930"/>
                <a:ext cx="7905927" cy="1200329"/>
              </a:xfrm>
              <a:prstGeom prst="rect">
                <a:avLst/>
              </a:prstGeom>
              <a:blipFill>
                <a:blip r:embed="rId6"/>
                <a:stretch>
                  <a:fillRect l="-1122" t="-312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FC7D428-CCCB-3D49-ACD5-09292A19FA93}"/>
              </a:ext>
            </a:extLst>
          </p:cNvPr>
          <p:cNvSpPr/>
          <p:nvPr/>
        </p:nvSpPr>
        <p:spPr>
          <a:xfrm>
            <a:off x="842537" y="3750131"/>
            <a:ext cx="7920880" cy="13443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E756B-F9DE-7543-A7B4-0737CED7B0FC}"/>
              </a:ext>
            </a:extLst>
          </p:cNvPr>
          <p:cNvSpPr/>
          <p:nvPr/>
        </p:nvSpPr>
        <p:spPr>
          <a:xfrm>
            <a:off x="827584" y="3059668"/>
            <a:ext cx="3371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HARDCORE BIT (Take 1)</a:t>
            </a:r>
          </a:p>
        </p:txBody>
      </p:sp>
    </p:spTree>
    <p:extLst>
      <p:ext uri="{BB962C8B-B14F-4D97-AF65-F5344CB8AC3E}">
        <p14:creationId xmlns:p14="http://schemas.microsoft.com/office/powerpoint/2010/main" val="12899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2" grpId="0" animBg="1"/>
      <p:bldP spid="9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Hardcore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/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function, we know it’s hard to compute a pre-image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for a randomly chosen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  <a:blipFill>
                <a:blip r:embed="rId3"/>
                <a:stretch>
                  <a:fillRect l="-1122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FC7D428-CCCB-3D49-ACD5-09292A19FA93}"/>
              </a:ext>
            </a:extLst>
          </p:cNvPr>
          <p:cNvSpPr/>
          <p:nvPr/>
        </p:nvSpPr>
        <p:spPr>
          <a:xfrm>
            <a:off x="827584" y="3524815"/>
            <a:ext cx="7920880" cy="249647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E756B-F9DE-7543-A7B4-0737CED7B0FC}"/>
              </a:ext>
            </a:extLst>
          </p:cNvPr>
          <p:cNvSpPr/>
          <p:nvPr/>
        </p:nvSpPr>
        <p:spPr>
          <a:xfrm>
            <a:off x="827584" y="3059668"/>
            <a:ext cx="3371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HARDCORE BIT (Take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A2FA3A-5ACB-724B-96AA-6052F61DDE15}"/>
                  </a:ext>
                </a:extLst>
              </p:cNvPr>
              <p:cNvSpPr/>
              <p:nvPr/>
            </p:nvSpPr>
            <p:spPr>
              <a:xfrm>
                <a:off x="867435" y="3744614"/>
                <a:ext cx="7905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any function (family)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 bit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hardcore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A2FA3A-5ACB-724B-96AA-6052F61DD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35" y="3744614"/>
                <a:ext cx="7905927" cy="1200329"/>
              </a:xfrm>
              <a:prstGeom prst="rect">
                <a:avLst/>
              </a:prstGeom>
              <a:blipFill>
                <a:blip r:embed="rId4"/>
                <a:stretch>
                  <a:fillRect l="-1122" t="-315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E57392-9331-AB4A-956B-70B95181E4B3}"/>
                  </a:ext>
                </a:extLst>
              </p:cNvPr>
              <p:cNvSpPr/>
              <p:nvPr/>
            </p:nvSpPr>
            <p:spPr>
              <a:xfrm>
                <a:off x="907286" y="4963944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E57392-9331-AB4A-956B-70B95181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86" y="4963944"/>
                <a:ext cx="7905927" cy="783804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7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1296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Does every one-way function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have a hardcore bit?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E65E97-D4EB-AC40-9714-44D027B7A933}"/>
                  </a:ext>
                </a:extLst>
              </p:cNvPr>
              <p:cNvSpPr/>
              <p:nvPr/>
            </p:nvSpPr>
            <p:spPr>
              <a:xfrm>
                <a:off x="755576" y="2348880"/>
                <a:ext cx="8388424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FF0000"/>
                    </a:solidFill>
                  </a:rPr>
                  <a:t>PS2</a:t>
                </a:r>
                <a:r>
                  <a:rPr lang="en-US" sz="2400" dirty="0">
                    <a:solidFill>
                      <a:srgbClr val="FF0000"/>
                    </a:solidFill>
                  </a:rPr>
                  <a:t>: </a:t>
                </a:r>
                <a:r>
                  <a:rPr lang="en-US" sz="2400" dirty="0"/>
                  <a:t>There are functions that are one-way, yet </a:t>
                </a:r>
                <a:r>
                  <a:rPr lang="en-US" sz="2400" i="1" dirty="0"/>
                  <a:t>every</a:t>
                </a:r>
                <a:r>
                  <a:rPr lang="en-US" sz="2400" dirty="0"/>
                  <a:t> bit is somewhat easy to predict (say,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).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E65E97-D4EB-AC40-9714-44D027B7A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348880"/>
                <a:ext cx="8388424" cy="983218"/>
              </a:xfrm>
              <a:prstGeom prst="rect">
                <a:avLst/>
              </a:prstGeom>
              <a:blipFill>
                <a:blip r:embed="rId3"/>
                <a:stretch>
                  <a:fillRect l="-1210" t="-5063"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F78519D-B6A3-9948-B48C-74A8971E589B}"/>
              </a:ext>
            </a:extLst>
          </p:cNvPr>
          <p:cNvSpPr/>
          <p:nvPr/>
        </p:nvSpPr>
        <p:spPr>
          <a:xfrm>
            <a:off x="770602" y="3933056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So, we will generalize the notion of a hardcore “bit”. </a:t>
            </a:r>
          </a:p>
        </p:txBody>
      </p:sp>
    </p:spTree>
    <p:extLst>
      <p:ext uri="{BB962C8B-B14F-4D97-AF65-F5344CB8AC3E}">
        <p14:creationId xmlns:p14="http://schemas.microsoft.com/office/powerpoint/2010/main" val="28918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Hardcore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C7D428-CCCB-3D49-ACD5-09292A19FA93}"/>
              </a:ext>
            </a:extLst>
          </p:cNvPr>
          <p:cNvSpPr/>
          <p:nvPr/>
        </p:nvSpPr>
        <p:spPr>
          <a:xfrm>
            <a:off x="827584" y="2093947"/>
            <a:ext cx="7920880" cy="249647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E756B-F9DE-7543-A7B4-0737CED7B0FC}"/>
              </a:ext>
            </a:extLst>
          </p:cNvPr>
          <p:cNvSpPr/>
          <p:nvPr/>
        </p:nvSpPr>
        <p:spPr>
          <a:xfrm>
            <a:off x="827584" y="1628800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HARDCORE </a:t>
            </a:r>
            <a:r>
              <a:rPr lang="en-US" sz="2400" b="1" dirty="0">
                <a:solidFill>
                  <a:srgbClr val="FF0000"/>
                </a:solidFill>
              </a:rPr>
              <a:t>PREDICATE</a:t>
            </a:r>
            <a:r>
              <a:rPr lang="en-US" sz="2400" b="1" dirty="0">
                <a:solidFill>
                  <a:schemeClr val="tx2"/>
                </a:solidFill>
              </a:rPr>
              <a:t> (Definition)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A2FA3A-5ACB-724B-96AA-6052F61DDE15}"/>
                  </a:ext>
                </a:extLst>
              </p:cNvPr>
              <p:cNvSpPr/>
              <p:nvPr/>
            </p:nvSpPr>
            <p:spPr>
              <a:xfrm>
                <a:off x="867435" y="2313746"/>
                <a:ext cx="7905927" cy="1232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any function (family)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/>
                    </m:sSup>
                  </m:oMath>
                </a14:m>
                <a:r>
                  <a:rPr lang="en-US" sz="2400" dirty="0"/>
                  <a:t> is a hardcore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predicate</a:t>
                </a:r>
                <a:r>
                  <a:rPr lang="en-US" sz="2400" dirty="0"/>
                  <a:t>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A2FA3A-5ACB-724B-96AA-6052F61DD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35" y="2313746"/>
                <a:ext cx="7905927" cy="1232453"/>
              </a:xfrm>
              <a:prstGeom prst="rect">
                <a:avLst/>
              </a:prstGeom>
              <a:blipFill>
                <a:blip r:embed="rId3"/>
                <a:stretch>
                  <a:fillRect l="-1122" t="-2041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E57392-9331-AB4A-956B-70B95181E4B3}"/>
                  </a:ext>
                </a:extLst>
              </p:cNvPr>
              <p:cNvSpPr/>
              <p:nvPr/>
            </p:nvSpPr>
            <p:spPr>
              <a:xfrm>
                <a:off x="907286" y="3533076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E57392-9331-AB4A-956B-70B95181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86" y="3533076"/>
                <a:ext cx="7905927" cy="783804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3576FA1-968C-304B-8AED-74B5B48D3B34}"/>
              </a:ext>
            </a:extLst>
          </p:cNvPr>
          <p:cNvSpPr/>
          <p:nvPr/>
        </p:nvSpPr>
        <p:spPr>
          <a:xfrm>
            <a:off x="867434" y="5026512"/>
            <a:ext cx="7945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For us, henceforth, a hardcore bit will mean a hardcore predicate.</a:t>
            </a:r>
          </a:p>
        </p:txBody>
      </p:sp>
    </p:spTree>
    <p:extLst>
      <p:ext uri="{BB962C8B-B14F-4D97-AF65-F5344CB8AC3E}">
        <p14:creationId xmlns:p14="http://schemas.microsoft.com/office/powerpoint/2010/main" val="279809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Hardcore Predicate (in pictures)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34E226B9-0745-7A42-9F13-755DCB84958D}"/>
              </a:ext>
            </a:extLst>
          </p:cNvPr>
          <p:cNvSpPr txBox="1">
            <a:spLocks noChangeArrowheads="1"/>
          </p:cNvSpPr>
          <p:nvPr/>
        </p:nvSpPr>
        <p:spPr>
          <a:xfrm>
            <a:off x="2841195" y="3737907"/>
            <a:ext cx="57867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x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AE8EAD-8A5F-6143-9666-5447D8EBCB38}"/>
              </a:ext>
            </a:extLst>
          </p:cNvPr>
          <p:cNvCxnSpPr>
            <a:cxnSpLocks/>
          </p:cNvCxnSpPr>
          <p:nvPr/>
        </p:nvCxnSpPr>
        <p:spPr>
          <a:xfrm flipV="1">
            <a:off x="3347728" y="3077521"/>
            <a:ext cx="1800200" cy="9275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3">
            <a:extLst>
              <a:ext uri="{FF2B5EF4-FFF2-40B4-BE49-F238E27FC236}">
                <a16:creationId xmlns:a16="http://schemas.microsoft.com/office/drawing/2014/main" id="{5FB7108D-0948-7C4F-B77B-69964F4B867E}"/>
              </a:ext>
            </a:extLst>
          </p:cNvPr>
          <p:cNvSpPr txBox="1">
            <a:spLocks noChangeArrowheads="1"/>
          </p:cNvSpPr>
          <p:nvPr/>
        </p:nvSpPr>
        <p:spPr>
          <a:xfrm rot="20041848">
            <a:off x="3273118" y="2437616"/>
            <a:ext cx="2650484" cy="9275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Easy</a:t>
            </a: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compute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175D31-6B02-2D44-98FB-C5FD8C6DB008}"/>
              </a:ext>
            </a:extLst>
          </p:cNvPr>
          <p:cNvCxnSpPr>
            <a:cxnSpLocks/>
          </p:cNvCxnSpPr>
          <p:nvPr/>
        </p:nvCxnSpPr>
        <p:spPr>
          <a:xfrm>
            <a:off x="3347728" y="4337249"/>
            <a:ext cx="1800200" cy="656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63">
            <a:extLst>
              <a:ext uri="{FF2B5EF4-FFF2-40B4-BE49-F238E27FC236}">
                <a16:creationId xmlns:a16="http://schemas.microsoft.com/office/drawing/2014/main" id="{540B9A70-491B-B645-BAC9-383D5F2E4B84}"/>
              </a:ext>
            </a:extLst>
          </p:cNvPr>
          <p:cNvSpPr txBox="1">
            <a:spLocks noChangeArrowheads="1"/>
          </p:cNvSpPr>
          <p:nvPr/>
        </p:nvSpPr>
        <p:spPr>
          <a:xfrm rot="1165159">
            <a:off x="3347110" y="4777742"/>
            <a:ext cx="2650484" cy="9275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Easy</a:t>
            </a: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compute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D8B96952-295B-6141-BC32-D1D2B1F09A26}"/>
              </a:ext>
            </a:extLst>
          </p:cNvPr>
          <p:cNvSpPr txBox="1">
            <a:spLocks noChangeArrowheads="1"/>
          </p:cNvSpPr>
          <p:nvPr/>
        </p:nvSpPr>
        <p:spPr>
          <a:xfrm>
            <a:off x="5291808" y="2479776"/>
            <a:ext cx="120759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F(x)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0" name="Rectangle 63">
            <a:extLst>
              <a:ext uri="{FF2B5EF4-FFF2-40B4-BE49-F238E27FC236}">
                <a16:creationId xmlns:a16="http://schemas.microsoft.com/office/drawing/2014/main" id="{81FBD58E-89EE-1C45-86FE-F4A74FED3E10}"/>
              </a:ext>
            </a:extLst>
          </p:cNvPr>
          <p:cNvSpPr txBox="1">
            <a:spLocks noChangeArrowheads="1"/>
          </p:cNvSpPr>
          <p:nvPr/>
        </p:nvSpPr>
        <p:spPr>
          <a:xfrm>
            <a:off x="5291808" y="4572039"/>
            <a:ext cx="120759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B(x)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22B255-9227-9343-A699-1676E117A092}"/>
              </a:ext>
            </a:extLst>
          </p:cNvPr>
          <p:cNvCxnSpPr>
            <a:cxnSpLocks/>
          </p:cNvCxnSpPr>
          <p:nvPr/>
        </p:nvCxnSpPr>
        <p:spPr>
          <a:xfrm>
            <a:off x="5661771" y="3199686"/>
            <a:ext cx="0" cy="146576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63">
            <a:extLst>
              <a:ext uri="{FF2B5EF4-FFF2-40B4-BE49-F238E27FC236}">
                <a16:creationId xmlns:a16="http://schemas.microsoft.com/office/drawing/2014/main" id="{B3C745F8-0201-184F-8A3C-0F4F45262387}"/>
              </a:ext>
            </a:extLst>
          </p:cNvPr>
          <p:cNvSpPr txBox="1">
            <a:spLocks noChangeArrowheads="1"/>
          </p:cNvSpPr>
          <p:nvPr/>
        </p:nvSpPr>
        <p:spPr>
          <a:xfrm>
            <a:off x="5901658" y="3531526"/>
            <a:ext cx="2650484" cy="9275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Hard</a:t>
            </a: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compute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Discussion on the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A1C3B-8D1B-894B-AF42-06402DC7481B}"/>
              </a:ext>
            </a:extLst>
          </p:cNvPr>
          <p:cNvSpPr/>
          <p:nvPr/>
        </p:nvSpPr>
        <p:spPr>
          <a:xfrm>
            <a:off x="827584" y="1805915"/>
            <a:ext cx="7920880" cy="22229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BF203E-A77F-3047-AA05-351032FBDE7D}"/>
              </a:ext>
            </a:extLst>
          </p:cNvPr>
          <p:cNvSpPr/>
          <p:nvPr/>
        </p:nvSpPr>
        <p:spPr>
          <a:xfrm>
            <a:off x="827584" y="1340768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HARDCORE </a:t>
            </a:r>
            <a:r>
              <a:rPr lang="en-US" sz="2400" b="1" dirty="0">
                <a:solidFill>
                  <a:srgbClr val="FF0000"/>
                </a:solidFill>
              </a:rPr>
              <a:t>PREDICATE</a:t>
            </a:r>
            <a:r>
              <a:rPr lang="en-US" sz="2400" b="1" dirty="0">
                <a:solidFill>
                  <a:schemeClr val="tx2"/>
                </a:solidFill>
              </a:rPr>
              <a:t> (Definition)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2D42A8-D89F-454E-8DE5-A71085F56A17}"/>
                  </a:ext>
                </a:extLst>
              </p:cNvPr>
              <p:cNvSpPr/>
              <p:nvPr/>
            </p:nvSpPr>
            <p:spPr>
              <a:xfrm>
                <a:off x="867435" y="2025714"/>
                <a:ext cx="7905927" cy="1232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any function (family)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 bit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/>
                    </m:sSup>
                  </m:oMath>
                </a14:m>
                <a:r>
                  <a:rPr lang="en-US" sz="2400" dirty="0"/>
                  <a:t> is a hardcore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predicate</a:t>
                </a:r>
                <a:r>
                  <a:rPr lang="en-US" sz="2400" dirty="0"/>
                  <a:t> (HCP)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2D42A8-D89F-454E-8DE5-A71085F56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35" y="2025714"/>
                <a:ext cx="7905927" cy="1232453"/>
              </a:xfrm>
              <a:prstGeom prst="rect">
                <a:avLst/>
              </a:prstGeom>
              <a:blipFill>
                <a:blip r:embed="rId3"/>
                <a:stretch>
                  <a:fillRect l="-1122" t="-3061"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241BBA-73D2-5E46-B871-CF0567AAA7BC}"/>
                  </a:ext>
                </a:extLst>
              </p:cNvPr>
              <p:cNvSpPr/>
              <p:nvPr/>
            </p:nvSpPr>
            <p:spPr>
              <a:xfrm>
                <a:off x="907286" y="3245044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241BBA-73D2-5E46-B871-CF0567AAA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86" y="3245044"/>
                <a:ext cx="7905927" cy="783804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C2C2D13-A920-754F-A5EE-FFFB27FD899F}"/>
              </a:ext>
            </a:extLst>
          </p:cNvPr>
          <p:cNvSpPr/>
          <p:nvPr/>
        </p:nvSpPr>
        <p:spPr>
          <a:xfrm>
            <a:off x="827584" y="4149080"/>
            <a:ext cx="7945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1. Definition of HCP makes sense for </a:t>
            </a:r>
            <a:r>
              <a:rPr lang="en-US" sz="2400" i="1" dirty="0"/>
              <a:t>any</a:t>
            </a:r>
            <a:r>
              <a:rPr lang="en-US" sz="2400" dirty="0"/>
              <a:t> function family, not just one-way functions.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06D0B1-AEE1-D642-872C-2F9CA0030A64}"/>
              </a:ext>
            </a:extLst>
          </p:cNvPr>
          <p:cNvSpPr/>
          <p:nvPr/>
        </p:nvSpPr>
        <p:spPr>
          <a:xfrm>
            <a:off x="834843" y="4941168"/>
            <a:ext cx="7945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2. Some functions can have information-theoretically hard to guess predicates (e.g., compressing functions)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D68F3-3D55-E14D-B24B-B3859CF5C1B3}"/>
                  </a:ext>
                </a:extLst>
              </p:cNvPr>
              <p:cNvSpPr/>
              <p:nvPr/>
            </p:nvSpPr>
            <p:spPr>
              <a:xfrm>
                <a:off x="842102" y="5805264"/>
                <a:ext cx="830189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3. We’ll be interested in settings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uniquely determined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yet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hard to predict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D68F3-3D55-E14D-B24B-B3859CF5C1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02" y="5805264"/>
                <a:ext cx="8301898" cy="830997"/>
              </a:xfrm>
              <a:prstGeom prst="rect">
                <a:avLst/>
              </a:prstGeom>
              <a:blipFill>
                <a:blip r:embed="rId5"/>
                <a:stretch>
                  <a:fillRect l="-1223" t="-2985" r="-306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51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968987" y="1700808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Define one-way functions (OWF).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657787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Define Hardcore bits (HCB).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1103BA3-46A2-5843-82A1-58005220889B}"/>
              </a:ext>
            </a:extLst>
          </p:cNvPr>
          <p:cNvSpPr txBox="1">
            <a:spLocks noChangeArrowheads="1"/>
          </p:cNvSpPr>
          <p:nvPr/>
        </p:nvSpPr>
        <p:spPr>
          <a:xfrm>
            <a:off x="950767" y="466114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4. </a:t>
            </a: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Goldreich-Levin Theorem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every OWF has a HCB.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3. Show that one-way 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permutations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(OWP)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blipFill>
                <a:blip r:embed="rId3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9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7284782-FD4D-084B-A9C0-DFF65B51C863}"/>
              </a:ext>
            </a:extLst>
          </p:cNvPr>
          <p:cNvSpPr/>
          <p:nvPr/>
        </p:nvSpPr>
        <p:spPr>
          <a:xfrm>
            <a:off x="827584" y="2093947"/>
            <a:ext cx="7920880" cy="191111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50993F2-53B5-1B47-8D3D-516981369D6A}"/>
                  </a:ext>
                </a:extLst>
              </p:cNvPr>
              <p:cNvSpPr/>
              <p:nvPr/>
            </p:nvSpPr>
            <p:spPr>
              <a:xfrm>
                <a:off x="914545" y="2313746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be a one-way permutation,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an associated hardcore predicate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50993F2-53B5-1B47-8D3D-516981369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45" y="2313746"/>
                <a:ext cx="7905927" cy="830997"/>
              </a:xfrm>
              <a:prstGeom prst="rect">
                <a:avLst/>
              </a:prstGeom>
              <a:blipFill>
                <a:blip r:embed="rId4"/>
                <a:stretch>
                  <a:fillRect l="-1284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B1C85745-A5D8-1840-8794-0B0F063981B2}"/>
              </a:ext>
            </a:extLst>
          </p:cNvPr>
          <p:cNvSpPr/>
          <p:nvPr/>
        </p:nvSpPr>
        <p:spPr>
          <a:xfrm>
            <a:off x="827584" y="1628800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8CFB25-8100-AE42-8D09-FFAF11C3F335}"/>
                  </a:ext>
                </a:extLst>
              </p:cNvPr>
              <p:cNvSpPr/>
              <p:nvPr/>
            </p:nvSpPr>
            <p:spPr>
              <a:xfrm>
                <a:off x="899592" y="3284984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Then, define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8CFB25-8100-AE42-8D09-FFAF11C3F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284984"/>
                <a:ext cx="7905927" cy="461665"/>
              </a:xfrm>
              <a:prstGeom prst="rect">
                <a:avLst/>
              </a:prstGeom>
              <a:blipFill>
                <a:blip r:embed="rId5"/>
                <a:stretch>
                  <a:fillRect l="-1124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/>
              <p:nvPr/>
            </p:nvSpPr>
            <p:spPr>
              <a:xfrm>
                <a:off x="804719" y="447602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PRG assuming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permutation.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19" y="4476021"/>
                <a:ext cx="7905927" cy="461665"/>
              </a:xfrm>
              <a:prstGeom prst="rect">
                <a:avLst/>
              </a:prstGeom>
              <a:blipFill>
                <a:blip r:embed="rId6"/>
                <a:stretch>
                  <a:fillRect l="-112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649FB44-E8D1-554F-9F3B-E69962141E4E}"/>
                  </a:ext>
                </a:extLst>
              </p:cNvPr>
              <p:cNvSpPr/>
              <p:nvPr/>
            </p:nvSpPr>
            <p:spPr>
              <a:xfrm>
                <a:off x="842537" y="5229200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(Note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stretches by one bit. We already know how to turn this into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that stretches to any poly number of bits.)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649FB44-E8D1-554F-9F3B-E69962141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37" y="5229200"/>
                <a:ext cx="7905927" cy="830997"/>
              </a:xfrm>
              <a:prstGeom prst="rect">
                <a:avLst/>
              </a:prstGeom>
              <a:blipFill>
                <a:blip r:embed="rId7"/>
                <a:stretch>
                  <a:fillRect l="-1124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6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7284782-FD4D-084B-A9C0-DFF65B51C863}"/>
              </a:ext>
            </a:extLst>
          </p:cNvPr>
          <p:cNvSpPr/>
          <p:nvPr/>
        </p:nvSpPr>
        <p:spPr>
          <a:xfrm>
            <a:off x="827584" y="2093947"/>
            <a:ext cx="7920880" cy="191111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50993F2-53B5-1B47-8D3D-516981369D6A}"/>
                  </a:ext>
                </a:extLst>
              </p:cNvPr>
              <p:cNvSpPr/>
              <p:nvPr/>
            </p:nvSpPr>
            <p:spPr>
              <a:xfrm>
                <a:off x="914545" y="2313746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be a one-way permutation,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an associated hardcore predicate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50993F2-53B5-1B47-8D3D-516981369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45" y="2313746"/>
                <a:ext cx="7905927" cy="830997"/>
              </a:xfrm>
              <a:prstGeom prst="rect">
                <a:avLst/>
              </a:prstGeom>
              <a:blipFill>
                <a:blip r:embed="rId4"/>
                <a:stretch>
                  <a:fillRect l="-1284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B1C85745-A5D8-1840-8794-0B0F063981B2}"/>
              </a:ext>
            </a:extLst>
          </p:cNvPr>
          <p:cNvSpPr/>
          <p:nvPr/>
        </p:nvSpPr>
        <p:spPr>
          <a:xfrm>
            <a:off x="827584" y="1628800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8CFB25-8100-AE42-8D09-FFAF11C3F335}"/>
                  </a:ext>
                </a:extLst>
              </p:cNvPr>
              <p:cNvSpPr/>
              <p:nvPr/>
            </p:nvSpPr>
            <p:spPr>
              <a:xfrm>
                <a:off x="899592" y="3284984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Then, define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8CFB25-8100-AE42-8D09-FFAF11C3F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284984"/>
                <a:ext cx="7905927" cy="461665"/>
              </a:xfrm>
              <a:prstGeom prst="rect">
                <a:avLst/>
              </a:prstGeom>
              <a:blipFill>
                <a:blip r:embed="rId5"/>
                <a:stretch>
                  <a:fillRect l="-1124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/>
              <p:nvPr/>
            </p:nvSpPr>
            <p:spPr>
              <a:xfrm>
                <a:off x="804719" y="447602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PRG assuming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permutation.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19" y="4476021"/>
                <a:ext cx="7905927" cy="461665"/>
              </a:xfrm>
              <a:prstGeom prst="rect">
                <a:avLst/>
              </a:prstGeom>
              <a:blipFill>
                <a:blip r:embed="rId6"/>
                <a:stretch>
                  <a:fillRect l="-112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13DBC13-0084-E948-BB13-30316C1DF23B}"/>
              </a:ext>
            </a:extLst>
          </p:cNvPr>
          <p:cNvSpPr/>
          <p:nvPr/>
        </p:nvSpPr>
        <p:spPr>
          <a:xfrm>
            <a:off x="842537" y="5271591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Proof (next slide)</a:t>
            </a:r>
            <a:r>
              <a:rPr lang="en-US" sz="2400" dirty="0"/>
              <a:t>: Use next-bit unpredictability.</a:t>
            </a:r>
          </a:p>
        </p:txBody>
      </p:sp>
    </p:spTree>
    <p:extLst>
      <p:ext uri="{BB962C8B-B14F-4D97-AF65-F5344CB8AC3E}">
        <p14:creationId xmlns:p14="http://schemas.microsoft.com/office/powerpoint/2010/main" val="318629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/>
              <p:nvPr/>
            </p:nvSpPr>
            <p:spPr>
              <a:xfrm>
                <a:off x="755576" y="1556792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PRG assuming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permutation.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6792"/>
                <a:ext cx="7905927" cy="461665"/>
              </a:xfrm>
              <a:prstGeom prst="rect">
                <a:avLst/>
              </a:prstGeom>
              <a:blipFill>
                <a:blip r:embed="rId4"/>
                <a:stretch>
                  <a:fillRect l="-1122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3DBC13-0084-E948-BB13-30316C1DF23B}"/>
                  </a:ext>
                </a:extLst>
              </p:cNvPr>
              <p:cNvSpPr/>
              <p:nvPr/>
            </p:nvSpPr>
            <p:spPr>
              <a:xfrm>
                <a:off x="755575" y="2306489"/>
                <a:ext cx="7905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Proof</a:t>
                </a:r>
                <a:r>
                  <a:rPr lang="en-US" sz="2400" dirty="0"/>
                  <a:t>: Assume for contradiction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not a PRG. Therefore, there is a next-bit predictor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, and index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, and a polynomial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such that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3DBC13-0084-E948-BB13-30316C1DF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2306489"/>
                <a:ext cx="7905927" cy="1200329"/>
              </a:xfrm>
              <a:prstGeom prst="rect">
                <a:avLst/>
              </a:prstGeom>
              <a:blipFill>
                <a:blip r:embed="rId5"/>
                <a:stretch>
                  <a:fillRect l="-1282" t="-3158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/>
              <p:nvPr/>
            </p:nvSpPr>
            <p:spPr>
              <a:xfrm>
                <a:off x="539552" y="3573016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1…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7905927" cy="783804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24D970-7C2A-B746-A408-C937C0ACB9D7}"/>
                  </a:ext>
                </a:extLst>
              </p:cNvPr>
              <p:cNvSpPr/>
              <p:nvPr/>
            </p:nvSpPr>
            <p:spPr>
              <a:xfrm>
                <a:off x="787243" y="4639913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1E177C"/>
                    </a:solidFill>
                  </a:rPr>
                  <a:t>Observation</a:t>
                </a:r>
                <a:r>
                  <a:rPr lang="en-US" sz="2400" dirty="0"/>
                  <a:t>: The index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has to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. Do you see why?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24D970-7C2A-B746-A408-C937C0AC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43" y="4639913"/>
                <a:ext cx="7905927" cy="461665"/>
              </a:xfrm>
              <a:prstGeom prst="rect">
                <a:avLst/>
              </a:prstGeom>
              <a:blipFill>
                <a:blip r:embed="rId7"/>
                <a:stretch>
                  <a:fillRect l="-112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24F4E0-C88A-0143-93FE-9848609C999E}"/>
                  </a:ext>
                </a:extLst>
              </p:cNvPr>
              <p:cNvSpPr/>
              <p:nvPr/>
            </p:nvSpPr>
            <p:spPr>
              <a:xfrm>
                <a:off x="770529" y="5271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1E177C"/>
                    </a:solidFill>
                  </a:rPr>
                  <a:t>Hint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400" dirty="0"/>
                  <a:t> is a one-way permutation.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24F4E0-C88A-0143-93FE-9848609C9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5271591"/>
                <a:ext cx="7905927" cy="461665"/>
              </a:xfrm>
              <a:prstGeom prst="rect">
                <a:avLst/>
              </a:prstGeom>
              <a:blipFill>
                <a:blip r:embed="rId8"/>
                <a:stretch>
                  <a:fillRect l="-112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15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462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Roadmap of the Course: The Crypto Worlds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C972F493-01EC-CB4B-80A2-4D47867B525D}"/>
              </a:ext>
            </a:extLst>
          </p:cNvPr>
          <p:cNvSpPr txBox="1">
            <a:spLocks noChangeArrowheads="1"/>
          </p:cNvSpPr>
          <p:nvPr/>
        </p:nvSpPr>
        <p:spPr>
          <a:xfrm>
            <a:off x="5112060" y="4815612"/>
            <a:ext cx="900100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PRG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D387A389-CA48-3F41-A3F3-15CD43D52B3F}"/>
              </a:ext>
            </a:extLst>
          </p:cNvPr>
          <p:cNvSpPr txBox="1">
            <a:spLocks noChangeArrowheads="1"/>
          </p:cNvSpPr>
          <p:nvPr/>
        </p:nvSpPr>
        <p:spPr>
          <a:xfrm>
            <a:off x="7600474" y="4127484"/>
            <a:ext cx="1460122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American Typewriter" charset="0"/>
                <a:ea typeface="American Typewriter" charset="0"/>
                <a:cs typeface="American Typewriter" charset="0"/>
              </a:rPr>
              <a:t>Secret-key encryption</a:t>
            </a:r>
            <a:endParaRPr lang="en-US" altLang="en-US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D99F90D-7DCB-E94C-A25E-9F0AA95117DD}"/>
              </a:ext>
            </a:extLst>
          </p:cNvPr>
          <p:cNvCxnSpPr>
            <a:cxnSpLocks/>
          </p:cNvCxnSpPr>
          <p:nvPr/>
        </p:nvCxnSpPr>
        <p:spPr>
          <a:xfrm flipV="1">
            <a:off x="6012160" y="5379013"/>
            <a:ext cx="1588314" cy="18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E304C1-E54F-7147-9703-C6E07048B0E0}"/>
              </a:ext>
            </a:extLst>
          </p:cNvPr>
          <p:cNvCxnSpPr>
            <a:cxnSpLocks/>
          </p:cNvCxnSpPr>
          <p:nvPr/>
        </p:nvCxnSpPr>
        <p:spPr>
          <a:xfrm flipV="1">
            <a:off x="6012160" y="4833156"/>
            <a:ext cx="576064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63">
            <a:extLst>
              <a:ext uri="{FF2B5EF4-FFF2-40B4-BE49-F238E27FC236}">
                <a16:creationId xmlns:a16="http://schemas.microsoft.com/office/drawing/2014/main" id="{C16200D9-9419-1944-B9A9-69EAE5C90E56}"/>
              </a:ext>
            </a:extLst>
          </p:cNvPr>
          <p:cNvSpPr txBox="1">
            <a:spLocks noChangeArrowheads="1"/>
          </p:cNvSpPr>
          <p:nvPr/>
        </p:nvSpPr>
        <p:spPr>
          <a:xfrm>
            <a:off x="6300192" y="4158310"/>
            <a:ext cx="900100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PRF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A25B9F8-5DE9-854C-8A60-5B3FFF744286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7167772" y="4464907"/>
            <a:ext cx="432702" cy="18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63">
            <a:extLst>
              <a:ext uri="{FF2B5EF4-FFF2-40B4-BE49-F238E27FC236}">
                <a16:creationId xmlns:a16="http://schemas.microsoft.com/office/drawing/2014/main" id="{17334587-909C-5F40-890B-E84171F9657C}"/>
              </a:ext>
            </a:extLst>
          </p:cNvPr>
          <p:cNvSpPr txBox="1">
            <a:spLocks noChangeArrowheads="1"/>
          </p:cNvSpPr>
          <p:nvPr/>
        </p:nvSpPr>
        <p:spPr>
          <a:xfrm>
            <a:off x="314041" y="2788077"/>
            <a:ext cx="2867399" cy="499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Lecture 2-7, 11-12</a:t>
            </a:r>
          </a:p>
        </p:txBody>
      </p:sp>
      <p:sp>
        <p:nvSpPr>
          <p:cNvPr id="38" name="Rectangle 63">
            <a:extLst>
              <a:ext uri="{FF2B5EF4-FFF2-40B4-BE49-F238E27FC236}">
                <a16:creationId xmlns:a16="http://schemas.microsoft.com/office/drawing/2014/main" id="{80DE944B-BF64-3342-AE59-AD5DC3EBBF98}"/>
              </a:ext>
            </a:extLst>
          </p:cNvPr>
          <p:cNvSpPr txBox="1">
            <a:spLocks noChangeArrowheads="1"/>
          </p:cNvSpPr>
          <p:nvPr/>
        </p:nvSpPr>
        <p:spPr>
          <a:xfrm>
            <a:off x="3807659" y="1313994"/>
            <a:ext cx="1460122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American Typewriter" charset="0"/>
                <a:ea typeface="American Typewriter" charset="0"/>
                <a:cs typeface="American Typewriter" charset="0"/>
              </a:rPr>
              <a:t>Public-key encryption</a:t>
            </a:r>
            <a:endParaRPr lang="en-US" altLang="en-US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9" name="Rectangle 63">
            <a:extLst>
              <a:ext uri="{FF2B5EF4-FFF2-40B4-BE49-F238E27FC236}">
                <a16:creationId xmlns:a16="http://schemas.microsoft.com/office/drawing/2014/main" id="{0644FE46-B84C-EE41-83D3-20C8396433CD}"/>
              </a:ext>
            </a:extLst>
          </p:cNvPr>
          <p:cNvSpPr txBox="1">
            <a:spLocks noChangeArrowheads="1"/>
          </p:cNvSpPr>
          <p:nvPr/>
        </p:nvSpPr>
        <p:spPr>
          <a:xfrm>
            <a:off x="373833" y="1446701"/>
            <a:ext cx="2867399" cy="499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Lecture 8-10,…</a:t>
            </a:r>
          </a:p>
        </p:txBody>
      </p:sp>
      <p:sp>
        <p:nvSpPr>
          <p:cNvPr id="40" name="Rectangle 63">
            <a:extLst>
              <a:ext uri="{FF2B5EF4-FFF2-40B4-BE49-F238E27FC236}">
                <a16:creationId xmlns:a16="http://schemas.microsoft.com/office/drawing/2014/main" id="{79FCB0B7-9D6D-A04E-A208-7F42F10212FA}"/>
              </a:ext>
            </a:extLst>
          </p:cNvPr>
          <p:cNvSpPr txBox="1">
            <a:spLocks noChangeArrowheads="1"/>
          </p:cNvSpPr>
          <p:nvPr/>
        </p:nvSpPr>
        <p:spPr>
          <a:xfrm>
            <a:off x="4283968" y="476672"/>
            <a:ext cx="754016" cy="499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…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A7192F5-6DE5-5C48-8562-B82DDC253B83}"/>
              </a:ext>
            </a:extLst>
          </p:cNvPr>
          <p:cNvCxnSpPr>
            <a:cxnSpLocks/>
          </p:cNvCxnSpPr>
          <p:nvPr/>
        </p:nvCxnSpPr>
        <p:spPr>
          <a:xfrm flipV="1">
            <a:off x="4509973" y="945314"/>
            <a:ext cx="0" cy="36868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63">
            <a:extLst>
              <a:ext uri="{FF2B5EF4-FFF2-40B4-BE49-F238E27FC236}">
                <a16:creationId xmlns:a16="http://schemas.microsoft.com/office/drawing/2014/main" id="{E8B7AD93-2804-4947-99E5-D83B78B0C18E}"/>
              </a:ext>
            </a:extLst>
          </p:cNvPr>
          <p:cNvSpPr txBox="1">
            <a:spLocks noChangeArrowheads="1"/>
          </p:cNvSpPr>
          <p:nvPr/>
        </p:nvSpPr>
        <p:spPr>
          <a:xfrm>
            <a:off x="306394" y="2402317"/>
            <a:ext cx="2867399" cy="499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Minicrypt</a:t>
            </a:r>
            <a:r>
              <a:rPr lang="en-US" sz="2400" b="1" dirty="0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:</a:t>
            </a:r>
          </a:p>
        </p:txBody>
      </p:sp>
      <p:sp>
        <p:nvSpPr>
          <p:cNvPr id="43" name="Rectangle 63">
            <a:extLst>
              <a:ext uri="{FF2B5EF4-FFF2-40B4-BE49-F238E27FC236}">
                <a16:creationId xmlns:a16="http://schemas.microsoft.com/office/drawing/2014/main" id="{FAE8B997-A458-F64C-BBBE-5C8C36492C68}"/>
              </a:ext>
            </a:extLst>
          </p:cNvPr>
          <p:cNvSpPr txBox="1">
            <a:spLocks noChangeArrowheads="1"/>
          </p:cNvSpPr>
          <p:nvPr/>
        </p:nvSpPr>
        <p:spPr>
          <a:xfrm>
            <a:off x="370348" y="1028770"/>
            <a:ext cx="2867399" cy="499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Cryptomania</a:t>
            </a:r>
            <a:r>
              <a:rPr lang="en-US" sz="2400" b="1" dirty="0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: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E070EE4-C84B-7F45-9082-A237CC0CCB61}"/>
              </a:ext>
            </a:extLst>
          </p:cNvPr>
          <p:cNvCxnSpPr/>
          <p:nvPr/>
        </p:nvCxnSpPr>
        <p:spPr>
          <a:xfrm>
            <a:off x="-612576" y="2204864"/>
            <a:ext cx="1029714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BEDC6B-D0C0-D540-951A-2F01E340E1CC}"/>
              </a:ext>
            </a:extLst>
          </p:cNvPr>
          <p:cNvCxnSpPr>
            <a:cxnSpLocks/>
          </p:cNvCxnSpPr>
          <p:nvPr/>
        </p:nvCxnSpPr>
        <p:spPr>
          <a:xfrm flipV="1">
            <a:off x="6750242" y="3594173"/>
            <a:ext cx="0" cy="5658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63">
            <a:extLst>
              <a:ext uri="{FF2B5EF4-FFF2-40B4-BE49-F238E27FC236}">
                <a16:creationId xmlns:a16="http://schemas.microsoft.com/office/drawing/2014/main" id="{206CFA58-80FE-A449-9D5A-33E181EB8012}"/>
              </a:ext>
            </a:extLst>
          </p:cNvPr>
          <p:cNvSpPr txBox="1">
            <a:spLocks noChangeArrowheads="1"/>
          </p:cNvSpPr>
          <p:nvPr/>
        </p:nvSpPr>
        <p:spPr>
          <a:xfrm>
            <a:off x="6300192" y="2907400"/>
            <a:ext cx="900100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MAC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A37BF5-D4BB-154A-E9F8-DB39852BC810}"/>
              </a:ext>
            </a:extLst>
          </p:cNvPr>
          <p:cNvGrpSpPr/>
          <p:nvPr/>
        </p:nvGrpSpPr>
        <p:grpSpPr>
          <a:xfrm>
            <a:off x="1385607" y="2602649"/>
            <a:ext cx="4014485" cy="3994703"/>
            <a:chOff x="1385607" y="2602649"/>
            <a:chExt cx="4014485" cy="3994703"/>
          </a:xfrm>
        </p:grpSpPr>
        <p:sp>
          <p:nvSpPr>
            <p:cNvPr id="8" name="Rectangle 63">
              <a:extLst>
                <a:ext uri="{FF2B5EF4-FFF2-40B4-BE49-F238E27FC236}">
                  <a16:creationId xmlns:a16="http://schemas.microsoft.com/office/drawing/2014/main" id="{4072C032-4500-FA47-9A8D-32E5A99D969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127031" y="5922506"/>
              <a:ext cx="900100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OWF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63374C2-7912-AE46-93F5-B3C834CA31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4028" y="5490458"/>
              <a:ext cx="576064" cy="4320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63">
              <a:extLst>
                <a:ext uri="{FF2B5EF4-FFF2-40B4-BE49-F238E27FC236}">
                  <a16:creationId xmlns:a16="http://schemas.microsoft.com/office/drawing/2014/main" id="{7F90F474-A56F-5546-B540-6D104335FED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689738" y="5153035"/>
              <a:ext cx="1096018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latin typeface="American Typewriter" charset="0"/>
                  <a:ea typeface="American Typewriter" charset="0"/>
                  <a:cs typeface="American Typewriter" charset="0"/>
                </a:rPr>
                <a:t>Hashing</a:t>
              </a:r>
              <a:endParaRPr lang="en-US" altLang="en-US" sz="16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B804F08-89EB-1C46-BD6B-24F233F18E45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3447927" y="5827881"/>
              <a:ext cx="679104" cy="4320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C89A9A3-22CB-2942-BE4F-B0A2E94F47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77293" y="4269019"/>
              <a:ext cx="736275" cy="8840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63">
              <a:extLst>
                <a:ext uri="{FF2B5EF4-FFF2-40B4-BE49-F238E27FC236}">
                  <a16:creationId xmlns:a16="http://schemas.microsoft.com/office/drawing/2014/main" id="{CCFE5980-CF04-A043-B3EA-1FF718893DE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385607" y="3594173"/>
              <a:ext cx="1276037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latin typeface="American Typewriter" charset="0"/>
                  <a:ea typeface="American Typewriter" charset="0"/>
                  <a:cs typeface="American Typewriter" charset="0"/>
                </a:rPr>
                <a:t>Digital Signatures</a:t>
              </a:r>
              <a:endParaRPr lang="en-US" altLang="en-US" sz="16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7E39334-A76E-F047-8FB9-89EBC66086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5063" y="4269020"/>
              <a:ext cx="881082" cy="5641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63">
              <a:extLst>
                <a:ext uri="{FF2B5EF4-FFF2-40B4-BE49-F238E27FC236}">
                  <a16:creationId xmlns:a16="http://schemas.microsoft.com/office/drawing/2014/main" id="{53916590-F815-7542-ABF0-7E445228A34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779912" y="3618250"/>
              <a:ext cx="1460122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latin typeface="American Typewriter" charset="0"/>
                  <a:ea typeface="American Typewriter" charset="0"/>
                  <a:cs typeface="American Typewriter" charset="0"/>
                </a:rPr>
                <a:t>Bit Commitment</a:t>
              </a:r>
              <a:endParaRPr lang="en-US" altLang="en-US" sz="16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F0937A6-C50C-BA46-8BB1-C5F670505B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9888" y="3276344"/>
              <a:ext cx="0" cy="3686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63">
              <a:extLst>
                <a:ext uri="{FF2B5EF4-FFF2-40B4-BE49-F238E27FC236}">
                  <a16:creationId xmlns:a16="http://schemas.microsoft.com/office/drawing/2014/main" id="{FCFE6862-5499-B045-8E9B-42B41EC2858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807659" y="2602649"/>
              <a:ext cx="1460122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latin typeface="American Typewriter" charset="0"/>
                  <a:ea typeface="American Typewriter" charset="0"/>
                  <a:cs typeface="American Typewriter" charset="0"/>
                </a:rPr>
                <a:t>Zero-Knowledge  proofs</a:t>
              </a:r>
              <a:endParaRPr lang="en-US" altLang="en-US" sz="16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</p:grpSp>
      <p:sp>
        <p:nvSpPr>
          <p:cNvPr id="30" name="Rectangle 63">
            <a:extLst>
              <a:ext uri="{FF2B5EF4-FFF2-40B4-BE49-F238E27FC236}">
                <a16:creationId xmlns:a16="http://schemas.microsoft.com/office/drawing/2014/main" id="{406B8D09-0761-0547-9064-B01A9FAFB4E9}"/>
              </a:ext>
            </a:extLst>
          </p:cNvPr>
          <p:cNvSpPr txBox="1">
            <a:spLocks noChangeArrowheads="1"/>
          </p:cNvSpPr>
          <p:nvPr/>
        </p:nvSpPr>
        <p:spPr>
          <a:xfrm>
            <a:off x="4137884" y="5924307"/>
            <a:ext cx="900100" cy="6748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OWF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343F241-1593-F10D-A8C3-734B8CA60622}"/>
              </a:ext>
            </a:extLst>
          </p:cNvPr>
          <p:cNvCxnSpPr>
            <a:cxnSpLocks/>
          </p:cNvCxnSpPr>
          <p:nvPr/>
        </p:nvCxnSpPr>
        <p:spPr>
          <a:xfrm flipV="1">
            <a:off x="7200292" y="3205203"/>
            <a:ext cx="432702" cy="18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B350C78-638C-3145-CBA3-C0D3B664DB8D}"/>
              </a:ext>
            </a:extLst>
          </p:cNvPr>
          <p:cNvCxnSpPr>
            <a:cxnSpLocks/>
          </p:cNvCxnSpPr>
          <p:nvPr/>
        </p:nvCxnSpPr>
        <p:spPr>
          <a:xfrm flipV="1">
            <a:off x="8244408" y="3561639"/>
            <a:ext cx="0" cy="5658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63">
            <a:extLst>
              <a:ext uri="{FF2B5EF4-FFF2-40B4-BE49-F238E27FC236}">
                <a16:creationId xmlns:a16="http://schemas.microsoft.com/office/drawing/2014/main" id="{AB005CAD-FCA9-CEED-E1F5-38722233D2E4}"/>
              </a:ext>
            </a:extLst>
          </p:cNvPr>
          <p:cNvSpPr txBox="1">
            <a:spLocks noChangeArrowheads="1"/>
          </p:cNvSpPr>
          <p:nvPr/>
        </p:nvSpPr>
        <p:spPr>
          <a:xfrm>
            <a:off x="7647184" y="2849924"/>
            <a:ext cx="1496816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latin typeface="American Typewriter" charset="0"/>
                <a:ea typeface="American Typewriter" charset="0"/>
                <a:cs typeface="American Typewriter" charset="0"/>
              </a:rPr>
              <a:t>CCA-secure Secret-key enc.</a:t>
            </a:r>
            <a:endParaRPr lang="en-US" altLang="en-US" sz="1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F472488A-F995-089A-47B8-629AAD23F364}"/>
              </a:ext>
            </a:extLst>
          </p:cNvPr>
          <p:cNvSpPr txBox="1">
            <a:spLocks noChangeArrowheads="1"/>
          </p:cNvSpPr>
          <p:nvPr/>
        </p:nvSpPr>
        <p:spPr>
          <a:xfrm>
            <a:off x="7597900" y="5024459"/>
            <a:ext cx="1460122" cy="803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American Typewriter" charset="0"/>
                <a:ea typeface="American Typewriter" charset="0"/>
                <a:cs typeface="American Typewriter" charset="0"/>
              </a:rPr>
              <a:t>(Stateful) Secret-key encryption</a:t>
            </a:r>
            <a:endParaRPr lang="en-US" altLang="en-US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13DEA2-D09C-0542-5650-5C33721985CF}"/>
              </a:ext>
            </a:extLst>
          </p:cNvPr>
          <p:cNvSpPr/>
          <p:nvPr/>
        </p:nvSpPr>
        <p:spPr>
          <a:xfrm>
            <a:off x="4932040" y="0"/>
            <a:ext cx="3996444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1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  <p:bldP spid="13" grpId="0" animBg="1"/>
      <p:bldP spid="37" grpId="0"/>
      <p:bldP spid="38" grpId="0" animBg="1"/>
      <p:bldP spid="39" grpId="0"/>
      <p:bldP spid="40" grpId="0"/>
      <p:bldP spid="42" grpId="0"/>
      <p:bldP spid="43" grpId="0"/>
      <p:bldP spid="20" grpId="0" animBg="1"/>
      <p:bldP spid="30" grpId="0" animBg="1"/>
      <p:bldP spid="6" grpId="0" animBg="1"/>
      <p:bldP spid="9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/>
              <p:nvPr/>
            </p:nvSpPr>
            <p:spPr>
              <a:xfrm>
                <a:off x="755576" y="1556792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PRG assuming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permutation.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6792"/>
                <a:ext cx="7905927" cy="461665"/>
              </a:xfrm>
              <a:prstGeom prst="rect">
                <a:avLst/>
              </a:prstGeom>
              <a:blipFill>
                <a:blip r:embed="rId4"/>
                <a:stretch>
                  <a:fillRect l="-1122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3DBC13-0084-E948-BB13-30316C1DF23B}"/>
                  </a:ext>
                </a:extLst>
              </p:cNvPr>
              <p:cNvSpPr/>
              <p:nvPr/>
            </p:nvSpPr>
            <p:spPr>
              <a:xfrm>
                <a:off x="755575" y="2306489"/>
                <a:ext cx="7905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Proof</a:t>
                </a:r>
                <a:r>
                  <a:rPr lang="en-US" sz="2400" dirty="0"/>
                  <a:t>: Assume for contradiction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not a PRG. Therefore, there is a next-bit predictor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a polynomial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such that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3DBC13-0084-E948-BB13-30316C1DF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2306489"/>
                <a:ext cx="7905927" cy="1200329"/>
              </a:xfrm>
              <a:prstGeom prst="rect">
                <a:avLst/>
              </a:prstGeom>
              <a:blipFill>
                <a:blip r:embed="rId5"/>
                <a:stretch>
                  <a:fillRect l="-1282" t="-3158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/>
              <p:nvPr/>
            </p:nvSpPr>
            <p:spPr>
              <a:xfrm>
                <a:off x="539552" y="3573016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1…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7905927" cy="783804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38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/>
              <p:nvPr/>
            </p:nvSpPr>
            <p:spPr>
              <a:xfrm>
                <a:off x="755576" y="1556792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PRG assuming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permutation.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6792"/>
                <a:ext cx="7905927" cy="461665"/>
              </a:xfrm>
              <a:prstGeom prst="rect">
                <a:avLst/>
              </a:prstGeom>
              <a:blipFill>
                <a:blip r:embed="rId4"/>
                <a:stretch>
                  <a:fillRect l="-1122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3DBC13-0084-E948-BB13-30316C1DF23B}"/>
                  </a:ext>
                </a:extLst>
              </p:cNvPr>
              <p:cNvSpPr/>
              <p:nvPr/>
            </p:nvSpPr>
            <p:spPr>
              <a:xfrm>
                <a:off x="755575" y="2306489"/>
                <a:ext cx="7905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Proof</a:t>
                </a:r>
                <a:r>
                  <a:rPr lang="en-US" sz="2400" dirty="0"/>
                  <a:t>: Assume for contradiction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not a PRG. Therefore, there is a next-bit predictor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a polynomial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such that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3DBC13-0084-E948-BB13-30316C1DF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2306489"/>
                <a:ext cx="7905927" cy="1200329"/>
              </a:xfrm>
              <a:prstGeom prst="rect">
                <a:avLst/>
              </a:prstGeom>
              <a:blipFill>
                <a:blip r:embed="rId5"/>
                <a:stretch>
                  <a:fillRect l="-1282" t="-3158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/>
              <p:nvPr/>
            </p:nvSpPr>
            <p:spPr>
              <a:xfrm>
                <a:off x="539552" y="3573016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7905927" cy="783804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9040708-6C06-4445-A9B4-F9565A7CE0F9}"/>
                  </a:ext>
                </a:extLst>
              </p:cNvPr>
              <p:cNvSpPr/>
              <p:nvPr/>
            </p:nvSpPr>
            <p:spPr>
              <a:xfrm>
                <a:off x="850994" y="4610745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 hardcore bit predictor! QED.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9040708-6C06-4445-A9B4-F9565A7CE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94" y="4610745"/>
                <a:ext cx="7905927" cy="461665"/>
              </a:xfrm>
              <a:prstGeom prst="rect">
                <a:avLst/>
              </a:prstGeom>
              <a:blipFill>
                <a:blip r:embed="rId7"/>
                <a:stretch>
                  <a:fillRect l="-1284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98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968987" y="1700808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Define one-way functions (OWF).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657787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Define Hardcore bits (HCB).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1103BA3-46A2-5843-82A1-58005220889B}"/>
              </a:ext>
            </a:extLst>
          </p:cNvPr>
          <p:cNvSpPr txBox="1">
            <a:spLocks noChangeArrowheads="1"/>
          </p:cNvSpPr>
          <p:nvPr/>
        </p:nvSpPr>
        <p:spPr>
          <a:xfrm>
            <a:off x="950767" y="466114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4. </a:t>
            </a: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Goldreich-Levin Theorem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every OWF has a HCB.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3. Show that one-way 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permutations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(OWP)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blipFill>
                <a:blip r:embed="rId3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4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 Hardcore Predicate for all OWF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D3D720-AC28-7B46-AF2F-69F7C6F7A728}"/>
              </a:ext>
            </a:extLst>
          </p:cNvPr>
          <p:cNvSpPr/>
          <p:nvPr/>
        </p:nvSpPr>
        <p:spPr>
          <a:xfrm>
            <a:off x="683568" y="1772816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Let’s shoot for a </a:t>
            </a:r>
            <a:r>
              <a:rPr lang="en-US" sz="2400" i="1" dirty="0"/>
              <a:t>universal</a:t>
            </a:r>
            <a:r>
              <a:rPr lang="en-US" sz="2400" dirty="0"/>
              <a:t> hardcore predicate.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49A9C4-10C7-D04F-B06F-65AE5FA8312A}"/>
                  </a:ext>
                </a:extLst>
              </p:cNvPr>
              <p:cNvSpPr/>
              <p:nvPr/>
            </p:nvSpPr>
            <p:spPr>
              <a:xfrm>
                <a:off x="698521" y="2535287"/>
                <a:ext cx="83379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i.e., a single predicate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where it is hard to guess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49A9C4-10C7-D04F-B06F-65AE5FA83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2535287"/>
                <a:ext cx="8337975" cy="461665"/>
              </a:xfrm>
              <a:prstGeom prst="rect">
                <a:avLst/>
              </a:prstGeom>
              <a:blipFill>
                <a:blip r:embed="rId3"/>
                <a:stretch>
                  <a:fillRect l="-106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D2D993D0-2250-0C4C-B068-A2F4A6B73E83}"/>
              </a:ext>
            </a:extLst>
          </p:cNvPr>
          <p:cNvSpPr/>
          <p:nvPr/>
        </p:nvSpPr>
        <p:spPr>
          <a:xfrm>
            <a:off x="683568" y="3501008"/>
            <a:ext cx="8337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 this possible?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AC1B2B-C50C-DC43-97D7-888BB1156272}"/>
              </a:ext>
            </a:extLst>
          </p:cNvPr>
          <p:cNvSpPr/>
          <p:nvPr/>
        </p:nvSpPr>
        <p:spPr>
          <a:xfrm>
            <a:off x="698521" y="4347229"/>
            <a:ext cx="8337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Turns out the answer is “no”.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92749A-94C1-1F40-9F90-F3D3926BA142}"/>
              </a:ext>
            </a:extLst>
          </p:cNvPr>
          <p:cNvSpPr/>
          <p:nvPr/>
        </p:nvSpPr>
        <p:spPr>
          <a:xfrm>
            <a:off x="698521" y="5976862"/>
            <a:ext cx="8337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So, what is one to do?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04845C-5F06-68EC-F1F1-8B0A7CF73FD7}"/>
              </a:ext>
            </a:extLst>
          </p:cNvPr>
          <p:cNvSpPr txBox="1"/>
          <p:nvPr/>
        </p:nvSpPr>
        <p:spPr>
          <a:xfrm>
            <a:off x="683568" y="509286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will tell me why in PS2.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2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Goldreich-Levin (GL)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0898BE-6B79-934B-BBD3-7AC0197B8511}"/>
              </a:ext>
            </a:extLst>
          </p:cNvPr>
          <p:cNvSpPr/>
          <p:nvPr/>
        </p:nvSpPr>
        <p:spPr>
          <a:xfrm>
            <a:off x="683568" y="1556792"/>
            <a:ext cx="7920880" cy="36724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/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→{0,1}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where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l="-112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/>
              <p:nvPr/>
            </p:nvSpPr>
            <p:spPr>
              <a:xfrm>
                <a:off x="698521" y="2924944"/>
                <a:ext cx="790592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be a collection of predicates (one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). Then, a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random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hardcore for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every</a:t>
                </a:r>
                <a:r>
                  <a:rPr lang="en-US" sz="2400" dirty="0"/>
                  <a:t> one-way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. That is, for every one-way function F, every PPT A, there is a negligible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2924944"/>
                <a:ext cx="7905927" cy="1569660"/>
              </a:xfrm>
              <a:prstGeom prst="rect">
                <a:avLst/>
              </a:prstGeom>
              <a:blipFill>
                <a:blip r:embed="rId4"/>
                <a:stretch>
                  <a:fillRect l="-1122" t="-1600" r="-801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069C04-34A8-C043-8C59-7679448C1659}"/>
                  </a:ext>
                </a:extLst>
              </p:cNvPr>
              <p:cNvSpPr/>
              <p:nvPr/>
            </p:nvSpPr>
            <p:spPr>
              <a:xfrm>
                <a:off x="1331640" y="2348880"/>
                <a:ext cx="5446299" cy="462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069C04-34A8-C043-8C59-7679448C1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348880"/>
                <a:ext cx="5446299" cy="462947"/>
              </a:xfrm>
              <a:prstGeom prst="rect">
                <a:avLst/>
              </a:prstGeom>
              <a:blipFill>
                <a:blip r:embed="rId5"/>
                <a:stretch>
                  <a:fillRect t="-124324" b="-19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/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85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GL Theorem: Alternative Interpretation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0898BE-6B79-934B-BBD3-7AC0197B8511}"/>
              </a:ext>
            </a:extLst>
          </p:cNvPr>
          <p:cNvSpPr/>
          <p:nvPr/>
        </p:nvSpPr>
        <p:spPr>
          <a:xfrm>
            <a:off x="683568" y="1556792"/>
            <a:ext cx="7920880" cy="36724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/>
              <p:nvPr/>
            </p:nvSpPr>
            <p:spPr>
              <a:xfrm>
                <a:off x="758153" y="1760619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every</a:t>
                </a:r>
                <a:r>
                  <a:rPr lang="en-US" sz="2400" dirty="0"/>
                  <a:t> one-way function/permutation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, there is a related one-way function/permutation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53" y="1760619"/>
                <a:ext cx="7905927" cy="830997"/>
              </a:xfrm>
              <a:prstGeom prst="rect">
                <a:avLst/>
              </a:prstGeom>
              <a:blipFill>
                <a:blip r:embed="rId3"/>
                <a:stretch>
                  <a:fillRect l="-1122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/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3934DE-C47D-7CB0-0A12-11E8276E950B}"/>
                  </a:ext>
                </a:extLst>
              </p:cNvPr>
              <p:cNvSpPr txBox="1"/>
              <p:nvPr/>
            </p:nvSpPr>
            <p:spPr>
              <a:xfrm>
                <a:off x="3018003" y="2787640"/>
                <a:ext cx="2718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3934DE-C47D-7CB0-0A12-11E8276E9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003" y="2787640"/>
                <a:ext cx="2718048" cy="461665"/>
              </a:xfrm>
              <a:prstGeom prst="rect">
                <a:avLst/>
              </a:prstGeom>
              <a:blipFill>
                <a:blip r:embed="rId5"/>
                <a:stretch>
                  <a:fillRect l="-465" r="-1395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9F9287-D639-1502-6265-E19466E94AA2}"/>
                  </a:ext>
                </a:extLst>
              </p:cNvPr>
              <p:cNvSpPr txBox="1"/>
              <p:nvPr/>
            </p:nvSpPr>
            <p:spPr>
              <a:xfrm>
                <a:off x="793231" y="3429000"/>
                <a:ext cx="76866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which has a 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deterministic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hardcore predicate. In particular, the predicate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dirty="0"/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is hardcore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9F9287-D639-1502-6265-E19466E94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31" y="3429000"/>
                <a:ext cx="7686600" cy="830997"/>
              </a:xfrm>
              <a:prstGeom prst="rect">
                <a:avLst/>
              </a:prstGeom>
              <a:blipFill>
                <a:blip r:embed="rId6"/>
                <a:stretch>
                  <a:fillRect l="-1320" t="-757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6EE190E1-EFB9-324A-7C6B-22758DD390F8}"/>
              </a:ext>
            </a:extLst>
          </p:cNvPr>
          <p:cNvSpPr/>
          <p:nvPr/>
        </p:nvSpPr>
        <p:spPr>
          <a:xfrm>
            <a:off x="683568" y="5445224"/>
            <a:ext cx="7905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Key Point</a:t>
            </a:r>
            <a:r>
              <a:rPr lang="en-US" sz="2400" b="1" dirty="0"/>
              <a:t>:  </a:t>
            </a:r>
          </a:p>
          <a:p>
            <a:r>
              <a:rPr lang="en-US" sz="2400" b="1" dirty="0"/>
              <a:t>This statement is </a:t>
            </a:r>
            <a:r>
              <a:rPr lang="en-US" sz="2400" b="1" i="1" dirty="0">
                <a:solidFill>
                  <a:srgbClr val="FF0000"/>
                </a:solidFill>
              </a:rPr>
              <a:t>sufficient</a:t>
            </a:r>
            <a:r>
              <a:rPr lang="en-US" sz="2400" b="1" dirty="0"/>
              <a:t> to construct PRGs from any OWP.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968C97-7E8A-A7CC-3DEE-BDA801783B07}"/>
              </a:ext>
            </a:extLst>
          </p:cNvPr>
          <p:cNvSpPr/>
          <p:nvPr/>
        </p:nvSpPr>
        <p:spPr>
          <a:xfrm>
            <a:off x="4211960" y="1760619"/>
            <a:ext cx="1728192" cy="444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1BB995-D0E4-ACE5-B2B8-DE46222CE1FA}"/>
              </a:ext>
            </a:extLst>
          </p:cNvPr>
          <p:cNvSpPr/>
          <p:nvPr/>
        </p:nvSpPr>
        <p:spPr>
          <a:xfrm>
            <a:off x="2987824" y="2168289"/>
            <a:ext cx="1728192" cy="444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/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for contradiction there is a predictor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l="-112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4F69D8-427E-2D4E-8C41-EDD5783D2DC3}"/>
                  </a:ext>
                </a:extLst>
              </p:cNvPr>
              <p:cNvSpPr/>
              <p:nvPr/>
            </p:nvSpPr>
            <p:spPr>
              <a:xfrm>
                <a:off x="395536" y="2354185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4F69D8-427E-2D4E-8C41-EDD5783D2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54185"/>
                <a:ext cx="8712968" cy="783804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2136E2-77E0-9A4E-8391-A7E554F8B102}"/>
                  </a:ext>
                </a:extLst>
              </p:cNvPr>
              <p:cNvSpPr/>
              <p:nvPr/>
            </p:nvSpPr>
            <p:spPr>
              <a:xfrm>
                <a:off x="831649" y="3573016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We will need to show an inverter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2136E2-77E0-9A4E-8391-A7E554F8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9" y="3573016"/>
                <a:ext cx="7905927" cy="461665"/>
              </a:xfrm>
              <a:prstGeom prst="rect">
                <a:avLst/>
              </a:prstGeom>
              <a:blipFill>
                <a:blip r:embed="rId5"/>
                <a:stretch>
                  <a:fillRect l="-96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21970F-6E3A-C74A-9C55-E94753C777C9}"/>
                  </a:ext>
                </a:extLst>
              </p:cNvPr>
              <p:cNvSpPr/>
              <p:nvPr/>
            </p:nvSpPr>
            <p:spPr>
              <a:xfrm>
                <a:off x="395536" y="4223414"/>
                <a:ext cx="8712968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21970F-6E3A-C74A-9C55-E94753C77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23414"/>
                <a:ext cx="8712968" cy="509178"/>
              </a:xfrm>
              <a:prstGeom prst="rect">
                <a:avLst/>
              </a:prstGeom>
              <a:blipFill>
                <a:blip r:embed="rId6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/>
              <p:nvPr/>
            </p:nvSpPr>
            <p:spPr>
              <a:xfrm>
                <a:off x="1432355" y="1386660"/>
                <a:ext cx="73011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E177C"/>
                    </a:solidFill>
                  </a:rPr>
                  <a:t>Let’s make our lives easier: assume a perfect predictor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b="1" dirty="0">
                    <a:solidFill>
                      <a:srgbClr val="1E177C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55" y="1386660"/>
                <a:ext cx="7301155" cy="461665"/>
              </a:xfrm>
              <a:prstGeom prst="rect">
                <a:avLst/>
              </a:prstGeom>
              <a:blipFill>
                <a:blip r:embed="rId7"/>
                <a:stretch>
                  <a:fillRect l="-1215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2564904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64904"/>
                <a:ext cx="8712968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081DF3-21F1-AA4F-AED2-0E4AFB918131}"/>
              </a:ext>
            </a:extLst>
          </p:cNvPr>
          <p:cNvCxnSpPr>
            <a:stCxn id="5" idx="1"/>
          </p:cNvCxnSpPr>
          <p:nvPr/>
        </p:nvCxnSpPr>
        <p:spPr>
          <a:xfrm flipV="1">
            <a:off x="770529" y="2007423"/>
            <a:ext cx="5817695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4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/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for contradiction there is a predictor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l="-112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2136E2-77E0-9A4E-8391-A7E554F8B102}"/>
                  </a:ext>
                </a:extLst>
              </p:cNvPr>
              <p:cNvSpPr/>
              <p:nvPr/>
            </p:nvSpPr>
            <p:spPr>
              <a:xfrm>
                <a:off x="831649" y="3573016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inverter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works as follows: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2136E2-77E0-9A4E-8391-A7E554F8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9" y="3573016"/>
                <a:ext cx="7905927" cy="461665"/>
              </a:xfrm>
              <a:prstGeom prst="rect">
                <a:avLst/>
              </a:prstGeom>
              <a:blipFill>
                <a:blip r:embed="rId4"/>
                <a:stretch>
                  <a:fillRect l="-96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21970F-6E3A-C74A-9C55-E94753C777C9}"/>
                  </a:ext>
                </a:extLst>
              </p:cNvPr>
              <p:cNvSpPr/>
              <p:nvPr/>
            </p:nvSpPr>
            <p:spPr>
              <a:xfrm>
                <a:off x="1267108" y="4119463"/>
                <a:ext cx="7466402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36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On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runs the predictor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times, on inputs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=100..0,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=010…0</m:t>
                    </m:r>
                  </m:oMath>
                </a14:m>
                <a:r>
                  <a:rPr lang="en-US" sz="2400" dirty="0"/>
                  <a:t>,… are the unit vectors.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21970F-6E3A-C74A-9C55-E94753C77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108" y="4119463"/>
                <a:ext cx="7466402" cy="1200329"/>
              </a:xfrm>
              <a:prstGeom prst="rect">
                <a:avLst/>
              </a:prstGeom>
              <a:blipFill>
                <a:blip r:embed="rId5"/>
                <a:stretch>
                  <a:fillRect l="-1188" t="-3158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/>
              <p:nvPr/>
            </p:nvSpPr>
            <p:spPr>
              <a:xfrm>
                <a:off x="1432355" y="1386660"/>
                <a:ext cx="73011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E177C"/>
                    </a:solidFill>
                  </a:rPr>
                  <a:t>Let’s make our lives easier: assume a perfect predictor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b="1" dirty="0">
                    <a:solidFill>
                      <a:srgbClr val="1E177C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55" y="1386660"/>
                <a:ext cx="7301155" cy="461665"/>
              </a:xfrm>
              <a:prstGeom prst="rect">
                <a:avLst/>
              </a:prstGeom>
              <a:blipFill>
                <a:blip r:embed="rId6"/>
                <a:stretch>
                  <a:fillRect l="-1215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2564904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64904"/>
                <a:ext cx="8712968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081DF3-21F1-AA4F-AED2-0E4AFB918131}"/>
              </a:ext>
            </a:extLst>
          </p:cNvPr>
          <p:cNvCxnSpPr>
            <a:stCxn id="5" idx="1"/>
          </p:cNvCxnSpPr>
          <p:nvPr/>
        </p:nvCxnSpPr>
        <p:spPr>
          <a:xfrm flipV="1">
            <a:off x="770529" y="2007423"/>
            <a:ext cx="5817695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C53124-7F21-3540-98F6-01506782FC5D}"/>
                  </a:ext>
                </a:extLst>
              </p:cNvPr>
              <p:cNvSpPr/>
              <p:nvPr/>
            </p:nvSpPr>
            <p:spPr>
              <a:xfrm>
                <a:off x="831649" y="5805264"/>
                <a:ext cx="7905927" cy="844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is perfect, it returns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/>
                  <a:t> bit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/>
                  <a:t> invocation.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C53124-7F21-3540-98F6-01506782F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9" y="5805264"/>
                <a:ext cx="7905927" cy="844077"/>
              </a:xfrm>
              <a:prstGeom prst="rect">
                <a:avLst/>
              </a:prstGeom>
              <a:blipFill>
                <a:blip r:embed="rId8"/>
                <a:stretch>
                  <a:fillRect l="-962" t="-2941" r="-1603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CC2EA7-8136-364D-9A12-AE4BF81DF774}"/>
              </a:ext>
            </a:extLst>
          </p:cNvPr>
          <p:cNvSpPr/>
          <p:nvPr/>
        </p:nvSpPr>
        <p:spPr>
          <a:xfrm>
            <a:off x="770529" y="4194797"/>
            <a:ext cx="7761911" cy="2186356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/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for contradiction there is a predictor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l="-112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12136E2-77E0-9A4E-8391-A7E554F8B102}"/>
              </a:ext>
            </a:extLst>
          </p:cNvPr>
          <p:cNvSpPr/>
          <p:nvPr/>
        </p:nvSpPr>
        <p:spPr>
          <a:xfrm>
            <a:off x="831649" y="3573016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First, we need an </a:t>
            </a:r>
            <a:r>
              <a:rPr lang="en-US" sz="2400" b="1" dirty="0">
                <a:solidFill>
                  <a:srgbClr val="FF0000"/>
                </a:solidFill>
              </a:rPr>
              <a:t>averaging argument</a:t>
            </a:r>
            <a:r>
              <a:rPr lang="en-US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/>
              <p:nvPr/>
            </p:nvSpPr>
            <p:spPr>
              <a:xfrm>
                <a:off x="1432355" y="1386660"/>
                <a:ext cx="78921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E177C"/>
                    </a:solidFill>
                  </a:rPr>
                  <a:t>OK, now let’s assume less: assume a pretty good predictor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b="1" dirty="0">
                    <a:solidFill>
                      <a:srgbClr val="1E177C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55" y="1386660"/>
                <a:ext cx="7892173" cy="461665"/>
              </a:xfrm>
              <a:prstGeom prst="rect">
                <a:avLst/>
              </a:prstGeom>
              <a:blipFill>
                <a:blip r:embed="rId4"/>
                <a:stretch>
                  <a:fillRect l="-1125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2564904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64904"/>
                <a:ext cx="8712968" cy="783804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081DF3-21F1-AA4F-AED2-0E4AFB918131}"/>
              </a:ext>
            </a:extLst>
          </p:cNvPr>
          <p:cNvCxnSpPr>
            <a:stCxn id="5" idx="1"/>
          </p:cNvCxnSpPr>
          <p:nvPr/>
        </p:nvCxnSpPr>
        <p:spPr>
          <a:xfrm flipV="1">
            <a:off x="770529" y="2007423"/>
            <a:ext cx="5817695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rved Right Arrow 1">
            <a:extLst>
              <a:ext uri="{FF2B5EF4-FFF2-40B4-BE49-F238E27FC236}">
                <a16:creationId xmlns:a16="http://schemas.microsoft.com/office/drawing/2014/main" id="{7C2F801D-3F35-0E49-9117-155E329914EA}"/>
              </a:ext>
            </a:extLst>
          </p:cNvPr>
          <p:cNvSpPr/>
          <p:nvPr/>
        </p:nvSpPr>
        <p:spPr>
          <a:xfrm>
            <a:off x="96064" y="3067280"/>
            <a:ext cx="731520" cy="20179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827584" y="4194797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Claim: For at least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194797"/>
                <a:ext cx="8712968" cy="461665"/>
              </a:xfrm>
              <a:prstGeom prst="rect">
                <a:avLst/>
              </a:prstGeom>
              <a:blipFill>
                <a:blip r:embed="rId6"/>
                <a:stretch>
                  <a:fillRect l="-1019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AD8C080-4BB0-4143-A120-0FFF6BCFE1E8}"/>
                  </a:ext>
                </a:extLst>
              </p:cNvPr>
              <p:cNvSpPr/>
              <p:nvPr/>
            </p:nvSpPr>
            <p:spPr>
              <a:xfrm>
                <a:off x="461824" y="4525688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AD8C080-4BB0-4143-A120-0FFF6BCFE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24" y="4525688"/>
                <a:ext cx="8712968" cy="783804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2F14C3-5DC5-D24F-B0F7-E40DA4F82229}"/>
                  </a:ext>
                </a:extLst>
              </p:cNvPr>
              <p:cNvSpPr/>
              <p:nvPr/>
            </p:nvSpPr>
            <p:spPr>
              <a:xfrm>
                <a:off x="827584" y="5919663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Call these the good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2F14C3-5DC5-D24F-B0F7-E40DA4F82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919663"/>
                <a:ext cx="8712968" cy="461665"/>
              </a:xfrm>
              <a:prstGeom prst="rect">
                <a:avLst/>
              </a:prstGeom>
              <a:blipFill>
                <a:blip r:embed="rId8"/>
                <a:stretch>
                  <a:fillRect l="-1019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86A48391-5CCE-8A45-B077-6F75D4F25E8D}"/>
              </a:ext>
            </a:extLst>
          </p:cNvPr>
          <p:cNvSpPr/>
          <p:nvPr/>
        </p:nvSpPr>
        <p:spPr>
          <a:xfrm>
            <a:off x="827584" y="5343599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Proof: Exercise in counting.</a:t>
            </a:r>
          </a:p>
        </p:txBody>
      </p:sp>
    </p:spTree>
    <p:extLst>
      <p:ext uri="{BB962C8B-B14F-4D97-AF65-F5344CB8AC3E}">
        <p14:creationId xmlns:p14="http://schemas.microsoft.com/office/powerpoint/2010/main" val="22816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2" grpId="0" animBg="1"/>
      <p:bldP spid="14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BE42647-E1FC-034A-8543-E53BC19F81AB}"/>
              </a:ext>
            </a:extLst>
          </p:cNvPr>
          <p:cNvSpPr/>
          <p:nvPr/>
        </p:nvSpPr>
        <p:spPr>
          <a:xfrm>
            <a:off x="754632" y="3045366"/>
            <a:ext cx="8209856" cy="89105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at least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C34ACCF-7438-BB4A-B49A-74114D1567BA}"/>
              </a:ext>
            </a:extLst>
          </p:cNvPr>
          <p:cNvSpPr/>
          <p:nvPr/>
        </p:nvSpPr>
        <p:spPr>
          <a:xfrm>
            <a:off x="755576" y="2564904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Key Idea: 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98E87C-ADC3-BD41-9214-A4C3BCF4FFC4}"/>
                  </a:ext>
                </a:extLst>
              </p:cNvPr>
              <p:cNvSpPr/>
              <p:nvPr/>
            </p:nvSpPr>
            <p:spPr>
              <a:xfrm>
                <a:off x="755576" y="3105424"/>
                <a:ext cx="797793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a random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and ask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tells us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Subtract the two answers to get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98E87C-ADC3-BD41-9214-A4C3BCF4FF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105424"/>
                <a:ext cx="7977935" cy="830997"/>
              </a:xfrm>
              <a:prstGeom prst="rect">
                <a:avLst/>
              </a:prstGeom>
              <a:blipFill>
                <a:blip r:embed="rId5"/>
                <a:stretch>
                  <a:fillRect l="-1111" t="-454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9F7E38-3B67-BB4C-93DA-65DA4DC5238B}"/>
                  </a:ext>
                </a:extLst>
              </p:cNvPr>
              <p:cNvSpPr/>
              <p:nvPr/>
            </p:nvSpPr>
            <p:spPr>
              <a:xfrm>
                <a:off x="770529" y="4168182"/>
                <a:ext cx="9634119" cy="2523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i="1" u="sng" dirty="0">
                    <a:ea typeface="Cambria Math" panose="02040503050406030204" pitchFamily="18" charset="0"/>
                  </a:rPr>
                  <a:t>Proof:</a:t>
                </a:r>
                <a:r>
                  <a:rPr lang="en-US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400" dirty="0"/>
                  <a:t>we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correctly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⁡[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predicts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and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correctly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predicts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or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wrong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predicts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wrong</m:t>
                            </m:r>
                          </m:e>
                        </m:d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predicts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wrong</m:t>
                              </m:r>
                            </m:e>
                          </m:d>
                        </m:e>
                      </m:fun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	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9F7E38-3B67-BB4C-93DA-65DA4DC52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4168182"/>
                <a:ext cx="9634119" cy="2523127"/>
              </a:xfrm>
              <a:prstGeom prst="rect">
                <a:avLst/>
              </a:prstGeom>
              <a:blipFill>
                <a:blip r:embed="rId6"/>
                <a:stretch>
                  <a:fillRect l="-922" t="-1500" b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1325FC0C-3ED3-1744-8815-A856046F456A}"/>
              </a:ext>
            </a:extLst>
          </p:cNvPr>
          <p:cNvSpPr/>
          <p:nvPr/>
        </p:nvSpPr>
        <p:spPr>
          <a:xfrm>
            <a:off x="7596336" y="5754742"/>
            <a:ext cx="1805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(by union bound)</a:t>
            </a:r>
          </a:p>
        </p:txBody>
      </p:sp>
    </p:spTree>
    <p:extLst>
      <p:ext uri="{BB962C8B-B14F-4D97-AF65-F5344CB8AC3E}">
        <p14:creationId xmlns:p14="http://schemas.microsoft.com/office/powerpoint/2010/main" val="5038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/>
      <p:bldP spid="19" grpId="0"/>
      <p:bldP spid="20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This Week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968987" y="1700808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Define one-way functions (OWF).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657787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Define Hardcore bits (HCB).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1103BA3-46A2-5843-82A1-58005220889B}"/>
              </a:ext>
            </a:extLst>
          </p:cNvPr>
          <p:cNvSpPr txBox="1">
            <a:spLocks noChangeArrowheads="1"/>
          </p:cNvSpPr>
          <p:nvPr/>
        </p:nvSpPr>
        <p:spPr>
          <a:xfrm>
            <a:off x="950767" y="466114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4. </a:t>
            </a:r>
            <a:r>
              <a:rPr lang="en-US" sz="2400" b="1" u="sng" dirty="0">
                <a:latin typeface="American Typewriter" charset="0"/>
                <a:ea typeface="American Typewriter" charset="0"/>
                <a:cs typeface="American Typewriter" charset="0"/>
              </a:rPr>
              <a:t>Goldreich-Levin Theorem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every OWF has a HCB.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3. Show that one-way functions* + HCB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5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at least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FC705AD-670C-F845-A33C-656904B8D059}"/>
              </a:ext>
            </a:extLst>
          </p:cNvPr>
          <p:cNvSpPr/>
          <p:nvPr/>
        </p:nvSpPr>
        <p:spPr>
          <a:xfrm>
            <a:off x="754632" y="2909073"/>
            <a:ext cx="8209856" cy="2936896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E8B289-36AE-254F-B680-8454C5A1EEE4}"/>
                  </a:ext>
                </a:extLst>
              </p:cNvPr>
              <p:cNvSpPr/>
              <p:nvPr/>
            </p:nvSpPr>
            <p:spPr>
              <a:xfrm>
                <a:off x="1521531" y="4006552"/>
                <a:ext cx="797793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a random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and ask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tells us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Subtract the two answers to get a guess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E8B289-36AE-254F-B680-8454C5A1E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531" y="4006552"/>
                <a:ext cx="7977935" cy="830997"/>
              </a:xfrm>
              <a:prstGeom prst="rect">
                <a:avLst/>
              </a:prstGeom>
              <a:blipFill>
                <a:blip r:embed="rId5"/>
                <a:stretch>
                  <a:fillRect l="-1274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2BE46F-98FC-024B-9E2D-B7AF66DAF546}"/>
                  </a:ext>
                </a:extLst>
              </p:cNvPr>
              <p:cNvSpPr/>
              <p:nvPr/>
            </p:nvSpPr>
            <p:spPr>
              <a:xfrm>
                <a:off x="1202577" y="3483735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Repeat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times: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2BE46F-98FC-024B-9E2D-B7AF66DAF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577" y="3483735"/>
                <a:ext cx="7977935" cy="461665"/>
              </a:xfrm>
              <a:prstGeom prst="rect">
                <a:avLst/>
              </a:prstGeom>
              <a:blipFill>
                <a:blip r:embed="rId6"/>
                <a:stretch>
                  <a:fillRect l="-111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16CD11-D5F9-8F45-874A-386AFB91767F}"/>
                  </a:ext>
                </a:extLst>
              </p:cNvPr>
              <p:cNvSpPr/>
              <p:nvPr/>
            </p:nvSpPr>
            <p:spPr>
              <a:xfrm>
                <a:off x="1187624" y="4880248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Compute the majority of all such guesses and set the bit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16CD11-D5F9-8F45-874A-386AFB917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880248"/>
                <a:ext cx="7977935" cy="461665"/>
              </a:xfrm>
              <a:prstGeom prst="rect">
                <a:avLst/>
              </a:prstGeom>
              <a:blipFill>
                <a:blip r:embed="rId7"/>
                <a:stretch>
                  <a:fillRect l="-1272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C19F81-E1B0-F544-9C1A-609F1198295A}"/>
                  </a:ext>
                </a:extLst>
              </p:cNvPr>
              <p:cNvSpPr/>
              <p:nvPr/>
            </p:nvSpPr>
            <p:spPr>
              <a:xfrm>
                <a:off x="779240" y="2993399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Repeat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C19F81-E1B0-F544-9C1A-609F119829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40" y="2993399"/>
                <a:ext cx="7977935" cy="461665"/>
              </a:xfrm>
              <a:prstGeom prst="rect">
                <a:avLst/>
              </a:prstGeom>
              <a:blipFill>
                <a:blip r:embed="rId8"/>
                <a:stretch>
                  <a:fillRect l="-111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FEE74DC-CA5D-B646-8FB9-FCD8C84041F4}"/>
                  </a:ext>
                </a:extLst>
              </p:cNvPr>
              <p:cNvSpPr/>
              <p:nvPr/>
            </p:nvSpPr>
            <p:spPr>
              <a:xfrm>
                <a:off x="770529" y="5384304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Output the concatenation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FEE74DC-CA5D-B646-8FB9-FCD8C8404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5384304"/>
                <a:ext cx="7977935" cy="461665"/>
              </a:xfrm>
              <a:prstGeom prst="rect">
                <a:avLst/>
              </a:prstGeom>
              <a:blipFill>
                <a:blip r:embed="rId9"/>
                <a:stretch>
                  <a:fillRect l="-111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91D6966A-C01A-3C45-8B8C-4F8542BDFBCB}"/>
              </a:ext>
            </a:extLst>
          </p:cNvPr>
          <p:cNvSpPr/>
          <p:nvPr/>
        </p:nvSpPr>
        <p:spPr>
          <a:xfrm>
            <a:off x="779240" y="242088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Inverter A: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9EB243-3882-4841-B4D2-36B3DFF37B26}"/>
              </a:ext>
            </a:extLst>
          </p:cNvPr>
          <p:cNvSpPr/>
          <p:nvPr/>
        </p:nvSpPr>
        <p:spPr>
          <a:xfrm>
            <a:off x="820107" y="612605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Analysis: Chernoff + Union Bound</a:t>
            </a:r>
          </a:p>
        </p:txBody>
      </p:sp>
    </p:spTree>
    <p:extLst>
      <p:ext uri="{BB962C8B-B14F-4D97-AF65-F5344CB8AC3E}">
        <p14:creationId xmlns:p14="http://schemas.microsoft.com/office/powerpoint/2010/main" val="117794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Now the real Proof…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(after averaging) that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1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BE42647-E1FC-034A-8543-E53BC19F81AB}"/>
              </a:ext>
            </a:extLst>
          </p:cNvPr>
          <p:cNvSpPr/>
          <p:nvPr/>
        </p:nvSpPr>
        <p:spPr>
          <a:xfrm>
            <a:off x="754632" y="3045366"/>
            <a:ext cx="8209856" cy="89105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at least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98E87C-ADC3-BD41-9214-A4C3BCF4FFC4}"/>
                  </a:ext>
                </a:extLst>
              </p:cNvPr>
              <p:cNvSpPr/>
              <p:nvPr/>
            </p:nvSpPr>
            <p:spPr>
              <a:xfrm>
                <a:off x="755576" y="3105424"/>
                <a:ext cx="797793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a random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and ask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tells us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Subtract the two answers to get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98E87C-ADC3-BD41-9214-A4C3BCF4FF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105424"/>
                <a:ext cx="7977935" cy="830997"/>
              </a:xfrm>
              <a:prstGeom prst="rect">
                <a:avLst/>
              </a:prstGeom>
              <a:blipFill>
                <a:blip r:embed="rId5"/>
                <a:stretch>
                  <a:fillRect l="-1111" t="-454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9F7E38-3B67-BB4C-93DA-65DA4DC5238B}"/>
                  </a:ext>
                </a:extLst>
              </p:cNvPr>
              <p:cNvSpPr/>
              <p:nvPr/>
            </p:nvSpPr>
            <p:spPr>
              <a:xfrm>
                <a:off x="770529" y="4168182"/>
                <a:ext cx="9634119" cy="2523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i="1" u="sng" dirty="0">
                    <a:ea typeface="Cambria Math" panose="02040503050406030204" pitchFamily="18" charset="0"/>
                  </a:rPr>
                  <a:t>Proof:</a:t>
                </a:r>
                <a:r>
                  <a:rPr lang="en-US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400" dirty="0"/>
                  <a:t>we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correctly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⁡[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predicts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and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correctly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predicts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or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wrong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𝑷𝒓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</a:rPr>
                              <m:t>predicts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1" i="0" dirty="0" smtClean="0">
                                <a:solidFill>
                                  <a:srgbClr val="FF0000"/>
                                </a:solidFill>
                              </a:rPr>
                              <m:t>wrong</m:t>
                            </m:r>
                          </m:e>
                        </m:d>
                      </m:e>
                    </m:func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𝑷𝒓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FF0000"/>
                                  </a:solidFill>
                                </a:rPr>
                                <m:t>predicts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FF0000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FF0000"/>
                                  </a:solidFill>
                                </a:rPr>
                                <m:t>wrong</m:t>
                              </m:r>
                            </m:e>
                          </m:d>
                        </m:e>
                      </m:fun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	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9F7E38-3B67-BB4C-93DA-65DA4DC52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4168182"/>
                <a:ext cx="9634119" cy="2523127"/>
              </a:xfrm>
              <a:prstGeom prst="rect">
                <a:avLst/>
              </a:prstGeom>
              <a:blipFill>
                <a:blip r:embed="rId6"/>
                <a:stretch>
                  <a:fillRect l="-921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1325FC0C-3ED3-1744-8815-A856046F456A}"/>
              </a:ext>
            </a:extLst>
          </p:cNvPr>
          <p:cNvSpPr/>
          <p:nvPr/>
        </p:nvSpPr>
        <p:spPr>
          <a:xfrm>
            <a:off x="7596336" y="5754742"/>
            <a:ext cx="1805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(by union bound)</a:t>
            </a: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9AEB4C8A-BFEA-3B19-62A2-703ADA339A8C}"/>
              </a:ext>
            </a:extLst>
          </p:cNvPr>
          <p:cNvSpPr txBox="1">
            <a:spLocks/>
          </p:cNvSpPr>
          <p:nvPr/>
        </p:nvSpPr>
        <p:spPr>
          <a:xfrm>
            <a:off x="20543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Who’s the culprit here?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142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Now on to the Real Proof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(after averaging) that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C34ACCF-7438-BB4A-B49A-74114D1567BA}"/>
              </a:ext>
            </a:extLst>
          </p:cNvPr>
          <p:cNvSpPr/>
          <p:nvPr/>
        </p:nvSpPr>
        <p:spPr>
          <a:xfrm>
            <a:off x="755576" y="2564904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Key Idea: Pairwise independence</a:t>
            </a:r>
          </a:p>
        </p:txBody>
      </p:sp>
    </p:spTree>
    <p:extLst>
      <p:ext uri="{BB962C8B-B14F-4D97-AF65-F5344CB8AC3E}">
        <p14:creationId xmlns:p14="http://schemas.microsoft.com/office/powerpoint/2010/main" val="16920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5258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 Proof of the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7488832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7488832" cy="783804"/>
              </a:xfrm>
              <a:prstGeom prst="rect">
                <a:avLst/>
              </a:prstGeom>
              <a:blipFill>
                <a:blip r:embed="rId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(after averaging) that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B606F6A-73EC-9B1A-C861-46D28551E6A8}"/>
              </a:ext>
            </a:extLst>
          </p:cNvPr>
          <p:cNvSpPr/>
          <p:nvPr/>
        </p:nvSpPr>
        <p:spPr>
          <a:xfrm>
            <a:off x="747113" y="2744586"/>
            <a:ext cx="7785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For a minute, assume we have a bit of help/advice.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3D3CF2-B4B4-B948-05DD-EAEB920D3A97}"/>
              </a:ext>
            </a:extLst>
          </p:cNvPr>
          <p:cNvSpPr/>
          <p:nvPr/>
        </p:nvSpPr>
        <p:spPr>
          <a:xfrm>
            <a:off x="754632" y="3284984"/>
            <a:ext cx="6409656" cy="1368152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8892D4-04ED-3C41-01FB-07095CAA2D84}"/>
                  </a:ext>
                </a:extLst>
              </p:cNvPr>
              <p:cNvSpPr/>
              <p:nvPr/>
            </p:nvSpPr>
            <p:spPr>
              <a:xfrm>
                <a:off x="755577" y="3345042"/>
                <a:ext cx="626469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a random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0000FF"/>
                    </a:solidFill>
                  </a:rPr>
                  <a:t>ask the Oracle to tells us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/>
                  <a:t>and ask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tell us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Subtract the two answers to get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8892D4-04ED-3C41-01FB-07095CAA2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7" y="3345042"/>
                <a:ext cx="6264696" cy="1200329"/>
              </a:xfrm>
              <a:prstGeom prst="rect">
                <a:avLst/>
              </a:prstGeom>
              <a:blipFill>
                <a:blip r:embed="rId5"/>
                <a:stretch>
                  <a:fillRect l="-1619" t="-3125" r="-40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147BFCD-A12C-93DE-01EF-7B5D1A1DD9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10335" r="20470" b="3420"/>
          <a:stretch/>
        </p:blipFill>
        <p:spPr>
          <a:xfrm>
            <a:off x="7230185" y="1465127"/>
            <a:ext cx="1913815" cy="1938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0329FC4-7ABC-4BC8-F69E-B3922AEBF046}"/>
                  </a:ext>
                </a:extLst>
              </p:cNvPr>
              <p:cNvSpPr/>
              <p:nvPr/>
            </p:nvSpPr>
            <p:spPr>
              <a:xfrm>
                <a:off x="770529" y="4907034"/>
                <a:ext cx="9634119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i="1" u="sng" dirty="0">
                    <a:ea typeface="Cambria Math" panose="02040503050406030204" pitchFamily="18" charset="0"/>
                  </a:rPr>
                  <a:t>Proof:</a:t>
                </a:r>
                <a:r>
                  <a:rPr lang="en-US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400" dirty="0"/>
                  <a:t>we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correctly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𝑷𝒓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</a:rPr>
                              <m:t>predicts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1" i="0" dirty="0" smtClean="0">
                                <a:solidFill>
                                  <a:srgbClr val="FF0000"/>
                                </a:solidFill>
                              </a:rPr>
                              <m:t>correctly</m:t>
                            </m:r>
                          </m:e>
                        </m:d>
                      </m:e>
                    </m:func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+1/2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0329FC4-7ABC-4BC8-F69E-B3922AEBF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4907034"/>
                <a:ext cx="9634119" cy="983218"/>
              </a:xfrm>
              <a:prstGeom prst="rect">
                <a:avLst/>
              </a:prstGeom>
              <a:blipFill>
                <a:blip r:embed="rId7"/>
                <a:stretch>
                  <a:fillRect l="-921" t="-5128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1732C08-5F8B-403E-6C16-59B6A69BBA2D}"/>
              </a:ext>
            </a:extLst>
          </p:cNvPr>
          <p:cNvSpPr/>
          <p:nvPr/>
        </p:nvSpPr>
        <p:spPr>
          <a:xfrm>
            <a:off x="8532440" y="6237312"/>
            <a:ext cx="360040" cy="38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067518-7C7D-97C9-AC08-ECA2FCC316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29" y="1522737"/>
            <a:ext cx="2603871" cy="1737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6F85BDB-485F-4FD8-21E7-38E84C1F8857}"/>
              </a:ext>
            </a:extLst>
          </p:cNvPr>
          <p:cNvSpPr/>
          <p:nvPr/>
        </p:nvSpPr>
        <p:spPr>
          <a:xfrm>
            <a:off x="1403648" y="63578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(attributed to Charlie </a:t>
            </a:r>
            <a:r>
              <a:rPr lang="en-US" sz="2400" dirty="0" err="1"/>
              <a:t>Rackoff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18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13" grpId="0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7488832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7488832" cy="783804"/>
              </a:xfrm>
              <a:prstGeom prst="rect">
                <a:avLst/>
              </a:prstGeom>
              <a:blipFill>
                <a:blip r:embed="rId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(after averaging) that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63D3CF2-B4B4-B948-05DD-EAEB920D3A97}"/>
              </a:ext>
            </a:extLst>
          </p:cNvPr>
          <p:cNvSpPr/>
          <p:nvPr/>
        </p:nvSpPr>
        <p:spPr>
          <a:xfrm>
            <a:off x="754632" y="3284984"/>
            <a:ext cx="8137848" cy="89105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8892D4-04ED-3C41-01FB-07095CAA2D84}"/>
                  </a:ext>
                </a:extLst>
              </p:cNvPr>
              <p:cNvSpPr/>
              <p:nvPr/>
            </p:nvSpPr>
            <p:spPr>
              <a:xfrm>
                <a:off x="755576" y="3345042"/>
                <a:ext cx="79573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a random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guess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and ask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tell us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Subtract the two to get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8892D4-04ED-3C41-01FB-07095CAA2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345042"/>
                <a:ext cx="7957391" cy="830997"/>
              </a:xfrm>
              <a:prstGeom prst="rect">
                <a:avLst/>
              </a:prstGeom>
              <a:blipFill>
                <a:blip r:embed="rId5"/>
                <a:stretch>
                  <a:fillRect l="-1276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0A067518-7C7D-97C9-AC08-ECA2FCC316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29" y="1522737"/>
            <a:ext cx="2603871" cy="17372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D8E419-CF86-ACBC-6DBF-26C1A32E3AFF}"/>
              </a:ext>
            </a:extLst>
          </p:cNvPr>
          <p:cNvSpPr/>
          <p:nvPr/>
        </p:nvSpPr>
        <p:spPr>
          <a:xfrm>
            <a:off x="732928" y="4490283"/>
            <a:ext cx="7957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If our guesses are all correct, then the analysis works out just as before.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869104-12FB-6DA8-0255-88504046291C}"/>
                  </a:ext>
                </a:extLst>
              </p:cNvPr>
              <p:cNvSpPr/>
              <p:nvPr/>
            </p:nvSpPr>
            <p:spPr>
              <a:xfrm>
                <a:off x="732926" y="5431578"/>
                <a:ext cx="909565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But what’s the chance…?  </a:t>
                </a:r>
              </a:p>
              <a:p>
                <a:r>
                  <a:rPr lang="en-US" sz="2400" dirty="0"/>
                  <a:t>The 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’s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F869104-12FB-6DA8-0255-885040462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26" y="5431578"/>
                <a:ext cx="9095657" cy="830997"/>
              </a:xfrm>
              <a:prstGeom prst="rect">
                <a:avLst/>
              </a:prstGeom>
              <a:blipFill>
                <a:blip r:embed="rId7"/>
                <a:stretch>
                  <a:fillRect l="-976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ubtitle 1">
            <a:extLst>
              <a:ext uri="{FF2B5EF4-FFF2-40B4-BE49-F238E27FC236}">
                <a16:creationId xmlns:a16="http://schemas.microsoft.com/office/drawing/2014/main" id="{72E573B2-EBB9-D52B-C053-0FDA0EC14FBA}"/>
              </a:ext>
            </a:extLst>
          </p:cNvPr>
          <p:cNvSpPr txBox="1">
            <a:spLocks/>
          </p:cNvSpPr>
          <p:nvPr/>
        </p:nvSpPr>
        <p:spPr>
          <a:xfrm>
            <a:off x="0" y="5258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 Proof of the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080DE-0014-24A0-C77B-10C55EE1E4B5}"/>
              </a:ext>
            </a:extLst>
          </p:cNvPr>
          <p:cNvSpPr/>
          <p:nvPr/>
        </p:nvSpPr>
        <p:spPr>
          <a:xfrm>
            <a:off x="1403648" y="63578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(attributed to Charlie </a:t>
            </a:r>
            <a:r>
              <a:rPr lang="en-US" sz="2400" dirty="0" err="1"/>
              <a:t>Rackoff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85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CDFE73-D3B3-B6E8-56D7-7B568BBA8E2B}"/>
              </a:ext>
            </a:extLst>
          </p:cNvPr>
          <p:cNvSpPr/>
          <p:nvPr/>
        </p:nvSpPr>
        <p:spPr>
          <a:xfrm>
            <a:off x="449288" y="2996952"/>
            <a:ext cx="8515200" cy="2502911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7504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Parsimony in Guessing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6CC8F2-1039-C796-B4CE-C4AB05156130}"/>
                  </a:ext>
                </a:extLst>
              </p:cNvPr>
              <p:cNvSpPr/>
              <p:nvPr/>
            </p:nvSpPr>
            <p:spPr>
              <a:xfrm>
                <a:off x="449288" y="1040689"/>
                <a:ext cx="8515200" cy="885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random “seed vectors”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e>
                        </m:func>
                      </m:sub>
                    </m:sSub>
                  </m:oMath>
                </a14:m>
                <a:r>
                  <a:rPr lang="en-US" sz="2400" dirty="0"/>
                  <a:t>, and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guess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for all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6CC8F2-1039-C796-B4CE-C4AB05156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88" y="1040689"/>
                <a:ext cx="8515200" cy="885435"/>
              </a:xfrm>
              <a:prstGeom prst="rect">
                <a:avLst/>
              </a:prstGeom>
              <a:blipFill>
                <a:blip r:embed="rId3"/>
                <a:stretch>
                  <a:fillRect l="-1190" t="-2857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70F7587-FC4F-7EB5-A87C-1DE88D806263}"/>
                  </a:ext>
                </a:extLst>
              </p:cNvPr>
              <p:cNvSpPr/>
              <p:nvPr/>
            </p:nvSpPr>
            <p:spPr>
              <a:xfrm>
                <a:off x="449288" y="1916832"/>
                <a:ext cx="8694712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probability that all guesses are correct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e>
                            </m:func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=1/(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400" dirty="0"/>
                  <a:t> which is not bad.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70F7587-FC4F-7EB5-A87C-1DE88D806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88" y="1916832"/>
                <a:ext cx="8694712" cy="983218"/>
              </a:xfrm>
              <a:prstGeom prst="rect">
                <a:avLst/>
              </a:prstGeom>
              <a:blipFill>
                <a:blip r:embed="rId4"/>
                <a:stretch>
                  <a:fillRect l="-1168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E860FC-1337-C3E5-B033-D30AA4B70CAD}"/>
                  </a:ext>
                </a:extLst>
              </p:cNvPr>
              <p:cNvSpPr/>
              <p:nvPr/>
            </p:nvSpPr>
            <p:spPr>
              <a:xfrm>
                <a:off x="471718" y="3072536"/>
                <a:ext cx="837118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</a:rPr>
                  <a:t>From the seed vectors, generate many more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00FF"/>
                    </a:solidFill>
                  </a:rPr>
                  <a:t>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 denote all possible non-empty subsets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{1,2,…,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+1)}.</m:t>
                        </m:r>
                      </m:e>
                    </m:func>
                  </m:oMath>
                </a14:m>
                <a:r>
                  <a:rPr lang="en-US" sz="2400" dirty="0"/>
                  <a:t> We will let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E860FC-1337-C3E5-B033-D30AA4B70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18" y="3072536"/>
                <a:ext cx="8371184" cy="1569660"/>
              </a:xfrm>
              <a:prstGeom prst="rect">
                <a:avLst/>
              </a:prstGeom>
              <a:blipFill>
                <a:blip r:embed="rId5"/>
                <a:stretch>
                  <a:fillRect l="-1059" t="-16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B51004-86A5-6CBE-ED44-752D1E2E3054}"/>
                  </a:ext>
                </a:extLst>
              </p:cNvPr>
              <p:cNvSpPr txBox="1"/>
              <p:nvPr/>
            </p:nvSpPr>
            <p:spPr>
              <a:xfrm>
                <a:off x="1043608" y="4792954"/>
                <a:ext cx="7416824" cy="565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       and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B51004-86A5-6CBE-ED44-752D1E2E3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792954"/>
                <a:ext cx="7416824" cy="565283"/>
              </a:xfrm>
              <a:prstGeom prst="rect">
                <a:avLst/>
              </a:prstGeom>
              <a:blipFill>
                <a:blip r:embed="rId6"/>
                <a:stretch>
                  <a:fillRect t="-8889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EF5755E-4C9F-0F6A-0CD0-7E92083BCB7B}"/>
                  </a:ext>
                </a:extLst>
              </p:cNvPr>
              <p:cNvSpPr/>
              <p:nvPr/>
            </p:nvSpPr>
            <p:spPr>
              <a:xfrm>
                <a:off x="475565" y="5730768"/>
                <a:ext cx="8371184" cy="866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</a:rPr>
                  <a:t>Key Observation:  </a:t>
                </a:r>
                <a:r>
                  <a:rPr lang="en-US" sz="2400" dirty="0"/>
                  <a:t>If the guesses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+1)</m:t>
                            </m:r>
                          </m:e>
                        </m:func>
                      </m:sub>
                    </m:sSub>
                  </m:oMath>
                </a14:m>
                <a:r>
                  <a:rPr lang="en-US" sz="2400" dirty="0"/>
                  <a:t> are all correct, then so 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EF5755E-4C9F-0F6A-0CD0-7E92083BC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65" y="5730768"/>
                <a:ext cx="8371184" cy="866584"/>
              </a:xfrm>
              <a:prstGeom prst="rect">
                <a:avLst/>
              </a:prstGeom>
              <a:blipFill>
                <a:blip r:embed="rId7"/>
                <a:stretch>
                  <a:fillRect l="-1212" t="-4348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0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4" grpId="0"/>
      <p:bldP spid="5" grpId="0"/>
      <p:bldP spid="7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C705AD-670C-F845-A33C-656904B8D059}"/>
              </a:ext>
            </a:extLst>
          </p:cNvPr>
          <p:cNvSpPr/>
          <p:nvPr/>
        </p:nvSpPr>
        <p:spPr>
          <a:xfrm>
            <a:off x="539552" y="1444079"/>
            <a:ext cx="8209856" cy="457720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E8B289-36AE-254F-B680-8454C5A1EEE4}"/>
                  </a:ext>
                </a:extLst>
              </p:cNvPr>
              <p:cNvSpPr/>
              <p:nvPr/>
            </p:nvSpPr>
            <p:spPr>
              <a:xfrm>
                <a:off x="1306452" y="4181871"/>
                <a:ext cx="721198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tells us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XOR P’s reply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to get a guess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E8B289-36AE-254F-B680-8454C5A1E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452" y="4181871"/>
                <a:ext cx="7211980" cy="830997"/>
              </a:xfrm>
              <a:prstGeom prst="rect">
                <a:avLst/>
              </a:prstGeom>
              <a:blipFill>
                <a:blip r:embed="rId3"/>
                <a:stretch>
                  <a:fillRect l="-1230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2BE46F-98FC-024B-9E2D-B7AF66DAF546}"/>
                  </a:ext>
                </a:extLst>
              </p:cNvPr>
              <p:cNvSpPr/>
              <p:nvPr/>
            </p:nvSpPr>
            <p:spPr>
              <a:xfrm>
                <a:off x="987497" y="3659054"/>
                <a:ext cx="7977935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Repeat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times: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2BE46F-98FC-024B-9E2D-B7AF66DAF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97" y="3659054"/>
                <a:ext cx="7977935" cy="470000"/>
              </a:xfrm>
              <a:prstGeom prst="rect">
                <a:avLst/>
              </a:prstGeom>
              <a:blipFill>
                <a:blip r:embed="rId4"/>
                <a:stretch>
                  <a:fillRect l="-111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16CD11-D5F9-8F45-874A-386AFB91767F}"/>
                  </a:ext>
                </a:extLst>
              </p:cNvPr>
              <p:cNvSpPr/>
              <p:nvPr/>
            </p:nvSpPr>
            <p:spPr>
              <a:xfrm>
                <a:off x="972544" y="5055567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Compute the majority of all such guesses and set the bit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16CD11-D5F9-8F45-874A-386AFB917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44" y="5055567"/>
                <a:ext cx="7977935" cy="461665"/>
              </a:xfrm>
              <a:prstGeom prst="rect">
                <a:avLst/>
              </a:prstGeom>
              <a:blipFill>
                <a:blip r:embed="rId5"/>
                <a:stretch>
                  <a:fillRect l="-1113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C19F81-E1B0-F544-9C1A-609F1198295A}"/>
                  </a:ext>
                </a:extLst>
              </p:cNvPr>
              <p:cNvSpPr/>
              <p:nvPr/>
            </p:nvSpPr>
            <p:spPr>
              <a:xfrm>
                <a:off x="564160" y="3168718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Repeat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C19F81-E1B0-F544-9C1A-609F119829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60" y="3168718"/>
                <a:ext cx="7977935" cy="461665"/>
              </a:xfrm>
              <a:prstGeom prst="rect">
                <a:avLst/>
              </a:prstGeom>
              <a:blipFill>
                <a:blip r:embed="rId6"/>
                <a:stretch>
                  <a:fillRect l="-1272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FEE74DC-CA5D-B646-8FB9-FCD8C84041F4}"/>
                  </a:ext>
                </a:extLst>
              </p:cNvPr>
              <p:cNvSpPr/>
              <p:nvPr/>
            </p:nvSpPr>
            <p:spPr>
              <a:xfrm>
                <a:off x="555449" y="5559623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Output the concatenation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FEE74DC-CA5D-B646-8FB9-FCD8C8404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" y="5559623"/>
                <a:ext cx="7977935" cy="461665"/>
              </a:xfrm>
              <a:prstGeom prst="rect">
                <a:avLst/>
              </a:prstGeom>
              <a:blipFill>
                <a:blip r:embed="rId7"/>
                <a:stretch>
                  <a:fillRect l="-1113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ubtitle 1">
            <a:extLst>
              <a:ext uri="{FF2B5EF4-FFF2-40B4-BE49-F238E27FC236}">
                <a16:creationId xmlns:a16="http://schemas.microsoft.com/office/drawing/2014/main" id="{48BEF62A-4F2E-482D-8DED-52992330B442}"/>
              </a:ext>
            </a:extLst>
          </p:cNvPr>
          <p:cNvSpPr txBox="1">
            <a:spLocks/>
          </p:cNvSpPr>
          <p:nvPr/>
        </p:nvSpPr>
        <p:spPr>
          <a:xfrm>
            <a:off x="20543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OWF Inverter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2D850EA-7D7C-46CD-B9AC-372F25279073}"/>
                  </a:ext>
                </a:extLst>
              </p:cNvPr>
              <p:cNvSpPr/>
              <p:nvPr/>
            </p:nvSpPr>
            <p:spPr>
              <a:xfrm>
                <a:off x="655512" y="1594899"/>
                <a:ext cx="7977935" cy="497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Generate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b>
                    </m:sSub>
                  </m:oMath>
                </a14:m>
                <a:r>
                  <a:rPr lang="en-US" sz="2400" dirty="0"/>
                  <a:t> and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+1)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2D850EA-7D7C-46CD-B9AC-372F25279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2" y="1594899"/>
                <a:ext cx="7977935" cy="497252"/>
              </a:xfrm>
              <a:prstGeom prst="rect">
                <a:avLst/>
              </a:prstGeom>
              <a:blipFill>
                <a:blip r:embed="rId8"/>
                <a:stretch>
                  <a:fillRect l="-1113" t="-7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61DE61-BD0B-C60B-3002-55D3DB9ECFC8}"/>
                  </a:ext>
                </a:extLst>
              </p:cNvPr>
              <p:cNvSpPr/>
              <p:nvPr/>
            </p:nvSpPr>
            <p:spPr>
              <a:xfrm>
                <a:off x="612504" y="2170963"/>
                <a:ext cx="8209856" cy="866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From them, derive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b>
                    </m:sSub>
                  </m:oMath>
                </a14:m>
                <a:r>
                  <a:rPr lang="en-US" sz="2400" dirty="0"/>
                  <a:t> and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 as in the previous slide.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61DE61-BD0B-C60B-3002-55D3DB9EC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04" y="2170963"/>
                <a:ext cx="8209856" cy="866584"/>
              </a:xfrm>
              <a:prstGeom prst="rect">
                <a:avLst/>
              </a:prstGeom>
              <a:blipFill>
                <a:blip r:embed="rId9"/>
                <a:stretch>
                  <a:fillRect l="-1236" t="-285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6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Analysis of the Inverter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7FEC9D-C470-A420-794B-00DB5FD69DF6}"/>
                  </a:ext>
                </a:extLst>
              </p:cNvPr>
              <p:cNvSpPr/>
              <p:nvPr/>
            </p:nvSpPr>
            <p:spPr>
              <a:xfrm>
                <a:off x="655512" y="1412776"/>
                <a:ext cx="8308976" cy="497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Let’s condition on the guesses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+1)</m:t>
                        </m:r>
                      </m:sub>
                    </m:sSub>
                  </m:oMath>
                </a14:m>
                <a:r>
                  <a:rPr lang="en-US" sz="2400" dirty="0"/>
                  <a:t> being all correct.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7FEC9D-C470-A420-794B-00DB5FD69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2" y="1412776"/>
                <a:ext cx="8308976" cy="497252"/>
              </a:xfrm>
              <a:prstGeom prst="rect">
                <a:avLst/>
              </a:prstGeom>
              <a:blipFill>
                <a:blip r:embed="rId3"/>
                <a:stretch>
                  <a:fillRect l="-1067" t="-7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DDED6D-3C15-B0B5-BDBC-276E68415F1C}"/>
                  </a:ext>
                </a:extLst>
              </p:cNvPr>
              <p:cNvSpPr/>
              <p:nvPr/>
            </p:nvSpPr>
            <p:spPr>
              <a:xfrm>
                <a:off x="655512" y="2211668"/>
                <a:ext cx="83089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 main issue</a:t>
                </a:r>
                <a:r>
                  <a:rPr lang="en-US" sz="2400" dirty="0"/>
                  <a:t>: 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are not independent (can’t do Chernoff)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DDED6D-3C15-B0B5-BDBC-276E68415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2" y="2211668"/>
                <a:ext cx="8308976" cy="461665"/>
              </a:xfrm>
              <a:prstGeom prst="rect">
                <a:avLst/>
              </a:prstGeom>
              <a:blipFill>
                <a:blip r:embed="rId4"/>
                <a:stretch>
                  <a:fillRect l="-106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ED86898-F2CD-1162-35C3-66734DF9B608}"/>
                  </a:ext>
                </a:extLst>
              </p:cNvPr>
              <p:cNvSpPr/>
              <p:nvPr/>
            </p:nvSpPr>
            <p:spPr>
              <a:xfrm>
                <a:off x="655512" y="2967335"/>
                <a:ext cx="83089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</a:rPr>
                  <a:t>Key Observation</a:t>
                </a:r>
                <a:r>
                  <a:rPr lang="en-US" sz="2400" dirty="0"/>
                  <a:t>: 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are</a:t>
                </a:r>
                <a:r>
                  <a:rPr lang="en-US" sz="2400" dirty="0"/>
                  <a:t> pairwise independent.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ED86898-F2CD-1162-35C3-66734DF9B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2" y="2967335"/>
                <a:ext cx="8308976" cy="461665"/>
              </a:xfrm>
              <a:prstGeom prst="rect">
                <a:avLst/>
              </a:prstGeom>
              <a:blipFill>
                <a:blip r:embed="rId5"/>
                <a:stretch>
                  <a:fillRect l="-1067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5638DEF-EFDE-8508-9276-A548C716711B}"/>
              </a:ext>
            </a:extLst>
          </p:cNvPr>
          <p:cNvSpPr/>
          <p:nvPr/>
        </p:nvSpPr>
        <p:spPr>
          <a:xfrm>
            <a:off x="2959768" y="3501008"/>
            <a:ext cx="4492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Therefore, can apply Chebyshev!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8CBAA-13C5-002E-9A58-6C1A48DFBA93}"/>
              </a:ext>
            </a:extLst>
          </p:cNvPr>
          <p:cNvSpPr/>
          <p:nvPr/>
        </p:nvSpPr>
        <p:spPr>
          <a:xfrm>
            <a:off x="2319173" y="5655731"/>
            <a:ext cx="5773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(Pf. on the board, also in the next two slides)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638A45-55DC-EE78-A3B2-9D51317EEDA8}"/>
                  </a:ext>
                </a:extLst>
              </p:cNvPr>
              <p:cNvSpPr txBox="1"/>
              <p:nvPr/>
            </p:nvSpPr>
            <p:spPr>
              <a:xfrm>
                <a:off x="673767" y="4509120"/>
                <a:ext cx="847023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We have </a:t>
                </a:r>
                <a:r>
                  <a:rPr lang="en-US" sz="2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that 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Inverter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succeeds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 |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all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guesses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correct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good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0.99.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638A45-55DC-EE78-A3B2-9D51317EE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67" y="4509120"/>
                <a:ext cx="8470233" cy="830997"/>
              </a:xfrm>
              <a:prstGeom prst="rect">
                <a:avLst/>
              </a:prstGeom>
              <a:blipFill>
                <a:blip r:embed="rId6"/>
                <a:stretch>
                  <a:fillRect l="-1199" t="-6061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06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Analysis of the Inverter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7FEC9D-C470-A420-794B-00DB5FD69DF6}"/>
                  </a:ext>
                </a:extLst>
              </p:cNvPr>
              <p:cNvSpPr/>
              <p:nvPr/>
            </p:nvSpPr>
            <p:spPr>
              <a:xfrm>
                <a:off x="539552" y="1412776"/>
                <a:ext cx="8308976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probability that a single iteration of the inner loop gives the correct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+1/2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7FEC9D-C470-A420-794B-00DB5FD69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12776"/>
                <a:ext cx="8308976" cy="983218"/>
              </a:xfrm>
              <a:prstGeom prst="rect">
                <a:avLst/>
              </a:prstGeom>
              <a:blipFill>
                <a:blip r:embed="rId3"/>
                <a:stretch>
                  <a:fillRect l="-1069" t="-5128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B619B4-3837-FF79-2962-A708E0398422}"/>
                  </a:ext>
                </a:extLst>
              </p:cNvPr>
              <p:cNvSpPr/>
              <p:nvPr/>
            </p:nvSpPr>
            <p:spPr>
              <a:xfrm>
                <a:off x="539552" y="2607295"/>
                <a:ext cx="8784976" cy="468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this be the good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(for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/>
                  <a:t> iteration of the inner loop).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B619B4-3837-FF79-2962-A708E03984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607295"/>
                <a:ext cx="8784976" cy="468205"/>
              </a:xfrm>
              <a:prstGeom prst="rect">
                <a:avLst/>
              </a:prstGeom>
              <a:blipFill>
                <a:blip r:embed="rId4"/>
                <a:stretch>
                  <a:fillRect l="-1010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9D07C75-80C5-6B7B-A1D5-241DD80C639C}"/>
                  </a:ext>
                </a:extLst>
              </p:cNvPr>
              <p:cNvSpPr/>
              <p:nvPr/>
            </p:nvSpPr>
            <p:spPr>
              <a:xfrm>
                <a:off x="539552" y="3329628"/>
                <a:ext cx="8308976" cy="953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majority decision is correct if the number of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that occur is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9D07C75-80C5-6B7B-A1D5-241DD80C6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29628"/>
                <a:ext cx="8308976" cy="953915"/>
              </a:xfrm>
              <a:prstGeom prst="rect">
                <a:avLst/>
              </a:prstGeom>
              <a:blipFill>
                <a:blip r:embed="rId5"/>
                <a:stretch>
                  <a:fillRect l="-1069" t="-3947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248972-B680-BD83-FFF5-EFEF49619C9D}"/>
                  </a:ext>
                </a:extLst>
              </p:cNvPr>
              <p:cNvSpPr/>
              <p:nvPr/>
            </p:nvSpPr>
            <p:spPr>
              <a:xfrm>
                <a:off x="539552" y="4581128"/>
                <a:ext cx="8308976" cy="1025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expected number of events that occur is</a:t>
                </a:r>
              </a:p>
              <a:p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50 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+50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248972-B680-BD83-FFF5-EFEF49619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81128"/>
                <a:ext cx="8308976" cy="1025794"/>
              </a:xfrm>
              <a:prstGeom prst="rect">
                <a:avLst/>
              </a:prstGeom>
              <a:blipFill>
                <a:blip r:embed="rId6"/>
                <a:stretch>
                  <a:fillRect l="-1069" t="-4878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09B9A4-01C9-1306-ABEC-C98FE3244C72}"/>
                  </a:ext>
                </a:extLst>
              </p:cNvPr>
              <p:cNvSpPr/>
              <p:nvPr/>
            </p:nvSpPr>
            <p:spPr>
              <a:xfrm>
                <a:off x="551747" y="5733079"/>
                <a:ext cx="8308976" cy="1008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variance is</a:t>
                </a:r>
              </a:p>
              <a:p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09B9A4-01C9-1306-ABEC-C98FE3244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47" y="5733079"/>
                <a:ext cx="8308976" cy="1008289"/>
              </a:xfrm>
              <a:prstGeom prst="rect">
                <a:avLst/>
              </a:prstGeom>
              <a:blipFill>
                <a:blip r:embed="rId7"/>
                <a:stretch>
                  <a:fillRect l="-1069" t="-5000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19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One-way Functions (Informally)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494346C-9B6B-D44E-8219-B2284F450CAE}"/>
              </a:ext>
            </a:extLst>
          </p:cNvPr>
          <p:cNvSpPr/>
          <p:nvPr/>
        </p:nvSpPr>
        <p:spPr>
          <a:xfrm>
            <a:off x="2267744" y="2348880"/>
            <a:ext cx="1152128" cy="2376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654418-3DDA-FE45-BBD0-F5D1E0FE77DF}"/>
              </a:ext>
            </a:extLst>
          </p:cNvPr>
          <p:cNvSpPr/>
          <p:nvPr/>
        </p:nvSpPr>
        <p:spPr>
          <a:xfrm>
            <a:off x="5580112" y="2060848"/>
            <a:ext cx="1152128" cy="30243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47872B-EA98-0F4D-9B18-80DF64CA1D70}"/>
              </a:ext>
            </a:extLst>
          </p:cNvPr>
          <p:cNvCxnSpPr>
            <a:cxnSpLocks/>
          </p:cNvCxnSpPr>
          <p:nvPr/>
        </p:nvCxnSpPr>
        <p:spPr>
          <a:xfrm>
            <a:off x="2987824" y="1916832"/>
            <a:ext cx="27665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3">
            <a:extLst>
              <a:ext uri="{FF2B5EF4-FFF2-40B4-BE49-F238E27FC236}">
                <a16:creationId xmlns:a16="http://schemas.microsoft.com/office/drawing/2014/main" id="{34E226B9-0745-7A42-9F13-755DCB84958D}"/>
              </a:ext>
            </a:extLst>
          </p:cNvPr>
          <p:cNvSpPr txBox="1">
            <a:spLocks noChangeArrowheads="1"/>
          </p:cNvSpPr>
          <p:nvPr/>
        </p:nvSpPr>
        <p:spPr>
          <a:xfrm>
            <a:off x="4210654" y="1259508"/>
            <a:ext cx="57867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CEF0DDCE-28AF-2641-B035-F679A71696B1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4663573"/>
            <a:ext cx="151216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domain</a:t>
            </a: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3D438B08-65EF-284E-947E-A1A1AB2876F4}"/>
              </a:ext>
            </a:extLst>
          </p:cNvPr>
          <p:cNvSpPr txBox="1">
            <a:spLocks noChangeArrowheads="1"/>
          </p:cNvSpPr>
          <p:nvPr/>
        </p:nvSpPr>
        <p:spPr>
          <a:xfrm>
            <a:off x="5652121" y="5034051"/>
            <a:ext cx="151216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range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AE8EAD-8A5F-6143-9666-5447D8EBCB38}"/>
              </a:ext>
            </a:extLst>
          </p:cNvPr>
          <p:cNvCxnSpPr>
            <a:cxnSpLocks/>
          </p:cNvCxnSpPr>
          <p:nvPr/>
        </p:nvCxnSpPr>
        <p:spPr>
          <a:xfrm>
            <a:off x="3641661" y="3212976"/>
            <a:ext cx="1650419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3">
            <a:extLst>
              <a:ext uri="{FF2B5EF4-FFF2-40B4-BE49-F238E27FC236}">
                <a16:creationId xmlns:a16="http://schemas.microsoft.com/office/drawing/2014/main" id="{5FB7108D-0948-7C4F-B77B-69964F4B867E}"/>
              </a:ext>
            </a:extLst>
          </p:cNvPr>
          <p:cNvSpPr txBox="1">
            <a:spLocks noChangeArrowheads="1"/>
          </p:cNvSpPr>
          <p:nvPr/>
        </p:nvSpPr>
        <p:spPr>
          <a:xfrm>
            <a:off x="3707904" y="2326531"/>
            <a:ext cx="265048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Easy</a:t>
            </a: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compute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3B6155-D818-0243-8FD4-3A3FE1598A0F}"/>
              </a:ext>
            </a:extLst>
          </p:cNvPr>
          <p:cNvCxnSpPr>
            <a:cxnSpLocks/>
          </p:cNvCxnSpPr>
          <p:nvPr/>
        </p:nvCxnSpPr>
        <p:spPr>
          <a:xfrm flipH="1">
            <a:off x="3707904" y="4293096"/>
            <a:ext cx="15562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63">
            <a:extLst>
              <a:ext uri="{FF2B5EF4-FFF2-40B4-BE49-F238E27FC236}">
                <a16:creationId xmlns:a16="http://schemas.microsoft.com/office/drawing/2014/main" id="{531D150F-D62C-204F-B351-7FFB4C2EFC7C}"/>
              </a:ext>
            </a:extLst>
          </p:cNvPr>
          <p:cNvSpPr txBox="1">
            <a:spLocks noChangeArrowheads="1"/>
          </p:cNvSpPr>
          <p:nvPr/>
        </p:nvSpPr>
        <p:spPr>
          <a:xfrm>
            <a:off x="3822822" y="3513219"/>
            <a:ext cx="265048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Hard</a:t>
            </a: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invert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1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Analysis of the Inverter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248972-B680-BD83-FFF5-EFEF49619C9D}"/>
                  </a:ext>
                </a:extLst>
              </p:cNvPr>
              <p:cNvSpPr/>
              <p:nvPr/>
            </p:nvSpPr>
            <p:spPr>
              <a:xfrm>
                <a:off x="671373" y="1083432"/>
                <a:ext cx="8308976" cy="1025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expected number of events that occur is</a:t>
                </a:r>
              </a:p>
              <a:p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50 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+50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248972-B680-BD83-FFF5-EFEF49619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73" y="1083432"/>
                <a:ext cx="8308976" cy="1025794"/>
              </a:xfrm>
              <a:prstGeom prst="rect">
                <a:avLst/>
              </a:prstGeom>
              <a:blipFill>
                <a:blip r:embed="rId3"/>
                <a:stretch>
                  <a:fillRect l="-1067" t="-4878"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09B9A4-01C9-1306-ABEC-C98FE3244C72}"/>
                  </a:ext>
                </a:extLst>
              </p:cNvPr>
              <p:cNvSpPr/>
              <p:nvPr/>
            </p:nvSpPr>
            <p:spPr>
              <a:xfrm>
                <a:off x="683568" y="2235383"/>
                <a:ext cx="8308976" cy="638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variance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09B9A4-01C9-1306-ABEC-C98FE3244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35383"/>
                <a:ext cx="8308976" cy="638957"/>
              </a:xfrm>
              <a:prstGeom prst="rect">
                <a:avLst/>
              </a:prstGeom>
              <a:blipFill>
                <a:blip r:embed="rId4"/>
                <a:stretch>
                  <a:fillRect l="-106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F6230B-DA89-D9B9-8BDA-3A488AE4481E}"/>
                  </a:ext>
                </a:extLst>
              </p:cNvPr>
              <p:cNvSpPr/>
              <p:nvPr/>
            </p:nvSpPr>
            <p:spPr>
              <a:xfrm>
                <a:off x="683568" y="3068960"/>
                <a:ext cx="8308976" cy="1232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By an application of Chebyshev, we have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𝑚𝑎𝑗𝑜𝑟𝑖𝑡𝑦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𝑑𝑒𝑐𝑖𝑠𝑖𝑜𝑛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𝑖𝑛𝑐𝑜𝑟𝑟𝑒𝑐𝑡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50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𝑛𝑝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F6230B-DA89-D9B9-8BDA-3A488AE44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068960"/>
                <a:ext cx="8308976" cy="1232069"/>
              </a:xfrm>
              <a:prstGeom prst="rect">
                <a:avLst/>
              </a:prstGeom>
              <a:blipFill>
                <a:blip r:embed="rId5"/>
                <a:stretch>
                  <a:fillRect l="-1069" t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C34D693-82CF-F50F-7562-4E2029121CDC}"/>
                  </a:ext>
                </a:extLst>
              </p:cNvPr>
              <p:cNvSpPr/>
              <p:nvPr/>
            </p:nvSpPr>
            <p:spPr>
              <a:xfrm>
                <a:off x="683568" y="4573195"/>
                <a:ext cx="8308976" cy="985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By an application of union bound, we have</a:t>
                </a:r>
              </a:p>
              <a:p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𝑜𝑛𝑒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𝑖𝑛𝑐𝑜𝑟𝑟𝑒𝑐𝑡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=1/100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C34D693-82CF-F50F-7562-4E2029121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573195"/>
                <a:ext cx="8308976" cy="985526"/>
              </a:xfrm>
              <a:prstGeom prst="rect">
                <a:avLst/>
              </a:prstGeom>
              <a:blipFill>
                <a:blip r:embed="rId6"/>
                <a:stretch>
                  <a:fillRect l="-1069" t="-5128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170EB61-2E44-C2FB-5B69-2E62DE804F33}"/>
                  </a:ext>
                </a:extLst>
              </p:cNvPr>
              <p:cNvSpPr/>
              <p:nvPr/>
            </p:nvSpPr>
            <p:spPr>
              <a:xfrm>
                <a:off x="683568" y="5774568"/>
                <a:ext cx="83089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400" dirty="0"/>
                  <a:t> The inverter outputs the correct inverse </a:t>
                </a:r>
                <a:r>
                  <a:rPr lang="en-US" sz="2400" dirty="0" err="1"/>
                  <a:t>w.p.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0.99.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170EB61-2E44-C2FB-5B69-2E62DE804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774568"/>
                <a:ext cx="8308976" cy="461665"/>
              </a:xfrm>
              <a:prstGeom prst="rect">
                <a:avLst/>
              </a:prstGeom>
              <a:blipFill>
                <a:blip r:embed="rId7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0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Putting it all together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D8B37BD-2F3B-94A0-A291-AF5B90A3A85B}"/>
                  </a:ext>
                </a:extLst>
              </p:cNvPr>
              <p:cNvSpPr/>
              <p:nvPr/>
            </p:nvSpPr>
            <p:spPr>
              <a:xfrm>
                <a:off x="179512" y="1196752"/>
                <a:ext cx="8892480" cy="1771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400" dirty="0"/>
                  <a:t>Inverter succeeds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400" dirty="0"/>
                  <a:t>Inverter succeeds | all guesses correct, good x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all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guesses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correct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[good x]</a:t>
                </a:r>
                <a:endParaRPr lang="en-US" sz="2400" dirty="0"/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D8B37BD-2F3B-94A0-A291-AF5B90A3A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96752"/>
                <a:ext cx="8892480" cy="1771511"/>
              </a:xfrm>
              <a:prstGeom prst="rect">
                <a:avLst/>
              </a:prstGeom>
              <a:blipFill>
                <a:blip r:embed="rId3"/>
                <a:stretch>
                  <a:fillRect l="-997" t="-2857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AE7995F-4515-D2EF-7589-D0FDE41C0399}"/>
                  </a:ext>
                </a:extLst>
              </p:cNvPr>
              <p:cNvSpPr/>
              <p:nvPr/>
            </p:nvSpPr>
            <p:spPr>
              <a:xfrm>
                <a:off x="125760" y="3408187"/>
                <a:ext cx="88924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So, it suffices to show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large.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AE7995F-4515-D2EF-7589-D0FDE41C03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60" y="3408187"/>
                <a:ext cx="8892480" cy="461665"/>
              </a:xfrm>
              <a:prstGeom prst="rect">
                <a:avLst/>
              </a:prstGeom>
              <a:blipFill>
                <a:blip r:embed="rId4"/>
                <a:stretch>
                  <a:fillRect l="-1143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890E7B-D609-19B7-8C6F-7120DA2BBB38}"/>
                  </a:ext>
                </a:extLst>
              </p:cNvPr>
              <p:cNvSpPr/>
              <p:nvPr/>
            </p:nvSpPr>
            <p:spPr>
              <a:xfrm>
                <a:off x="142165" y="4139664"/>
                <a:ext cx="88924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 our calculation (last two slides),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≥0.99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so we are done.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890E7B-D609-19B7-8C6F-7120DA2BB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5" y="4139664"/>
                <a:ext cx="8892480" cy="461665"/>
              </a:xfrm>
              <a:prstGeom prst="rect">
                <a:avLst/>
              </a:prstGeom>
              <a:blipFill>
                <a:blip r:embed="rId5"/>
                <a:stretch>
                  <a:fillRect l="-1141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D4B58BC-D7CB-1EFB-5DE6-658CC862D629}"/>
              </a:ext>
            </a:extLst>
          </p:cNvPr>
          <p:cNvSpPr/>
          <p:nvPr/>
        </p:nvSpPr>
        <p:spPr>
          <a:xfrm>
            <a:off x="8553491" y="4219314"/>
            <a:ext cx="360040" cy="38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FCEFBB2-9D75-DB5A-CB0E-0F81D9E5D526}"/>
                  </a:ext>
                </a:extLst>
              </p:cNvPr>
              <p:cNvSpPr/>
              <p:nvPr/>
            </p:nvSpPr>
            <p:spPr>
              <a:xfrm>
                <a:off x="179512" y="5376607"/>
                <a:ext cx="889248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 also make the success probability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by enumerating over all the “guesses”.  Each guess results in a supposed inverse, but we can check which of them is the actual inverse!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FCEFBB2-9D75-DB5A-CB0E-0F81D9E5D5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376607"/>
                <a:ext cx="8892480" cy="1200329"/>
              </a:xfrm>
              <a:prstGeom prst="rect">
                <a:avLst/>
              </a:prstGeom>
              <a:blipFill>
                <a:blip r:embed="rId6"/>
                <a:stretch>
                  <a:fillRect l="-997" t="-421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99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Coding-Theoretic View of GL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55576" y="1772816"/>
                <a:ext cx="8712968" cy="867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{0,1}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/>
                  <a:t>  can be viewed as a highly redundant, exponentially long encoding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 =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the Hadamard code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772816"/>
                <a:ext cx="8712968" cy="867225"/>
              </a:xfrm>
              <a:prstGeom prst="rect">
                <a:avLst/>
              </a:prstGeom>
              <a:blipFill>
                <a:blip r:embed="rId3"/>
                <a:stretch>
                  <a:fillRect l="-1017"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ACFC5E-4897-3749-8BA5-0904C9A37A17}"/>
                  </a:ext>
                </a:extLst>
              </p:cNvPr>
              <p:cNvSpPr/>
              <p:nvPr/>
            </p:nvSpPr>
            <p:spPr>
              <a:xfrm>
                <a:off x="772054" y="2995691"/>
                <a:ext cx="871296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can be thought of as providing access to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noisy</a:t>
                </a:r>
                <a:r>
                  <a:rPr lang="en-US" sz="2400" dirty="0"/>
                  <a:t> codeword.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ACFC5E-4897-3749-8BA5-0904C9A37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54" y="2995691"/>
                <a:ext cx="8712968" cy="830997"/>
              </a:xfrm>
              <a:prstGeom prst="rect">
                <a:avLst/>
              </a:prstGeom>
              <a:blipFill>
                <a:blip r:embed="rId4"/>
                <a:stretch>
                  <a:fillRect l="-101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2871BC-EDBF-0243-B4B1-D9303D5C618A}"/>
                  </a:ext>
                </a:extLst>
              </p:cNvPr>
              <p:cNvSpPr/>
              <p:nvPr/>
            </p:nvSpPr>
            <p:spPr>
              <a:xfrm>
                <a:off x="827584" y="5301208"/>
                <a:ext cx="8712968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real proof =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list-decoding algorithm </a:t>
                </a:r>
                <a:r>
                  <a:rPr lang="en-US" sz="2400" dirty="0"/>
                  <a:t>for Hadamard code with error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−1/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2871BC-EDBF-0243-B4B1-D9303D5C6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301208"/>
                <a:ext cx="8712968" cy="983218"/>
              </a:xfrm>
              <a:prstGeom prst="rect">
                <a:avLst/>
              </a:prstGeom>
              <a:blipFill>
                <a:blip r:embed="rId5"/>
                <a:stretch>
                  <a:fillRect l="-1019" t="-3797"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5587E4-0546-1A46-A023-1015F78B51DB}"/>
                  </a:ext>
                </a:extLst>
              </p:cNvPr>
              <p:cNvSpPr/>
              <p:nvPr/>
            </p:nvSpPr>
            <p:spPr>
              <a:xfrm>
                <a:off x="772054" y="4114561"/>
                <a:ext cx="8712968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What we proved =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unique decoding </a:t>
                </a:r>
                <a:r>
                  <a:rPr lang="en-US" sz="2400" dirty="0"/>
                  <a:t>algorithm for Hadamard code with error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5587E4-0546-1A46-A023-1015F78B5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54" y="4114561"/>
                <a:ext cx="8712968" cy="983218"/>
              </a:xfrm>
              <a:prstGeom prst="rect">
                <a:avLst/>
              </a:prstGeom>
              <a:blipFill>
                <a:blip r:embed="rId6"/>
                <a:stretch>
                  <a:fillRect l="-1019" t="-5195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35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4624"/>
            <a:ext cx="871296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Hardcore Predicates from any </a:t>
            </a:r>
          </a:p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List-Decodable Code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01945BF-BB02-C684-4C5B-5DA162B2B52F}"/>
                  </a:ext>
                </a:extLst>
              </p:cNvPr>
              <p:cNvSpPr/>
              <p:nvPr/>
            </p:nvSpPr>
            <p:spPr>
              <a:xfrm>
                <a:off x="755576" y="2132856"/>
                <a:ext cx="81369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is the encoding.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01945BF-BB02-C684-4C5B-5DA162B2B5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32856"/>
                <a:ext cx="8136904" cy="461665"/>
              </a:xfrm>
              <a:prstGeom prst="rect">
                <a:avLst/>
              </a:prstGeom>
              <a:blipFill>
                <a:blip r:embed="rId3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2D43E1-E60D-B9FE-852A-12C49D3D01E6}"/>
                  </a:ext>
                </a:extLst>
              </p:cNvPr>
              <p:cNvSpPr/>
              <p:nvPr/>
            </p:nvSpPr>
            <p:spPr>
              <a:xfrm>
                <a:off x="755576" y="2780928"/>
                <a:ext cx="8136904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ea typeface="Cambria Math" panose="02040503050406030204" pitchFamily="18" charset="0"/>
                  </a:rPr>
                  <a:t>Given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that is incorrect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 fraction of the locations, a list-decoder outputs a list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of possibilities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2D43E1-E60D-B9FE-852A-12C49D3D0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80928"/>
                <a:ext cx="8136904" cy="983218"/>
              </a:xfrm>
              <a:prstGeom prst="rect">
                <a:avLst/>
              </a:prstGeom>
              <a:blipFill>
                <a:blip r:embed="rId4"/>
                <a:stretch>
                  <a:fillRect l="-1246" r="-1869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982641-ACBB-57D4-5D65-A21017BC5B7B}"/>
                  </a:ext>
                </a:extLst>
              </p:cNvPr>
              <p:cNvSpPr/>
              <p:nvPr/>
            </p:nvSpPr>
            <p:spPr>
              <a:xfrm>
                <a:off x="755576" y="3957058"/>
                <a:ext cx="81369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ea typeface="Cambria Math" panose="02040503050406030204" pitchFamily="18" charset="0"/>
                  </a:rPr>
                  <a:t>The hardcore predicate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982641-ACBB-57D4-5D65-A21017BC5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57058"/>
                <a:ext cx="8136904" cy="830997"/>
              </a:xfrm>
              <a:prstGeom prst="rect">
                <a:avLst/>
              </a:prstGeom>
              <a:blipFill>
                <a:blip r:embed="rId5"/>
                <a:stretch>
                  <a:fillRect l="-1246" t="-6061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DEE7ED9-3AF5-7D60-4D1C-DF992AEADC1C}"/>
              </a:ext>
            </a:extLst>
          </p:cNvPr>
          <p:cNvSpPr/>
          <p:nvPr/>
        </p:nvSpPr>
        <p:spPr>
          <a:xfrm>
            <a:off x="755576" y="501317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ea typeface="Cambria Math" panose="02040503050406030204" pitchFamily="18" charset="0"/>
              </a:rPr>
              <a:t>A hardcore-bit predictor gives us access to a corrupted codeword. Running the list-decoder on it gives us the list of possible inverses.  The fact that the OWF is easy to compute means that we can filter out the bogus (non-)inverses.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5DFFB1-606C-DF5C-3FE1-1C70C79FD907}"/>
              </a:ext>
            </a:extLst>
          </p:cNvPr>
          <p:cNvSpPr/>
          <p:nvPr/>
        </p:nvSpPr>
        <p:spPr>
          <a:xfrm>
            <a:off x="2328991" y="1381084"/>
            <a:ext cx="4096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(due to </a:t>
            </a:r>
            <a:r>
              <a:rPr lang="en-US" sz="2400" dirty="0" err="1"/>
              <a:t>Impagliazzo</a:t>
            </a:r>
            <a:r>
              <a:rPr lang="en-US" sz="2400" dirty="0"/>
              <a:t> and Sudan)</a:t>
            </a:r>
          </a:p>
        </p:txBody>
      </p:sp>
    </p:spTree>
    <p:extLst>
      <p:ext uri="{BB962C8B-B14F-4D97-AF65-F5344CB8AC3E}">
        <p14:creationId xmlns:p14="http://schemas.microsoft.com/office/powerpoint/2010/main" val="307870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Recap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968987" y="1412776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Defined one-way functions (OWF).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36975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Defined Hardcore bits (HCB).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1103BA3-46A2-5843-82A1-58005220889B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3305859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3. </a:t>
            </a: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Goldreich-Levin Theorem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every OWF has a HCB.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4581128"/>
                <a:ext cx="921702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4. Show that one-way 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permutations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(OWP)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581128"/>
                <a:ext cx="9217024" cy="792088"/>
              </a:xfrm>
              <a:prstGeom prst="rect">
                <a:avLst/>
              </a:prstGeom>
              <a:blipFill>
                <a:blip r:embed="rId3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63">
            <a:extLst>
              <a:ext uri="{FF2B5EF4-FFF2-40B4-BE49-F238E27FC236}">
                <a16:creationId xmlns:a16="http://schemas.microsoft.com/office/drawing/2014/main" id="{4EEBCECA-C68B-AB43-B212-B85B3CE10F22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3835482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i="1" dirty="0">
                <a:latin typeface="American Typewriter" charset="0"/>
                <a:ea typeface="American Typewriter" charset="0"/>
                <a:cs typeface="American Typewriter" charset="0"/>
              </a:rPr>
              <a:t>(showed proof for an important special case)</a:t>
            </a:r>
            <a:endParaRPr lang="en-US" altLang="en-US" sz="2400" i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DC0BC843-F3D1-9145-9F0E-658BDA9E08E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47664" y="5322083"/>
                <a:ext cx="7185847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(in fact, one-way functions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PRG, but that’s a much harder theorem)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altLang="en-US" sz="2400" i="1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DC0BC843-F3D1-9145-9F0E-658BDA9E0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322083"/>
                <a:ext cx="7185847" cy="843221"/>
              </a:xfrm>
              <a:prstGeom prst="rect">
                <a:avLst/>
              </a:prstGeom>
              <a:blipFill>
                <a:blip r:embed="rId4"/>
                <a:stretch>
                  <a:fillRect l="-1235" t="-2985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2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2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Universal Hardcore Predicate Conjecture 1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0898BE-6B79-934B-BBD3-7AC0197B8511}"/>
              </a:ext>
            </a:extLst>
          </p:cNvPr>
          <p:cNvSpPr/>
          <p:nvPr/>
        </p:nvSpPr>
        <p:spPr>
          <a:xfrm>
            <a:off x="683568" y="1268760"/>
            <a:ext cx="7920880" cy="26540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/>
              <p:nvPr/>
            </p:nvSpPr>
            <p:spPr>
              <a:xfrm>
                <a:off x="747614" y="1415088"/>
                <a:ext cx="790592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every one-way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b="1" dirty="0">
                    <a:solidFill>
                      <a:srgbClr val="0000FF"/>
                    </a:solidFill>
                  </a:rPr>
                  <a:t>   there exists </a:t>
                </a:r>
                <a:r>
                  <a:rPr lang="en-US" sz="2400" dirty="0"/>
                  <a:t>a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      for every PPT Circuit/Turing Machine A, </a:t>
                </a:r>
              </a:p>
              <a:p>
                <a:r>
                  <a:rPr lang="en-US" sz="2400" dirty="0"/>
                  <a:t>          there is a negligible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14" y="1415088"/>
                <a:ext cx="7905927" cy="1569660"/>
              </a:xfrm>
              <a:prstGeom prst="rect">
                <a:avLst/>
              </a:prstGeom>
              <a:blipFill>
                <a:blip r:embed="rId3"/>
                <a:stretch>
                  <a:fillRect l="-1284" t="-2400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/>
              <p:nvPr/>
            </p:nvSpPr>
            <p:spPr>
              <a:xfrm>
                <a:off x="619036" y="2984748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36" y="2984748"/>
                <a:ext cx="7905927" cy="783804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CD3D720-AC28-7B46-AF2F-69F7C6F7A728}"/>
                  </a:ext>
                </a:extLst>
              </p:cNvPr>
              <p:cNvSpPr/>
              <p:nvPr/>
            </p:nvSpPr>
            <p:spPr>
              <a:xfrm>
                <a:off x="683568" y="4150439"/>
                <a:ext cx="8280920" cy="1232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In fact</a:t>
                </a:r>
                <a:r>
                  <a:rPr lang="en-US" sz="2400" dirty="0"/>
                  <a:t>: I conjecture that for every one-way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, there </a:t>
                </a:r>
                <a:r>
                  <a:rPr lang="en-US" sz="2400" b="1" i="1" dirty="0">
                    <a:solidFill>
                      <a:srgbClr val="0000FF"/>
                    </a:solidFill>
                  </a:rPr>
                  <a:t>exists</a:t>
                </a:r>
                <a:r>
                  <a:rPr lang="en-US" sz="2400" dirty="0"/>
                  <a:t>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400" dirty="0"/>
                  <a:t> for which the predicate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1E177C"/>
                    </a:solidFill>
                  </a:rPr>
                  <a:t> </a:t>
                </a:r>
                <a:r>
                  <a:rPr lang="en-US" sz="2400" dirty="0"/>
                  <a:t>that is hardcore.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CD3D720-AC28-7B46-AF2F-69F7C6F7A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150439"/>
                <a:ext cx="8280920" cy="1232069"/>
              </a:xfrm>
              <a:prstGeom prst="rect">
                <a:avLst/>
              </a:prstGeom>
              <a:blipFill>
                <a:blip r:embed="rId5"/>
                <a:stretch>
                  <a:fillRect l="-1070" t="-2041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8D1CBA8-85CF-8177-CC46-06CA379BD6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15887"/>
            <a:ext cx="1800200" cy="13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0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2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Universal Hardcore Predicate Conjecture 2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0898BE-6B79-934B-BBD3-7AC0197B8511}"/>
              </a:ext>
            </a:extLst>
          </p:cNvPr>
          <p:cNvSpPr/>
          <p:nvPr/>
        </p:nvSpPr>
        <p:spPr>
          <a:xfrm>
            <a:off x="683568" y="1268760"/>
            <a:ext cx="7920880" cy="26540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/>
              <p:nvPr/>
            </p:nvSpPr>
            <p:spPr>
              <a:xfrm>
                <a:off x="747614" y="1415088"/>
                <a:ext cx="790592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every one-way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   there is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an efficiently generatable </a:t>
                </a:r>
                <a:r>
                  <a:rPr lang="en-US" sz="2400" dirty="0"/>
                  <a:t>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      for every PPT Circuit/Turing Machine A, </a:t>
                </a:r>
              </a:p>
              <a:p>
                <a:r>
                  <a:rPr lang="en-US" sz="2400" dirty="0"/>
                  <a:t>          there is a negligible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14" y="1415088"/>
                <a:ext cx="7905927" cy="1569660"/>
              </a:xfrm>
              <a:prstGeom prst="rect">
                <a:avLst/>
              </a:prstGeom>
              <a:blipFill>
                <a:blip r:embed="rId3"/>
                <a:stretch>
                  <a:fillRect l="-1284" t="-2400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/>
              <p:nvPr/>
            </p:nvSpPr>
            <p:spPr>
              <a:xfrm>
                <a:off x="619036" y="2984748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36" y="2984748"/>
                <a:ext cx="7905927" cy="783804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3999046-1531-C053-8B7B-E709EA861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37553"/>
            <a:ext cx="6192688" cy="260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One-way Functions (Take 1)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B732D8-6029-314A-8B12-1BB5A5E3CB2A}"/>
              </a:ext>
            </a:extLst>
          </p:cNvPr>
          <p:cNvSpPr/>
          <p:nvPr/>
        </p:nvSpPr>
        <p:spPr>
          <a:xfrm>
            <a:off x="783450" y="1628799"/>
            <a:ext cx="7920880" cy="20882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/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 function (family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)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is one-way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  <a:blipFill>
                <a:blip r:embed="rId3"/>
                <a:stretch>
                  <a:fillRect l="-1124" t="-2062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/>
              <p:nvPr/>
            </p:nvSpPr>
            <p:spPr>
              <a:xfrm>
                <a:off x="698521" y="3068960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3068960"/>
                <a:ext cx="7905927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73BAC0F-83E8-AA4E-8A3A-51F271372DC1}"/>
                  </a:ext>
                </a:extLst>
              </p:cNvPr>
              <p:cNvSpPr/>
              <p:nvPr/>
            </p:nvSpPr>
            <p:spPr>
              <a:xfrm>
                <a:off x="823301" y="4221088"/>
                <a:ext cx="83911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x.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73BAC0F-83E8-AA4E-8A3A-51F271372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01" y="4221088"/>
                <a:ext cx="8391110" cy="461665"/>
              </a:xfrm>
              <a:prstGeom prst="rect">
                <a:avLst/>
              </a:prstGeom>
              <a:blipFill>
                <a:blip r:embed="rId5"/>
                <a:stretch>
                  <a:fillRect l="-1057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5BA7A6C-0F46-8142-B9FB-A303E2F4D852}"/>
                  </a:ext>
                </a:extLst>
              </p:cNvPr>
              <p:cNvSpPr/>
              <p:nvPr/>
            </p:nvSpPr>
            <p:spPr>
              <a:xfrm>
                <a:off x="827584" y="4941168"/>
                <a:ext cx="831641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This is one-way according to the above definition. </a:t>
                </a:r>
                <a:br>
                  <a:rPr lang="en-US" sz="2400" dirty="0">
                    <a:solidFill>
                      <a:prstClr val="black"/>
                    </a:solidFill>
                  </a:rPr>
                </a:br>
                <a:r>
                  <a:rPr lang="en-US" sz="2400" dirty="0">
                    <a:solidFill>
                      <a:prstClr val="black"/>
                    </a:solidFill>
                  </a:rPr>
                  <a:t>In fact, impossible to find </a:t>
                </a:r>
                <a:r>
                  <a:rPr lang="en-US" sz="2400" i="1" dirty="0">
                    <a:solidFill>
                      <a:prstClr val="black"/>
                    </a:solidFill>
                  </a:rPr>
                  <a:t>the</a:t>
                </a:r>
                <a:r>
                  <a:rPr lang="en-US" sz="2400" dirty="0">
                    <a:solidFill>
                      <a:prstClr val="black"/>
                    </a:solidFill>
                  </a:rPr>
                  <a:t> inverse even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has unbounded time.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5BA7A6C-0F46-8142-B9FB-A303E2F4D8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41168"/>
                <a:ext cx="8316416" cy="1200329"/>
              </a:xfrm>
              <a:prstGeom prst="rect">
                <a:avLst/>
              </a:prstGeom>
              <a:blipFill>
                <a:blip r:embed="rId6"/>
                <a:stretch>
                  <a:fillRect l="-1067" t="-41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1EC88CDE-8E8F-A045-9AD3-BD40CFF7F40B}"/>
              </a:ext>
            </a:extLst>
          </p:cNvPr>
          <p:cNvSpPr/>
          <p:nvPr/>
        </p:nvSpPr>
        <p:spPr>
          <a:xfrm>
            <a:off x="823300" y="6279703"/>
            <a:ext cx="8141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Conclusion: not a useful/meaningful definition.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0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One-way Functions (Take 1)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B732D8-6029-314A-8B12-1BB5A5E3CB2A}"/>
              </a:ext>
            </a:extLst>
          </p:cNvPr>
          <p:cNvSpPr/>
          <p:nvPr/>
        </p:nvSpPr>
        <p:spPr>
          <a:xfrm>
            <a:off x="783450" y="1628799"/>
            <a:ext cx="7920880" cy="20882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/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 function (family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)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is one-way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  <a:blipFill>
                <a:blip r:embed="rId3"/>
                <a:stretch>
                  <a:fillRect l="-1124" t="-2062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/>
              <p:nvPr/>
            </p:nvSpPr>
            <p:spPr>
              <a:xfrm>
                <a:off x="698521" y="3068960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3068960"/>
                <a:ext cx="7905927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0BB0021-DEF3-EB49-9A31-68F6B4BB83E0}"/>
              </a:ext>
            </a:extLst>
          </p:cNvPr>
          <p:cNvSpPr/>
          <p:nvPr/>
        </p:nvSpPr>
        <p:spPr>
          <a:xfrm>
            <a:off x="783450" y="4224863"/>
            <a:ext cx="83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E177C"/>
                </a:solidFill>
              </a:rPr>
              <a:t>The Right Definition: </a:t>
            </a:r>
            <a:r>
              <a:rPr lang="en-US" sz="2400" dirty="0">
                <a:solidFill>
                  <a:schemeClr val="tx1"/>
                </a:solidFill>
              </a:rPr>
              <a:t>Impossible to find </a:t>
            </a:r>
            <a:r>
              <a:rPr lang="en-US" sz="2400" b="1" i="1" dirty="0">
                <a:solidFill>
                  <a:srgbClr val="1E177C"/>
                </a:solidFill>
              </a:rPr>
              <a:t>an</a:t>
            </a:r>
            <a:r>
              <a:rPr lang="en-US" sz="2400" dirty="0">
                <a:solidFill>
                  <a:schemeClr val="tx1"/>
                </a:solidFill>
              </a:rPr>
              <a:t> inverse in </a:t>
            </a:r>
            <a:r>
              <a:rPr lang="en-US" sz="2400" dirty="0" err="1">
                <a:solidFill>
                  <a:schemeClr val="tx1"/>
                </a:solidFill>
              </a:rPr>
              <a:t>p.p.t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322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One-way Functions: The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B732D8-6029-314A-8B12-1BB5A5E3CB2A}"/>
              </a:ext>
            </a:extLst>
          </p:cNvPr>
          <p:cNvSpPr/>
          <p:nvPr/>
        </p:nvSpPr>
        <p:spPr>
          <a:xfrm>
            <a:off x="783450" y="1628799"/>
            <a:ext cx="8253046" cy="20882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/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 function (family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)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is one-way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  <a:blipFill>
                <a:blip r:embed="rId3"/>
                <a:stretch>
                  <a:fillRect l="-1124" t="-2062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/>
              <p:nvPr/>
            </p:nvSpPr>
            <p:spPr>
              <a:xfrm>
                <a:off x="698521" y="3068960"/>
                <a:ext cx="83379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3068960"/>
                <a:ext cx="8337975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93DA0756-031A-3847-B125-72D2299A17F4}"/>
              </a:ext>
            </a:extLst>
          </p:cNvPr>
          <p:cNvSpPr/>
          <p:nvPr/>
        </p:nvSpPr>
        <p:spPr>
          <a:xfrm>
            <a:off x="823301" y="5791829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One-way Permutations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E53139-9AC1-184E-A3B6-5091DA9F34D6}"/>
                  </a:ext>
                </a:extLst>
              </p:cNvPr>
              <p:cNvSpPr/>
              <p:nvPr/>
            </p:nvSpPr>
            <p:spPr>
              <a:xfrm>
                <a:off x="823301" y="6237309"/>
                <a:ext cx="61249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One-to-one one-way functions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E53139-9AC1-184E-A3B6-5091DA9F3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01" y="6237309"/>
                <a:ext cx="6124963" cy="461665"/>
              </a:xfrm>
              <a:prstGeom prst="rect">
                <a:avLst/>
              </a:prstGeom>
              <a:blipFill>
                <a:blip r:embed="rId5"/>
                <a:stretch>
                  <a:fillRect l="-1449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AF1BCF8-2886-5D4B-AC3C-B87A0B14D419}"/>
              </a:ext>
            </a:extLst>
          </p:cNvPr>
          <p:cNvSpPr/>
          <p:nvPr/>
        </p:nvSpPr>
        <p:spPr>
          <a:xfrm>
            <a:off x="792088" y="4335487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always find </a:t>
            </a:r>
            <a:r>
              <a:rPr lang="en-US" sz="2400" i="1" dirty="0"/>
              <a:t>an</a:t>
            </a:r>
            <a:r>
              <a:rPr lang="en-US" sz="2400" dirty="0"/>
              <a:t> inverse with unbounded 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51D316-6DB4-A948-A3F7-567D789F56FC}"/>
              </a:ext>
            </a:extLst>
          </p:cNvPr>
          <p:cNvSpPr/>
          <p:nvPr/>
        </p:nvSpPr>
        <p:spPr>
          <a:xfrm>
            <a:off x="838666" y="4983559"/>
            <a:ext cx="7981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… but should be hard with probabilistic polynomial time</a:t>
            </a:r>
          </a:p>
        </p:txBody>
      </p:sp>
    </p:spTree>
    <p:extLst>
      <p:ext uri="{BB962C8B-B14F-4D97-AF65-F5344CB8AC3E}">
        <p14:creationId xmlns:p14="http://schemas.microsoft.com/office/powerpoint/2010/main" val="28830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968987" y="1700808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Define one-way functions (OWF).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657787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Define Hardcore bits (HCB).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1103BA3-46A2-5843-82A1-58005220889B}"/>
              </a:ext>
            </a:extLst>
          </p:cNvPr>
          <p:cNvSpPr txBox="1">
            <a:spLocks noChangeArrowheads="1"/>
          </p:cNvSpPr>
          <p:nvPr/>
        </p:nvSpPr>
        <p:spPr>
          <a:xfrm>
            <a:off x="950767" y="466114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4. </a:t>
            </a: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Goldreich-Levin Theorem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every OWF has a HCB.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3. Show that one-way 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permutations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(OWP)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blipFill>
                <a:blip r:embed="rId3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2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Hardcore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/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function, we know it’s hard to compute a pre-image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for a randomly chosen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  <a:blipFill>
                <a:blip r:embed="rId3"/>
                <a:stretch>
                  <a:fillRect l="-1122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4CA32C7-D772-1844-BFF3-9BDD484CFDFA}"/>
              </a:ext>
            </a:extLst>
          </p:cNvPr>
          <p:cNvSpPr/>
          <p:nvPr/>
        </p:nvSpPr>
        <p:spPr>
          <a:xfrm>
            <a:off x="829616" y="3707740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How about computing partial information about an inverse?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375AE-F0A9-5540-A9E7-060377E65C0D}"/>
              </a:ext>
            </a:extLst>
          </p:cNvPr>
          <p:cNvSpPr/>
          <p:nvPr/>
        </p:nvSpPr>
        <p:spPr>
          <a:xfrm>
            <a:off x="794629" y="5430578"/>
            <a:ext cx="7905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Exercise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There are one-way functions for which it is easy to compute the first half of the bits of an inverse.</a:t>
            </a:r>
          </a:p>
        </p:txBody>
      </p:sp>
    </p:spTree>
    <p:extLst>
      <p:ext uri="{BB962C8B-B14F-4D97-AF65-F5344CB8AC3E}">
        <p14:creationId xmlns:p14="http://schemas.microsoft.com/office/powerpoint/2010/main" val="265773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41643</TotalTime>
  <Words>3414</Words>
  <Application>Microsoft Macintosh PowerPoint</Application>
  <PresentationFormat>On-screen Show (4:3)</PresentationFormat>
  <Paragraphs>354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American Typewriter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1015</cp:revision>
  <dcterms:created xsi:type="dcterms:W3CDTF">2014-03-14T23:52:55Z</dcterms:created>
  <dcterms:modified xsi:type="dcterms:W3CDTF">2023-09-24T14:47:04Z</dcterms:modified>
</cp:coreProperties>
</file>