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28"/>
  </p:notesMasterIdLst>
  <p:handoutMasterIdLst>
    <p:handoutMasterId r:id="rId29"/>
  </p:handoutMasterIdLst>
  <p:sldIdLst>
    <p:sldId id="571" r:id="rId3"/>
    <p:sldId id="1206" r:id="rId4"/>
    <p:sldId id="1189" r:id="rId5"/>
    <p:sldId id="1191" r:id="rId6"/>
    <p:sldId id="1192" r:id="rId7"/>
    <p:sldId id="1190" r:id="rId8"/>
    <p:sldId id="1210" r:id="rId9"/>
    <p:sldId id="1221" r:id="rId10"/>
    <p:sldId id="1223" r:id="rId11"/>
    <p:sldId id="1225" r:id="rId12"/>
    <p:sldId id="1226" r:id="rId13"/>
    <p:sldId id="1227" r:id="rId14"/>
    <p:sldId id="1228" r:id="rId15"/>
    <p:sldId id="1249" r:id="rId16"/>
    <p:sldId id="1222" r:id="rId17"/>
    <p:sldId id="1250" r:id="rId18"/>
    <p:sldId id="1251" r:id="rId19"/>
    <p:sldId id="1213" r:id="rId20"/>
    <p:sldId id="1253" r:id="rId21"/>
    <p:sldId id="1252" r:id="rId22"/>
    <p:sldId id="1254" r:id="rId23"/>
    <p:sldId id="1209" r:id="rId24"/>
    <p:sldId id="1256" r:id="rId25"/>
    <p:sldId id="1257" r:id="rId26"/>
    <p:sldId id="1255" r:id="rId27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D68"/>
    <a:srgbClr val="FF3FAE"/>
    <a:srgbClr val="B73BF3"/>
    <a:srgbClr val="008000"/>
    <a:srgbClr val="FF0000"/>
    <a:srgbClr val="3366FF"/>
    <a:srgbClr val="FFFFFF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60"/>
    <p:restoredTop sz="80579" autoAdjust="0"/>
  </p:normalViewPr>
  <p:slideViewPr>
    <p:cSldViewPr>
      <p:cViewPr varScale="1">
        <p:scale>
          <a:sx n="100" d="100"/>
          <a:sy n="100" d="100"/>
        </p:scale>
        <p:origin x="3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85" d="100"/>
        <a:sy n="85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584" y="-62"/>
      </p:cViewPr>
      <p:guideLst>
        <p:guide orient="horz" pos="2904"/>
        <p:guide pos="218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5888" y="0"/>
            <a:ext cx="30067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67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5888" y="8758238"/>
            <a:ext cx="30067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9A2E8F-7ABF-44F9-86E9-561587CEE7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t" anchorCtr="0" compatLnSpc="1">
            <a:prstTxWarp prst="textNoShape">
              <a:avLst/>
            </a:prstTxWarp>
          </a:bodyPr>
          <a:lstStyle>
            <a:lvl1pPr defTabSz="928414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67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t" anchorCtr="0" compatLnSpc="1">
            <a:prstTxWarp prst="textNoShape">
              <a:avLst/>
            </a:prstTxWarp>
          </a:bodyPr>
          <a:lstStyle>
            <a:lvl1pPr algn="r" defTabSz="928414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0563"/>
            <a:ext cx="4611688" cy="345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9913"/>
            <a:ext cx="5083175" cy="414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67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b" anchorCtr="0" compatLnSpc="1">
            <a:prstTxWarp prst="textNoShape">
              <a:avLst/>
            </a:prstTxWarp>
          </a:bodyPr>
          <a:lstStyle>
            <a:lvl1pPr defTabSz="928414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9825"/>
            <a:ext cx="30067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723C05C1-84C5-4B39-BB4F-CC8B8F769C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8C13DC-EB30-4E7B-9A79-FF6A33A169F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637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8C13DC-EB30-4E7B-9A79-FF6A33A169F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307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8C13DC-EB30-4E7B-9A79-FF6A33A169F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189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8C13DC-EB30-4E7B-9A79-FF6A33A169F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073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638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538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615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966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8C13DC-EB30-4E7B-9A79-FF6A33A169F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179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936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623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231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060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6381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4939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8C13DC-EB30-4E7B-9A79-FF6A33A169F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6878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850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079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639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266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428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206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162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88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09FD5-483D-441E-8A4E-A8ECAE7A8F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00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95C5F-0F50-4895-B050-3DC8A34C0B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06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52761-3F43-43C1-B40C-96384808D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579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6950-5E82-44F5-A78D-4712FEE950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07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C6B89-2C45-49D9-80A7-68FF0E977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446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105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76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5281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5419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3751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154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BF1BD-F626-47C1-BBF3-A3BE37C840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917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7468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9488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5063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3124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594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07DFF-FE07-47DD-B076-2C48C9A108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78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08776-0F8C-40A7-8647-EFA45DE146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97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3DA8B-38D5-4206-A305-5AC0AA8D55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47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87D42-31C2-40A9-ACF0-6B52B9DD72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72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137A5-1E94-4A41-8D1E-5A1BB34578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86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C1CE3-BBAB-4CAD-96AB-4B44F7E175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03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B2DF1-197C-4E42-A66A-D1F012AC5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92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F8D58E9-2269-452D-80B1-5E4570EADE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2023-09-20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22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3.wmf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wmf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0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8.png"/><Relationship Id="rId7" Type="http://schemas.openxmlformats.org/officeDocument/2006/relationships/image" Target="../media/image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7.png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8.png"/><Relationship Id="rId7" Type="http://schemas.openxmlformats.org/officeDocument/2006/relationships/image" Target="../media/image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9.png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0.png"/><Relationship Id="rId4" Type="http://schemas.openxmlformats.org/officeDocument/2006/relationships/image" Target="../media/image2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1.png"/><Relationship Id="rId5" Type="http://schemas.openxmlformats.org/officeDocument/2006/relationships/image" Target="../media/image4.png"/><Relationship Id="rId4" Type="http://schemas.openxmlformats.org/officeDocument/2006/relationships/image" Target="../media/image20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11.png"/><Relationship Id="rId4" Type="http://schemas.openxmlformats.org/officeDocument/2006/relationships/image" Target="../media/image20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3" Type="http://schemas.openxmlformats.org/officeDocument/2006/relationships/image" Target="../media/image1.png"/><Relationship Id="rId7" Type="http://schemas.openxmlformats.org/officeDocument/2006/relationships/image" Target="../media/image2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7.png"/><Relationship Id="rId11" Type="http://schemas.openxmlformats.org/officeDocument/2006/relationships/image" Target="../media/image128.png"/><Relationship Id="rId5" Type="http://schemas.openxmlformats.org/officeDocument/2006/relationships/image" Target="../media/image3.wmf"/><Relationship Id="rId10" Type="http://schemas.openxmlformats.org/officeDocument/2006/relationships/image" Target="../media/image127.png"/><Relationship Id="rId4" Type="http://schemas.openxmlformats.org/officeDocument/2006/relationships/image" Target="../media/image2.jpeg"/><Relationship Id="rId9" Type="http://schemas.openxmlformats.org/officeDocument/2006/relationships/image" Target="../media/image2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8.png"/><Relationship Id="rId7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0.png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8.png"/><Relationship Id="rId7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0.png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8864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6.875/18.425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3682752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5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2996952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8B37B9-ED9B-2344-8B34-590274FEE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352" y="5949280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Calibri" pitchFamily="34" charset="0"/>
              </a:rPr>
              <a:t>Course website: </a:t>
            </a:r>
            <a:r>
              <a:rPr lang="en-US" sz="2400" b="1" i="1" dirty="0">
                <a:latin typeface="Calibri" pitchFamily="34" charset="0"/>
              </a:rPr>
              <a:t>https://mit6875.github.io/ </a:t>
            </a:r>
          </a:p>
        </p:txBody>
      </p:sp>
    </p:spTree>
    <p:extLst>
      <p:ext uri="{BB962C8B-B14F-4D97-AF65-F5344CB8AC3E}">
        <p14:creationId xmlns:p14="http://schemas.microsoft.com/office/powerpoint/2010/main" val="428320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C37A8E-9492-698F-9FA6-826034D015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 triple of algorithms (Gen, MAC, Ver):</a:t>
                </a:r>
              </a:p>
              <a:p>
                <a:r>
                  <a:rPr lang="en-US" sz="2800" dirty="0">
                    <a:solidFill>
                      <a:srgbClr val="0070C0"/>
                    </a:solidFill>
                  </a:rPr>
                  <a:t>Gen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(1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: </a:t>
                </a:r>
                <a:r>
                  <a:rPr lang="en-US" sz="2800" dirty="0"/>
                  <a:t>Produces a key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>
                    <a:solidFill>
                      <a:srgbClr val="0070C0"/>
                    </a:solidFill>
                  </a:rPr>
                  <a:t>MAC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: </a:t>
                </a:r>
                <a:r>
                  <a:rPr lang="en-US" sz="2800" dirty="0"/>
                  <a:t>Outputs a tag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(may be deterministic).</a:t>
                </a:r>
              </a:p>
              <a:p>
                <a:r>
                  <a:rPr lang="en-US" sz="2800" dirty="0">
                    <a:solidFill>
                      <a:srgbClr val="0070C0"/>
                    </a:solidFill>
                  </a:rPr>
                  <a:t>Ver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: </a:t>
                </a:r>
                <a:r>
                  <a:rPr lang="en-US" sz="2800" dirty="0"/>
                  <a:t>Outputs Accept or Reject.</a:t>
                </a:r>
              </a:p>
              <a:p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FF0000"/>
                    </a:solidFill>
                  </a:rPr>
                  <a:t>Correctness</a:t>
                </a:r>
                <a:r>
                  <a:rPr lang="en-US" sz="2800" dirty="0">
                    <a:solidFill>
                      <a:schemeClr val="tx1"/>
                    </a:solidFill>
                  </a:rPr>
                  <a:t>: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Pr</a:t>
                </a:r>
                <a:r>
                  <a:rPr lang="en-US" sz="2800" dirty="0">
                    <a:solidFill>
                      <a:schemeClr val="tx1"/>
                    </a:solidFill>
                  </a:rPr>
                  <a:t>[Ver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𝑀𝐴𝐶</m:t>
                        </m:r>
                        <m:d>
                          <m:d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Accept] = 1 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FF0000"/>
                    </a:solidFill>
                  </a:rPr>
                  <a:t>Security: </a:t>
                </a:r>
                <a:r>
                  <a:rPr lang="en-US" sz="2800" i="1" dirty="0"/>
                  <a:t>Hard to forge. </a:t>
                </a:r>
                <a:r>
                  <a:rPr lang="en-US" sz="2800" dirty="0"/>
                  <a:t>Intuitively, it should be hard to come up with a new pair </a:t>
                </a:r>
                <a:r>
                  <a:rPr lang="en-US" sz="2800" i="1" dirty="0"/>
                  <a:t>(m’, t’) </a:t>
                </a:r>
                <a:r>
                  <a:rPr lang="en-US" sz="2800" dirty="0"/>
                  <a:t>such that Ver accepts.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C37A8E-9492-698F-9FA6-826034D015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98" t="-1681" r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ubtitle 1">
            <a:extLst>
              <a:ext uri="{FF2B5EF4-FFF2-40B4-BE49-F238E27FC236}">
                <a16:creationId xmlns:a16="http://schemas.microsoft.com/office/drawing/2014/main" id="{3E1149BF-BB56-F495-8AE1-3FC8F47FE24F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Message Authentication Codes (MACs)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39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96B6732E-E55D-BC6E-4390-0734870291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What is the power of the adversary?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42819C4-052D-89D5-77C1-7BD479CB957C}"/>
              </a:ext>
            </a:extLst>
          </p:cNvPr>
          <p:cNvCxnSpPr>
            <a:cxnSpLocks/>
          </p:cNvCxnSpPr>
          <p:nvPr/>
        </p:nvCxnSpPr>
        <p:spPr>
          <a:xfrm flipH="1" flipV="1">
            <a:off x="2425080" y="2540200"/>
            <a:ext cx="3899284" cy="4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E32DB9FA-B3C4-961F-9B01-D70E51A304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97F07D5-919F-5FCA-AED3-F47D11D753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38" name="Rectangle 63">
            <a:extLst>
              <a:ext uri="{FF2B5EF4-FFF2-40B4-BE49-F238E27FC236}">
                <a16:creationId xmlns:a16="http://schemas.microsoft.com/office/drawing/2014/main" id="{2B811A07-63F6-353A-491E-08D4A976E697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9" name="Rectangle 63">
            <a:extLst>
              <a:ext uri="{FF2B5EF4-FFF2-40B4-BE49-F238E27FC236}">
                <a16:creationId xmlns:a16="http://schemas.microsoft.com/office/drawing/2014/main" id="{6A63BCAE-A517-051B-5613-620AD70D33D5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7180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40" name="Rectangular Callout 39">
            <a:extLst>
              <a:ext uri="{FF2B5EF4-FFF2-40B4-BE49-F238E27FC236}">
                <a16:creationId xmlns:a16="http://schemas.microsoft.com/office/drawing/2014/main" id="{9D229757-63E4-9363-20C8-B95C68D3A6B1}"/>
              </a:ext>
            </a:extLst>
          </p:cNvPr>
          <p:cNvSpPr/>
          <p:nvPr/>
        </p:nvSpPr>
        <p:spPr>
          <a:xfrm>
            <a:off x="1560984" y="1596081"/>
            <a:ext cx="541040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63">
                <a:extLst>
                  <a:ext uri="{FF2B5EF4-FFF2-40B4-BE49-F238E27FC236}">
                    <a16:creationId xmlns:a16="http://schemas.microsoft.com/office/drawing/2014/main" id="{69596166-1245-194B-0C48-91BEACF5843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19672" y="21621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(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𝑚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,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𝑀𝐴𝐶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(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𝑘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,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𝑚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))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1" name="Rectangle 63">
                <a:extLst>
                  <a:ext uri="{FF2B5EF4-FFF2-40B4-BE49-F238E27FC236}">
                    <a16:creationId xmlns:a16="http://schemas.microsoft.com/office/drawing/2014/main" id="{69596166-1245-194B-0C48-91BEACF58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672" y="2162161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 descr="MCj04359310000[1]">
            <a:extLst>
              <a:ext uri="{FF2B5EF4-FFF2-40B4-BE49-F238E27FC236}">
                <a16:creationId xmlns:a16="http://schemas.microsoft.com/office/drawing/2014/main" id="{A177BD2A-F169-98A7-A038-5184CFCD8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76" y="2230329"/>
            <a:ext cx="648072" cy="51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63">
                <a:extLst>
                  <a:ext uri="{FF2B5EF4-FFF2-40B4-BE49-F238E27FC236}">
                    <a16:creationId xmlns:a16="http://schemas.microsoft.com/office/drawing/2014/main" id="{C05B18F4-9BE6-596C-8E6B-8E2480FA068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245169" y="2320098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(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𝑚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,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𝑀𝐴𝐶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(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𝑘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,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𝑚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))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or </a:t>
                </a:r>
                <a14:m>
                  <m:oMath xmlns:m="http://schemas.openxmlformats.org/officeDocument/2006/math">
                    <m:r>
                      <a:rPr kumimoji="0" lang="en-US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⊥</m:t>
                    </m:r>
                  </m:oMath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3" name="Rectangle 63">
                <a:extLst>
                  <a:ext uri="{FF2B5EF4-FFF2-40B4-BE49-F238E27FC236}">
                    <a16:creationId xmlns:a16="http://schemas.microsoft.com/office/drawing/2014/main" id="{C05B18F4-9BE6-596C-8E6B-8E2480FA0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169" y="2320098"/>
                <a:ext cx="2850976" cy="378039"/>
              </a:xfrm>
              <a:prstGeom prst="rect">
                <a:avLst/>
              </a:prstGeom>
              <a:blipFill>
                <a:blip r:embed="rId6"/>
                <a:stretch>
                  <a:fillRect t="-29032" b="-6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>
                <a:extLst>
                  <a:ext uri="{FF2B5EF4-FFF2-40B4-BE49-F238E27FC236}">
                    <a16:creationId xmlns:a16="http://schemas.microsoft.com/office/drawing/2014/main" id="{73978A19-0389-7DCB-569C-905EA7C75A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3781434"/>
                <a:ext cx="8229600" cy="280191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Can see many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𝑀𝐴𝐶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Can access a MAC oracle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𝑀𝐴𝐶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 ∙ )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400" dirty="0"/>
                  <a:t>Obtain tags for message of choice.</a:t>
                </a:r>
              </a:p>
              <a:p>
                <a:pPr marL="0" indent="0">
                  <a:buNone/>
                </a:pPr>
                <a:r>
                  <a:rPr lang="en-US" sz="2800" dirty="0"/>
                  <a:t>This is called a 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chosen message attack (CMA).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5" name="Content Placeholder 2">
                <a:extLst>
                  <a:ext uri="{FF2B5EF4-FFF2-40B4-BE49-F238E27FC236}">
                    <a16:creationId xmlns:a16="http://schemas.microsoft.com/office/drawing/2014/main" id="{73978A19-0389-7DCB-569C-905EA7C75A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781434"/>
                <a:ext cx="8229600" cy="2801919"/>
              </a:xfrm>
              <a:blipFill>
                <a:blip r:embed="rId7"/>
                <a:stretch>
                  <a:fillRect l="-1698"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72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CCF5F-0E3E-127C-FF92-171259399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027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/>
              <a:t>Total break: </a:t>
            </a:r>
            <a:r>
              <a:rPr lang="en-US" sz="2800" dirty="0"/>
              <a:t>The adversary should not be able to recover the key</a:t>
            </a:r>
            <a:r>
              <a:rPr lang="en-US" sz="2800" i="1" dirty="0"/>
              <a:t> k</a:t>
            </a:r>
            <a:r>
              <a:rPr lang="en-US" sz="2800" dirty="0"/>
              <a:t>.</a:t>
            </a:r>
          </a:p>
          <a:p>
            <a:r>
              <a:rPr lang="en-US" sz="2800" b="1" dirty="0"/>
              <a:t>Universal break: </a:t>
            </a:r>
            <a:r>
              <a:rPr lang="en-US" sz="2800" dirty="0"/>
              <a:t>The adversary can generate a valid tag for </a:t>
            </a:r>
            <a:r>
              <a:rPr lang="en-US" sz="2800" dirty="0">
                <a:solidFill>
                  <a:srgbClr val="FF0000"/>
                </a:solidFill>
              </a:rPr>
              <a:t>every </a:t>
            </a:r>
            <a:r>
              <a:rPr lang="en-US" sz="2800" dirty="0"/>
              <a:t>message.</a:t>
            </a:r>
          </a:p>
          <a:p>
            <a:r>
              <a:rPr lang="en-US" sz="2800" b="1" dirty="0"/>
              <a:t>Existential break: </a:t>
            </a:r>
            <a:r>
              <a:rPr lang="en-US" sz="2800" dirty="0"/>
              <a:t>The adversary can generate a </a:t>
            </a:r>
            <a:r>
              <a:rPr lang="en-US" sz="2800" dirty="0">
                <a:solidFill>
                  <a:srgbClr val="FF0000"/>
                </a:solidFill>
              </a:rPr>
              <a:t>new</a:t>
            </a:r>
            <a:r>
              <a:rPr lang="en-US" sz="2800" dirty="0"/>
              <a:t> valid tag </a:t>
            </a:r>
            <a:r>
              <a:rPr lang="en-US" sz="2800" i="1" dirty="0"/>
              <a:t>t</a:t>
            </a:r>
            <a:r>
              <a:rPr lang="en-US" sz="2800" dirty="0"/>
              <a:t> for </a:t>
            </a:r>
            <a:r>
              <a:rPr lang="en-US" sz="2800" dirty="0">
                <a:solidFill>
                  <a:srgbClr val="FF0000"/>
                </a:solidFill>
              </a:rPr>
              <a:t>some</a:t>
            </a:r>
            <a:r>
              <a:rPr lang="en-US" sz="2800" dirty="0"/>
              <a:t> message </a:t>
            </a:r>
            <a:r>
              <a:rPr lang="en-US" sz="2800" i="1" dirty="0"/>
              <a:t>m. </a:t>
            </a:r>
          </a:p>
          <a:p>
            <a:endParaRPr lang="en-US" sz="2800" i="1" dirty="0"/>
          </a:p>
          <a:p>
            <a:pPr marL="0" indent="0">
              <a:buNone/>
            </a:pPr>
            <a:r>
              <a:rPr lang="en-US" sz="2800" dirty="0"/>
              <a:t>We will require MACs to be secure against the existential break!!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AF43C9F4-C9CC-D70E-1553-3C2446F487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0910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Defining MAC Security</a:t>
            </a:r>
            <a:endParaRPr lang="en-US" sz="2400" b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DC7C6A-DCBE-52AD-08CD-FA7796AFE949}"/>
              </a:ext>
            </a:extLst>
          </p:cNvPr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37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1B14E-8CA4-8074-2E94-9F2F43E31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45" y="1552110"/>
            <a:ext cx="8229600" cy="4844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/>
              <a:t>E</a:t>
            </a:r>
            <a:r>
              <a:rPr lang="en-US" sz="2400" dirty="0"/>
              <a:t>xistentially </a:t>
            </a:r>
            <a:r>
              <a:rPr lang="en-US" sz="2400" b="1" u="sng" dirty="0"/>
              <a:t>U</a:t>
            </a:r>
            <a:r>
              <a:rPr lang="en-US" sz="2400" dirty="0"/>
              <a:t>n</a:t>
            </a:r>
            <a:r>
              <a:rPr lang="en-US" sz="2400" b="1" u="sng" dirty="0"/>
              <a:t>f</a:t>
            </a:r>
            <a:r>
              <a:rPr lang="en-US" sz="2400" dirty="0"/>
              <a:t>orgeable against </a:t>
            </a:r>
            <a:r>
              <a:rPr lang="en-US" sz="2400" b="1" u="sng" dirty="0"/>
              <a:t>C</a:t>
            </a:r>
            <a:r>
              <a:rPr lang="en-US" sz="2400" dirty="0"/>
              <a:t>hosen </a:t>
            </a:r>
            <a:r>
              <a:rPr lang="en-US" sz="2400" b="1" u="sng" dirty="0"/>
              <a:t>M</a:t>
            </a:r>
            <a:r>
              <a:rPr lang="en-US" sz="2400" dirty="0"/>
              <a:t>essage </a:t>
            </a:r>
            <a:r>
              <a:rPr lang="en-US" sz="2400" b="1" u="sng" dirty="0"/>
              <a:t>A</a:t>
            </a:r>
            <a:r>
              <a:rPr lang="en-US" sz="2400" dirty="0"/>
              <a:t>ttacks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4EDD405E-5421-66D7-7BEA-A3F48F01FF03}"/>
              </a:ext>
            </a:extLst>
          </p:cNvPr>
          <p:cNvSpPr txBox="1">
            <a:spLocks/>
          </p:cNvSpPr>
          <p:nvPr/>
        </p:nvSpPr>
        <p:spPr>
          <a:xfrm>
            <a:off x="457200" y="40910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EUF-CMA Security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7" name="Picture 6" descr="MCj04359310000[1]">
            <a:extLst>
              <a:ext uri="{FF2B5EF4-FFF2-40B4-BE49-F238E27FC236}">
                <a16:creationId xmlns:a16="http://schemas.microsoft.com/office/drawing/2014/main" id="{BBF8B13B-9FC4-49AE-1F30-772FA97D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25" y="2264105"/>
            <a:ext cx="712879" cy="56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D0FEB5-3D5B-AA12-374A-AA3A7C6F09A9}"/>
              </a:ext>
            </a:extLst>
          </p:cNvPr>
          <p:cNvCxnSpPr/>
          <p:nvPr/>
        </p:nvCxnSpPr>
        <p:spPr>
          <a:xfrm>
            <a:off x="2503898" y="2927120"/>
            <a:ext cx="345638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0C10AF-55D5-24F7-3D10-492453A8FE78}"/>
              </a:ext>
            </a:extLst>
          </p:cNvPr>
          <p:cNvCxnSpPr/>
          <p:nvPr/>
        </p:nvCxnSpPr>
        <p:spPr>
          <a:xfrm>
            <a:off x="2493375" y="3857676"/>
            <a:ext cx="345638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5EFF262-C2E0-1867-05D7-AB9F73ECF9CC}"/>
              </a:ext>
            </a:extLst>
          </p:cNvPr>
          <p:cNvCxnSpPr/>
          <p:nvPr/>
        </p:nvCxnSpPr>
        <p:spPr>
          <a:xfrm>
            <a:off x="2480778" y="3423476"/>
            <a:ext cx="3456384" cy="0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758952-CC18-43B8-66D4-D3EEAC46B3DE}"/>
                  </a:ext>
                </a:extLst>
              </p:cNvPr>
              <p:cNvSpPr txBox="1"/>
              <p:nvPr/>
            </p:nvSpPr>
            <p:spPr>
              <a:xfrm>
                <a:off x="3943547" y="2539322"/>
                <a:ext cx="533544" cy="406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758952-CC18-43B8-66D4-D3EEAC46B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547" y="2539322"/>
                <a:ext cx="533544" cy="4062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C5ABD20-6820-D4EF-8852-C1A51B2F8043}"/>
                  </a:ext>
                </a:extLst>
              </p:cNvPr>
              <p:cNvSpPr txBox="1"/>
              <p:nvPr/>
            </p:nvSpPr>
            <p:spPr>
              <a:xfrm>
                <a:off x="3275856" y="3050156"/>
                <a:ext cx="1979516" cy="406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 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𝑀𝐴𝐶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 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C5ABD20-6820-D4EF-8852-C1A51B2F8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050156"/>
                <a:ext cx="1979516" cy="406265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868D24F-2A9E-BB1F-BD7A-82A33F39D531}"/>
                  </a:ext>
                </a:extLst>
              </p:cNvPr>
              <p:cNvSpPr txBox="1"/>
              <p:nvPr/>
            </p:nvSpPr>
            <p:spPr>
              <a:xfrm>
                <a:off x="3954795" y="3445833"/>
                <a:ext cx="538865" cy="406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868D24F-2A9E-BB1F-BD7A-82A33F39D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795" y="3445833"/>
                <a:ext cx="538865" cy="4062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F275CE4-5BAE-AF81-DCFC-D47C414D95F9}"/>
              </a:ext>
            </a:extLst>
          </p:cNvPr>
          <p:cNvCxnSpPr/>
          <p:nvPr/>
        </p:nvCxnSpPr>
        <p:spPr>
          <a:xfrm>
            <a:off x="2480778" y="4382863"/>
            <a:ext cx="3456384" cy="0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3D83E2-8AD2-AF8D-5734-35A9D091C19B}"/>
                  </a:ext>
                </a:extLst>
              </p:cNvPr>
              <p:cNvSpPr txBox="1"/>
              <p:nvPr/>
            </p:nvSpPr>
            <p:spPr>
              <a:xfrm>
                <a:off x="3286884" y="3994102"/>
                <a:ext cx="2051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 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𝑀𝐴𝐶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 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3D83E2-8AD2-AF8D-5734-35A9D091C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884" y="3994102"/>
                <a:ext cx="2051267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480B78B-103D-0DB0-24FE-E090C26B664F}"/>
              </a:ext>
            </a:extLst>
          </p:cNvPr>
          <p:cNvSpPr txBox="1"/>
          <p:nvPr/>
        </p:nvSpPr>
        <p:spPr>
          <a:xfrm rot="5556688">
            <a:off x="4084135" y="4390595"/>
            <a:ext cx="343364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349E62A-8DCA-E825-C62F-0532AA10F8FC}"/>
              </a:ext>
            </a:extLst>
          </p:cNvPr>
          <p:cNvCxnSpPr/>
          <p:nvPr/>
        </p:nvCxnSpPr>
        <p:spPr>
          <a:xfrm>
            <a:off x="2480778" y="5099618"/>
            <a:ext cx="345638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8E67BD-C9CA-AF62-8B8D-54FB2621080B}"/>
                  </a:ext>
                </a:extLst>
              </p:cNvPr>
              <p:cNvSpPr txBox="1"/>
              <p:nvPr/>
            </p:nvSpPr>
            <p:spPr>
              <a:xfrm>
                <a:off x="3770799" y="4697215"/>
                <a:ext cx="811441" cy="406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8E67BD-C9CA-AF62-8B8D-54FB26210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799" y="4697215"/>
                <a:ext cx="811441" cy="406265"/>
              </a:xfrm>
              <a:prstGeom prst="rect">
                <a:avLst/>
              </a:prstGeom>
              <a:blipFill>
                <a:blip r:embed="rId8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389A9407-9695-83DC-4391-5B3A2360785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6826443" y="2164874"/>
            <a:ext cx="950506" cy="777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2103DE-8773-5C9F-C613-51B07956B383}"/>
                  </a:ext>
                </a:extLst>
              </p:cNvPr>
              <p:cNvSpPr txBox="1"/>
              <p:nvPr/>
            </p:nvSpPr>
            <p:spPr>
              <a:xfrm>
                <a:off x="6826443" y="3070876"/>
                <a:ext cx="862031" cy="406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←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𝐾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2103DE-8773-5C9F-C613-51B07956B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443" y="3070876"/>
                <a:ext cx="862031" cy="4062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9875CB0-C49C-50C2-574E-C7A8FE5640DA}"/>
                  </a:ext>
                </a:extLst>
              </p:cNvPr>
              <p:cNvSpPr txBox="1"/>
              <p:nvPr/>
            </p:nvSpPr>
            <p:spPr>
              <a:xfrm>
                <a:off x="6211436" y="4593727"/>
                <a:ext cx="237250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Accept if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≠(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for all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and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𝑉𝑒𝑟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=1.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9875CB0-C49C-50C2-574E-C7A8FE564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436" y="4593727"/>
                <a:ext cx="2372501" cy="1015663"/>
              </a:xfrm>
              <a:prstGeom prst="rect">
                <a:avLst/>
              </a:prstGeom>
              <a:blipFill>
                <a:blip r:embed="rId11"/>
                <a:stretch>
                  <a:fillRect l="-2139"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23B6168-FA03-BC68-A89F-F954DC20A07B}"/>
                  </a:ext>
                </a:extLst>
              </p:cNvPr>
              <p:cNvSpPr txBox="1"/>
              <p:nvPr/>
            </p:nvSpPr>
            <p:spPr>
              <a:xfrm>
                <a:off x="427855" y="5793753"/>
                <a:ext cx="8105039" cy="6364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Want: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Pr</m:t>
                        </m:r>
                      </m:fName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d>
                          <m:d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 </m:t>
                            </m:r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</m:d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←</m:t>
                        </m:r>
                        <m:sSup>
                          <m:sSup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  <m:sup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𝑀𝐴𝐶</m:t>
                            </m:r>
                            <m:d>
                              <m:dPr>
                                <m:ctrlP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𝑘</m:t>
                                </m:r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∙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𝑉𝑒𝑟</m:t>
                        </m:r>
                        <m:d>
                          <m:d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 </m:t>
                            </m:r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 </m:t>
                            </m:r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</m:d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e>
                    </m:func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∉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𝑄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))=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𝑛𝑒𝑔𝑙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).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𝑄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 is the set of queries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 that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 makes.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23B6168-FA03-BC68-A89F-F954DC20A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55" y="5793753"/>
                <a:ext cx="8105039" cy="636456"/>
              </a:xfrm>
              <a:prstGeom prst="rect">
                <a:avLst/>
              </a:prstGeom>
              <a:blipFill>
                <a:blip r:embed="rId12"/>
                <a:stretch>
                  <a:fillRect l="-1878" t="-7843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758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9" grpId="0"/>
      <p:bldP spid="22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Wait… Does encryption not solve this?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CE9225-BAB6-6244-BC2D-CEF4FC6AED69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963AA30-ADD0-3C4A-B3F4-4B37CC055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5F90B5-5890-1142-ACBB-5CD7019DA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15" name="Rectangle 63">
            <a:extLst>
              <a:ext uri="{FF2B5EF4-FFF2-40B4-BE49-F238E27FC236}">
                <a16:creationId xmlns:a16="http://schemas.microsoft.com/office/drawing/2014/main" id="{CBCF5C87-110D-F14B-89B0-40F8C0566DBE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5FB26F65-FE91-C444-BE1E-0A22EF43C990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7180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94C27739-E6E8-3843-B8F5-F57D8FCFCD87}"/>
              </a:ext>
            </a:extLst>
          </p:cNvPr>
          <p:cNvSpPr/>
          <p:nvPr/>
        </p:nvSpPr>
        <p:spPr>
          <a:xfrm>
            <a:off x="1560984" y="1596081"/>
            <a:ext cx="541040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ey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Key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blipFill>
                <a:blip r:embed="rId5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F331AAB1-432A-1841-8626-9C3273BBEF1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26786" y="2108609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(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𝑘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,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𝑚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)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F331AAB1-432A-1841-8626-9C3273BBE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786" y="2108609"/>
                <a:ext cx="2850976" cy="378039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81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Wait… Does encryption not solve this?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CE9225-BAB6-6244-BC2D-CEF4FC6AED69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963AA30-ADD0-3C4A-B3F4-4B37CC055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5F90B5-5890-1142-ACBB-5CD7019DA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15" name="Rectangle 63">
            <a:extLst>
              <a:ext uri="{FF2B5EF4-FFF2-40B4-BE49-F238E27FC236}">
                <a16:creationId xmlns:a16="http://schemas.microsoft.com/office/drawing/2014/main" id="{CBCF5C87-110D-F14B-89B0-40F8C0566DBE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5FB26F65-FE91-C444-BE1E-0A22EF43C990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7180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94C27739-E6E8-3843-B8F5-F57D8FCFCD87}"/>
              </a:ext>
            </a:extLst>
          </p:cNvPr>
          <p:cNvSpPr/>
          <p:nvPr/>
        </p:nvSpPr>
        <p:spPr>
          <a:xfrm>
            <a:off x="1560984" y="1596081"/>
            <a:ext cx="541040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ey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Key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blipFill>
                <a:blip r:embed="rId5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F331AAB1-432A-1841-8626-9C3273BBEF1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02024" y="2108609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𝑚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⊕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F331AAB1-432A-1841-8626-9C3273BBE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024" y="2108609"/>
                <a:ext cx="2850976" cy="378039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D0E617A-3445-EC4A-85BC-36B1485DCCC6}"/>
              </a:ext>
            </a:extLst>
          </p:cNvPr>
          <p:cNvSpPr>
            <a:spLocks/>
          </p:cNvSpPr>
          <p:nvPr/>
        </p:nvSpPr>
        <p:spPr bwMode="auto">
          <a:xfrm>
            <a:off x="1295400" y="4484241"/>
            <a:ext cx="6553200" cy="11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CC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One-time pad (and encryption schemes in general) are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malleable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7" name="Picture 26" descr="MCj04359310000[1]">
            <a:extLst>
              <a:ext uri="{FF2B5EF4-FFF2-40B4-BE49-F238E27FC236}">
                <a16:creationId xmlns:a16="http://schemas.microsoft.com/office/drawing/2014/main" id="{063C19B8-90BD-2642-B584-986322DC2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76" y="2230329"/>
            <a:ext cx="648072" cy="51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EBD6F602-3412-244C-8D48-E6654FA994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989648" y="2101305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𝑚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′⊕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EBD6F602-3412-244C-8D48-E6654FA99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648" y="2101305"/>
                <a:ext cx="2850976" cy="378039"/>
              </a:xfrm>
              <a:prstGeom prst="rect">
                <a:avLst/>
              </a:prstGeom>
              <a:blipFill>
                <a:blip r:embed="rId8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307B02C0-71B8-E244-A5FF-DE4B9D61227C}"/>
              </a:ext>
            </a:extLst>
          </p:cNvPr>
          <p:cNvSpPr/>
          <p:nvPr/>
        </p:nvSpPr>
        <p:spPr bwMode="auto">
          <a:xfrm>
            <a:off x="4446612" y="3149581"/>
            <a:ext cx="1637556" cy="965454"/>
          </a:xfrm>
          <a:prstGeom prst="wedgeRectCallout">
            <a:avLst>
              <a:gd name="adj1" fmla="val -40740"/>
              <a:gd name="adj2" fmla="val -8247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77"/>
                <a:ea typeface="ＭＳ Ｐゴシック" charset="0"/>
                <a:cs typeface="+mn-cs"/>
              </a:rPr>
              <a:t>Can toggle between m and m’</a:t>
            </a:r>
          </a:p>
        </p:txBody>
      </p:sp>
    </p:spTree>
    <p:extLst>
      <p:ext uri="{BB962C8B-B14F-4D97-AF65-F5344CB8AC3E}">
        <p14:creationId xmlns:p14="http://schemas.microsoft.com/office/powerpoint/2010/main" val="263115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CE9225-BAB6-6244-BC2D-CEF4FC6AED69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963AA30-ADD0-3C4A-B3F4-4B37CC055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5F90B5-5890-1142-ACBB-5CD7019DA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15" name="Rectangle 63">
            <a:extLst>
              <a:ext uri="{FF2B5EF4-FFF2-40B4-BE49-F238E27FC236}">
                <a16:creationId xmlns:a16="http://schemas.microsoft.com/office/drawing/2014/main" id="{CBCF5C87-110D-F14B-89B0-40F8C0566DBE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5FB26F65-FE91-C444-BE1E-0A22EF43C990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7180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94C27739-E6E8-3843-B8F5-F57D8FCFCD87}"/>
              </a:ext>
            </a:extLst>
          </p:cNvPr>
          <p:cNvSpPr/>
          <p:nvPr/>
        </p:nvSpPr>
        <p:spPr>
          <a:xfrm>
            <a:off x="1560984" y="1596081"/>
            <a:ext cx="541040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ey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Key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blipFill>
                <a:blip r:embed="rId5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F331AAB1-432A-1841-8626-9C3273BBEF1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05000" y="2108609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(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𝑟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𝑓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𝑘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(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𝑟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)⊕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𝑚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)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F331AAB1-432A-1841-8626-9C3273BBE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108609"/>
                <a:ext cx="2850976" cy="378039"/>
              </a:xfrm>
              <a:prstGeom prst="rect">
                <a:avLst/>
              </a:prstGeom>
              <a:blipFill>
                <a:blip r:embed="rId6"/>
                <a:stretch>
                  <a:fillRect t="-1333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 descr="MCj04359310000[1]">
            <a:extLst>
              <a:ext uri="{FF2B5EF4-FFF2-40B4-BE49-F238E27FC236}">
                <a16:creationId xmlns:a16="http://schemas.microsoft.com/office/drawing/2014/main" id="{063C19B8-90BD-2642-B584-986322DC2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76" y="2230329"/>
            <a:ext cx="648072" cy="51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EBD6F602-3412-244C-8D48-E6654FA994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159424" y="2101305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(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𝑟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𝑓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𝑟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⊕</m:t>
                    </m:r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𝑚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′</m:t>
                        </m:r>
                      </m:sup>
                    </m:sSup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)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EBD6F602-3412-244C-8D48-E6654FA99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424" y="2101305"/>
                <a:ext cx="2850976" cy="378039"/>
              </a:xfrm>
              <a:prstGeom prst="rect">
                <a:avLst/>
              </a:prstGeom>
              <a:blipFill>
                <a:blip r:embed="rId8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307B02C0-71B8-E244-A5FF-DE4B9D61227C}"/>
              </a:ext>
            </a:extLst>
          </p:cNvPr>
          <p:cNvSpPr/>
          <p:nvPr/>
        </p:nvSpPr>
        <p:spPr bwMode="auto">
          <a:xfrm>
            <a:off x="4446612" y="3149581"/>
            <a:ext cx="1637556" cy="965454"/>
          </a:xfrm>
          <a:prstGeom prst="wedgeRectCallout">
            <a:avLst>
              <a:gd name="adj1" fmla="val -40740"/>
              <a:gd name="adj2" fmla="val -8247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77"/>
                <a:ea typeface="ＭＳ Ｐゴシック" charset="0"/>
                <a:cs typeface="+mn-cs"/>
              </a:rPr>
              <a:t>Can toggle between m and m’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737BBA7-0250-FA3E-1783-9E2C9499DFA3}"/>
              </a:ext>
            </a:extLst>
          </p:cNvPr>
          <p:cNvSpPr>
            <a:spLocks/>
          </p:cNvSpPr>
          <p:nvPr/>
        </p:nvSpPr>
        <p:spPr bwMode="auto">
          <a:xfrm>
            <a:off x="1295400" y="4484241"/>
            <a:ext cx="6553200" cy="11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CC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One-time pad (and encryption schemes in general) are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malleable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CC"/>
              </a:buClr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CC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Privacy and Integrity are very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different goals!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1E140233-5B63-A640-8945-0CDE91A4FE96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Wait… Does encryption not solve this?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623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Constructing a MAC</a:t>
            </a:r>
            <a:endParaRPr lang="en-US" sz="2400" b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CE9225-BAB6-6244-BC2D-CEF4FC6AED69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963AA30-ADD0-3C4A-B3F4-4B37CC055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5F90B5-5890-1142-ACBB-5CD7019DA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15" name="Rectangle 63">
            <a:extLst>
              <a:ext uri="{FF2B5EF4-FFF2-40B4-BE49-F238E27FC236}">
                <a16:creationId xmlns:a16="http://schemas.microsoft.com/office/drawing/2014/main" id="{CBCF5C87-110D-F14B-89B0-40F8C0566DBE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5FB26F65-FE91-C444-BE1E-0A22EF43C990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7180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94C27739-E6E8-3843-B8F5-F57D8FCFCD87}"/>
              </a:ext>
            </a:extLst>
          </p:cNvPr>
          <p:cNvSpPr/>
          <p:nvPr/>
        </p:nvSpPr>
        <p:spPr>
          <a:xfrm>
            <a:off x="1560984" y="1596081"/>
            <a:ext cx="541040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ey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73551" y="339777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Key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551" y="3397771"/>
                <a:ext cx="2850976" cy="378039"/>
              </a:xfrm>
              <a:prstGeom prst="rect">
                <a:avLst/>
              </a:prstGeom>
              <a:blipFill>
                <a:blip r:embed="rId5"/>
                <a:stretch>
                  <a:fillRect t="-9677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63">
                <a:extLst>
                  <a:ext uri="{FF2B5EF4-FFF2-40B4-BE49-F238E27FC236}">
                    <a16:creationId xmlns:a16="http://schemas.microsoft.com/office/drawing/2014/main" id="{2F3E9ACB-9062-15E7-8E32-FF8CAB0E71B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010735" y="2121104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(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𝑚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,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𝑀𝐴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𝐶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𝑚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)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" name="Rectangle 63">
                <a:extLst>
                  <a:ext uri="{FF2B5EF4-FFF2-40B4-BE49-F238E27FC236}">
                    <a16:creationId xmlns:a16="http://schemas.microsoft.com/office/drawing/2014/main" id="{2F3E9ACB-9062-15E7-8E32-FF8CAB0E7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735" y="2121104"/>
                <a:ext cx="2850976" cy="378039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42A123-4884-9F69-2232-95284E3DD778}"/>
                  </a:ext>
                </a:extLst>
              </p:cNvPr>
              <p:cNvSpPr txBox="1"/>
              <p:nvPr/>
            </p:nvSpPr>
            <p:spPr>
              <a:xfrm>
                <a:off x="1318228" y="3861048"/>
                <a:ext cx="656614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Gen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(1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Produces a PRF key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←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𝐾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MAC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Ver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Accept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reject otherwise.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42A123-4884-9F69-2232-95284E3DD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228" y="3861048"/>
                <a:ext cx="6566140" cy="1200329"/>
              </a:xfrm>
              <a:prstGeom prst="rect">
                <a:avLst/>
              </a:prstGeom>
              <a:blipFill>
                <a:blip r:embed="rId8"/>
                <a:stretch>
                  <a:fillRect l="-1351" t="-3125" r="-386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56D48F-F853-E688-067B-936C24DDB8E7}"/>
              </a:ext>
            </a:extLst>
          </p:cNvPr>
          <p:cNvSpPr>
            <a:spLocks/>
          </p:cNvSpPr>
          <p:nvPr/>
        </p:nvSpPr>
        <p:spPr bwMode="auto">
          <a:xfrm>
            <a:off x="1295400" y="5235531"/>
            <a:ext cx="655320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CC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Security: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Our earlier unpredictability lemma about PRFs essentially proves that this is secure!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4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6C322-4178-8155-0A2E-508574603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adversary could send an old valid </a:t>
            </a:r>
            <a:r>
              <a:rPr lang="en-US" sz="2800" i="1" dirty="0"/>
              <a:t>(m, tag) </a:t>
            </a:r>
            <a:r>
              <a:rPr lang="en-US" sz="2800" dirty="0"/>
              <a:t>at a </a:t>
            </a:r>
            <a:r>
              <a:rPr lang="en-US" sz="2800" dirty="0">
                <a:solidFill>
                  <a:srgbClr val="FF0000"/>
                </a:solidFill>
              </a:rPr>
              <a:t>later time.</a:t>
            </a:r>
          </a:p>
          <a:p>
            <a:pPr lvl="1"/>
            <a:r>
              <a:rPr lang="en-US" sz="2400" dirty="0"/>
              <a:t>In fact, our definition of security does not rule this out.</a:t>
            </a:r>
          </a:p>
          <a:p>
            <a:pPr lvl="1"/>
            <a:endParaRPr lang="en-US" sz="2400" dirty="0"/>
          </a:p>
          <a:p>
            <a:r>
              <a:rPr lang="en-US" sz="2800" b="1" dirty="0"/>
              <a:t>In practice:</a:t>
            </a:r>
          </a:p>
          <a:p>
            <a:pPr lvl="1"/>
            <a:r>
              <a:rPr lang="en-US" sz="2400" dirty="0"/>
              <a:t>Append a time-stamp to the message. </a:t>
            </a:r>
            <a:r>
              <a:rPr lang="en-US" sz="2400" dirty="0" err="1"/>
              <a:t>Eg.</a:t>
            </a:r>
            <a:r>
              <a:rPr lang="en-US" sz="2400" dirty="0"/>
              <a:t> (m, T, MAC(m, T)) where T = 21 Sep 2022, 1:47pm.</a:t>
            </a:r>
          </a:p>
          <a:p>
            <a:pPr lvl="1"/>
            <a:r>
              <a:rPr lang="en-US" sz="2400" dirty="0"/>
              <a:t>Sequence numbers appended to the message (this requires the MAC algorithm to be </a:t>
            </a:r>
            <a:r>
              <a:rPr lang="en-US" sz="2400" i="1" dirty="0"/>
              <a:t>stateful</a:t>
            </a:r>
            <a:r>
              <a:rPr lang="en-US" sz="2400" dirty="0"/>
              <a:t>).</a:t>
            </a:r>
          </a:p>
          <a:p>
            <a:endParaRPr lang="en-US" sz="2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02A4285-CFD5-AB25-5730-3117491F4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Dealing with Replay Attacks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7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3D8060-5E88-484A-8341-605910CC85DD}"/>
              </a:ext>
            </a:extLst>
          </p:cNvPr>
          <p:cNvSpPr>
            <a:spLocks/>
          </p:cNvSpPr>
          <p:nvPr/>
        </p:nvSpPr>
        <p:spPr bwMode="auto">
          <a:xfrm>
            <a:off x="672008" y="1447800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pplications of Pseudo-Random Functions (PRF)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29E64E-9857-4448-8C64-6DE90FEDE3DE}"/>
              </a:ext>
            </a:extLst>
          </p:cNvPr>
          <p:cNvSpPr/>
          <p:nvPr/>
        </p:nvSpPr>
        <p:spPr>
          <a:xfrm>
            <a:off x="1066800" y="1981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Identification Protocols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D93F4D-766F-604B-BB55-6D95C36E743B}"/>
              </a:ext>
            </a:extLst>
          </p:cNvPr>
          <p:cNvSpPr/>
          <p:nvPr/>
        </p:nvSpPr>
        <p:spPr>
          <a:xfrm>
            <a:off x="1066800" y="3581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Applications to Learning Theory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AB1247-9C5F-3541-91E9-0676E1EFEA39}"/>
              </a:ext>
            </a:extLst>
          </p:cNvPr>
          <p:cNvSpPr/>
          <p:nvPr/>
        </p:nvSpPr>
        <p:spPr>
          <a:xfrm>
            <a:off x="1066800" y="25328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Authentication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AB342A-5B03-9949-B55D-1ADC4329C488}"/>
              </a:ext>
            </a:extLst>
          </p:cNvPr>
          <p:cNvSpPr/>
          <p:nvPr/>
        </p:nvSpPr>
        <p:spPr>
          <a:xfrm>
            <a:off x="1066800" y="30480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Encryption secure against Active Attacks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D43497-820C-0293-284F-CE4076C6E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998" y="1846163"/>
            <a:ext cx="698500" cy="698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5C3683-98D6-424D-433E-CFDC14690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377777"/>
            <a:ext cx="6985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6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3D8060-5E88-484A-8341-605910CC85DD}"/>
              </a:ext>
            </a:extLst>
          </p:cNvPr>
          <p:cNvSpPr>
            <a:spLocks/>
          </p:cNvSpPr>
          <p:nvPr/>
        </p:nvSpPr>
        <p:spPr bwMode="auto">
          <a:xfrm>
            <a:off x="672008" y="1447800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pplications of Pseudo-Random Functions (PRF)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29E64E-9857-4448-8C64-6DE90FEDE3DE}"/>
              </a:ext>
            </a:extLst>
          </p:cNvPr>
          <p:cNvSpPr/>
          <p:nvPr/>
        </p:nvSpPr>
        <p:spPr>
          <a:xfrm>
            <a:off x="1066800" y="1981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Identification Protocols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D93F4D-766F-604B-BB55-6D95C36E743B}"/>
              </a:ext>
            </a:extLst>
          </p:cNvPr>
          <p:cNvSpPr/>
          <p:nvPr/>
        </p:nvSpPr>
        <p:spPr>
          <a:xfrm>
            <a:off x="1066800" y="3581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Applications to Learning Theory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AB1247-9C5F-3541-91E9-0676E1EFEA39}"/>
              </a:ext>
            </a:extLst>
          </p:cNvPr>
          <p:cNvSpPr/>
          <p:nvPr/>
        </p:nvSpPr>
        <p:spPr>
          <a:xfrm>
            <a:off x="1066800" y="25328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Authentication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F8DCC-7242-E7B8-D62D-F73F3386B180}"/>
              </a:ext>
            </a:extLst>
          </p:cNvPr>
          <p:cNvSpPr>
            <a:spLocks/>
          </p:cNvSpPr>
          <p:nvPr/>
        </p:nvSpPr>
        <p:spPr bwMode="auto">
          <a:xfrm>
            <a:off x="672008" y="4953000"/>
            <a:ext cx="8292480" cy="73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Logistics: </a:t>
            </a:r>
          </a:p>
          <a:p>
            <a:pPr>
              <a:spcBef>
                <a:spcPct val="20000"/>
              </a:spcBef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Problem Set 1 is due today at 11:59:59pm. </a:t>
            </a:r>
          </a:p>
          <a:p>
            <a:pPr>
              <a:spcBef>
                <a:spcPct val="20000"/>
              </a:spcBef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Remember that you have 10 late days for this class, and you may use up to 5 for any one problem set.</a:t>
            </a:r>
          </a:p>
          <a:p>
            <a:pPr marL="0" indent="0">
              <a:spcBef>
                <a:spcPct val="20000"/>
              </a:spcBef>
              <a:buClr>
                <a:srgbClr val="0000CC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AB342A-5B03-9949-B55D-1ADC4329C488}"/>
              </a:ext>
            </a:extLst>
          </p:cNvPr>
          <p:cNvSpPr/>
          <p:nvPr/>
        </p:nvSpPr>
        <p:spPr>
          <a:xfrm>
            <a:off x="1066800" y="30480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Encryption secure against Active Attacks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84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Privacy and Integrity!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CE9225-BAB6-6244-BC2D-CEF4FC6AED69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963AA30-ADD0-3C4A-B3F4-4B37CC055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5F90B5-5890-1142-ACBB-5CD7019DA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15" name="Rectangle 63">
            <a:extLst>
              <a:ext uri="{FF2B5EF4-FFF2-40B4-BE49-F238E27FC236}">
                <a16:creationId xmlns:a16="http://schemas.microsoft.com/office/drawing/2014/main" id="{CBCF5C87-110D-F14B-89B0-40F8C0566DBE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5FB26F65-FE91-C444-BE1E-0A22EF43C990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7180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94C27739-E6E8-3843-B8F5-F57D8FCFCD87}"/>
              </a:ext>
            </a:extLst>
          </p:cNvPr>
          <p:cNvSpPr/>
          <p:nvPr/>
        </p:nvSpPr>
        <p:spPr>
          <a:xfrm>
            <a:off x="1560984" y="1596081"/>
            <a:ext cx="541040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eys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′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Keys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′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blipFill>
                <a:blip r:embed="rId5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EFFF61FB-4360-3848-AB81-AAD5C0B1868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82516" y="2082217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 (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𝑐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=</m:t>
                        </m:r>
                        <m:d>
                          <m:d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𝑥</m:t>
                            </m:r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⨁</m:t>
                            </m:r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𝑚</m:t>
                            </m:r>
                          </m:e>
                        </m:d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tag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=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𝑓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𝑘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′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(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𝑐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))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EFFF61FB-4360-3848-AB81-AAD5C0B18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516" y="2082217"/>
                <a:ext cx="2850976" cy="378039"/>
              </a:xfrm>
              <a:prstGeom prst="rect">
                <a:avLst/>
              </a:prstGeom>
              <a:blipFill>
                <a:blip r:embed="rId6"/>
                <a:stretch>
                  <a:fillRect l="-17257" r="-16814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08CD749-B1C5-9741-B063-9E16DDB0E765}"/>
              </a:ext>
            </a:extLst>
          </p:cNvPr>
          <p:cNvSpPr>
            <a:spLocks/>
          </p:cNvSpPr>
          <p:nvPr/>
        </p:nvSpPr>
        <p:spPr bwMode="auto">
          <a:xfrm>
            <a:off x="996598" y="5261919"/>
            <a:ext cx="6743753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CC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Solution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Encrypt, then MAC!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16B722B-360F-EAB0-E7A2-536076AC3A43}"/>
              </a:ext>
            </a:extLst>
          </p:cNvPr>
          <p:cNvSpPr>
            <a:spLocks/>
          </p:cNvSpPr>
          <p:nvPr/>
        </p:nvSpPr>
        <p:spPr bwMode="auto">
          <a:xfrm>
            <a:off x="996599" y="4645239"/>
            <a:ext cx="7381056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CC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MACs give us integrity, but not (necessarily) privacy.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75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3D8060-5E88-484A-8341-605910CC85DD}"/>
              </a:ext>
            </a:extLst>
          </p:cNvPr>
          <p:cNvSpPr>
            <a:spLocks/>
          </p:cNvSpPr>
          <p:nvPr/>
        </p:nvSpPr>
        <p:spPr bwMode="auto">
          <a:xfrm>
            <a:off x="672008" y="1447800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pplications of Pseudo-Random Functions (PRF)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29E64E-9857-4448-8C64-6DE90FEDE3DE}"/>
              </a:ext>
            </a:extLst>
          </p:cNvPr>
          <p:cNvSpPr/>
          <p:nvPr/>
        </p:nvSpPr>
        <p:spPr>
          <a:xfrm>
            <a:off x="1066800" y="1981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Identification Protocols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D93F4D-766F-604B-BB55-6D95C36E743B}"/>
              </a:ext>
            </a:extLst>
          </p:cNvPr>
          <p:cNvSpPr/>
          <p:nvPr/>
        </p:nvSpPr>
        <p:spPr>
          <a:xfrm>
            <a:off x="1066800" y="3581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Applications to Learning Theory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AB1247-9C5F-3541-91E9-0676E1EFEA39}"/>
              </a:ext>
            </a:extLst>
          </p:cNvPr>
          <p:cNvSpPr/>
          <p:nvPr/>
        </p:nvSpPr>
        <p:spPr>
          <a:xfrm>
            <a:off x="1066800" y="25328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Authentication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AB342A-5B03-9949-B55D-1ADC4329C488}"/>
              </a:ext>
            </a:extLst>
          </p:cNvPr>
          <p:cNvSpPr/>
          <p:nvPr/>
        </p:nvSpPr>
        <p:spPr>
          <a:xfrm>
            <a:off x="1066800" y="30480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Encryption secure against Active Attacks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D43497-820C-0293-284F-CE4076C6E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998" y="1846163"/>
            <a:ext cx="698500" cy="698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5C3683-98D6-424D-433E-CFDC14690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377777"/>
            <a:ext cx="698500" cy="698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A5032A-E30F-361D-8D88-D85631077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811165"/>
            <a:ext cx="6985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4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Negative Results in Learning Theory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08CD749-B1C5-9741-B063-9E16DDB0E765}"/>
              </a:ext>
            </a:extLst>
          </p:cNvPr>
          <p:cNvSpPr>
            <a:spLocks/>
          </p:cNvSpPr>
          <p:nvPr/>
        </p:nvSpPr>
        <p:spPr bwMode="auto">
          <a:xfrm>
            <a:off x="798004" y="4724400"/>
            <a:ext cx="7812596" cy="12954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Theorem [Kearns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and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Valiant 1994]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Assuming PRFs exist, there are hypothesis classes that cannot be learned by polynomial-time algorithms.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A73E7FE-D7D5-3DEA-350F-B6C42AB43CDB}"/>
              </a:ext>
            </a:extLst>
          </p:cNvPr>
          <p:cNvSpPr>
            <a:spLocks/>
          </p:cNvSpPr>
          <p:nvPr/>
        </p:nvSpPr>
        <p:spPr bwMode="auto">
          <a:xfrm>
            <a:off x="672008" y="1447800"/>
            <a:ext cx="3061792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Learning Theory / ML: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B9A255-0F4D-72AF-D055-CD6B841ADD87}"/>
                  </a:ext>
                </a:extLst>
              </p:cNvPr>
              <p:cNvSpPr txBox="1"/>
              <p:nvPr/>
            </p:nvSpPr>
            <p:spPr>
              <a:xfrm>
                <a:off x="633908" y="2161598"/>
                <a:ext cx="38862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 a few labeled examples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dirty="0"/>
                  <a:t> for an unknown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learn a hypothesis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B9A255-0F4D-72AF-D055-CD6B841AD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08" y="2161598"/>
                <a:ext cx="3886200" cy="1200329"/>
              </a:xfrm>
              <a:prstGeom prst="rect">
                <a:avLst/>
              </a:prstGeom>
              <a:blipFill>
                <a:blip r:embed="rId3"/>
                <a:stretch>
                  <a:fillRect l="-2280" t="-4211" r="-3257" b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ADB9E0-3139-FCE3-C200-16DE0C9517BF}"/>
              </a:ext>
            </a:extLst>
          </p:cNvPr>
          <p:cNvSpPr>
            <a:spLocks/>
          </p:cNvSpPr>
          <p:nvPr/>
        </p:nvSpPr>
        <p:spPr bwMode="auto">
          <a:xfrm>
            <a:off x="5029200" y="1447800"/>
            <a:ext cx="3061792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Cryptography (PRFs):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333585-E1B9-5DDB-3478-B110C0F89441}"/>
                  </a:ext>
                </a:extLst>
              </p:cNvPr>
              <p:cNvSpPr txBox="1"/>
              <p:nvPr/>
            </p:nvSpPr>
            <p:spPr>
              <a:xfrm>
                <a:off x="5029200" y="2115629"/>
                <a:ext cx="41148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Construct function (families)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{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}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which it is hard to even predict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on a new input even given query-access to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333585-E1B9-5DDB-3478-B110C0F89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115629"/>
                <a:ext cx="4114800" cy="1569660"/>
              </a:xfrm>
              <a:prstGeom prst="rect">
                <a:avLst/>
              </a:prstGeom>
              <a:blipFill>
                <a:blip r:embed="rId4"/>
                <a:stretch>
                  <a:fillRect l="-2469" t="-3200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94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Lots of More Negative Results…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4BFEE2-AAA7-82B8-1193-208495050BFB}"/>
              </a:ext>
            </a:extLst>
          </p:cNvPr>
          <p:cNvCxnSpPr>
            <a:cxnSpLocks/>
          </p:cNvCxnSpPr>
          <p:nvPr/>
        </p:nvCxnSpPr>
        <p:spPr bwMode="auto">
          <a:xfrm flipV="1">
            <a:off x="838200" y="1295400"/>
            <a:ext cx="1676400" cy="13533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8DCC83-E4FE-79BA-9DF1-C8767967923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62000" y="1828800"/>
            <a:ext cx="685800" cy="1447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32B636-E0CD-9913-6B0D-A755936FFB4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52500" y="3086100"/>
            <a:ext cx="2019300" cy="960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8B8CD3-06DA-FFD1-BF76-35FF112DDD24}"/>
              </a:ext>
            </a:extLst>
          </p:cNvPr>
          <p:cNvSpPr txBox="1"/>
          <p:nvPr/>
        </p:nvSpPr>
        <p:spPr>
          <a:xfrm>
            <a:off x="1257300" y="2232550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AF328E-EE41-349D-8666-53AB6B1B66CE}"/>
              </a:ext>
            </a:extLst>
          </p:cNvPr>
          <p:cNvSpPr txBox="1"/>
          <p:nvPr/>
        </p:nvSpPr>
        <p:spPr>
          <a:xfrm>
            <a:off x="1665311" y="1911142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1776ED-55A5-652C-9879-03F00F8FA80D}"/>
              </a:ext>
            </a:extLst>
          </p:cNvPr>
          <p:cNvSpPr txBox="1"/>
          <p:nvPr/>
        </p:nvSpPr>
        <p:spPr>
          <a:xfrm>
            <a:off x="1723741" y="2515994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FBB631-0638-0475-0955-85AEDC007DE8}"/>
              </a:ext>
            </a:extLst>
          </p:cNvPr>
          <p:cNvSpPr txBox="1"/>
          <p:nvPr/>
        </p:nvSpPr>
        <p:spPr>
          <a:xfrm>
            <a:off x="1498979" y="1258482"/>
            <a:ext cx="5334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606F14-DE14-76B1-6DB5-12BE20AB0454}"/>
              </a:ext>
            </a:extLst>
          </p:cNvPr>
          <p:cNvSpPr txBox="1"/>
          <p:nvPr/>
        </p:nvSpPr>
        <p:spPr>
          <a:xfrm>
            <a:off x="1023156" y="1601596"/>
            <a:ext cx="5334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2A6D55-6766-823F-244C-32DF1281D193}"/>
              </a:ext>
            </a:extLst>
          </p:cNvPr>
          <p:cNvSpPr txBox="1"/>
          <p:nvPr/>
        </p:nvSpPr>
        <p:spPr>
          <a:xfrm>
            <a:off x="615145" y="2033191"/>
            <a:ext cx="5334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FD9CFD-C43D-F739-113E-656E6605B151}"/>
              </a:ext>
            </a:extLst>
          </p:cNvPr>
          <p:cNvSpPr txBox="1"/>
          <p:nvPr/>
        </p:nvSpPr>
        <p:spPr>
          <a:xfrm>
            <a:off x="819151" y="2525636"/>
            <a:ext cx="5334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3CD7B5-6553-8ACF-664D-87C1DC30D1EF}"/>
              </a:ext>
            </a:extLst>
          </p:cNvPr>
          <p:cNvSpPr txBox="1"/>
          <p:nvPr/>
        </p:nvSpPr>
        <p:spPr>
          <a:xfrm>
            <a:off x="988325" y="3098403"/>
            <a:ext cx="5334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7DDE51-C947-6DC5-9DFD-70CC4EFF75C1}"/>
              </a:ext>
            </a:extLst>
          </p:cNvPr>
          <p:cNvSpPr txBox="1"/>
          <p:nvPr/>
        </p:nvSpPr>
        <p:spPr>
          <a:xfrm>
            <a:off x="1792691" y="3086100"/>
            <a:ext cx="5334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38CCB5-3D11-39E4-4404-8F6380AC68CD}"/>
              </a:ext>
            </a:extLst>
          </p:cNvPr>
          <p:cNvSpPr txBox="1"/>
          <p:nvPr/>
        </p:nvSpPr>
        <p:spPr>
          <a:xfrm>
            <a:off x="141311" y="3653135"/>
            <a:ext cx="358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Intersections of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halfspaces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F7ECDA4-65F2-792D-D286-B47AD9AF0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478" y="1752600"/>
            <a:ext cx="4877677" cy="226059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6C77C2F-0382-F9DA-78C5-A451C500B381}"/>
              </a:ext>
            </a:extLst>
          </p:cNvPr>
          <p:cNvCxnSpPr>
            <a:cxnSpLocks/>
          </p:cNvCxnSpPr>
          <p:nvPr/>
        </p:nvCxnSpPr>
        <p:spPr bwMode="auto">
          <a:xfrm>
            <a:off x="636753" y="4666045"/>
            <a:ext cx="1896186" cy="13574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9171A45-8EA3-CF2C-55CD-D4172ED26326}"/>
              </a:ext>
            </a:extLst>
          </p:cNvPr>
          <p:cNvSpPr txBox="1"/>
          <p:nvPr/>
        </p:nvSpPr>
        <p:spPr>
          <a:xfrm>
            <a:off x="1268673" y="4669898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1DD865-DFBC-14B8-DC1D-E1D7F23DB1B4}"/>
              </a:ext>
            </a:extLst>
          </p:cNvPr>
          <p:cNvSpPr txBox="1"/>
          <p:nvPr/>
        </p:nvSpPr>
        <p:spPr>
          <a:xfrm>
            <a:off x="1676684" y="4348490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D9E5B8-8F09-329D-4F9B-A91C300568B7}"/>
              </a:ext>
            </a:extLst>
          </p:cNvPr>
          <p:cNvSpPr txBox="1"/>
          <p:nvPr/>
        </p:nvSpPr>
        <p:spPr>
          <a:xfrm>
            <a:off x="1148260" y="5980737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C3D627-63B8-295F-52EB-7D5E8F00443B}"/>
              </a:ext>
            </a:extLst>
          </p:cNvPr>
          <p:cNvSpPr txBox="1"/>
          <p:nvPr/>
        </p:nvSpPr>
        <p:spPr>
          <a:xfrm>
            <a:off x="830524" y="4962984"/>
            <a:ext cx="5334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480706-E102-3E65-86EF-00964A90699D}"/>
              </a:ext>
            </a:extLst>
          </p:cNvPr>
          <p:cNvSpPr txBox="1"/>
          <p:nvPr/>
        </p:nvSpPr>
        <p:spPr>
          <a:xfrm>
            <a:off x="999698" y="5535751"/>
            <a:ext cx="5334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237D10-7E2C-3F08-1594-A83FC952CD95}"/>
              </a:ext>
            </a:extLst>
          </p:cNvPr>
          <p:cNvSpPr txBox="1"/>
          <p:nvPr/>
        </p:nvSpPr>
        <p:spPr>
          <a:xfrm>
            <a:off x="1804064" y="5523448"/>
            <a:ext cx="5334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045755-DEA3-E6AB-1FCE-831BFECF2E5B}"/>
              </a:ext>
            </a:extLst>
          </p:cNvPr>
          <p:cNvSpPr txBox="1"/>
          <p:nvPr/>
        </p:nvSpPr>
        <p:spPr>
          <a:xfrm>
            <a:off x="0" y="6374470"/>
            <a:ext cx="4724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“Agnostic learning” of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halfspaces</a:t>
            </a:r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BB0803F-BBEE-56FA-488D-C38A00835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088" y="4641055"/>
            <a:ext cx="4108450" cy="14540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187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3532205-7624-DC4C-BC50-CDA2F0A7C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62" y="883026"/>
            <a:ext cx="5731249" cy="14901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9EDCB08F-79B2-EC25-DDE0-60D6CEB96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12" y="3496810"/>
            <a:ext cx="4560796" cy="17331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12296330-9E04-A8F6-446F-A1A5CDEC68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4" y="2528428"/>
            <a:ext cx="4038600" cy="17567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ubtitle 1">
            <a:extLst>
              <a:ext uri="{FF2B5EF4-FFF2-40B4-BE49-F238E27FC236}">
                <a16:creationId xmlns:a16="http://schemas.microsoft.com/office/drawing/2014/main" id="{82E6A04E-AE7E-0090-C128-35F8EB7001B4}"/>
              </a:ext>
            </a:extLst>
          </p:cNvPr>
          <p:cNvSpPr txBox="1">
            <a:spLocks/>
          </p:cNvSpPr>
          <p:nvPr/>
        </p:nvSpPr>
        <p:spPr bwMode="auto">
          <a:xfrm>
            <a:off x="322654" y="119995"/>
            <a:ext cx="8712968" cy="71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4000" b="1" kern="0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Lots of More Applications…</a:t>
            </a:r>
            <a:endParaRPr lang="en-US" sz="2400" i="1" kern="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F98745-4416-92DB-396D-D9474E7165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017" y="5409868"/>
            <a:ext cx="5000237" cy="12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11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3D8060-5E88-484A-8341-605910CC85DD}"/>
              </a:ext>
            </a:extLst>
          </p:cNvPr>
          <p:cNvSpPr>
            <a:spLocks/>
          </p:cNvSpPr>
          <p:nvPr/>
        </p:nvSpPr>
        <p:spPr bwMode="auto">
          <a:xfrm>
            <a:off x="672008" y="1447800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pplications of Pseudo-Random Functions (PRF)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29E64E-9857-4448-8C64-6DE90FEDE3DE}"/>
              </a:ext>
            </a:extLst>
          </p:cNvPr>
          <p:cNvSpPr/>
          <p:nvPr/>
        </p:nvSpPr>
        <p:spPr>
          <a:xfrm>
            <a:off x="1066800" y="1981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Identification Protocols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D93F4D-766F-604B-BB55-6D95C36E743B}"/>
              </a:ext>
            </a:extLst>
          </p:cNvPr>
          <p:cNvSpPr/>
          <p:nvPr/>
        </p:nvSpPr>
        <p:spPr>
          <a:xfrm>
            <a:off x="1066800" y="3581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Applications to Learning Theory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AB1247-9C5F-3541-91E9-0676E1EFEA39}"/>
              </a:ext>
            </a:extLst>
          </p:cNvPr>
          <p:cNvSpPr/>
          <p:nvPr/>
        </p:nvSpPr>
        <p:spPr>
          <a:xfrm>
            <a:off x="1066800" y="25328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Authentication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CBA5F-5456-BAC1-72E6-54FC503E6D39}"/>
              </a:ext>
            </a:extLst>
          </p:cNvPr>
          <p:cNvSpPr/>
          <p:nvPr/>
        </p:nvSpPr>
        <p:spPr>
          <a:xfrm>
            <a:off x="1066800" y="4150023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 Applications to Complexity Theory: Natural Proofs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AB342A-5B03-9949-B55D-1ADC4329C488}"/>
              </a:ext>
            </a:extLst>
          </p:cNvPr>
          <p:cNvSpPr/>
          <p:nvPr/>
        </p:nvSpPr>
        <p:spPr>
          <a:xfrm>
            <a:off x="1066800" y="30480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Encryption secure against Active Attacks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D43497-820C-0293-284F-CE4076C6E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998" y="1846163"/>
            <a:ext cx="698500" cy="698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5C3683-98D6-424D-433E-CFDC14690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377777"/>
            <a:ext cx="698500" cy="698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A5032A-E30F-361D-8D88-D85631077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811165"/>
            <a:ext cx="698500" cy="698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8BC776-9310-FFC4-21B2-526BA1927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0" y="3429000"/>
            <a:ext cx="698500" cy="698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C1F8BA-8FFE-1E9E-F5E9-52B90E4B2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949" y="4751832"/>
            <a:ext cx="1955549" cy="13167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5B7B23A-2960-878A-F4AA-D9B31E6CACA2}"/>
              </a:ext>
            </a:extLst>
          </p:cNvPr>
          <p:cNvSpPr txBox="1"/>
          <p:nvPr/>
        </p:nvSpPr>
        <p:spPr>
          <a:xfrm>
            <a:off x="3072123" y="6039005"/>
            <a:ext cx="1155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Razborov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A8CCD0-BF23-44DF-87C1-D81164DF960D}"/>
              </a:ext>
            </a:extLst>
          </p:cNvPr>
          <p:cNvSpPr txBox="1"/>
          <p:nvPr/>
        </p:nvSpPr>
        <p:spPr>
          <a:xfrm>
            <a:off x="4227823" y="6053787"/>
            <a:ext cx="1155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Rudich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286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Friend-or-Foe Identification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791016-75A8-C749-9A4C-B208D309E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160" y="2038554"/>
            <a:ext cx="1580541" cy="1003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60CA2F-18CD-AB4A-9EF5-DAA23DA4B7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908" t="26737" r="36447" b="37895"/>
          <a:stretch/>
        </p:blipFill>
        <p:spPr>
          <a:xfrm>
            <a:off x="5943600" y="1461656"/>
            <a:ext cx="1545771" cy="196734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5978240-897C-3749-AB0A-0C0079478F88}"/>
              </a:ext>
            </a:extLst>
          </p:cNvPr>
          <p:cNvCxnSpPr>
            <a:cxnSpLocks/>
          </p:cNvCxnSpPr>
          <p:nvPr/>
        </p:nvCxnSpPr>
        <p:spPr>
          <a:xfrm flipH="1">
            <a:off x="3505200" y="2540408"/>
            <a:ext cx="2057400" cy="0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MCj04359310000[1]">
            <a:extLst>
              <a:ext uri="{FF2B5EF4-FFF2-40B4-BE49-F238E27FC236}">
                <a16:creationId xmlns:a16="http://schemas.microsoft.com/office/drawing/2014/main" id="{56B9206D-1554-DC4F-B35B-9F4A13564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524" y="2105220"/>
            <a:ext cx="902860" cy="71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8F78298-AB8E-AC48-B8CB-394A40A9436F}"/>
              </a:ext>
            </a:extLst>
          </p:cNvPr>
          <p:cNvSpPr>
            <a:spLocks/>
          </p:cNvSpPr>
          <p:nvPr/>
        </p:nvSpPr>
        <p:spPr bwMode="auto">
          <a:xfrm>
            <a:off x="1066800" y="4267200"/>
            <a:ext cx="739140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Adversary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person-in-the-middle.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0852FC3-A4A9-7B4B-891D-AF1A8A34D007}"/>
              </a:ext>
            </a:extLst>
          </p:cNvPr>
          <p:cNvSpPr>
            <a:spLocks/>
          </p:cNvSpPr>
          <p:nvPr/>
        </p:nvSpPr>
        <p:spPr bwMode="auto">
          <a:xfrm>
            <a:off x="1066800" y="4876800"/>
            <a:ext cx="7391400" cy="108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 listen to / modify the communications. Wants to impersonate Tim.</a:t>
            </a:r>
          </a:p>
        </p:txBody>
      </p:sp>
    </p:spTree>
    <p:extLst>
      <p:ext uri="{BB962C8B-B14F-4D97-AF65-F5344CB8AC3E}">
        <p14:creationId xmlns:p14="http://schemas.microsoft.com/office/powerpoint/2010/main" val="191821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 Simple Lemma about Unpredictability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390F2F3-C51B-6B4F-9F02-E3ADCB9D8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" y="2286000"/>
                <a:ext cx="7391400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Consider an adversary who requests and obtains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a polynomial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390F2F3-C51B-6B4F-9F02-E3ADCB9D8F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2286000"/>
                <a:ext cx="7391400" cy="1066800"/>
              </a:xfrm>
              <a:prstGeom prst="rect">
                <a:avLst/>
              </a:prstGeom>
              <a:blipFill>
                <a:blip r:embed="rId3"/>
                <a:stretch>
                  <a:fillRect l="-1203" t="-47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5414955-9E24-C94F-AB3A-614C3AB0D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" y="3429000"/>
                <a:ext cx="7391400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Can she 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her choosing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p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∉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{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,…,</a:t>
                </a:r>
                <a:r>
                  <a:rPr lang="en-US" altLang="en-US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}? How well can she do it?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5414955-9E24-C94F-AB3A-614C3AB0DE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3429000"/>
                <a:ext cx="7391400" cy="1066800"/>
              </a:xfrm>
              <a:prstGeom prst="rect">
                <a:avLst/>
              </a:prstGeom>
              <a:blipFill>
                <a:blip r:embed="rId4"/>
                <a:stretch>
                  <a:fillRect l="-1203" t="-47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FD70366-6211-B148-921E-68EBEDE8C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" y="4572000"/>
                <a:ext cx="7391400" cy="1066800"/>
              </a:xfrm>
              <a:prstGeom prst="rect">
                <a:avLst/>
              </a:prstGeom>
              <a:noFill/>
              <a:ln w="25400">
                <a:solidFill>
                  <a:sysClr val="windowText" lastClr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b="1" dirty="0">
                    <a:solidFill>
                      <a:srgbClr val="0033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Lemma</a:t>
                </a: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If she succeeds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+1/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poly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then she broke PRF security.</a:t>
                </a:r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FD70366-6211-B148-921E-68EBEDE8C6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4572000"/>
                <a:ext cx="7391400" cy="1066800"/>
              </a:xfrm>
              <a:prstGeom prst="rect">
                <a:avLst/>
              </a:prstGeom>
              <a:blipFill>
                <a:blip r:embed="rId5"/>
                <a:stretch>
                  <a:fillRect l="-1199" r="-685" b="-3488"/>
                </a:stretch>
              </a:blipFill>
              <a:ln w="25400">
                <a:solidFill>
                  <a:sysClr val="windowText" lastClr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16EFC12-3858-1D43-943F-4303A8C83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" y="1524000"/>
                <a:ext cx="73914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:{0,1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→{0,1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a pseudorandom function. 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16EFC12-3858-1D43-943F-4303A8C83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524000"/>
                <a:ext cx="7391400" cy="533400"/>
              </a:xfrm>
              <a:prstGeom prst="rect">
                <a:avLst/>
              </a:prstGeom>
              <a:blipFill>
                <a:blip r:embed="rId6"/>
                <a:stretch>
                  <a:fillRect l="-1375" t="-4651" b="-139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34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 Simple Lemma about Unpredictability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390F2F3-C51B-6B4F-9F02-E3ADCB9D8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" y="2286000"/>
                <a:ext cx="7391400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Consider an adversary who requests and obtains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a polynomial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390F2F3-C51B-6B4F-9F02-E3ADCB9D8F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2286000"/>
                <a:ext cx="7391400" cy="1066800"/>
              </a:xfrm>
              <a:prstGeom prst="rect">
                <a:avLst/>
              </a:prstGeom>
              <a:blipFill>
                <a:blip r:embed="rId3"/>
                <a:stretch>
                  <a:fillRect l="-1203" t="-47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5414955-9E24-C94F-AB3A-614C3AB0D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" y="3429000"/>
                <a:ext cx="7391400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Can she 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her choosing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p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∉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{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,…,</a:t>
                </a:r>
                <a:r>
                  <a:rPr lang="en-US" altLang="en-US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}? How well can she do it?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5414955-9E24-C94F-AB3A-614C3AB0DE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3429000"/>
                <a:ext cx="7391400" cy="1066800"/>
              </a:xfrm>
              <a:prstGeom prst="rect">
                <a:avLst/>
              </a:prstGeom>
              <a:blipFill>
                <a:blip r:embed="rId4"/>
                <a:stretch>
                  <a:fillRect l="-1203" t="-47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16EFC12-3858-1D43-943F-4303A8C83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" y="1524000"/>
                <a:ext cx="73914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:{0,1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→{0,1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a pseudorandom function. 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16EFC12-3858-1D43-943F-4303A8C83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524000"/>
                <a:ext cx="7391400" cy="533400"/>
              </a:xfrm>
              <a:prstGeom prst="rect">
                <a:avLst/>
              </a:prstGeom>
              <a:blipFill>
                <a:blip r:embed="rId5"/>
                <a:stretch>
                  <a:fillRect l="-1375" t="-4651" b="-139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AB9E0D9-9E54-914A-BCEA-3274E084F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" y="5486400"/>
                <a:ext cx="79248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Unpredictability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≡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Indistinguishability </a:t>
                </a:r>
                <a:r>
                  <a:rPr lang="en-US" altLang="en-US" i="1" dirty="0">
                    <a:solidFill>
                      <a:srgbClr val="0033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bits </a:t>
                </a: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(lecture 3)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AB9E0D9-9E54-914A-BCEA-3274E084F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486400"/>
                <a:ext cx="7924800" cy="609600"/>
              </a:xfrm>
              <a:prstGeom prst="rect">
                <a:avLst/>
              </a:prstGeom>
              <a:blipFill>
                <a:blip r:embed="rId6"/>
                <a:stretch>
                  <a:fillRect l="-1120" t="-61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7334848-6DDE-5F49-8F9E-15C9CD3CE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" y="4749799"/>
                <a:ext cx="83058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Indistinguishability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⟹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Unpredictability (</a:t>
                </a:r>
                <a:r>
                  <a:rPr lang="en-US" altLang="en-US" i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but not vice versa</a:t>
                </a: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).</a:t>
                </a: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7334848-6DDE-5F49-8F9E-15C9CD3CE5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4749799"/>
                <a:ext cx="8305800" cy="609600"/>
              </a:xfrm>
              <a:prstGeom prst="rect">
                <a:avLst/>
              </a:prstGeom>
              <a:blipFill>
                <a:blip r:embed="rId7"/>
                <a:stretch>
                  <a:fillRect l="-1070" t="-40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72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Challenge-Response Protocol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791016-75A8-C749-9A4C-B208D309E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160" y="2038554"/>
            <a:ext cx="1580541" cy="1003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60CA2F-18CD-AB4A-9EF5-DAA23DA4B7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908" t="26737" r="36447" b="37895"/>
          <a:stretch/>
        </p:blipFill>
        <p:spPr>
          <a:xfrm>
            <a:off x="5943600" y="1461656"/>
            <a:ext cx="1545771" cy="196734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5978240-897C-3749-AB0A-0C0079478F88}"/>
              </a:ext>
            </a:extLst>
          </p:cNvPr>
          <p:cNvCxnSpPr>
            <a:cxnSpLocks/>
          </p:cNvCxnSpPr>
          <p:nvPr/>
        </p:nvCxnSpPr>
        <p:spPr>
          <a:xfrm flipH="1">
            <a:off x="3505200" y="2038554"/>
            <a:ext cx="2057400" cy="0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MCj04359310000[1]">
            <a:extLst>
              <a:ext uri="{FF2B5EF4-FFF2-40B4-BE49-F238E27FC236}">
                <a16:creationId xmlns:a16="http://schemas.microsoft.com/office/drawing/2014/main" id="{56B9206D-1554-DC4F-B35B-9F4A13564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768756"/>
            <a:ext cx="578022" cy="45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834E189C-3794-2B40-9466-8B9C02D6E97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14400" y="31271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PRF 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ey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834E189C-3794-2B40-9466-8B9C02D6E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127161"/>
                <a:ext cx="2850976" cy="378039"/>
              </a:xfrm>
              <a:prstGeom prst="rect">
                <a:avLst/>
              </a:prstGeom>
              <a:blipFill>
                <a:blip r:embed="rId6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CBE5F0-ECAE-3B41-A60E-2F5901CC2CEB}"/>
              </a:ext>
            </a:extLst>
          </p:cNvPr>
          <p:cNvCxnSpPr>
            <a:cxnSpLocks/>
          </p:cNvCxnSpPr>
          <p:nvPr/>
        </p:nvCxnSpPr>
        <p:spPr>
          <a:xfrm>
            <a:off x="3570514" y="2971800"/>
            <a:ext cx="1926771" cy="0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275D8AA0-D521-D841-916B-1EB5F6DDC1B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105400" y="3584361"/>
                <a:ext cx="3581400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latin typeface="American Typewriter" panose="02090604020004020304" pitchFamily="18" charset="77"/>
                  </a:rPr>
                  <a:t>(ID number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𝐼𝐷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panose="02090604020004020304" pitchFamily="18" charset="77"/>
                    <a:ea typeface="American Typewriter" charset="0"/>
                    <a:cs typeface="American Typewriter" charset="0"/>
                  </a:rPr>
                  <a:t>, PRF Key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panose="02090604020004020304" pitchFamily="18" charset="77"/>
                    <a:ea typeface="American Typewriter" charset="0"/>
                    <a:cs typeface="American Typewriter" charset="0"/>
                  </a:rPr>
                  <a:t>) 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panose="02090604020004020304" pitchFamily="18" charset="77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275D8AA0-D521-D841-916B-1EB5F6DDC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584361"/>
                <a:ext cx="3581400" cy="378039"/>
              </a:xfrm>
              <a:prstGeom prst="rect">
                <a:avLst/>
              </a:prstGeom>
              <a:blipFill>
                <a:blip r:embed="rId7"/>
                <a:stretch>
                  <a:fillRect t="-13333" r="-319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903275FA-F4C8-6341-B60F-550036E9AF3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895600" y="1592552"/>
                <a:ext cx="316720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altLang="en-US" sz="2000" dirty="0">
                    <a:solidFill>
                      <a:prstClr val="black"/>
                    </a:solidFill>
                    <a:latin typeface="American Typewriter" panose="02090604020004020304" pitchFamily="18" charset="77"/>
                  </a:rPr>
                  <a:t>Random</a:t>
                </a:r>
                <a:r>
                  <a:rPr lang="en-US" alt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panose="02090604020004020304" pitchFamily="18" charset="77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903275FA-F4C8-6341-B60F-550036E9A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592552"/>
                <a:ext cx="3167204" cy="378039"/>
              </a:xfrm>
              <a:prstGeom prst="rect">
                <a:avLst/>
              </a:prstGeom>
              <a:blipFill>
                <a:blip r:embed="rId8"/>
                <a:stretch>
                  <a:fillRect t="-12903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83E55B4D-404D-7D48-8DB8-BD65AA87DDA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007449" y="2540204"/>
                <a:ext cx="316720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alt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𝐼𝐷</m:t>
                      </m:r>
                      <m:r>
                        <a:rPr kumimoji="0" lang="en-US" alt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0" lang="en-US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0" lang="en-US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kumimoji="0" lang="en-US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0" lang="en-US" alt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panose="02090604020004020304" pitchFamily="18" charset="77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83E55B4D-404D-7D48-8DB8-BD65AA87D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449" y="2540204"/>
                <a:ext cx="3167204" cy="378039"/>
              </a:xfrm>
              <a:prstGeom prst="rect">
                <a:avLst/>
              </a:prstGeom>
              <a:blipFill>
                <a:blip r:embed="rId9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66B405B-F78B-424D-B209-E44706C86AE0}"/>
              </a:ext>
            </a:extLst>
          </p:cNvPr>
          <p:cNvSpPr>
            <a:spLocks/>
          </p:cNvSpPr>
          <p:nvPr/>
        </p:nvSpPr>
        <p:spPr bwMode="auto">
          <a:xfrm>
            <a:off x="1066800" y="4267199"/>
            <a:ext cx="7391400" cy="91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CF06AA09-4D60-2043-BFCD-4DE0CB6E4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800" y="4440820"/>
                <a:ext cx="8153400" cy="152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“Proof”: Adversary collects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poly 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(potentially of her choosing). She eventually has to produce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a fresh random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when she is trying to impersonate.</a:t>
                </a: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CF06AA09-4D60-2043-BFCD-4DE0CB6E43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4440820"/>
                <a:ext cx="8153400" cy="1523997"/>
              </a:xfrm>
              <a:prstGeom prst="rect">
                <a:avLst/>
              </a:prstGeom>
              <a:blipFill>
                <a:blip r:embed="rId10"/>
                <a:stretch>
                  <a:fillRect l="-1246" t="-24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20D2EEA-39C4-1740-AC93-D8A68D10A86C}"/>
              </a:ext>
            </a:extLst>
          </p:cNvPr>
          <p:cNvSpPr>
            <a:spLocks/>
          </p:cNvSpPr>
          <p:nvPr/>
        </p:nvSpPr>
        <p:spPr bwMode="auto">
          <a:xfrm>
            <a:off x="685800" y="5029205"/>
            <a:ext cx="8153400" cy="91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5A456B3B-2E50-B147-84D2-70FACD31B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800" y="5791200"/>
                <a:ext cx="8153400" cy="914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This is hard as long as the input and output lengths of the PRF are long enough, i.e.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𝜔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func>
                      <m:func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).</m:t>
                        </m:r>
                      </m:e>
                    </m:func>
                  </m:oMath>
                </a14:m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5A456B3B-2E50-B147-84D2-70FACD31B7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791200"/>
                <a:ext cx="8153400" cy="914395"/>
              </a:xfrm>
              <a:prstGeom prst="rect">
                <a:avLst/>
              </a:prstGeom>
              <a:blipFill>
                <a:blip r:embed="rId11"/>
                <a:stretch>
                  <a:fillRect l="-1246" t="-5556" b="-55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41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3D8060-5E88-484A-8341-605910CC85DD}"/>
              </a:ext>
            </a:extLst>
          </p:cNvPr>
          <p:cNvSpPr>
            <a:spLocks/>
          </p:cNvSpPr>
          <p:nvPr/>
        </p:nvSpPr>
        <p:spPr bwMode="auto">
          <a:xfrm>
            <a:off x="672008" y="1447800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pplications of Pseudo-Random Functions (PRF)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29E64E-9857-4448-8C64-6DE90FEDE3DE}"/>
              </a:ext>
            </a:extLst>
          </p:cNvPr>
          <p:cNvSpPr/>
          <p:nvPr/>
        </p:nvSpPr>
        <p:spPr>
          <a:xfrm>
            <a:off x="1066800" y="1981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Identification Protocols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D93F4D-766F-604B-BB55-6D95C36E743B}"/>
              </a:ext>
            </a:extLst>
          </p:cNvPr>
          <p:cNvSpPr/>
          <p:nvPr/>
        </p:nvSpPr>
        <p:spPr>
          <a:xfrm>
            <a:off x="1066800" y="3581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Applications to Learning Theory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AB1247-9C5F-3541-91E9-0676E1EFEA39}"/>
              </a:ext>
            </a:extLst>
          </p:cNvPr>
          <p:cNvSpPr/>
          <p:nvPr/>
        </p:nvSpPr>
        <p:spPr>
          <a:xfrm>
            <a:off x="1066800" y="25328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Authentication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AB342A-5B03-9949-B55D-1ADC4329C488}"/>
              </a:ext>
            </a:extLst>
          </p:cNvPr>
          <p:cNvSpPr/>
          <p:nvPr/>
        </p:nvSpPr>
        <p:spPr>
          <a:xfrm>
            <a:off x="1066800" y="30480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Encryption secure against Active Attacks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D43497-820C-0293-284F-CE4076C6E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998" y="1846163"/>
            <a:ext cx="6985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7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authentication problem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CE9225-BAB6-6244-BC2D-CEF4FC6AED69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963AA30-ADD0-3C4A-B3F4-4B37CC055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5F90B5-5890-1142-ACBB-5CD7019DA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15" name="Rectangle 63">
            <a:extLst>
              <a:ext uri="{FF2B5EF4-FFF2-40B4-BE49-F238E27FC236}">
                <a16:creationId xmlns:a16="http://schemas.microsoft.com/office/drawing/2014/main" id="{CBCF5C87-110D-F14B-89B0-40F8C0566DBE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5FB26F65-FE91-C444-BE1E-0A22EF43C990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7180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94C27739-E6E8-3843-B8F5-F57D8FCFCD87}"/>
              </a:ext>
            </a:extLst>
          </p:cNvPr>
          <p:cNvSpPr/>
          <p:nvPr/>
        </p:nvSpPr>
        <p:spPr>
          <a:xfrm>
            <a:off x="1560984" y="1596081"/>
            <a:ext cx="541040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ey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Key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blipFill>
                <a:blip r:embed="rId5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F331AAB1-432A-1841-8626-9C3273BBEF1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02024" y="2108609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𝑚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F331AAB1-432A-1841-8626-9C3273BBE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024" y="2108609"/>
                <a:ext cx="2850976" cy="3780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D0E617A-3445-EC4A-85BC-36B1485DCCC6}"/>
              </a:ext>
            </a:extLst>
          </p:cNvPr>
          <p:cNvSpPr>
            <a:spLocks/>
          </p:cNvSpPr>
          <p:nvPr/>
        </p:nvSpPr>
        <p:spPr bwMode="auto">
          <a:xfrm>
            <a:off x="971600" y="5056846"/>
            <a:ext cx="7272808" cy="11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CC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This is known as a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man-in-the-middle attack.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CC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can Bob check if the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message is indeed from Alice?</a:t>
            </a:r>
          </a:p>
        </p:txBody>
      </p:sp>
      <p:pic>
        <p:nvPicPr>
          <p:cNvPr id="27" name="Picture 26" descr="MCj04359310000[1]">
            <a:extLst>
              <a:ext uri="{FF2B5EF4-FFF2-40B4-BE49-F238E27FC236}">
                <a16:creationId xmlns:a16="http://schemas.microsoft.com/office/drawing/2014/main" id="{063C19B8-90BD-2642-B584-986322DC2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76" y="2230329"/>
            <a:ext cx="648072" cy="51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EBD6F602-3412-244C-8D48-E6654FA994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989648" y="2101305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𝑚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′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EBD6F602-3412-244C-8D48-E6654FA99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648" y="2101305"/>
                <a:ext cx="2850976" cy="3780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307B02C0-71B8-E244-A5FF-DE4B9D61227C}"/>
              </a:ext>
            </a:extLst>
          </p:cNvPr>
          <p:cNvSpPr/>
          <p:nvPr/>
        </p:nvSpPr>
        <p:spPr bwMode="auto">
          <a:xfrm>
            <a:off x="4122576" y="3135292"/>
            <a:ext cx="2201788" cy="979742"/>
          </a:xfrm>
          <a:prstGeom prst="wedgeRectCallout">
            <a:avLst>
              <a:gd name="adj1" fmla="val -40740"/>
              <a:gd name="adj2" fmla="val -8247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77"/>
                <a:ea typeface="ＭＳ Ｐゴシック" charset="0"/>
                <a:cs typeface="+mn-cs"/>
              </a:rPr>
              <a:t>Can also alter/inject more messages!</a:t>
            </a:r>
          </a:p>
        </p:txBody>
      </p:sp>
    </p:spTree>
    <p:extLst>
      <p:ext uri="{BB962C8B-B14F-4D97-AF65-F5344CB8AC3E}">
        <p14:creationId xmlns:p14="http://schemas.microsoft.com/office/powerpoint/2010/main" val="6724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authentication problem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CE9225-BAB6-6244-BC2D-CEF4FC6AED69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963AA30-ADD0-3C4A-B3F4-4B37CC055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5F90B5-5890-1142-ACBB-5CD7019DA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15" name="Rectangle 63">
            <a:extLst>
              <a:ext uri="{FF2B5EF4-FFF2-40B4-BE49-F238E27FC236}">
                <a16:creationId xmlns:a16="http://schemas.microsoft.com/office/drawing/2014/main" id="{CBCF5C87-110D-F14B-89B0-40F8C0566DBE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5FB26F65-FE91-C444-BE1E-0A22EF43C990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7180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94C27739-E6E8-3843-B8F5-F57D8FCFCD87}"/>
              </a:ext>
            </a:extLst>
          </p:cNvPr>
          <p:cNvSpPr/>
          <p:nvPr/>
        </p:nvSpPr>
        <p:spPr>
          <a:xfrm>
            <a:off x="1560984" y="1596081"/>
            <a:ext cx="541040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ey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Key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blipFill>
                <a:blip r:embed="rId5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F331AAB1-432A-1841-8626-9C3273BBEF1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02024" y="2108609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(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𝑚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,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𝑡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)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F331AAB1-432A-1841-8626-9C3273BBE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024" y="2108609"/>
                <a:ext cx="2850976" cy="378039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D0E617A-3445-EC4A-85BC-36B1485DCCC6}"/>
              </a:ext>
            </a:extLst>
          </p:cNvPr>
          <p:cNvSpPr>
            <a:spLocks/>
          </p:cNvSpPr>
          <p:nvPr/>
        </p:nvSpPr>
        <p:spPr bwMode="auto">
          <a:xfrm>
            <a:off x="971600" y="5056846"/>
            <a:ext cx="7272808" cy="11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CC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want Alice to generate 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tag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for the message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which is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hard to generate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without the secret key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7" name="Picture 26" descr="MCj04359310000[1]">
            <a:extLst>
              <a:ext uri="{FF2B5EF4-FFF2-40B4-BE49-F238E27FC236}">
                <a16:creationId xmlns:a16="http://schemas.microsoft.com/office/drawing/2014/main" id="{063C19B8-90BD-2642-B584-986322DC2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76" y="2230329"/>
            <a:ext cx="648072" cy="51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EBD6F602-3412-244C-8D48-E6654FA994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989648" y="2101305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𝑚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, 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𝑡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</m:oMath>
                </a14:m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or </a:t>
                </a:r>
                <a14:m>
                  <m:oMath xmlns:m="http://schemas.openxmlformats.org/officeDocument/2006/math">
                    <m:r>
                      <a:rPr kumimoji="0" lang="en-US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⊥</m:t>
                    </m:r>
                  </m:oMath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EBD6F602-3412-244C-8D48-E6654FA99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648" y="2101305"/>
                <a:ext cx="2850976" cy="378039"/>
              </a:xfrm>
              <a:prstGeom prst="rect">
                <a:avLst/>
              </a:prstGeom>
              <a:blipFill>
                <a:blip r:embed="rId8"/>
                <a:stretch>
                  <a:fillRect t="-9677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307B02C0-71B8-E244-A5FF-DE4B9D61227C}"/>
              </a:ext>
            </a:extLst>
          </p:cNvPr>
          <p:cNvSpPr/>
          <p:nvPr/>
        </p:nvSpPr>
        <p:spPr bwMode="auto">
          <a:xfrm>
            <a:off x="4122576" y="3135292"/>
            <a:ext cx="2201788" cy="979742"/>
          </a:xfrm>
          <a:prstGeom prst="wedgeRectCallout">
            <a:avLst>
              <a:gd name="adj1" fmla="val -40740"/>
              <a:gd name="adj2" fmla="val -8247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77"/>
                <a:ea typeface="ＭＳ Ｐゴシック" charset="0"/>
                <a:cs typeface="+mn-cs"/>
              </a:rPr>
              <a:t>Can essentially only send it along!</a:t>
            </a:r>
          </a:p>
        </p:txBody>
      </p:sp>
    </p:spTree>
    <p:extLst>
      <p:ext uri="{BB962C8B-B14F-4D97-AF65-F5344CB8AC3E}">
        <p14:creationId xmlns:p14="http://schemas.microsoft.com/office/powerpoint/2010/main" val="153452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22531</TotalTime>
  <Words>1317</Words>
  <Application>Microsoft Macintosh PowerPoint</Application>
  <PresentationFormat>On-screen Show (4:3)</PresentationFormat>
  <Paragraphs>225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American Typewriter</vt:lpstr>
      <vt:lpstr>Arial</vt:lpstr>
      <vt:lpstr>Calibri</vt:lpstr>
      <vt:lpstr>Cambria Math</vt:lpstr>
      <vt:lpstr>Comic Sans MS</vt:lpstr>
      <vt:lpstr>Times New Roman</vt:lpstr>
      <vt:lpstr>Wingdings</vt:lpstr>
      <vt:lpstr>Blank Presentation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power of the adversary?</vt:lpstr>
      <vt:lpstr>Defining MAC Security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Dealing with Replay Attacks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LCS 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of the Adversary</dc:title>
  <dc:creator>Theory of Computation</dc:creator>
  <cp:lastModifiedBy>Vinod Vaikuntanathan</cp:lastModifiedBy>
  <cp:revision>973</cp:revision>
  <cp:lastPrinted>2020-09-10T06:01:49Z</cp:lastPrinted>
  <dcterms:created xsi:type="dcterms:W3CDTF">2013-02-27T00:46:17Z</dcterms:created>
  <dcterms:modified xsi:type="dcterms:W3CDTF">2023-09-20T04:59:28Z</dcterms:modified>
</cp:coreProperties>
</file>