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53" r:id="rId2"/>
    <p:sldId id="467" r:id="rId3"/>
    <p:sldId id="470" r:id="rId4"/>
    <p:sldId id="4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0099"/>
    <a:srgbClr val="3366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/>
    <p:restoredTop sz="76309" autoAdjust="0"/>
  </p:normalViewPr>
  <p:slideViewPr>
    <p:cSldViewPr>
      <p:cViewPr varScale="1">
        <p:scale>
          <a:sx n="95" d="100"/>
          <a:sy n="95" d="100"/>
        </p:scale>
        <p:origin x="64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8A4AD-30BE-4EB0-88E7-04F008072919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C13DC-EB30-4E7B-9A79-FF6A33A169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268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We’ve figured out a lot, but there are way more questions than answers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3AA87-90BF-49A7-94A5-EF67FCE1416B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6444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Weak? Strong?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3AA87-90BF-49A7-94A5-EF67FCE1416B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6564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Weak? Strong?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3AA87-90BF-49A7-94A5-EF67FCE1416B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6174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Weak? Strong?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3AA87-90BF-49A7-94A5-EF67FCE1416B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7909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814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99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40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082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127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202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360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658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410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753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B9363-F440-4E1D-B0AF-94655AD61F33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476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-27384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Constructing Program Obfuscators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-108520" y="2174642"/>
            <a:ext cx="9092487" cy="4710742"/>
            <a:chOff x="-108520" y="2174642"/>
            <a:chExt cx="9092487" cy="471074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8520" y="3218081"/>
              <a:ext cx="9092487" cy="3667303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6106" y="2174642"/>
              <a:ext cx="807902" cy="1470382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088" y="4741416"/>
            <a:ext cx="723461" cy="9947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606" y="4481006"/>
            <a:ext cx="587698" cy="58769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6" t="11056" r="33752" b="21386"/>
          <a:stretch/>
        </p:blipFill>
        <p:spPr>
          <a:xfrm rot="19554944">
            <a:off x="322723" y="5302496"/>
            <a:ext cx="711726" cy="98624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 rot="19528408">
            <a:off x="281830" y="4700741"/>
            <a:ext cx="1141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Break,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1683773" y="5725145"/>
            <a:ext cx="5624531" cy="114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OBFUSCATION</a:t>
            </a:r>
          </a:p>
        </p:txBody>
      </p:sp>
      <p:sp>
        <p:nvSpPr>
          <p:cNvPr id="24" name="TextBox 23"/>
          <p:cNvSpPr txBox="1"/>
          <p:nvPr/>
        </p:nvSpPr>
        <p:spPr>
          <a:xfrm rot="19528408">
            <a:off x="-226617" y="3209984"/>
            <a:ext cx="4451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[Garg-Gentry-</a:t>
            </a:r>
            <a:r>
              <a:rPr lang="en-US" sz="2400" dirty="0" err="1"/>
              <a:t>Halevi</a:t>
            </a:r>
            <a:r>
              <a:rPr lang="en-US" sz="2400" dirty="0"/>
              <a:t>-</a:t>
            </a:r>
            <a:br>
              <a:rPr lang="en-US" sz="2400" dirty="0"/>
            </a:br>
            <a:r>
              <a:rPr lang="en-US" sz="2400" dirty="0"/>
              <a:t>Raykova-Sahai-Waters’13]</a:t>
            </a:r>
          </a:p>
        </p:txBody>
      </p:sp>
      <p:sp>
        <p:nvSpPr>
          <p:cNvPr id="26" name="TextBox 25"/>
          <p:cNvSpPr txBox="1"/>
          <p:nvPr/>
        </p:nvSpPr>
        <p:spPr>
          <a:xfrm rot="19528408">
            <a:off x="998635" y="4228758"/>
            <a:ext cx="944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Fix,</a:t>
            </a:r>
          </a:p>
        </p:txBody>
      </p:sp>
      <p:sp>
        <p:nvSpPr>
          <p:cNvPr id="30" name="TextBox 29"/>
          <p:cNvSpPr txBox="1"/>
          <p:nvPr/>
        </p:nvSpPr>
        <p:spPr>
          <a:xfrm rot="19528408">
            <a:off x="1452896" y="3830505"/>
            <a:ext cx="1141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Break,</a:t>
            </a:r>
          </a:p>
        </p:txBody>
      </p:sp>
      <p:sp>
        <p:nvSpPr>
          <p:cNvPr id="31" name="TextBox 30"/>
          <p:cNvSpPr txBox="1"/>
          <p:nvPr/>
        </p:nvSpPr>
        <p:spPr>
          <a:xfrm rot="19528408">
            <a:off x="2169701" y="3358522"/>
            <a:ext cx="944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Fix,</a:t>
            </a:r>
          </a:p>
        </p:txBody>
      </p:sp>
      <p:sp>
        <p:nvSpPr>
          <p:cNvPr id="32" name="TextBox 31"/>
          <p:cNvSpPr txBox="1"/>
          <p:nvPr/>
        </p:nvSpPr>
        <p:spPr>
          <a:xfrm rot="19528408">
            <a:off x="2584444" y="2872596"/>
            <a:ext cx="1483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9773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4" grpId="1"/>
      <p:bldP spid="26" grpId="0"/>
      <p:bldP spid="30" grpId="0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Constructing Program Obfuscators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-3132856" y="1886610"/>
            <a:ext cx="9092487" cy="4998774"/>
            <a:chOff x="-3132856" y="1886610"/>
            <a:chExt cx="9092487" cy="499877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32856" y="3218081"/>
              <a:ext cx="9092487" cy="3667303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770" y="1886610"/>
              <a:ext cx="807902" cy="1470382"/>
            </a:xfrm>
            <a:prstGeom prst="rect">
              <a:avLst/>
            </a:prstGeom>
          </p:spPr>
        </p:pic>
      </p:grp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-1548680" y="4581128"/>
            <a:ext cx="5624531" cy="114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br>
              <a:rPr lang="en-US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OBFUSCATION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254264"/>
            <a:ext cx="6264696" cy="2631120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1331641" y="2338759"/>
            <a:ext cx="2556283" cy="1954336"/>
            <a:chOff x="3214594" y="2447131"/>
            <a:chExt cx="2365536" cy="1772742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482" t="45519" r="13333" b="11471"/>
            <a:stretch/>
          </p:blipFill>
          <p:spPr>
            <a:xfrm flipH="1">
              <a:off x="3807875" y="3446778"/>
              <a:ext cx="1008112" cy="773095"/>
            </a:xfrm>
            <a:prstGeom prst="rect">
              <a:avLst/>
            </a:prstGeom>
          </p:spPr>
        </p:pic>
        <p:cxnSp>
          <p:nvCxnSpPr>
            <p:cNvPr id="27" name="Straight Connector 26"/>
            <p:cNvCxnSpPr>
              <a:endCxn id="17" idx="0"/>
            </p:cNvCxnSpPr>
            <p:nvPr/>
          </p:nvCxnSpPr>
          <p:spPr>
            <a:xfrm>
              <a:off x="3214594" y="2447131"/>
              <a:ext cx="2365536" cy="17375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347935" y="3140968"/>
              <a:ext cx="0" cy="38106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2869717" y="6084267"/>
            <a:ext cx="2412268" cy="6903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XIO</a:t>
            </a:r>
            <a:b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[BV15,AJ15,LPST16]</a:t>
            </a:r>
          </a:p>
        </p:txBody>
      </p:sp>
      <p:sp>
        <p:nvSpPr>
          <p:cNvPr id="37" name="Rectangle 23"/>
          <p:cNvSpPr>
            <a:spLocks noChangeArrowheads="1"/>
          </p:cNvSpPr>
          <p:nvPr/>
        </p:nvSpPr>
        <p:spPr bwMode="auto">
          <a:xfrm rot="2243514">
            <a:off x="1247513" y="2253949"/>
            <a:ext cx="3478957" cy="1194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THEOREM </a:t>
            </a:r>
            <a:r>
              <a:rPr lang="en-US" sz="2000" dirty="0">
                <a:solidFill>
                  <a:srgbClr val="0000FF"/>
                </a:solidFill>
                <a:cs typeface="Courier New" panose="02070309020205020404" pitchFamily="49" charset="0"/>
              </a:rPr>
              <a:t>[BITANSKY-</a:t>
            </a: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V</a:t>
            </a:r>
            <a:r>
              <a:rPr lang="en-US" sz="2000" dirty="0">
                <a:solidFill>
                  <a:srgbClr val="0000FF"/>
                </a:solidFill>
                <a:cs typeface="Courier New" panose="02070309020205020404" pitchFamily="49" charset="0"/>
              </a:rPr>
              <a:t>’15, ANANTH-JAIN’15, LIN-PASS-SETH-TELANG’16]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99384" y="1256202"/>
            <a:ext cx="5613283" cy="1296144"/>
            <a:chOff x="3491880" y="1340768"/>
            <a:chExt cx="5613283" cy="1296144"/>
          </a:xfrm>
        </p:grpSpPr>
        <p:sp>
          <p:nvSpPr>
            <p:cNvPr id="14" name="Rectangle 23"/>
            <p:cNvSpPr>
              <a:spLocks noChangeArrowheads="1"/>
            </p:cNvSpPr>
            <p:nvPr/>
          </p:nvSpPr>
          <p:spPr bwMode="auto">
            <a:xfrm>
              <a:off x="3541155" y="1340768"/>
              <a:ext cx="1750925" cy="4580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20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THEOREM 1:</a:t>
              </a:r>
            </a:p>
          </p:txBody>
        </p:sp>
        <p:sp>
          <p:nvSpPr>
            <p:cNvPr id="15" name="Rectangle 23"/>
            <p:cNvSpPr>
              <a:spLocks noChangeArrowheads="1"/>
            </p:cNvSpPr>
            <p:nvPr/>
          </p:nvSpPr>
          <p:spPr bwMode="auto">
            <a:xfrm>
              <a:off x="3560547" y="1934019"/>
              <a:ext cx="5544616" cy="4580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If exponentially inefficient IO (XIO) and one-way functions exist, so does IO. 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3491880" y="1340768"/>
              <a:ext cx="5472608" cy="12961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6587272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Constructing Program Obfuscators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924944"/>
            <a:ext cx="807902" cy="147038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8542" y="4254264"/>
            <a:ext cx="5960582" cy="2631120"/>
          </a:xfrm>
          <a:prstGeom prst="rect">
            <a:avLst/>
          </a:prstGeom>
        </p:spPr>
      </p:pic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419545" y="6328839"/>
            <a:ext cx="3144343" cy="388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XIO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236296" y="2951590"/>
            <a:ext cx="2000798" cy="5828972"/>
            <a:chOff x="7236296" y="2951590"/>
            <a:chExt cx="2000798" cy="5828972"/>
          </a:xfrm>
        </p:grpSpPr>
        <p:sp>
          <p:nvSpPr>
            <p:cNvPr id="19" name="Rectangle 23"/>
            <p:cNvSpPr>
              <a:spLocks noChangeArrowheads="1"/>
            </p:cNvSpPr>
            <p:nvPr/>
          </p:nvSpPr>
          <p:spPr bwMode="auto">
            <a:xfrm>
              <a:off x="7236296" y="4365104"/>
              <a:ext cx="2000798" cy="10069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r>
                <a:rPr lang="en-US" sz="24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“2-LINEAR </a:t>
              </a:r>
              <a:br>
                <a:rPr lang="en-US" sz="24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24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MAPS”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7308304" y="4192376"/>
              <a:ext cx="1856126" cy="4588186"/>
            </a:xfrm>
            <a:custGeom>
              <a:avLst/>
              <a:gdLst>
                <a:gd name="connsiteX0" fmla="*/ 4133589 w 4133589"/>
                <a:gd name="connsiteY0" fmla="*/ 0 h 4559474"/>
                <a:gd name="connsiteX1" fmla="*/ 3958225 w 4133589"/>
                <a:gd name="connsiteY1" fmla="*/ 25052 h 4559474"/>
                <a:gd name="connsiteX2" fmla="*/ 3883068 w 4133589"/>
                <a:gd name="connsiteY2" fmla="*/ 37578 h 4559474"/>
                <a:gd name="connsiteX3" fmla="*/ 3594970 w 4133589"/>
                <a:gd name="connsiteY3" fmla="*/ 62630 h 4559474"/>
                <a:gd name="connsiteX4" fmla="*/ 1352811 w 4133589"/>
                <a:gd name="connsiteY4" fmla="*/ 50104 h 4559474"/>
                <a:gd name="connsiteX5" fmla="*/ 62630 w 4133589"/>
                <a:gd name="connsiteY5" fmla="*/ 75156 h 4559474"/>
                <a:gd name="connsiteX6" fmla="*/ 37578 w 4133589"/>
                <a:gd name="connsiteY6" fmla="*/ 776614 h 4559474"/>
                <a:gd name="connsiteX7" fmla="*/ 25052 w 4133589"/>
                <a:gd name="connsiteY7" fmla="*/ 964504 h 4559474"/>
                <a:gd name="connsiteX8" fmla="*/ 37578 w 4133589"/>
                <a:gd name="connsiteY8" fmla="*/ 1453019 h 4559474"/>
                <a:gd name="connsiteX9" fmla="*/ 50104 w 4133589"/>
                <a:gd name="connsiteY9" fmla="*/ 2192055 h 4559474"/>
                <a:gd name="connsiteX10" fmla="*/ 75156 w 4133589"/>
                <a:gd name="connsiteY10" fmla="*/ 2530258 h 4559474"/>
                <a:gd name="connsiteX11" fmla="*/ 50104 w 4133589"/>
                <a:gd name="connsiteY11" fmla="*/ 2931091 h 4559474"/>
                <a:gd name="connsiteX12" fmla="*/ 12526 w 4133589"/>
                <a:gd name="connsiteY12" fmla="*/ 3106455 h 4559474"/>
                <a:gd name="connsiteX13" fmla="*/ 0 w 4133589"/>
                <a:gd name="connsiteY13" fmla="*/ 3181611 h 4559474"/>
                <a:gd name="connsiteX14" fmla="*/ 12526 w 4133589"/>
                <a:gd name="connsiteY14" fmla="*/ 3569918 h 4559474"/>
                <a:gd name="connsiteX15" fmla="*/ 37578 w 4133589"/>
                <a:gd name="connsiteY15" fmla="*/ 3745283 h 4559474"/>
                <a:gd name="connsiteX16" fmla="*/ 50104 w 4133589"/>
                <a:gd name="connsiteY16" fmla="*/ 3870543 h 4559474"/>
                <a:gd name="connsiteX17" fmla="*/ 62630 w 4133589"/>
                <a:gd name="connsiteY17" fmla="*/ 3958225 h 4559474"/>
                <a:gd name="connsiteX18" fmla="*/ 75156 w 4133589"/>
                <a:gd name="connsiteY18" fmla="*/ 4246324 h 4559474"/>
                <a:gd name="connsiteX19" fmla="*/ 62630 w 4133589"/>
                <a:gd name="connsiteY19" fmla="*/ 4559474 h 4559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133589" h="4559474">
                  <a:moveTo>
                    <a:pt x="4133589" y="0"/>
                  </a:moveTo>
                  <a:cubicBezTo>
                    <a:pt x="4008753" y="24967"/>
                    <a:pt x="4136748" y="1249"/>
                    <a:pt x="3958225" y="25052"/>
                  </a:cubicBezTo>
                  <a:cubicBezTo>
                    <a:pt x="3933050" y="28409"/>
                    <a:pt x="3908270" y="34428"/>
                    <a:pt x="3883068" y="37578"/>
                  </a:cubicBezTo>
                  <a:cubicBezTo>
                    <a:pt x="3796941" y="48344"/>
                    <a:pt x="3678598" y="56197"/>
                    <a:pt x="3594970" y="62630"/>
                  </a:cubicBezTo>
                  <a:lnTo>
                    <a:pt x="1352811" y="50104"/>
                  </a:lnTo>
                  <a:cubicBezTo>
                    <a:pt x="146319" y="50104"/>
                    <a:pt x="511656" y="-37101"/>
                    <a:pt x="62630" y="75156"/>
                  </a:cubicBezTo>
                  <a:cubicBezTo>
                    <a:pt x="-20353" y="324111"/>
                    <a:pt x="58183" y="76043"/>
                    <a:pt x="37578" y="776614"/>
                  </a:cubicBezTo>
                  <a:cubicBezTo>
                    <a:pt x="35733" y="839356"/>
                    <a:pt x="29227" y="901874"/>
                    <a:pt x="25052" y="964504"/>
                  </a:cubicBezTo>
                  <a:cubicBezTo>
                    <a:pt x="29227" y="1127342"/>
                    <a:pt x="34254" y="1290161"/>
                    <a:pt x="37578" y="1453019"/>
                  </a:cubicBezTo>
                  <a:cubicBezTo>
                    <a:pt x="42605" y="1699348"/>
                    <a:pt x="41515" y="1945824"/>
                    <a:pt x="50104" y="2192055"/>
                  </a:cubicBezTo>
                  <a:cubicBezTo>
                    <a:pt x="54045" y="2305029"/>
                    <a:pt x="75156" y="2530258"/>
                    <a:pt x="75156" y="2530258"/>
                  </a:cubicBezTo>
                  <a:cubicBezTo>
                    <a:pt x="71570" y="2605555"/>
                    <a:pt x="64728" y="2828725"/>
                    <a:pt x="50104" y="2931091"/>
                  </a:cubicBezTo>
                  <a:cubicBezTo>
                    <a:pt x="21842" y="3128926"/>
                    <a:pt x="35312" y="2992525"/>
                    <a:pt x="12526" y="3106455"/>
                  </a:cubicBezTo>
                  <a:cubicBezTo>
                    <a:pt x="7545" y="3131359"/>
                    <a:pt x="4175" y="3156559"/>
                    <a:pt x="0" y="3181611"/>
                  </a:cubicBezTo>
                  <a:cubicBezTo>
                    <a:pt x="4175" y="3311047"/>
                    <a:pt x="6216" y="3440569"/>
                    <a:pt x="12526" y="3569918"/>
                  </a:cubicBezTo>
                  <a:cubicBezTo>
                    <a:pt x="17704" y="3676062"/>
                    <a:pt x="18593" y="3669340"/>
                    <a:pt x="37578" y="3745283"/>
                  </a:cubicBezTo>
                  <a:cubicBezTo>
                    <a:pt x="41753" y="3787036"/>
                    <a:pt x="45201" y="3828869"/>
                    <a:pt x="50104" y="3870543"/>
                  </a:cubicBezTo>
                  <a:cubicBezTo>
                    <a:pt x="53554" y="3899865"/>
                    <a:pt x="60666" y="3928766"/>
                    <a:pt x="62630" y="3958225"/>
                  </a:cubicBezTo>
                  <a:cubicBezTo>
                    <a:pt x="69024" y="4054136"/>
                    <a:pt x="70981" y="4150291"/>
                    <a:pt x="75156" y="4246324"/>
                  </a:cubicBezTo>
                  <a:cubicBezTo>
                    <a:pt x="62061" y="4534409"/>
                    <a:pt x="62630" y="4429944"/>
                    <a:pt x="62630" y="455947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3807" y="5229200"/>
              <a:ext cx="1513971" cy="1517673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66" t="11056" r="33752" b="21386"/>
            <a:stretch/>
          </p:blipFill>
          <p:spPr>
            <a:xfrm>
              <a:off x="7688312" y="2951590"/>
              <a:ext cx="916136" cy="1269498"/>
            </a:xfrm>
            <a:prstGeom prst="rect">
              <a:avLst/>
            </a:prstGeom>
          </p:spPr>
        </p:pic>
      </p:grpSp>
      <p:sp>
        <p:nvSpPr>
          <p:cNvPr id="26" name="Freeform 25"/>
          <p:cNvSpPr/>
          <p:nvPr/>
        </p:nvSpPr>
        <p:spPr>
          <a:xfrm flipH="1">
            <a:off x="2051718" y="4241414"/>
            <a:ext cx="4824537" cy="4588186"/>
          </a:xfrm>
          <a:custGeom>
            <a:avLst/>
            <a:gdLst>
              <a:gd name="connsiteX0" fmla="*/ 4133589 w 4133589"/>
              <a:gd name="connsiteY0" fmla="*/ 0 h 4559474"/>
              <a:gd name="connsiteX1" fmla="*/ 3958225 w 4133589"/>
              <a:gd name="connsiteY1" fmla="*/ 25052 h 4559474"/>
              <a:gd name="connsiteX2" fmla="*/ 3883068 w 4133589"/>
              <a:gd name="connsiteY2" fmla="*/ 37578 h 4559474"/>
              <a:gd name="connsiteX3" fmla="*/ 3594970 w 4133589"/>
              <a:gd name="connsiteY3" fmla="*/ 62630 h 4559474"/>
              <a:gd name="connsiteX4" fmla="*/ 1352811 w 4133589"/>
              <a:gd name="connsiteY4" fmla="*/ 50104 h 4559474"/>
              <a:gd name="connsiteX5" fmla="*/ 62630 w 4133589"/>
              <a:gd name="connsiteY5" fmla="*/ 75156 h 4559474"/>
              <a:gd name="connsiteX6" fmla="*/ 37578 w 4133589"/>
              <a:gd name="connsiteY6" fmla="*/ 776614 h 4559474"/>
              <a:gd name="connsiteX7" fmla="*/ 25052 w 4133589"/>
              <a:gd name="connsiteY7" fmla="*/ 964504 h 4559474"/>
              <a:gd name="connsiteX8" fmla="*/ 37578 w 4133589"/>
              <a:gd name="connsiteY8" fmla="*/ 1453019 h 4559474"/>
              <a:gd name="connsiteX9" fmla="*/ 50104 w 4133589"/>
              <a:gd name="connsiteY9" fmla="*/ 2192055 h 4559474"/>
              <a:gd name="connsiteX10" fmla="*/ 75156 w 4133589"/>
              <a:gd name="connsiteY10" fmla="*/ 2530258 h 4559474"/>
              <a:gd name="connsiteX11" fmla="*/ 50104 w 4133589"/>
              <a:gd name="connsiteY11" fmla="*/ 2931091 h 4559474"/>
              <a:gd name="connsiteX12" fmla="*/ 12526 w 4133589"/>
              <a:gd name="connsiteY12" fmla="*/ 3106455 h 4559474"/>
              <a:gd name="connsiteX13" fmla="*/ 0 w 4133589"/>
              <a:gd name="connsiteY13" fmla="*/ 3181611 h 4559474"/>
              <a:gd name="connsiteX14" fmla="*/ 12526 w 4133589"/>
              <a:gd name="connsiteY14" fmla="*/ 3569918 h 4559474"/>
              <a:gd name="connsiteX15" fmla="*/ 37578 w 4133589"/>
              <a:gd name="connsiteY15" fmla="*/ 3745283 h 4559474"/>
              <a:gd name="connsiteX16" fmla="*/ 50104 w 4133589"/>
              <a:gd name="connsiteY16" fmla="*/ 3870543 h 4559474"/>
              <a:gd name="connsiteX17" fmla="*/ 62630 w 4133589"/>
              <a:gd name="connsiteY17" fmla="*/ 3958225 h 4559474"/>
              <a:gd name="connsiteX18" fmla="*/ 75156 w 4133589"/>
              <a:gd name="connsiteY18" fmla="*/ 4246324 h 4559474"/>
              <a:gd name="connsiteX19" fmla="*/ 62630 w 4133589"/>
              <a:gd name="connsiteY19" fmla="*/ 4559474 h 455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133589" h="4559474">
                <a:moveTo>
                  <a:pt x="4133589" y="0"/>
                </a:moveTo>
                <a:cubicBezTo>
                  <a:pt x="4008753" y="24967"/>
                  <a:pt x="4136748" y="1249"/>
                  <a:pt x="3958225" y="25052"/>
                </a:cubicBezTo>
                <a:cubicBezTo>
                  <a:pt x="3933050" y="28409"/>
                  <a:pt x="3908270" y="34428"/>
                  <a:pt x="3883068" y="37578"/>
                </a:cubicBezTo>
                <a:cubicBezTo>
                  <a:pt x="3796941" y="48344"/>
                  <a:pt x="3678598" y="56197"/>
                  <a:pt x="3594970" y="62630"/>
                </a:cubicBezTo>
                <a:lnTo>
                  <a:pt x="1352811" y="50104"/>
                </a:lnTo>
                <a:cubicBezTo>
                  <a:pt x="146319" y="50104"/>
                  <a:pt x="511656" y="-37101"/>
                  <a:pt x="62630" y="75156"/>
                </a:cubicBezTo>
                <a:cubicBezTo>
                  <a:pt x="-20353" y="324111"/>
                  <a:pt x="58183" y="76043"/>
                  <a:pt x="37578" y="776614"/>
                </a:cubicBezTo>
                <a:cubicBezTo>
                  <a:pt x="35733" y="839356"/>
                  <a:pt x="29227" y="901874"/>
                  <a:pt x="25052" y="964504"/>
                </a:cubicBezTo>
                <a:cubicBezTo>
                  <a:pt x="29227" y="1127342"/>
                  <a:pt x="34254" y="1290161"/>
                  <a:pt x="37578" y="1453019"/>
                </a:cubicBezTo>
                <a:cubicBezTo>
                  <a:pt x="42605" y="1699348"/>
                  <a:pt x="41515" y="1945824"/>
                  <a:pt x="50104" y="2192055"/>
                </a:cubicBezTo>
                <a:cubicBezTo>
                  <a:pt x="54045" y="2305029"/>
                  <a:pt x="75156" y="2530258"/>
                  <a:pt x="75156" y="2530258"/>
                </a:cubicBezTo>
                <a:cubicBezTo>
                  <a:pt x="71570" y="2605555"/>
                  <a:pt x="64728" y="2828725"/>
                  <a:pt x="50104" y="2931091"/>
                </a:cubicBezTo>
                <a:cubicBezTo>
                  <a:pt x="21842" y="3128926"/>
                  <a:pt x="35312" y="2992525"/>
                  <a:pt x="12526" y="3106455"/>
                </a:cubicBezTo>
                <a:cubicBezTo>
                  <a:pt x="7545" y="3131359"/>
                  <a:pt x="4175" y="3156559"/>
                  <a:pt x="0" y="3181611"/>
                </a:cubicBezTo>
                <a:cubicBezTo>
                  <a:pt x="4175" y="3311047"/>
                  <a:pt x="6216" y="3440569"/>
                  <a:pt x="12526" y="3569918"/>
                </a:cubicBezTo>
                <a:cubicBezTo>
                  <a:pt x="17704" y="3676062"/>
                  <a:pt x="18593" y="3669340"/>
                  <a:pt x="37578" y="3745283"/>
                </a:cubicBezTo>
                <a:cubicBezTo>
                  <a:pt x="41753" y="3787036"/>
                  <a:pt x="45201" y="3828869"/>
                  <a:pt x="50104" y="3870543"/>
                </a:cubicBezTo>
                <a:cubicBezTo>
                  <a:pt x="53554" y="3899865"/>
                  <a:pt x="60666" y="3928766"/>
                  <a:pt x="62630" y="3958225"/>
                </a:cubicBezTo>
                <a:cubicBezTo>
                  <a:pt x="69024" y="4054136"/>
                  <a:pt x="70981" y="4150291"/>
                  <a:pt x="75156" y="4246324"/>
                </a:cubicBezTo>
                <a:cubicBezTo>
                  <a:pt x="62061" y="4534409"/>
                  <a:pt x="62630" y="4429944"/>
                  <a:pt x="62630" y="4559474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4083370" y="4365104"/>
            <a:ext cx="2000798" cy="10069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“3-LINEAR </a:t>
            </a:r>
            <a:b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MAPS”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11559" y="1340768"/>
            <a:ext cx="8926260" cy="1322166"/>
            <a:chOff x="3445103" y="1268760"/>
            <a:chExt cx="6027136" cy="1322166"/>
          </a:xfrm>
        </p:grpSpPr>
        <p:sp>
          <p:nvSpPr>
            <p:cNvPr id="33" name="Rectangle 23"/>
            <p:cNvSpPr>
              <a:spLocks noChangeArrowheads="1"/>
            </p:cNvSpPr>
            <p:nvPr/>
          </p:nvSpPr>
          <p:spPr bwMode="auto">
            <a:xfrm>
              <a:off x="3542345" y="1340768"/>
              <a:ext cx="5591394" cy="4580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20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THEOREM 1.5 </a:t>
              </a:r>
              <a:r>
                <a:rPr lang="en-US" sz="2000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[Lin-</a:t>
              </a:r>
              <a:r>
                <a:rPr lang="en-US" sz="20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</a:t>
              </a:r>
              <a:r>
                <a:rPr lang="en-US" sz="2000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’16, Lin’17, Ananth-Sahai’17, Lin-Tessaro’17]</a:t>
              </a:r>
            </a:p>
          </p:txBody>
        </p:sp>
        <p:sp>
          <p:nvSpPr>
            <p:cNvPr id="34" name="Rectangle 23"/>
            <p:cNvSpPr>
              <a:spLocks noChangeArrowheads="1"/>
            </p:cNvSpPr>
            <p:nvPr/>
          </p:nvSpPr>
          <p:spPr bwMode="auto">
            <a:xfrm>
              <a:off x="3540501" y="1760429"/>
              <a:ext cx="5931738" cy="4580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If 3-linear maps exist*, so does XIO, </a:t>
              </a:r>
            </a:p>
          </p:txBody>
        </p:sp>
        <p:sp>
          <p:nvSpPr>
            <p:cNvPr id="35" name="Rectangle 23"/>
            <p:cNvSpPr>
              <a:spLocks noChangeArrowheads="1"/>
            </p:cNvSpPr>
            <p:nvPr/>
          </p:nvSpPr>
          <p:spPr bwMode="auto">
            <a:xfrm>
              <a:off x="3540501" y="2132856"/>
              <a:ext cx="5544616" cy="4580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and therefore, IO.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445103" y="1268760"/>
              <a:ext cx="5472608" cy="12961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153983"/>
      </p:ext>
    </p:extLst>
  </p:cSld>
  <p:clrMapOvr>
    <a:masterClrMapping/>
  </p:clrMapOvr>
  <p:transition spd="slow" advClick="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Constructing Program Obfuscators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924944"/>
            <a:ext cx="807902" cy="147038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8542" y="4254264"/>
            <a:ext cx="5960582" cy="2631120"/>
          </a:xfrm>
          <a:prstGeom prst="rect">
            <a:avLst/>
          </a:prstGeom>
        </p:spPr>
      </p:pic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419545" y="6328839"/>
            <a:ext cx="3144343" cy="388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XIO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6" t="11056" r="33752" b="21386"/>
          <a:stretch/>
        </p:blipFill>
        <p:spPr>
          <a:xfrm>
            <a:off x="2499582" y="3375212"/>
            <a:ext cx="916136" cy="1269498"/>
          </a:xfrm>
          <a:prstGeom prst="rect">
            <a:avLst/>
          </a:prstGeom>
        </p:spPr>
      </p:pic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3998830" y="1410375"/>
            <a:ext cx="4466773" cy="458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THEOREM 2 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[Jain-Lin-Sahai’21, ‘22]</a:t>
            </a: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3998830" y="1953475"/>
            <a:ext cx="4677626" cy="3044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XIO exists assuming that </a:t>
            </a:r>
          </a:p>
          <a:p>
            <a:pPr marL="457200" indent="-457200">
              <a:buAutoNum type="arabicPeriod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Learning parity with noise over large fields is hard;</a:t>
            </a:r>
          </a:p>
          <a:p>
            <a:pPr marL="457200" indent="-457200">
              <a:buAutoNum type="arabicPeriod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Bilinear maps exist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</a:t>
            </a:r>
          </a:p>
          <a:p>
            <a:pPr marL="457200" indent="-457200">
              <a:buAutoNum type="arabicPeriod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There are PRGs computable with constant depth circuits.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AutoNum type="arabicPeriod"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20304" y="1220373"/>
            <a:ext cx="5044184" cy="34243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00595"/>
      </p:ext>
    </p:extLst>
  </p:cSld>
  <p:clrMapOvr>
    <a:masterClrMapping/>
  </p:clrMapOvr>
  <p:transition spd="slow" advClick="0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17160</TotalTime>
  <Words>167</Words>
  <Application>Microsoft Macintosh PowerPoint</Application>
  <PresentationFormat>On-screen Show 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Vinodv</dc:creator>
  <cp:lastModifiedBy>Vinod Vaikuntanathan</cp:lastModifiedBy>
  <cp:revision>1271</cp:revision>
  <dcterms:created xsi:type="dcterms:W3CDTF">2014-03-14T23:52:55Z</dcterms:created>
  <dcterms:modified xsi:type="dcterms:W3CDTF">2023-12-06T16:48:39Z</dcterms:modified>
</cp:coreProperties>
</file>