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529" r:id="rId2"/>
    <p:sldId id="722" r:id="rId3"/>
    <p:sldId id="681" r:id="rId4"/>
    <p:sldId id="1490" r:id="rId5"/>
    <p:sldId id="1491" r:id="rId6"/>
    <p:sldId id="1492" r:id="rId7"/>
    <p:sldId id="731" r:id="rId8"/>
    <p:sldId id="1493" r:id="rId9"/>
    <p:sldId id="1494" r:id="rId10"/>
    <p:sldId id="730" r:id="rId11"/>
    <p:sldId id="1508" r:id="rId12"/>
    <p:sldId id="1495" r:id="rId13"/>
    <p:sldId id="1496" r:id="rId14"/>
    <p:sldId id="1497" r:id="rId15"/>
    <p:sldId id="1506" r:id="rId16"/>
    <p:sldId id="1507" r:id="rId17"/>
    <p:sldId id="1509" r:id="rId18"/>
    <p:sldId id="1510" r:id="rId19"/>
    <p:sldId id="1511" r:id="rId20"/>
    <p:sldId id="1514" r:id="rId21"/>
    <p:sldId id="1512" r:id="rId22"/>
    <p:sldId id="1502" r:id="rId23"/>
    <p:sldId id="1498" r:id="rId24"/>
    <p:sldId id="1503" r:id="rId25"/>
    <p:sldId id="1504" r:id="rId26"/>
    <p:sldId id="1513" r:id="rId27"/>
    <p:sldId id="1515" r:id="rId28"/>
    <p:sldId id="1516" r:id="rId29"/>
    <p:sldId id="1529" r:id="rId30"/>
    <p:sldId id="1528" r:id="rId31"/>
    <p:sldId id="1530" r:id="rId32"/>
    <p:sldId id="1531" r:id="rId33"/>
    <p:sldId id="1527" r:id="rId34"/>
    <p:sldId id="1532" r:id="rId35"/>
    <p:sldId id="1533" r:id="rId36"/>
    <p:sldId id="1500" r:id="rId37"/>
    <p:sldId id="1517" r:id="rId38"/>
    <p:sldId id="1487" r:id="rId39"/>
    <p:sldId id="1488" r:id="rId40"/>
    <p:sldId id="1477" r:id="rId41"/>
    <p:sldId id="1478" r:id="rId42"/>
    <p:sldId id="1479" r:id="rId43"/>
    <p:sldId id="1538" r:id="rId44"/>
    <p:sldId id="1522" r:id="rId45"/>
    <p:sldId id="1521" r:id="rId46"/>
    <p:sldId id="1523" r:id="rId47"/>
    <p:sldId id="1524" r:id="rId48"/>
    <p:sldId id="1525" r:id="rId49"/>
    <p:sldId id="1520" r:id="rId50"/>
    <p:sldId id="1543" r:id="rId51"/>
    <p:sldId id="1542" r:id="rId52"/>
    <p:sldId id="1534" r:id="rId53"/>
    <p:sldId id="1535" r:id="rId54"/>
    <p:sldId id="1536" r:id="rId55"/>
    <p:sldId id="1544" r:id="rId56"/>
    <p:sldId id="1537" r:id="rId57"/>
    <p:sldId id="1545" r:id="rId58"/>
    <p:sldId id="1546" r:id="rId59"/>
    <p:sldId id="1548" r:id="rId60"/>
    <p:sldId id="1549" r:id="rId61"/>
    <p:sldId id="1552" r:id="rId62"/>
    <p:sldId id="1553" r:id="rId63"/>
    <p:sldId id="1550" r:id="rId64"/>
    <p:sldId id="155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762416"/>
    <a:srgbClr val="9290EA"/>
    <a:srgbClr val="1E177C"/>
    <a:srgbClr val="EA968D"/>
    <a:srgbClr val="FF0000"/>
    <a:srgbClr val="1A17A5"/>
    <a:srgbClr val="891637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29"/>
    <p:restoredTop sz="76309" autoAdjust="0"/>
  </p:normalViewPr>
  <p:slideViewPr>
    <p:cSldViewPr>
      <p:cViewPr varScale="1">
        <p:scale>
          <a:sx n="95" d="100"/>
          <a:sy n="95" d="100"/>
        </p:scale>
        <p:origin x="12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8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45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69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055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59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84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66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357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22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06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38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3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282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61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241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558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22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99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470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405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57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28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536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035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252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2222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99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135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78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242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2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277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176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90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798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698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44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8897137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7948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824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4779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524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50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217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50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9162291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51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2243281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52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4281322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324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541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001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358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660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572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17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942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275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75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8495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175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3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75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65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9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2023-10-31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8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10" Type="http://schemas.openxmlformats.org/officeDocument/2006/relationships/image" Target="../media/image38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80.png"/><Relationship Id="rId4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0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22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.png"/><Relationship Id="rId7" Type="http://schemas.openxmlformats.org/officeDocument/2006/relationships/image" Target="../media/image510.png"/><Relationship Id="rId12" Type="http://schemas.openxmlformats.org/officeDocument/2006/relationships/image" Target="../media/image5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11" Type="http://schemas.openxmlformats.org/officeDocument/2006/relationships/image" Target="../media/image23.png"/><Relationship Id="rId5" Type="http://schemas.openxmlformats.org/officeDocument/2006/relationships/image" Target="../media/image491.png"/><Relationship Id="rId10" Type="http://schemas.openxmlformats.org/officeDocument/2006/relationships/image" Target="../media/image530.png"/><Relationship Id="rId4" Type="http://schemas.openxmlformats.org/officeDocument/2006/relationships/image" Target="../media/image480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71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11" Type="http://schemas.openxmlformats.org/officeDocument/2006/relationships/image" Target="../media/image541.png"/><Relationship Id="rId5" Type="http://schemas.openxmlformats.org/officeDocument/2006/relationships/image" Target="../media/image491.png"/><Relationship Id="rId10" Type="http://schemas.openxmlformats.org/officeDocument/2006/relationships/image" Target="../media/image530.png"/><Relationship Id="rId4" Type="http://schemas.openxmlformats.org/officeDocument/2006/relationships/image" Target="../media/image480.png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11" Type="http://schemas.openxmlformats.org/officeDocument/2006/relationships/image" Target="../media/image541.png"/><Relationship Id="rId5" Type="http://schemas.openxmlformats.org/officeDocument/2006/relationships/image" Target="../media/image491.png"/><Relationship Id="rId10" Type="http://schemas.openxmlformats.org/officeDocument/2006/relationships/image" Target="../media/image530.png"/><Relationship Id="rId4" Type="http://schemas.openxmlformats.org/officeDocument/2006/relationships/image" Target="../media/image480.png"/><Relationship Id="rId9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0.png"/><Relationship Id="rId11" Type="http://schemas.openxmlformats.org/officeDocument/2006/relationships/image" Target="../media/image101.png"/><Relationship Id="rId5" Type="http://schemas.openxmlformats.org/officeDocument/2006/relationships/image" Target="../media/image491.png"/><Relationship Id="rId10" Type="http://schemas.openxmlformats.org/officeDocument/2006/relationships/image" Target="../media/image90.png"/><Relationship Id="rId4" Type="http://schemas.openxmlformats.org/officeDocument/2006/relationships/image" Target="../media/image480.pn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NUL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61.png"/><Relationship Id="rId4" Type="http://schemas.openxmlformats.org/officeDocument/2006/relationships/image" Target="../media/image4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63.png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NUL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49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71.png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hyperlink" Target="https://en.wikipedia.org/wiki/Smiley" TargetMode="External"/><Relationship Id="rId4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6.png"/><Relationship Id="rId10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1.png"/><Relationship Id="rId9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NUL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15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Hamiltonicity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51DBD-70BB-224F-9DCC-A7F13CA81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3446" r="50000" b="32817"/>
          <a:stretch/>
        </p:blipFill>
        <p:spPr>
          <a:xfrm>
            <a:off x="539552" y="884755"/>
            <a:ext cx="2905356" cy="23391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16645B-640F-BA4D-9998-59981E6FED65}"/>
              </a:ext>
            </a:extLst>
          </p:cNvPr>
          <p:cNvSpPr/>
          <p:nvPr/>
        </p:nvSpPr>
        <p:spPr>
          <a:xfrm>
            <a:off x="3223625" y="1156852"/>
            <a:ext cx="456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NP-Complete</a:t>
            </a:r>
            <a:r>
              <a:rPr lang="en-US" sz="36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 Problem: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0692-8986-0A4E-899E-8B899FF94264}"/>
              </a:ext>
            </a:extLst>
          </p:cNvPr>
          <p:cNvSpPr/>
          <p:nvPr/>
        </p:nvSpPr>
        <p:spPr>
          <a:xfrm>
            <a:off x="3223625" y="1826821"/>
            <a:ext cx="5443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Every other problem in NP can be reduced to it.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E9C07-6221-FA40-A03D-C50A3DC9293E}"/>
              </a:ext>
            </a:extLst>
          </p:cNvPr>
          <p:cNvSpPr/>
          <p:nvPr/>
        </p:nvSpPr>
        <p:spPr>
          <a:xfrm>
            <a:off x="557676" y="3247559"/>
            <a:ext cx="8550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Let us first design a protocol in the </a:t>
            </a:r>
            <a:r>
              <a:rPr lang="en-US" sz="2800" b="1" dirty="0">
                <a:solidFill>
                  <a:srgbClr val="762416"/>
                </a:solidFill>
                <a:ea typeface="Cambria Math" panose="02040503050406030204" pitchFamily="18" charset="0"/>
                <a:cs typeface="Arial Unicode MS" pitchFamily="34" charset="-128"/>
              </a:rPr>
              <a:t>lead-box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 model.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A193E4-BB45-804C-962D-B963C8F5C992}"/>
              </a:ext>
            </a:extLst>
          </p:cNvPr>
          <p:cNvGrpSpPr/>
          <p:nvPr/>
        </p:nvGrpSpPr>
        <p:grpSpPr>
          <a:xfrm>
            <a:off x="1043608" y="1357341"/>
            <a:ext cx="1584177" cy="1351364"/>
            <a:chOff x="1043608" y="1357341"/>
            <a:chExt cx="1584177" cy="13513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DAFB6FE-529A-E842-A919-715A2CAF0253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08" y="1480017"/>
              <a:ext cx="288032" cy="196826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E57A19-4C87-1F48-9CD1-95E57D708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7428" y="1357341"/>
              <a:ext cx="1408348" cy="1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B8596E-39F9-3346-A87C-FFE367CE8B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760" y="1412776"/>
              <a:ext cx="216025" cy="264067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D554F0-D9ED-3D48-8DD0-429122749D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6" y="1916832"/>
              <a:ext cx="1" cy="208633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DE6CF4-0EB6-7245-A5AF-321A111863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9" y="1942144"/>
              <a:ext cx="1" cy="208633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04BA4D-005C-5041-9F98-BEC3A6D594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11760" y="2348881"/>
              <a:ext cx="216025" cy="288031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AB96A3-88A6-C742-8B00-9FCCD4787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608" y="2399318"/>
              <a:ext cx="259999" cy="237594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FAA6199-644F-134B-9738-041E873DE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7428" y="2708704"/>
              <a:ext cx="1408348" cy="1"/>
            </a:xfrm>
            <a:prstGeom prst="line">
              <a:avLst/>
            </a:prstGeom>
            <a:ln w="508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8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3-Coloring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51DBD-70BB-224F-9DCC-A7F13CA81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3446" r="50000" b="32817"/>
          <a:stretch/>
        </p:blipFill>
        <p:spPr>
          <a:xfrm>
            <a:off x="539552" y="884755"/>
            <a:ext cx="2905356" cy="23391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16645B-640F-BA4D-9998-59981E6FED65}"/>
              </a:ext>
            </a:extLst>
          </p:cNvPr>
          <p:cNvSpPr/>
          <p:nvPr/>
        </p:nvSpPr>
        <p:spPr>
          <a:xfrm>
            <a:off x="3223625" y="1156852"/>
            <a:ext cx="4563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NP-Complete</a:t>
            </a:r>
            <a:r>
              <a:rPr lang="en-US" sz="36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 Problem: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A0692-8986-0A4E-899E-8B899FF94264}"/>
              </a:ext>
            </a:extLst>
          </p:cNvPr>
          <p:cNvSpPr/>
          <p:nvPr/>
        </p:nvSpPr>
        <p:spPr>
          <a:xfrm>
            <a:off x="3223625" y="1826821"/>
            <a:ext cx="5443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Every other problem in NP can be reduced to it.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9425A6-179D-1346-A0C5-000BAA62BFDF}"/>
              </a:ext>
            </a:extLst>
          </p:cNvPr>
          <p:cNvGrpSpPr/>
          <p:nvPr/>
        </p:nvGrpSpPr>
        <p:grpSpPr>
          <a:xfrm>
            <a:off x="827584" y="1175043"/>
            <a:ext cx="2055778" cy="1702482"/>
            <a:chOff x="827584" y="1175043"/>
            <a:chExt cx="2055778" cy="170248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BC0D243-58BF-274D-AA68-E50889ACFA38}"/>
                </a:ext>
              </a:extLst>
            </p:cNvPr>
            <p:cNvSpPr/>
            <p:nvPr/>
          </p:nvSpPr>
          <p:spPr>
            <a:xfrm>
              <a:off x="827584" y="1175043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AF6065-A8D7-C243-A347-D08476314D50}"/>
                </a:ext>
              </a:extLst>
            </p:cNvPr>
            <p:cNvSpPr/>
            <p:nvPr/>
          </p:nvSpPr>
          <p:spPr>
            <a:xfrm>
              <a:off x="827584" y="2582196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F8EBB3-1F11-D94F-A201-0EC38FBAFD14}"/>
                </a:ext>
              </a:extLst>
            </p:cNvPr>
            <p:cNvSpPr/>
            <p:nvPr/>
          </p:nvSpPr>
          <p:spPr>
            <a:xfrm>
              <a:off x="2555776" y="1191985"/>
              <a:ext cx="288032" cy="2880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F3E6E4-287E-3F4E-B09D-F252340ACC64}"/>
                </a:ext>
              </a:extLst>
            </p:cNvPr>
            <p:cNvSpPr/>
            <p:nvPr/>
          </p:nvSpPr>
          <p:spPr>
            <a:xfrm>
              <a:off x="2195736" y="163337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6FD2B1-A620-6E4A-B432-1B30ED54AF06}"/>
                </a:ext>
              </a:extLst>
            </p:cNvPr>
            <p:cNvSpPr/>
            <p:nvPr/>
          </p:nvSpPr>
          <p:spPr>
            <a:xfrm>
              <a:off x="1311863" y="1601761"/>
              <a:ext cx="288032" cy="2880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4C684F-ECFE-B740-8543-2E3CDD984955}"/>
                </a:ext>
              </a:extLst>
            </p:cNvPr>
            <p:cNvSpPr/>
            <p:nvPr/>
          </p:nvSpPr>
          <p:spPr>
            <a:xfrm>
              <a:off x="1311863" y="2159858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379FD7C-1B70-FA43-BCE3-1A67B5F57E37}"/>
                </a:ext>
              </a:extLst>
            </p:cNvPr>
            <p:cNvSpPr/>
            <p:nvPr/>
          </p:nvSpPr>
          <p:spPr>
            <a:xfrm>
              <a:off x="2595330" y="2589493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DE1547-D227-824C-8C04-627E912AEA86}"/>
                </a:ext>
              </a:extLst>
            </p:cNvPr>
            <p:cNvSpPr/>
            <p:nvPr/>
          </p:nvSpPr>
          <p:spPr>
            <a:xfrm>
              <a:off x="2142471" y="2140615"/>
              <a:ext cx="288032" cy="2880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93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CE9C07-6221-FA40-A03D-C50A3DC9293E}"/>
              </a:ext>
            </a:extLst>
          </p:cNvPr>
          <p:cNvSpPr/>
          <p:nvPr/>
        </p:nvSpPr>
        <p:spPr>
          <a:xfrm>
            <a:off x="656626" y="386661"/>
            <a:ext cx="8550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We need a commitment scheme (aka a “promise hiding scheme” from </a:t>
            </a:r>
            <a:r>
              <a:rPr lang="en-US" sz="2800" b="1" dirty="0" err="1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pset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 1).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2795658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919414" y="3010142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369903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6391186" y="3658214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771800" y="350100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1574324" y="2078142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BEB11B-3E47-5C4D-8258-31FFF08B0980}"/>
              </a:ext>
            </a:extLst>
          </p:cNvPr>
          <p:cNvGrpSpPr/>
          <p:nvPr/>
        </p:nvGrpSpPr>
        <p:grpSpPr>
          <a:xfrm>
            <a:off x="4936910" y="2289780"/>
            <a:ext cx="1291274" cy="1011756"/>
            <a:chOff x="3952646" y="1273224"/>
            <a:chExt cx="1291274" cy="1011756"/>
          </a:xfrm>
        </p:grpSpPr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DB7F096F-6D4A-B142-BF4B-18EC3D2D9614}"/>
                </a:ext>
              </a:extLst>
            </p:cNvPr>
            <p:cNvSpPr/>
            <p:nvPr/>
          </p:nvSpPr>
          <p:spPr>
            <a:xfrm>
              <a:off x="3952646" y="1433674"/>
              <a:ext cx="848664" cy="851306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C90D76-4531-1045-B048-9A7561D4D776}"/>
                </a:ext>
              </a:extLst>
            </p:cNvPr>
            <p:cNvSpPr txBox="1"/>
            <p:nvPr/>
          </p:nvSpPr>
          <p:spPr>
            <a:xfrm>
              <a:off x="4128253" y="1811867"/>
              <a:ext cx="663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b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  <a:latin typeface="Calibri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76CB47-2A94-3947-A645-B3C92687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1708">
              <a:off x="4654881" y="1273224"/>
              <a:ext cx="589039" cy="589039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0F22A-ED6E-6E44-9A64-77505CD2C122}"/>
              </a:ext>
            </a:extLst>
          </p:cNvPr>
          <p:cNvSpPr/>
          <p:nvPr/>
        </p:nvSpPr>
        <p:spPr>
          <a:xfrm>
            <a:off x="2717916" y="2719366"/>
            <a:ext cx="22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Commit to b: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C3C04F-1875-6F45-93BA-59E6BBFA01E1}"/>
              </a:ext>
            </a:extLst>
          </p:cNvPr>
          <p:cNvSpPr/>
          <p:nvPr/>
        </p:nvSpPr>
        <p:spPr>
          <a:xfrm>
            <a:off x="611560" y="5168997"/>
            <a:ext cx="8550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1. Hiding: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The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locked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box should completely hide b.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49FCBE-ADF8-B045-8700-173829AA8DC9}"/>
              </a:ext>
            </a:extLst>
          </p:cNvPr>
          <p:cNvSpPr/>
          <p:nvPr/>
        </p:nvSpPr>
        <p:spPr>
          <a:xfrm>
            <a:off x="629948" y="5858108"/>
            <a:ext cx="894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. Binding: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Sender shouldn’t be able to open to 1-b.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09580-2CBE-774F-9E9A-E8C3734B2906}"/>
              </a:ext>
            </a:extLst>
          </p:cNvPr>
          <p:cNvCxnSpPr>
            <a:cxnSpLocks/>
          </p:cNvCxnSpPr>
          <p:nvPr/>
        </p:nvCxnSpPr>
        <p:spPr>
          <a:xfrm>
            <a:off x="2771800" y="4293096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63E816F4-5600-CE48-A874-EB6E237DE2A9}"/>
              </a:ext>
            </a:extLst>
          </p:cNvPr>
          <p:cNvSpPr/>
          <p:nvPr/>
        </p:nvSpPr>
        <p:spPr>
          <a:xfrm>
            <a:off x="7776560" y="2723518"/>
            <a:ext cx="914400" cy="612648"/>
          </a:xfrm>
          <a:prstGeom prst="wedgeRectCallout">
            <a:avLst>
              <a:gd name="adj1" fmla="val -78460"/>
              <a:gd name="adj2" fmla="val 372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5DA63A-EBE2-EF47-8675-C8E975443156}"/>
              </a:ext>
            </a:extLst>
          </p:cNvPr>
          <p:cNvSpPr/>
          <p:nvPr/>
        </p:nvSpPr>
        <p:spPr>
          <a:xfrm>
            <a:off x="2782519" y="3715099"/>
            <a:ext cx="1698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Open:  b,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6972D3-56A5-A14C-9005-98D83D6796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 b="31614"/>
          <a:stretch/>
        </p:blipFill>
        <p:spPr>
          <a:xfrm>
            <a:off x="4236779" y="3679729"/>
            <a:ext cx="1343333" cy="4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CE9C07-6221-FA40-A03D-C50A3DC9293E}"/>
              </a:ext>
            </a:extLst>
          </p:cNvPr>
          <p:cNvSpPr/>
          <p:nvPr/>
        </p:nvSpPr>
        <p:spPr>
          <a:xfrm>
            <a:off x="395536" y="188640"/>
            <a:ext cx="8766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a typeface="Cambria Math" panose="02040503050406030204" pitchFamily="18" charset="0"/>
                <a:cs typeface="Arial Unicode MS" pitchFamily="34" charset="-128"/>
              </a:rPr>
              <a:t>In </a:t>
            </a:r>
            <a:r>
              <a:rPr lang="en-US" sz="2800" b="1" dirty="0" err="1">
                <a:solidFill>
                  <a:srgbClr val="002060"/>
                </a:solidFill>
                <a:ea typeface="Cambria Math" panose="02040503050406030204" pitchFamily="18" charset="0"/>
                <a:cs typeface="Arial Unicode MS" pitchFamily="34" charset="-128"/>
              </a:rPr>
              <a:t>pset</a:t>
            </a:r>
            <a:r>
              <a:rPr lang="en-US" sz="2800" b="1" dirty="0">
                <a:solidFill>
                  <a:srgbClr val="002060"/>
                </a:solidFill>
                <a:ea typeface="Cambria Math" panose="02040503050406030204" pitchFamily="18" charset="0"/>
                <a:cs typeface="Arial Unicode MS" pitchFamily="34" charset="-128"/>
              </a:rPr>
              <a:t> 1, you implemented a commitment scheme using PRGs. We will later show another construction using one-way permutations.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2795658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919414" y="3010142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369903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6391186" y="3658214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771800" y="350100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1574324" y="2078142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BEB11B-3E47-5C4D-8258-31FFF08B0980}"/>
              </a:ext>
            </a:extLst>
          </p:cNvPr>
          <p:cNvGrpSpPr/>
          <p:nvPr/>
        </p:nvGrpSpPr>
        <p:grpSpPr>
          <a:xfrm>
            <a:off x="4936910" y="2289780"/>
            <a:ext cx="1291274" cy="1011756"/>
            <a:chOff x="3952646" y="1273224"/>
            <a:chExt cx="1291274" cy="1011756"/>
          </a:xfrm>
        </p:grpSpPr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DB7F096F-6D4A-B142-BF4B-18EC3D2D9614}"/>
                </a:ext>
              </a:extLst>
            </p:cNvPr>
            <p:cNvSpPr/>
            <p:nvPr/>
          </p:nvSpPr>
          <p:spPr>
            <a:xfrm>
              <a:off x="3952646" y="1433674"/>
              <a:ext cx="848664" cy="851306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C90D76-4531-1045-B048-9A7561D4D776}"/>
                </a:ext>
              </a:extLst>
            </p:cNvPr>
            <p:cNvSpPr txBox="1"/>
            <p:nvPr/>
          </p:nvSpPr>
          <p:spPr>
            <a:xfrm>
              <a:off x="4128253" y="1811867"/>
              <a:ext cx="663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b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  <a:latin typeface="Calibri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76CB47-2A94-3947-A645-B3C92687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1708">
              <a:off x="4654881" y="1273224"/>
              <a:ext cx="589039" cy="589039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0F22A-ED6E-6E44-9A64-77505CD2C122}"/>
              </a:ext>
            </a:extLst>
          </p:cNvPr>
          <p:cNvSpPr/>
          <p:nvPr/>
        </p:nvSpPr>
        <p:spPr>
          <a:xfrm>
            <a:off x="2717916" y="2719366"/>
            <a:ext cx="22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Commit to b: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C3C04F-1875-6F45-93BA-59E6BBFA01E1}"/>
              </a:ext>
            </a:extLst>
          </p:cNvPr>
          <p:cNvSpPr/>
          <p:nvPr/>
        </p:nvSpPr>
        <p:spPr>
          <a:xfrm>
            <a:off x="611560" y="5168997"/>
            <a:ext cx="8550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1. Hiding: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The locked box should completely hide b.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49FCBE-ADF8-B045-8700-173829AA8DC9}"/>
              </a:ext>
            </a:extLst>
          </p:cNvPr>
          <p:cNvSpPr/>
          <p:nvPr/>
        </p:nvSpPr>
        <p:spPr>
          <a:xfrm>
            <a:off x="629948" y="5858108"/>
            <a:ext cx="894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. Binding: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Sender shouldn’t be able to open to 1-b.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09580-2CBE-774F-9E9A-E8C3734B2906}"/>
              </a:ext>
            </a:extLst>
          </p:cNvPr>
          <p:cNvCxnSpPr>
            <a:cxnSpLocks/>
          </p:cNvCxnSpPr>
          <p:nvPr/>
        </p:nvCxnSpPr>
        <p:spPr>
          <a:xfrm>
            <a:off x="2771800" y="4293096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12D7C9-D256-1F4B-90E1-4C682EF29317}"/>
              </a:ext>
            </a:extLst>
          </p:cNvPr>
          <p:cNvSpPr/>
          <p:nvPr/>
        </p:nvSpPr>
        <p:spPr>
          <a:xfrm>
            <a:off x="2782519" y="3715099"/>
            <a:ext cx="1698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Open:  b,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6DCF4-B9B3-4846-9C82-D72E2349D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 b="31614"/>
          <a:stretch/>
        </p:blipFill>
        <p:spPr>
          <a:xfrm>
            <a:off x="4236779" y="3679729"/>
            <a:ext cx="1343333" cy="452345"/>
          </a:xfrm>
          <a:prstGeom prst="rect">
            <a:avLst/>
          </a:prstGeom>
        </p:spPr>
      </p:pic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63E816F4-5600-CE48-A874-EB6E237DE2A9}"/>
              </a:ext>
            </a:extLst>
          </p:cNvPr>
          <p:cNvSpPr/>
          <p:nvPr/>
        </p:nvSpPr>
        <p:spPr>
          <a:xfrm>
            <a:off x="7776560" y="2723518"/>
            <a:ext cx="1095388" cy="612648"/>
          </a:xfrm>
          <a:prstGeom prst="wedgeRectCallout">
            <a:avLst>
              <a:gd name="adj1" fmla="val -78460"/>
              <a:gd name="adj2" fmla="val 372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ACCEPT/REJECT</a:t>
            </a:r>
          </a:p>
        </p:txBody>
      </p:sp>
    </p:spTree>
    <p:extLst>
      <p:ext uri="{BB962C8B-B14F-4D97-AF65-F5344CB8AC3E}">
        <p14:creationId xmlns:p14="http://schemas.microsoft.com/office/powerpoint/2010/main" val="25958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9610C81A-8AF3-7E43-8351-2A0E4DA7EAE9}"/>
              </a:ext>
            </a:extLst>
          </p:cNvPr>
          <p:cNvGrpSpPr/>
          <p:nvPr/>
        </p:nvGrpSpPr>
        <p:grpSpPr>
          <a:xfrm>
            <a:off x="3203848" y="692696"/>
            <a:ext cx="2784570" cy="2027255"/>
            <a:chOff x="3952646" y="1267071"/>
            <a:chExt cx="1094025" cy="1017909"/>
          </a:xfrm>
        </p:grpSpPr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389606CC-1D3E-9042-91DC-7ECDEE6F50DE}"/>
                </a:ext>
              </a:extLst>
            </p:cNvPr>
            <p:cNvSpPr/>
            <p:nvPr/>
          </p:nvSpPr>
          <p:spPr>
            <a:xfrm>
              <a:off x="3952646" y="1433674"/>
              <a:ext cx="848664" cy="851306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50AB92A-D295-014B-80E4-6063A3C8E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1708">
              <a:off x="4609638" y="1267071"/>
              <a:ext cx="437033" cy="437033"/>
            </a:xfrm>
            <a:prstGeom prst="rect">
              <a:avLst/>
            </a:prstGeom>
          </p:spPr>
        </p:pic>
      </p:grp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Hamiltonicity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1">
            <a:extLst>
              <a:ext uri="{FF2B5EF4-FFF2-40B4-BE49-F238E27FC236}">
                <a16:creationId xmlns:a16="http://schemas.microsoft.com/office/drawing/2014/main" id="{49BEB4B5-30F3-DF47-BA5E-E8D375F7A684}"/>
              </a:ext>
            </a:extLst>
          </p:cNvPr>
          <p:cNvSpPr txBox="1">
            <a:spLocks/>
          </p:cNvSpPr>
          <p:nvPr/>
        </p:nvSpPr>
        <p:spPr>
          <a:xfrm>
            <a:off x="251520" y="133993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7CC291-6808-A744-974B-6C04E54F9B05}"/>
                  </a:ext>
                </a:extLst>
              </p:cNvPr>
              <p:cNvSpPr txBox="1"/>
              <p:nvPr/>
            </p:nvSpPr>
            <p:spPr>
              <a:xfrm>
                <a:off x="548624" y="3346360"/>
                <a:ext cx="1910267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7CC291-6808-A744-974B-6C04E54F9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24" y="3346360"/>
                <a:ext cx="1910267" cy="1020472"/>
              </a:xfrm>
              <a:prstGeom prst="rect">
                <a:avLst/>
              </a:prstGeom>
              <a:blipFill>
                <a:blip r:embed="rId5"/>
                <a:stretch>
                  <a:fillRect l="-2649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/>
              <p:nvPr/>
            </p:nvSpPr>
            <p:spPr>
              <a:xfrm>
                <a:off x="3383914" y="1902483"/>
                <a:ext cx="1355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4" y="1902483"/>
                <a:ext cx="1355884" cy="369332"/>
              </a:xfrm>
              <a:prstGeom prst="rect">
                <a:avLst/>
              </a:prstGeom>
              <a:blipFill>
                <a:blip r:embed="rId6"/>
                <a:stretch>
                  <a:fillRect l="-4630" r="-740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/>
              <p:nvPr/>
            </p:nvSpPr>
            <p:spPr>
              <a:xfrm>
                <a:off x="494593" y="4812045"/>
                <a:ext cx="1929310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3" y="4812045"/>
                <a:ext cx="1929310" cy="1020472"/>
              </a:xfrm>
              <a:prstGeom prst="rect">
                <a:avLst/>
              </a:prstGeom>
              <a:blipFill>
                <a:blip r:embed="rId7"/>
                <a:stretch>
                  <a:fillRect l="-194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2DC4BD4A-26F7-7242-855F-C9D7B35B75E3}"/>
              </a:ext>
            </a:extLst>
          </p:cNvPr>
          <p:cNvGrpSpPr/>
          <p:nvPr/>
        </p:nvGrpSpPr>
        <p:grpSpPr>
          <a:xfrm>
            <a:off x="2676703" y="4544742"/>
            <a:ext cx="1212212" cy="1555077"/>
            <a:chOff x="1198763" y="921030"/>
            <a:chExt cx="1212212" cy="155507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8A4AE66-D139-4D4D-90CB-6CDF2CDC27A7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C8BC667A-B700-C745-95AA-8C221A5AE2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4B35AD6B-4D8B-3549-BF16-AC9351C59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7A6FC3A8-B249-A84C-8BA5-E938BD7D9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4E6DEC6A-61DF-6B44-AEEF-184ECB0096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17B0528-DFC2-9C43-9895-E61A607A9230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Subtitle 1">
              <a:extLst>
                <a:ext uri="{FF2B5EF4-FFF2-40B4-BE49-F238E27FC236}">
                  <a16:creationId xmlns:a16="http://schemas.microsoft.com/office/drawing/2014/main" id="{46C457DA-2C78-664D-BCE4-A432AC72517C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69" name="Subtitle 1">
              <a:extLst>
                <a:ext uri="{FF2B5EF4-FFF2-40B4-BE49-F238E27FC236}">
                  <a16:creationId xmlns:a16="http://schemas.microsoft.com/office/drawing/2014/main" id="{FFD4AA0B-C0E8-D04F-9A11-E8189FEF7F85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70" name="Subtitle 1">
              <a:extLst>
                <a:ext uri="{FF2B5EF4-FFF2-40B4-BE49-F238E27FC236}">
                  <a16:creationId xmlns:a16="http://schemas.microsoft.com/office/drawing/2014/main" id="{5B352033-9D4D-044C-923B-4C29C2F6AC24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71" name="Subtitle 1">
              <a:extLst>
                <a:ext uri="{FF2B5EF4-FFF2-40B4-BE49-F238E27FC236}">
                  <a16:creationId xmlns:a16="http://schemas.microsoft.com/office/drawing/2014/main" id="{5CFC097B-F65F-1A41-9AFC-8942FE048E6F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E6E105A-183F-AA4C-B6F1-0992092914B6}"/>
                  </a:ext>
                </a:extLst>
              </p:cNvPr>
              <p:cNvSpPr txBox="1"/>
              <p:nvPr/>
            </p:nvSpPr>
            <p:spPr>
              <a:xfrm>
                <a:off x="3347864" y="1567823"/>
                <a:ext cx="1452897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E6E105A-183F-AA4C-B6F1-099209291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567823"/>
                <a:ext cx="1452897" cy="1020472"/>
              </a:xfrm>
              <a:prstGeom prst="rect">
                <a:avLst/>
              </a:prstGeom>
              <a:blipFill>
                <a:blip r:embed="rId8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3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3" grpId="0"/>
      <p:bldP spid="63" grpId="1"/>
      <p:bldP spid="64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9610C81A-8AF3-7E43-8351-2A0E4DA7EAE9}"/>
              </a:ext>
            </a:extLst>
          </p:cNvPr>
          <p:cNvGrpSpPr/>
          <p:nvPr/>
        </p:nvGrpSpPr>
        <p:grpSpPr>
          <a:xfrm>
            <a:off x="3282809" y="1006064"/>
            <a:ext cx="2359213" cy="1591436"/>
            <a:chOff x="3952646" y="1267071"/>
            <a:chExt cx="1094025" cy="1017909"/>
          </a:xfrm>
        </p:grpSpPr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389606CC-1D3E-9042-91DC-7ECDEE6F50DE}"/>
                </a:ext>
              </a:extLst>
            </p:cNvPr>
            <p:cNvSpPr/>
            <p:nvPr/>
          </p:nvSpPr>
          <p:spPr>
            <a:xfrm>
              <a:off x="3952646" y="1433674"/>
              <a:ext cx="848664" cy="851306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50AB92A-D295-014B-80E4-6063A3C8E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1708">
              <a:off x="4609638" y="1267071"/>
              <a:ext cx="437033" cy="437033"/>
            </a:xfrm>
            <a:prstGeom prst="rect">
              <a:avLst/>
            </a:prstGeom>
          </p:spPr>
        </p:pic>
      </p:grp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Hamiltonicity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282546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10029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46306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1">
            <a:extLst>
              <a:ext uri="{FF2B5EF4-FFF2-40B4-BE49-F238E27FC236}">
                <a16:creationId xmlns:a16="http://schemas.microsoft.com/office/drawing/2014/main" id="{49BEB4B5-30F3-DF47-BA5E-E8D375F7A684}"/>
              </a:ext>
            </a:extLst>
          </p:cNvPr>
          <p:cNvSpPr txBox="1">
            <a:spLocks/>
          </p:cNvSpPr>
          <p:nvPr/>
        </p:nvSpPr>
        <p:spPr>
          <a:xfrm>
            <a:off x="251520" y="1316595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09367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06213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09367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692696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592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238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0152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66121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/>
              <p:nvPr/>
            </p:nvSpPr>
            <p:spPr>
              <a:xfrm>
                <a:off x="3383914" y="1879142"/>
                <a:ext cx="1355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4" y="1879142"/>
                <a:ext cx="1355884" cy="369332"/>
              </a:xfrm>
              <a:prstGeom prst="rect">
                <a:avLst/>
              </a:prstGeom>
              <a:blipFill>
                <a:blip r:embed="rId5"/>
                <a:stretch>
                  <a:fillRect l="-4630" r="-740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/>
              <p:nvPr/>
            </p:nvSpPr>
            <p:spPr>
              <a:xfrm>
                <a:off x="478839" y="3416690"/>
                <a:ext cx="1929310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9" y="3416690"/>
                <a:ext cx="1929310" cy="1020472"/>
              </a:xfrm>
              <a:prstGeom prst="rect">
                <a:avLst/>
              </a:prstGeom>
              <a:blipFill>
                <a:blip r:embed="rId6"/>
                <a:stretch>
                  <a:fillRect l="-196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2F4CEC1-66A0-2948-B131-76DED9C5270C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57833F1-9617-BF45-9FFB-B61E96B630B4}"/>
              </a:ext>
            </a:extLst>
          </p:cNvPr>
          <p:cNvCxnSpPr>
            <a:cxnSpLocks/>
          </p:cNvCxnSpPr>
          <p:nvPr/>
        </p:nvCxnSpPr>
        <p:spPr>
          <a:xfrm>
            <a:off x="1547664" y="5072874"/>
            <a:ext cx="50447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AF005F7-26CA-A144-92D5-E76E85EB0075}"/>
                  </a:ext>
                </a:extLst>
              </p:cNvPr>
              <p:cNvSpPr/>
              <p:nvPr/>
            </p:nvSpPr>
            <p:spPr>
              <a:xfrm>
                <a:off x="2631457" y="3280514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AF005F7-26CA-A144-92D5-E76E85EB0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57" y="3280514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91BEAD8-950D-7F44-8903-E293ECA81791}"/>
                  </a:ext>
                </a:extLst>
              </p:cNvPr>
              <p:cNvSpPr/>
              <p:nvPr/>
            </p:nvSpPr>
            <p:spPr>
              <a:xfrm>
                <a:off x="1577370" y="449612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open all edges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91BEAD8-950D-7F44-8903-E293ECA81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70" y="4496126"/>
                <a:ext cx="5382977" cy="523220"/>
              </a:xfrm>
              <a:prstGeom prst="rect">
                <a:avLst/>
              </a:prstGeom>
              <a:blipFill>
                <a:blip r:embed="rId8"/>
                <a:stretch>
                  <a:fillRect l="-941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C372594-E894-AD41-B086-3B3A0B412B8F}"/>
                  </a:ext>
                </a:extLst>
              </p:cNvPr>
              <p:cNvSpPr/>
              <p:nvPr/>
            </p:nvSpPr>
            <p:spPr>
              <a:xfrm>
                <a:off x="1553326" y="5144882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open a Ham cycle in H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C372594-E894-AD41-B086-3B3A0B412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326" y="5144882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 l="-70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E2B556A-9BD8-794D-B5B0-5F7BEFE4EE0D}"/>
              </a:ext>
            </a:extLst>
          </p:cNvPr>
          <p:cNvGrpSpPr/>
          <p:nvPr/>
        </p:nvGrpSpPr>
        <p:grpSpPr>
          <a:xfrm>
            <a:off x="1076313" y="3448369"/>
            <a:ext cx="1245960" cy="957128"/>
            <a:chOff x="1076313" y="3676703"/>
            <a:chExt cx="1245960" cy="9571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7A2198-68F5-984A-8425-4EA30E93D7D2}"/>
                </a:ext>
              </a:extLst>
            </p:cNvPr>
            <p:cNvSpPr/>
            <p:nvPr/>
          </p:nvSpPr>
          <p:spPr>
            <a:xfrm>
              <a:off x="1774983" y="3676703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EE196D-AED5-5445-BFD0-52B7F1D9C60F}"/>
                </a:ext>
              </a:extLst>
            </p:cNvPr>
            <p:cNvSpPr/>
            <p:nvPr/>
          </p:nvSpPr>
          <p:spPr>
            <a:xfrm>
              <a:off x="1390907" y="4155260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EAE8EF0-359F-4140-B457-DA0D6531EB10}"/>
                </a:ext>
              </a:extLst>
            </p:cNvPr>
            <p:cNvSpPr/>
            <p:nvPr/>
          </p:nvSpPr>
          <p:spPr>
            <a:xfrm>
              <a:off x="2117544" y="3938313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966C5C2-5B78-C942-A560-5402F53B93F7}"/>
                </a:ext>
              </a:extLst>
            </p:cNvPr>
            <p:cNvSpPr/>
            <p:nvPr/>
          </p:nvSpPr>
          <p:spPr>
            <a:xfrm>
              <a:off x="1076313" y="4446321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6E96FDD-36A8-DF49-A856-6DD16DA6A96F}"/>
                  </a:ext>
                </a:extLst>
              </p:cNvPr>
              <p:cNvSpPr/>
              <p:nvPr/>
            </p:nvSpPr>
            <p:spPr>
              <a:xfrm>
                <a:off x="3725238" y="5761403"/>
                <a:ext cx="505245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800" u="sng" dirty="0">
                    <a:solidFill>
                      <a:schemeClr val="tx1"/>
                    </a:solidFill>
                  </a:rPr>
                  <a:t>V (when b=0): </a:t>
                </a:r>
                <a:r>
                  <a:rPr lang="en-US" sz="2800" dirty="0">
                    <a:solidFill>
                      <a:schemeClr val="tx1"/>
                    </a:solidFill>
                  </a:rPr>
                  <a:t>Check all openings and check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6E96FDD-36A8-DF49-A856-6DD16DA6A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38" y="5761403"/>
                <a:ext cx="5052451" cy="954107"/>
              </a:xfrm>
              <a:prstGeom prst="rect">
                <a:avLst/>
              </a:prstGeom>
              <a:blipFill>
                <a:blip r:embed="rId10"/>
                <a:stretch>
                  <a:fillRect l="-752" t="-6579" r="-401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1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9610C81A-8AF3-7E43-8351-2A0E4DA7EAE9}"/>
              </a:ext>
            </a:extLst>
          </p:cNvPr>
          <p:cNvGrpSpPr/>
          <p:nvPr/>
        </p:nvGrpSpPr>
        <p:grpSpPr>
          <a:xfrm>
            <a:off x="3282809" y="1006064"/>
            <a:ext cx="2359213" cy="1591436"/>
            <a:chOff x="3952646" y="1267071"/>
            <a:chExt cx="1094025" cy="1017909"/>
          </a:xfrm>
        </p:grpSpPr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389606CC-1D3E-9042-91DC-7ECDEE6F50DE}"/>
                </a:ext>
              </a:extLst>
            </p:cNvPr>
            <p:cNvSpPr/>
            <p:nvPr/>
          </p:nvSpPr>
          <p:spPr>
            <a:xfrm>
              <a:off x="3952646" y="1433674"/>
              <a:ext cx="848664" cy="851306"/>
            </a:xfrm>
            <a:prstGeom prst="cub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50AB92A-D295-014B-80E4-6063A3C8E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91708">
              <a:off x="4609638" y="1267071"/>
              <a:ext cx="437033" cy="437033"/>
            </a:xfrm>
            <a:prstGeom prst="rect">
              <a:avLst/>
            </a:prstGeom>
          </p:spPr>
        </p:pic>
      </p:grp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Hamiltonicity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282546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10029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46306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1">
            <a:extLst>
              <a:ext uri="{FF2B5EF4-FFF2-40B4-BE49-F238E27FC236}">
                <a16:creationId xmlns:a16="http://schemas.microsoft.com/office/drawing/2014/main" id="{49BEB4B5-30F3-DF47-BA5E-E8D375F7A684}"/>
              </a:ext>
            </a:extLst>
          </p:cNvPr>
          <p:cNvSpPr txBox="1">
            <a:spLocks/>
          </p:cNvSpPr>
          <p:nvPr/>
        </p:nvSpPr>
        <p:spPr>
          <a:xfrm>
            <a:off x="251520" y="1316595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09367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06213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09367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692696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592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238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0152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66121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/>
              <p:nvPr/>
            </p:nvSpPr>
            <p:spPr>
              <a:xfrm>
                <a:off x="3383914" y="1879142"/>
                <a:ext cx="1355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8FC6DF-99EE-6244-8A9E-8E991DF69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14" y="1879142"/>
                <a:ext cx="1355884" cy="369332"/>
              </a:xfrm>
              <a:prstGeom prst="rect">
                <a:avLst/>
              </a:prstGeom>
              <a:blipFill>
                <a:blip r:embed="rId5"/>
                <a:stretch>
                  <a:fillRect l="-4630" r="-740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/>
              <p:nvPr/>
            </p:nvSpPr>
            <p:spPr>
              <a:xfrm>
                <a:off x="478839" y="3416690"/>
                <a:ext cx="1929310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8220CFF-DF62-674D-BA13-990A909A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9" y="3416690"/>
                <a:ext cx="1929310" cy="1020472"/>
              </a:xfrm>
              <a:prstGeom prst="rect">
                <a:avLst/>
              </a:prstGeom>
              <a:blipFill>
                <a:blip r:embed="rId6"/>
                <a:stretch>
                  <a:fillRect l="-196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2F4CEC1-66A0-2948-B131-76DED9C5270C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57833F1-9617-BF45-9FFB-B61E96B630B4}"/>
              </a:ext>
            </a:extLst>
          </p:cNvPr>
          <p:cNvCxnSpPr>
            <a:cxnSpLocks/>
          </p:cNvCxnSpPr>
          <p:nvPr/>
        </p:nvCxnSpPr>
        <p:spPr>
          <a:xfrm>
            <a:off x="1547664" y="5072874"/>
            <a:ext cx="50447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AF005F7-26CA-A144-92D5-E76E85EB0075}"/>
                  </a:ext>
                </a:extLst>
              </p:cNvPr>
              <p:cNvSpPr/>
              <p:nvPr/>
            </p:nvSpPr>
            <p:spPr>
              <a:xfrm>
                <a:off x="2631457" y="3280514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AF005F7-26CA-A144-92D5-E76E85EB0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457" y="3280514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91BEAD8-950D-7F44-8903-E293ECA81791}"/>
                  </a:ext>
                </a:extLst>
              </p:cNvPr>
              <p:cNvSpPr/>
              <p:nvPr/>
            </p:nvSpPr>
            <p:spPr>
              <a:xfrm>
                <a:off x="1577370" y="449612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open all edges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91BEAD8-950D-7F44-8903-E293ECA81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70" y="4496126"/>
                <a:ext cx="5382977" cy="523220"/>
              </a:xfrm>
              <a:prstGeom prst="rect">
                <a:avLst/>
              </a:prstGeom>
              <a:blipFill>
                <a:blip r:embed="rId8"/>
                <a:stretch>
                  <a:fillRect l="-941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C372594-E894-AD41-B086-3B3A0B412B8F}"/>
                  </a:ext>
                </a:extLst>
              </p:cNvPr>
              <p:cNvSpPr/>
              <p:nvPr/>
            </p:nvSpPr>
            <p:spPr>
              <a:xfrm>
                <a:off x="1553326" y="5144882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open a Ham cycle in H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C372594-E894-AD41-B086-3B3A0B412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326" y="5144882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 l="-70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E2B556A-9BD8-794D-B5B0-5F7BEFE4EE0D}"/>
              </a:ext>
            </a:extLst>
          </p:cNvPr>
          <p:cNvGrpSpPr/>
          <p:nvPr/>
        </p:nvGrpSpPr>
        <p:grpSpPr>
          <a:xfrm>
            <a:off x="1076313" y="3448369"/>
            <a:ext cx="1245960" cy="957128"/>
            <a:chOff x="1076313" y="3676703"/>
            <a:chExt cx="1245960" cy="9571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07A2198-68F5-984A-8425-4EA30E93D7D2}"/>
                </a:ext>
              </a:extLst>
            </p:cNvPr>
            <p:cNvSpPr/>
            <p:nvPr/>
          </p:nvSpPr>
          <p:spPr>
            <a:xfrm>
              <a:off x="1774983" y="3676703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EE196D-AED5-5445-BFD0-52B7F1D9C60F}"/>
                </a:ext>
              </a:extLst>
            </p:cNvPr>
            <p:cNvSpPr/>
            <p:nvPr/>
          </p:nvSpPr>
          <p:spPr>
            <a:xfrm>
              <a:off x="1390907" y="4155260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EAE8EF0-359F-4140-B457-DA0D6531EB10}"/>
                </a:ext>
              </a:extLst>
            </p:cNvPr>
            <p:cNvSpPr/>
            <p:nvPr/>
          </p:nvSpPr>
          <p:spPr>
            <a:xfrm>
              <a:off x="2117544" y="3938313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966C5C2-5B78-C942-A560-5402F53B93F7}"/>
                </a:ext>
              </a:extLst>
            </p:cNvPr>
            <p:cNvSpPr/>
            <p:nvPr/>
          </p:nvSpPr>
          <p:spPr>
            <a:xfrm>
              <a:off x="1076313" y="4446321"/>
              <a:ext cx="204729" cy="187510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76E96FDD-36A8-DF49-A856-6DD16DA6A96F}"/>
              </a:ext>
            </a:extLst>
          </p:cNvPr>
          <p:cNvSpPr/>
          <p:nvPr/>
        </p:nvSpPr>
        <p:spPr>
          <a:xfrm>
            <a:off x="3725238" y="5761403"/>
            <a:ext cx="5052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u="sng" dirty="0">
                <a:solidFill>
                  <a:schemeClr val="tx1"/>
                </a:solidFill>
              </a:rPr>
              <a:t>V (when b=1): </a:t>
            </a:r>
            <a:r>
              <a:rPr lang="en-US" sz="2800" dirty="0">
                <a:solidFill>
                  <a:schemeClr val="tx1"/>
                </a:solidFill>
              </a:rPr>
              <a:t>Check the openings correspond to a cycle.</a:t>
            </a:r>
          </a:p>
        </p:txBody>
      </p:sp>
    </p:spTree>
    <p:extLst>
      <p:ext uri="{BB962C8B-B14F-4D97-AF65-F5344CB8AC3E}">
        <p14:creationId xmlns:p14="http://schemas.microsoft.com/office/powerpoint/2010/main" val="19593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btitle 1">
            <a:extLst>
              <a:ext uri="{FF2B5EF4-FFF2-40B4-BE49-F238E27FC236}">
                <a16:creationId xmlns:a16="http://schemas.microsoft.com/office/drawing/2014/main" id="{49BEB4B5-30F3-DF47-BA5E-E8D375F7A684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286026-0E06-2144-95F3-F480C96537C3}"/>
                  </a:ext>
                </a:extLst>
              </p:cNvPr>
              <p:cNvSpPr/>
              <p:nvPr/>
            </p:nvSpPr>
            <p:spPr>
              <a:xfrm>
                <a:off x="66302" y="3414238"/>
                <a:ext cx="393073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Come up with a random permutation of the colors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→{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286026-0E06-2144-95F3-F480C9653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2" y="3414238"/>
                <a:ext cx="3930734" cy="1200329"/>
              </a:xfrm>
              <a:prstGeom prst="rect">
                <a:avLst/>
              </a:prstGeom>
              <a:blipFill>
                <a:blip r:embed="rId5"/>
                <a:stretch>
                  <a:fillRect l="-2581" t="-4167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2924520" y="2190598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20" y="2190598"/>
                <a:ext cx="2317236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680429" y="512102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open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  <a:blipFill>
                <a:blip r:embed="rId8"/>
                <a:stretch>
                  <a:fillRect l="-121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D09A179-43B7-C548-B058-2B4E86F262A4}"/>
                  </a:ext>
                </a:extLst>
              </p:cNvPr>
              <p:cNvSpPr/>
              <p:nvPr/>
            </p:nvSpPr>
            <p:spPr>
              <a:xfrm>
                <a:off x="4310102" y="5341684"/>
                <a:ext cx="505245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Check the openings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Check: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3.   Check: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</m:d>
                    <m: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D09A179-43B7-C548-B058-2B4E86F26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2" y="5341684"/>
                <a:ext cx="5052451" cy="1384995"/>
              </a:xfrm>
              <a:prstGeom prst="rect">
                <a:avLst/>
              </a:prstGeom>
              <a:blipFill>
                <a:blip r:embed="rId9"/>
                <a:stretch>
                  <a:fillRect l="-2506" t="-545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9E9B47B-2B2D-18CE-4888-F2920DAC6904}"/>
              </a:ext>
            </a:extLst>
          </p:cNvPr>
          <p:cNvGrpSpPr/>
          <p:nvPr/>
        </p:nvGrpSpPr>
        <p:grpSpPr>
          <a:xfrm>
            <a:off x="1944741" y="1371788"/>
            <a:ext cx="4699746" cy="1237598"/>
            <a:chOff x="1747239" y="901652"/>
            <a:chExt cx="4699746" cy="12375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6869AF-F200-1EA6-9EAF-CC4C17EE5F42}"/>
                </a:ext>
              </a:extLst>
            </p:cNvPr>
            <p:cNvGrpSpPr/>
            <p:nvPr/>
          </p:nvGrpSpPr>
          <p:grpSpPr>
            <a:xfrm>
              <a:off x="2809601" y="935079"/>
              <a:ext cx="1169846" cy="1204171"/>
              <a:chOff x="2809601" y="935079"/>
              <a:chExt cx="1169846" cy="1204171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610C81A-8AF3-7E43-8351-2A0E4DA7EAE9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77" name="Cube 76">
                  <a:extLst>
                    <a:ext uri="{FF2B5EF4-FFF2-40B4-BE49-F238E27FC236}">
                      <a16:creationId xmlns:a16="http://schemas.microsoft.com/office/drawing/2014/main" id="{389606CC-1D3E-9042-91DC-7ECDEE6F50DE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750AB92A-D295-014B-80E4-6063A3C8E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231DC9B1-869F-B22D-A2B5-F10F6AC64098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231DC9B1-869F-B22D-A2B5-F10F6AC640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39" r="-983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5FDFC9-709C-585C-F741-0D879E99A9A7}"/>
                </a:ext>
              </a:extLst>
            </p:cNvPr>
            <p:cNvGrpSpPr/>
            <p:nvPr/>
          </p:nvGrpSpPr>
          <p:grpSpPr>
            <a:xfrm>
              <a:off x="4425763" y="901652"/>
              <a:ext cx="1169846" cy="1204171"/>
              <a:chOff x="2809601" y="935079"/>
              <a:chExt cx="1169846" cy="120417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2104069-5640-A647-E028-0A598CD8BC05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8" name="Cube 7">
                  <a:extLst>
                    <a:ext uri="{FF2B5EF4-FFF2-40B4-BE49-F238E27FC236}">
                      <a16:creationId xmlns:a16="http://schemas.microsoft.com/office/drawing/2014/main" id="{24659125-8CCB-E406-B8F9-FD747C8F212E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5CFEBC1-5041-04CA-9D8C-F42167B159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D1B897E2-6F45-B64E-4B93-EDEF4B5735A8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D1B897E2-6F45-B64E-4B93-EDEF4B5735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639" r="-11475"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AAE875B-BA18-00C4-3570-BB386048E4D1}"/>
                    </a:ext>
                  </a:extLst>
                </p:cNvPr>
                <p:cNvSpPr txBox="1"/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AAE875B-BA18-00C4-3570-BB386048E4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13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78" grpId="0"/>
      <p:bldP spid="78" grpId="1"/>
      <p:bldP spid="82" grpId="0"/>
      <p:bldP spid="84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  <a:blipFill>
                <a:blip r:embed="rId6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680429" y="512102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open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D09A179-43B7-C548-B058-2B4E86F262A4}"/>
              </a:ext>
            </a:extLst>
          </p:cNvPr>
          <p:cNvSpPr/>
          <p:nvPr/>
        </p:nvSpPr>
        <p:spPr>
          <a:xfrm>
            <a:off x="811341" y="5618743"/>
            <a:ext cx="5052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Completeness</a:t>
            </a:r>
            <a:r>
              <a:rPr lang="en-US" sz="2800" dirty="0"/>
              <a:t>: Exercise.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Subtitle 1">
            <a:extLst>
              <a:ext uri="{FF2B5EF4-FFF2-40B4-BE49-F238E27FC236}">
                <a16:creationId xmlns:a16="http://schemas.microsoft.com/office/drawing/2014/main" id="{FAB43DF1-839C-1749-B7BE-D84E988A7209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7C306A-BFD5-7354-099E-F113F5FAF406}"/>
              </a:ext>
            </a:extLst>
          </p:cNvPr>
          <p:cNvGrpSpPr/>
          <p:nvPr/>
        </p:nvGrpSpPr>
        <p:grpSpPr>
          <a:xfrm>
            <a:off x="1944741" y="1371788"/>
            <a:ext cx="4699746" cy="1237598"/>
            <a:chOff x="1747239" y="901652"/>
            <a:chExt cx="4699746" cy="12375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E61A91C-5ECA-3CE5-2D94-52FFE8ACDBBD}"/>
                </a:ext>
              </a:extLst>
            </p:cNvPr>
            <p:cNvGrpSpPr/>
            <p:nvPr/>
          </p:nvGrpSpPr>
          <p:grpSpPr>
            <a:xfrm>
              <a:off x="2809601" y="935079"/>
              <a:ext cx="1169846" cy="1204171"/>
              <a:chOff x="2809601" y="935079"/>
              <a:chExt cx="1169846" cy="120417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B4D6AAE-DA87-CE20-5E8C-BF91F6772C51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4" name="Cube 13">
                  <a:extLst>
                    <a:ext uri="{FF2B5EF4-FFF2-40B4-BE49-F238E27FC236}">
                      <a16:creationId xmlns:a16="http://schemas.microsoft.com/office/drawing/2014/main" id="{2DC05585-8025-D9C4-B988-D01D9A2B2FEE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9D999AD0-AE45-0AF3-C678-3839F2DD70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EAA8810-95B6-66FA-7ECD-7FAC7CFAAA52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EAA8810-95B6-66FA-7ECD-7FAC7CFAAA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39" r="-983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DD87BA1-4F9C-4823-F333-C97D626D4B34}"/>
                </a:ext>
              </a:extLst>
            </p:cNvPr>
            <p:cNvGrpSpPr/>
            <p:nvPr/>
          </p:nvGrpSpPr>
          <p:grpSpPr>
            <a:xfrm>
              <a:off x="4425763" y="901652"/>
              <a:ext cx="1169846" cy="1204171"/>
              <a:chOff x="2809601" y="935079"/>
              <a:chExt cx="1169846" cy="12041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2F34C78-24B7-2F62-3F94-294E9CEB0F90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0" name="Cube 9">
                  <a:extLst>
                    <a:ext uri="{FF2B5EF4-FFF2-40B4-BE49-F238E27FC236}">
                      <a16:creationId xmlns:a16="http://schemas.microsoft.com/office/drawing/2014/main" id="{3540E008-4251-5E23-76CB-31D445B56E52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705BE97-82AC-B23A-288D-15B35F2ED2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17190CB4-F670-EBDD-9EFF-9BC236E6A531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17190CB4-F670-EBDD-9EFF-9BC236E6A5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39" r="-11475"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97CDD72-ABAA-A95B-53F4-51DA8F0FAE42}"/>
                    </a:ext>
                  </a:extLst>
                </p:cNvPr>
                <p:cNvSpPr txBox="1"/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97CDD72-ABAA-A95B-53F4-51DA8F0FAE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14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  <a:blipFill>
                <a:blip r:embed="rId6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680429" y="512102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open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D09A179-43B7-C548-B058-2B4E86F262A4}"/>
              </a:ext>
            </a:extLst>
          </p:cNvPr>
          <p:cNvSpPr/>
          <p:nvPr/>
        </p:nvSpPr>
        <p:spPr>
          <a:xfrm>
            <a:off x="107504" y="5445224"/>
            <a:ext cx="91234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Soundness</a:t>
            </a:r>
            <a:r>
              <a:rPr lang="en-US" sz="2800" dirty="0"/>
              <a:t>: </a:t>
            </a:r>
            <a:r>
              <a:rPr lang="en-US" sz="2400" dirty="0"/>
              <a:t>If the graph is not 3COL, in every 3-coloring (that P commits to), there is some edge whose end-points have the same color.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EE1EF73-CF6C-FC4E-A784-FD3DF8D41F4A}"/>
                  </a:ext>
                </a:extLst>
              </p:cNvPr>
              <p:cNvSpPr/>
              <p:nvPr/>
            </p:nvSpPr>
            <p:spPr>
              <a:xfrm>
                <a:off x="133944" y="6300263"/>
                <a:ext cx="91234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 will catch this edge and reject with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EE1EF73-CF6C-FC4E-A784-FD3DF8D41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4" y="6300263"/>
                <a:ext cx="9123457" cy="461665"/>
              </a:xfrm>
              <a:prstGeom prst="rect">
                <a:avLst/>
              </a:prstGeom>
              <a:blipFill>
                <a:blip r:embed="rId8"/>
                <a:stretch>
                  <a:fillRect l="-111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ubtitle 1">
            <a:extLst>
              <a:ext uri="{FF2B5EF4-FFF2-40B4-BE49-F238E27FC236}">
                <a16:creationId xmlns:a16="http://schemas.microsoft.com/office/drawing/2014/main" id="{036D9BAA-399D-474A-8C19-07AF21C850AA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950AEA-2013-458C-B16F-A05017CA215B}"/>
              </a:ext>
            </a:extLst>
          </p:cNvPr>
          <p:cNvGrpSpPr/>
          <p:nvPr/>
        </p:nvGrpSpPr>
        <p:grpSpPr>
          <a:xfrm>
            <a:off x="1944741" y="1371788"/>
            <a:ext cx="4699746" cy="1237598"/>
            <a:chOff x="1747239" y="901652"/>
            <a:chExt cx="4699746" cy="12375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0E6B4AB-AEE1-78B7-3BAC-B2F27792FEB5}"/>
                </a:ext>
              </a:extLst>
            </p:cNvPr>
            <p:cNvGrpSpPr/>
            <p:nvPr/>
          </p:nvGrpSpPr>
          <p:grpSpPr>
            <a:xfrm>
              <a:off x="2809601" y="935079"/>
              <a:ext cx="1169846" cy="1204171"/>
              <a:chOff x="2809601" y="935079"/>
              <a:chExt cx="1169846" cy="120417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12FF37F-B265-D4DA-947F-64AA24C41469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4" name="Cube 13">
                  <a:extLst>
                    <a:ext uri="{FF2B5EF4-FFF2-40B4-BE49-F238E27FC236}">
                      <a16:creationId xmlns:a16="http://schemas.microsoft.com/office/drawing/2014/main" id="{E37E1722-4FAF-72F2-C26B-6E8DAF91CF93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21A09C4A-8F57-93AA-D647-1294C042E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8C2DEC9-F7A7-2E6D-D105-8D41F50D82BF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C8C2DEC9-F7A7-2E6D-D105-8D41F50D82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39" r="-983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8774AB-D884-4317-EE02-F7E22FDC65D0}"/>
                </a:ext>
              </a:extLst>
            </p:cNvPr>
            <p:cNvGrpSpPr/>
            <p:nvPr/>
          </p:nvGrpSpPr>
          <p:grpSpPr>
            <a:xfrm>
              <a:off x="4425763" y="901652"/>
              <a:ext cx="1169846" cy="1204171"/>
              <a:chOff x="2809601" y="935079"/>
              <a:chExt cx="1169846" cy="12041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921D9AE-489F-517D-03C3-C233D797226D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0" name="Cube 9">
                  <a:extLst>
                    <a:ext uri="{FF2B5EF4-FFF2-40B4-BE49-F238E27FC236}">
                      <a16:creationId xmlns:a16="http://schemas.microsoft.com/office/drawing/2014/main" id="{C0D919E7-F641-7D4B-8B67-74DFE2E56011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2997FEFA-AF81-5123-3306-2024DA3F9D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E6043909-1080-AEB5-A298-8A8091FC4632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E6043909-1080-AEB5-A298-8A8091FC46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39" r="-11475"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36285F-B300-C172-274A-14FAB1D08D2F}"/>
                    </a:ext>
                  </a:extLst>
                </p:cNvPr>
                <p:cNvSpPr txBox="1"/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36285F-B300-C172-274A-14FAB1D08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00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C3E4ED-E3F6-5D4F-B34C-C5770DD05048}"/>
              </a:ext>
            </a:extLst>
          </p:cNvPr>
          <p:cNvSpPr/>
          <p:nvPr/>
        </p:nvSpPr>
        <p:spPr>
          <a:xfrm>
            <a:off x="287047" y="1429986"/>
            <a:ext cx="8532440" cy="51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E2EE4C-14EF-5046-81F3-7CA4A54C9501}"/>
                  </a:ext>
                </a:extLst>
              </p:cNvPr>
              <p:cNvSpPr/>
              <p:nvPr/>
            </p:nvSpPr>
            <p:spPr>
              <a:xfrm>
                <a:off x="449796" y="1407046"/>
                <a:ext cx="853244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An Interactive Protocol (P,V) is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perfect/statistical/computational zero-knowledge </a:t>
                </a:r>
                <a:r>
                  <a:rPr lang="en-US" sz="2800" dirty="0"/>
                  <a:t>proof system for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if it is </a:t>
                </a:r>
              </a:p>
              <a:p>
                <a:pPr marL="514350" indent="-514350">
                  <a:buAutoNum type="alphaLcPeriod"/>
                </a:pPr>
                <a:r>
                  <a:rPr lang="en-US" sz="2800" dirty="0"/>
                  <a:t>Complete</a:t>
                </a:r>
              </a:p>
              <a:p>
                <a:pPr marL="514350" indent="-514350">
                  <a:buAutoNum type="alphaLcPeriod"/>
                </a:pPr>
                <a:r>
                  <a:rPr lang="en-US" sz="2800" dirty="0"/>
                  <a:t>Sound and</a:t>
                </a:r>
              </a:p>
              <a:p>
                <a:pPr marL="514350" indent="-514350">
                  <a:buAutoNum type="alphaLcPeriod"/>
                </a:pPr>
                <a:r>
                  <a:rPr lang="en-US" sz="2800" dirty="0"/>
                  <a:t>Zero knowledge: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for every PPT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, there exists a (expected) poly time simulator S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 following two distributions are identical/statistically close/computationally close: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E2EE4C-14EF-5046-81F3-7CA4A54C9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6" y="1407046"/>
                <a:ext cx="8532440" cy="3970318"/>
              </a:xfrm>
              <a:prstGeom prst="rect">
                <a:avLst/>
              </a:prstGeom>
              <a:blipFill>
                <a:blip r:embed="rId3"/>
                <a:stretch>
                  <a:fillRect l="-1486" t="-1592" r="-743" b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2BD66D-4CAA-0342-8595-37DDB902A11B}"/>
                  </a:ext>
                </a:extLst>
              </p:cNvPr>
              <p:cNvSpPr/>
              <p:nvPr/>
            </p:nvSpPr>
            <p:spPr>
              <a:xfrm>
                <a:off x="1031234" y="5474102"/>
                <a:ext cx="362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E2BD66D-4CAA-0342-8595-37DDB902A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34" y="5474102"/>
                <a:ext cx="3626864" cy="584775"/>
              </a:xfrm>
              <a:prstGeom prst="rect">
                <a:avLst/>
              </a:prstGeom>
              <a:blipFill>
                <a:blip r:embed="rId4"/>
                <a:stretch>
                  <a:fillRect l="-4196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30FB4C-9EA2-9E4F-B98F-9777DD1A1BA9}"/>
                  </a:ext>
                </a:extLst>
              </p:cNvPr>
              <p:cNvSpPr/>
              <p:nvPr/>
            </p:nvSpPr>
            <p:spPr>
              <a:xfrm>
                <a:off x="5004048" y="5450954"/>
                <a:ext cx="3626864" cy="60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2.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30FB4C-9EA2-9E4F-B98F-9777DD1A1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450954"/>
                <a:ext cx="3626864" cy="607923"/>
              </a:xfrm>
              <a:prstGeom prst="rect">
                <a:avLst/>
              </a:prstGeom>
              <a:blipFill>
                <a:blip r:embed="rId5"/>
                <a:stretch>
                  <a:fillRect l="-4196" t="-8163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6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Zero Knowledge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  <a:blipFill>
                <a:blip r:embed="rId6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680429" y="512102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open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443" y="4585007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D09A179-43B7-C548-B058-2B4E86F262A4}"/>
                  </a:ext>
                </a:extLst>
              </p:cNvPr>
              <p:cNvSpPr/>
              <p:nvPr/>
            </p:nvSpPr>
            <p:spPr>
              <a:xfrm>
                <a:off x="107505" y="5445224"/>
                <a:ext cx="8640960" cy="924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Repeat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|∙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times to get the verifier to accept with probability 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1−1/|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|∙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D09A179-43B7-C548-B058-2B4E86F26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5445224"/>
                <a:ext cx="8640960" cy="924164"/>
              </a:xfrm>
              <a:prstGeom prst="rect">
                <a:avLst/>
              </a:prstGeom>
              <a:blipFill>
                <a:blip r:embed="rId8"/>
                <a:stretch>
                  <a:fillRect l="-1468" t="-6757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ubtitle 1">
            <a:extLst>
              <a:ext uri="{FF2B5EF4-FFF2-40B4-BE49-F238E27FC236}">
                <a16:creationId xmlns:a16="http://schemas.microsoft.com/office/drawing/2014/main" id="{036D9BAA-399D-474A-8C19-07AF21C850AA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C7E440-41D1-E86E-DD1D-753CC0B6A3DC}"/>
              </a:ext>
            </a:extLst>
          </p:cNvPr>
          <p:cNvGrpSpPr/>
          <p:nvPr/>
        </p:nvGrpSpPr>
        <p:grpSpPr>
          <a:xfrm>
            <a:off x="1944741" y="1371788"/>
            <a:ext cx="4699746" cy="1237598"/>
            <a:chOff x="1747239" y="901652"/>
            <a:chExt cx="4699746" cy="12375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DC9A12-0460-6143-2768-A84B1AD4674F}"/>
                </a:ext>
              </a:extLst>
            </p:cNvPr>
            <p:cNvGrpSpPr/>
            <p:nvPr/>
          </p:nvGrpSpPr>
          <p:grpSpPr>
            <a:xfrm>
              <a:off x="2809601" y="935079"/>
              <a:ext cx="1169846" cy="1204171"/>
              <a:chOff x="2809601" y="935079"/>
              <a:chExt cx="1169846" cy="120417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CC2FEF7-7F81-53A9-5454-A74633EAC1A9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4" name="Cube 13">
                  <a:extLst>
                    <a:ext uri="{FF2B5EF4-FFF2-40B4-BE49-F238E27FC236}">
                      <a16:creationId xmlns:a16="http://schemas.microsoft.com/office/drawing/2014/main" id="{33B14BA9-AEB8-1108-A977-004EF7905340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0F7B95C-517C-37B9-8117-06EE4B89C9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2CED494-F013-D0F4-1BE7-B4A94000BA04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2CED494-F013-D0F4-1BE7-B4A94000BA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39" r="-983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F6CA8B-B9B6-080D-0868-43FFEC2D3774}"/>
                </a:ext>
              </a:extLst>
            </p:cNvPr>
            <p:cNvGrpSpPr/>
            <p:nvPr/>
          </p:nvGrpSpPr>
          <p:grpSpPr>
            <a:xfrm>
              <a:off x="4425763" y="901652"/>
              <a:ext cx="1169846" cy="1204171"/>
              <a:chOff x="2809601" y="935079"/>
              <a:chExt cx="1169846" cy="120417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753CFC4-7FD2-DD19-EA1E-16268F6D9BF4}"/>
                  </a:ext>
                </a:extLst>
              </p:cNvPr>
              <p:cNvGrpSpPr/>
              <p:nvPr/>
            </p:nvGrpSpPr>
            <p:grpSpPr>
              <a:xfrm>
                <a:off x="2819697" y="935079"/>
                <a:ext cx="1159750" cy="1204171"/>
                <a:chOff x="3745713" y="1518773"/>
                <a:chExt cx="1039843" cy="766207"/>
              </a:xfrm>
            </p:grpSpPr>
            <p:sp>
              <p:nvSpPr>
                <p:cNvPr id="10" name="Cube 9">
                  <a:extLst>
                    <a:ext uri="{FF2B5EF4-FFF2-40B4-BE49-F238E27FC236}">
                      <a16:creationId xmlns:a16="http://schemas.microsoft.com/office/drawing/2014/main" id="{1BAC2AB3-2D30-A354-6FD7-E0AEEB83EE7B}"/>
                    </a:ext>
                  </a:extLst>
                </p:cNvPr>
                <p:cNvSpPr/>
                <p:nvPr/>
              </p:nvSpPr>
              <p:spPr>
                <a:xfrm>
                  <a:off x="3745713" y="1763358"/>
                  <a:ext cx="848664" cy="521622"/>
                </a:xfrm>
                <a:prstGeom prst="cub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BA36E5C2-F5C8-8DCA-B6C6-1A1938D8B9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4553326">
                  <a:off x="4348523" y="1518773"/>
                  <a:ext cx="437033" cy="43703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C1371A37-E046-E745-46D7-3019F1A8F22B}"/>
                      </a:ext>
                    </a:extLst>
                  </p:cNvPr>
                  <p:cNvSpPr/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C1371A37-E046-E745-46D7-3019F1A8F2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9601" y="1590179"/>
                    <a:ext cx="75428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39" r="-11475" b="-189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B0FF044-91C9-A9C5-7381-C413AF64D3A9}"/>
                    </a:ext>
                  </a:extLst>
                </p:cNvPr>
                <p:cNvSpPr txBox="1"/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B0FF044-91C9-A9C5-7381-C413AF64D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239" y="1495853"/>
                  <a:ext cx="469974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42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1">
            <a:extLst>
              <a:ext uri="{FF2B5EF4-FFF2-40B4-BE49-F238E27FC236}">
                <a16:creationId xmlns:a16="http://schemas.microsoft.com/office/drawing/2014/main" id="{946B768C-A4E7-4943-A90E-BEB69AE9D0EE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Commitment Schemes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3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585484" y="2058284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548500" y="2060848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96165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 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270892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 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782520" y="2204864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976820" y="1340768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09580-2CBE-774F-9E9A-E8C3734B2906}"/>
              </a:ext>
            </a:extLst>
          </p:cNvPr>
          <p:cNvCxnSpPr>
            <a:cxnSpLocks/>
          </p:cNvCxnSpPr>
          <p:nvPr/>
        </p:nvCxnSpPr>
        <p:spPr>
          <a:xfrm>
            <a:off x="2771800" y="422108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">
            <a:extLst>
              <a:ext uri="{FF2B5EF4-FFF2-40B4-BE49-F238E27FC236}">
                <a16:creationId xmlns:a16="http://schemas.microsoft.com/office/drawing/2014/main" id="{946B768C-A4E7-4943-A90E-BEB69AE9D0EE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Commitment Schemes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62E1FD-E58E-5047-85D1-4E6373D5F3D6}"/>
              </a:ext>
            </a:extLst>
          </p:cNvPr>
          <p:cNvCxnSpPr>
            <a:cxnSpLocks/>
          </p:cNvCxnSpPr>
          <p:nvPr/>
        </p:nvCxnSpPr>
        <p:spPr>
          <a:xfrm>
            <a:off x="2782520" y="2564904"/>
            <a:ext cx="361938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E488FA-B32A-964C-9225-2B4A3BC434BB}"/>
              </a:ext>
            </a:extLst>
          </p:cNvPr>
          <p:cNvCxnSpPr>
            <a:cxnSpLocks/>
          </p:cNvCxnSpPr>
          <p:nvPr/>
        </p:nvCxnSpPr>
        <p:spPr>
          <a:xfrm>
            <a:off x="2782520" y="2974640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/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     Commitment Protocol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𝐷𝐸𝐶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𝐶𝑂𝑀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←(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  <a:blipFill>
                <a:blip r:embed="rId4"/>
                <a:stretch>
                  <a:fillRect t="-571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1C45F82D-04FC-8649-879A-F008F74107DE}"/>
              </a:ext>
            </a:extLst>
          </p:cNvPr>
          <p:cNvSpPr/>
          <p:nvPr/>
        </p:nvSpPr>
        <p:spPr>
          <a:xfrm>
            <a:off x="7380312" y="314376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6D4909-D58A-9045-9F28-7B91CC3A64A9}"/>
              </a:ext>
            </a:extLst>
          </p:cNvPr>
          <p:cNvSpPr/>
          <p:nvPr/>
        </p:nvSpPr>
        <p:spPr>
          <a:xfrm>
            <a:off x="700052" y="327628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75C743-76C3-D147-B1A8-8E7B0F27359B}"/>
              </a:ext>
            </a:extLst>
          </p:cNvPr>
          <p:cNvSpPr/>
          <p:nvPr/>
        </p:nvSpPr>
        <p:spPr>
          <a:xfrm>
            <a:off x="3996806" y="3697483"/>
            <a:ext cx="1511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b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, 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ectangular Callout 36">
            <a:extLst>
              <a:ext uri="{FF2B5EF4-FFF2-40B4-BE49-F238E27FC236}">
                <a16:creationId xmlns:a16="http://schemas.microsoft.com/office/drawing/2014/main" id="{BF737F45-4A63-AF43-8C4C-AC8B652F1232}"/>
              </a:ext>
            </a:extLst>
          </p:cNvPr>
          <p:cNvSpPr/>
          <p:nvPr/>
        </p:nvSpPr>
        <p:spPr>
          <a:xfrm>
            <a:off x="7848364" y="1081769"/>
            <a:ext cx="1095388" cy="612648"/>
          </a:xfrm>
          <a:prstGeom prst="wedgeRectCallout">
            <a:avLst>
              <a:gd name="adj1" fmla="val -45918"/>
              <a:gd name="adj2" fmla="val 979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ACCEPT/REJECT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B5E112-85CC-FE4E-9753-95E5BEF4975F}"/>
              </a:ext>
            </a:extLst>
          </p:cNvPr>
          <p:cNvSpPr/>
          <p:nvPr/>
        </p:nvSpPr>
        <p:spPr>
          <a:xfrm>
            <a:off x="360929" y="5257769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1. Completeness: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R always accepts in an honest execution.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585484" y="2058284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548500" y="2060848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96165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 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270892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 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782520" y="2204864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976820" y="1340768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C3C04F-1875-6F45-93BA-59E6BBFA01E1}"/>
                  </a:ext>
                </a:extLst>
              </p:cNvPr>
              <p:cNvSpPr/>
              <p:nvPr/>
            </p:nvSpPr>
            <p:spPr>
              <a:xfrm>
                <a:off x="539552" y="4869160"/>
                <a:ext cx="855082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Computational Hiding: 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For every possibly malicious (PPT)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𝑣𝑖𝑒𝑤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C3C04F-1875-6F45-93BA-59E6BBFA0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69160"/>
                <a:ext cx="8550828" cy="1384995"/>
              </a:xfrm>
              <a:prstGeom prst="rect">
                <a:avLst/>
              </a:prstGeom>
              <a:blipFill>
                <a:blip r:embed="rId4"/>
                <a:stretch>
                  <a:fillRect l="-1484" t="-4545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09580-2CBE-774F-9E9A-E8C3734B2906}"/>
              </a:ext>
            </a:extLst>
          </p:cNvPr>
          <p:cNvCxnSpPr>
            <a:cxnSpLocks/>
          </p:cNvCxnSpPr>
          <p:nvPr/>
        </p:nvCxnSpPr>
        <p:spPr>
          <a:xfrm>
            <a:off x="2771800" y="422108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">
            <a:extLst>
              <a:ext uri="{FF2B5EF4-FFF2-40B4-BE49-F238E27FC236}">
                <a16:creationId xmlns:a16="http://schemas.microsoft.com/office/drawing/2014/main" id="{946B768C-A4E7-4943-A90E-BEB69AE9D0EE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Commitment Schemes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62E1FD-E58E-5047-85D1-4E6373D5F3D6}"/>
              </a:ext>
            </a:extLst>
          </p:cNvPr>
          <p:cNvCxnSpPr>
            <a:cxnSpLocks/>
          </p:cNvCxnSpPr>
          <p:nvPr/>
        </p:nvCxnSpPr>
        <p:spPr>
          <a:xfrm>
            <a:off x="2782520" y="2564904"/>
            <a:ext cx="361938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E488FA-B32A-964C-9225-2B4A3BC434BB}"/>
              </a:ext>
            </a:extLst>
          </p:cNvPr>
          <p:cNvCxnSpPr>
            <a:cxnSpLocks/>
          </p:cNvCxnSpPr>
          <p:nvPr/>
        </p:nvCxnSpPr>
        <p:spPr>
          <a:xfrm>
            <a:off x="2782520" y="2974640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/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     Commitment Protocol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𝐷𝐸𝐶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𝐶𝑂𝑀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←(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  <a:blipFill>
                <a:blip r:embed="rId5"/>
                <a:stretch>
                  <a:fillRect t="-571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1C45F82D-04FC-8649-879A-F008F74107DE}"/>
              </a:ext>
            </a:extLst>
          </p:cNvPr>
          <p:cNvSpPr/>
          <p:nvPr/>
        </p:nvSpPr>
        <p:spPr>
          <a:xfrm>
            <a:off x="7380312" y="314376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6D4909-D58A-9045-9F28-7B91CC3A64A9}"/>
              </a:ext>
            </a:extLst>
          </p:cNvPr>
          <p:cNvSpPr/>
          <p:nvPr/>
        </p:nvSpPr>
        <p:spPr>
          <a:xfrm>
            <a:off x="700052" y="327628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75C743-76C3-D147-B1A8-8E7B0F27359B}"/>
              </a:ext>
            </a:extLst>
          </p:cNvPr>
          <p:cNvSpPr/>
          <p:nvPr/>
        </p:nvSpPr>
        <p:spPr>
          <a:xfrm>
            <a:off x="3996806" y="3697483"/>
            <a:ext cx="1511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b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, 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ectangular Callout 36">
            <a:extLst>
              <a:ext uri="{FF2B5EF4-FFF2-40B4-BE49-F238E27FC236}">
                <a16:creationId xmlns:a16="http://schemas.microsoft.com/office/drawing/2014/main" id="{BF737F45-4A63-AF43-8C4C-AC8B652F1232}"/>
              </a:ext>
            </a:extLst>
          </p:cNvPr>
          <p:cNvSpPr/>
          <p:nvPr/>
        </p:nvSpPr>
        <p:spPr>
          <a:xfrm>
            <a:off x="7848364" y="1081769"/>
            <a:ext cx="1095388" cy="612648"/>
          </a:xfrm>
          <a:prstGeom prst="wedgeRectCallout">
            <a:avLst>
              <a:gd name="adj1" fmla="val -45918"/>
              <a:gd name="adj2" fmla="val 979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ACCEPT/REJECT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0CA056C-6AEF-B944-B90F-2305E59060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7953608" y="1683024"/>
            <a:ext cx="469524" cy="6124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210DA2-A60C-7448-9F14-64C8BE7C98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7284159" y="1576167"/>
            <a:ext cx="556584" cy="7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585484" y="2058284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548500" y="2060848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96165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 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270892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 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782520" y="2204864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976820" y="1340768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C3C04F-1875-6F45-93BA-59E6BBFA01E1}"/>
                  </a:ext>
                </a:extLst>
              </p:cNvPr>
              <p:cNvSpPr/>
              <p:nvPr/>
            </p:nvSpPr>
            <p:spPr>
              <a:xfrm>
                <a:off x="539552" y="4725144"/>
                <a:ext cx="84042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3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. Perfect Binding: 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For every possibly malicious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let COM be the receiver’s output in an execution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𝑅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There is no pair of decommitments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𝐷𝐸𝐶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𝐷𝐸𝐶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R accepts both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com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𝐷𝐸𝐶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com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,1,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𝐷𝐸𝐶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9C3C04F-1875-6F45-93BA-59E6BBFA0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25144"/>
                <a:ext cx="8404200" cy="2246769"/>
              </a:xfrm>
              <a:prstGeom prst="rect">
                <a:avLst/>
              </a:prstGeom>
              <a:blipFill>
                <a:blip r:embed="rId4"/>
                <a:stretch>
                  <a:fillRect l="-1508"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F09580-2CBE-774F-9E9A-E8C3734B2906}"/>
              </a:ext>
            </a:extLst>
          </p:cNvPr>
          <p:cNvCxnSpPr>
            <a:cxnSpLocks/>
          </p:cNvCxnSpPr>
          <p:nvPr/>
        </p:nvCxnSpPr>
        <p:spPr>
          <a:xfrm>
            <a:off x="2771800" y="422108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1">
            <a:extLst>
              <a:ext uri="{FF2B5EF4-FFF2-40B4-BE49-F238E27FC236}">
                <a16:creationId xmlns:a16="http://schemas.microsoft.com/office/drawing/2014/main" id="{946B768C-A4E7-4943-A90E-BEB69AE9D0EE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Commitment Schemes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62E1FD-E58E-5047-85D1-4E6373D5F3D6}"/>
              </a:ext>
            </a:extLst>
          </p:cNvPr>
          <p:cNvCxnSpPr>
            <a:cxnSpLocks/>
          </p:cNvCxnSpPr>
          <p:nvPr/>
        </p:nvCxnSpPr>
        <p:spPr>
          <a:xfrm>
            <a:off x="2782520" y="2564904"/>
            <a:ext cx="361938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E488FA-B32A-964C-9225-2B4A3BC434BB}"/>
              </a:ext>
            </a:extLst>
          </p:cNvPr>
          <p:cNvCxnSpPr>
            <a:cxnSpLocks/>
          </p:cNvCxnSpPr>
          <p:nvPr/>
        </p:nvCxnSpPr>
        <p:spPr>
          <a:xfrm>
            <a:off x="2782520" y="2974640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/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	     Commitment Protocol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𝐷𝐸𝐶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𝐶𝑂𝑀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←(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635135-D45D-B74B-9FAC-3238CBF5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87" y="1286464"/>
                <a:ext cx="5368651" cy="878510"/>
              </a:xfrm>
              <a:prstGeom prst="rect">
                <a:avLst/>
              </a:prstGeom>
              <a:blipFill>
                <a:blip r:embed="rId5"/>
                <a:stretch>
                  <a:fillRect t="-571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1C45F82D-04FC-8649-879A-F008F74107DE}"/>
              </a:ext>
            </a:extLst>
          </p:cNvPr>
          <p:cNvSpPr/>
          <p:nvPr/>
        </p:nvSpPr>
        <p:spPr>
          <a:xfrm>
            <a:off x="7380312" y="314376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COM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6D4909-D58A-9045-9F28-7B91CC3A64A9}"/>
              </a:ext>
            </a:extLst>
          </p:cNvPr>
          <p:cNvSpPr/>
          <p:nvPr/>
        </p:nvSpPr>
        <p:spPr>
          <a:xfrm>
            <a:off x="700052" y="3276286"/>
            <a:ext cx="1063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75C743-76C3-D147-B1A8-8E7B0F27359B}"/>
              </a:ext>
            </a:extLst>
          </p:cNvPr>
          <p:cNvSpPr/>
          <p:nvPr/>
        </p:nvSpPr>
        <p:spPr>
          <a:xfrm>
            <a:off x="3996806" y="3697483"/>
            <a:ext cx="1511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b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, DEC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ectangular Callout 36">
            <a:extLst>
              <a:ext uri="{FF2B5EF4-FFF2-40B4-BE49-F238E27FC236}">
                <a16:creationId xmlns:a16="http://schemas.microsoft.com/office/drawing/2014/main" id="{BF737F45-4A63-AF43-8C4C-AC8B652F1232}"/>
              </a:ext>
            </a:extLst>
          </p:cNvPr>
          <p:cNvSpPr/>
          <p:nvPr/>
        </p:nvSpPr>
        <p:spPr>
          <a:xfrm>
            <a:off x="7848364" y="1081769"/>
            <a:ext cx="1095388" cy="612648"/>
          </a:xfrm>
          <a:prstGeom prst="wedgeRectCallout">
            <a:avLst>
              <a:gd name="adj1" fmla="val -45918"/>
              <a:gd name="adj2" fmla="val 979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ACCEPT/REJECT</a:t>
            </a:r>
          </a:p>
        </p:txBody>
      </p:sp>
    </p:spTree>
    <p:extLst>
      <p:ext uri="{BB962C8B-B14F-4D97-AF65-F5344CB8AC3E}">
        <p14:creationId xmlns:p14="http://schemas.microsoft.com/office/powerpoint/2010/main" val="13075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CCA717-6683-CA46-8C10-9D302FEB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585484" y="1626236"/>
            <a:ext cx="1081857" cy="885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3312C5-2D62-6E4E-9EE6-269BD57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972436" y="1799368"/>
            <a:ext cx="648072" cy="670672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CEACE141-53F7-4541-B260-13E82A67EFD4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252961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Sender 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7002A1C-64E9-C243-8707-08D6BDB7B69D}"/>
              </a:ext>
            </a:extLst>
          </p:cNvPr>
          <p:cNvSpPr txBox="1">
            <a:spLocks noChangeArrowheads="1"/>
          </p:cNvSpPr>
          <p:nvPr/>
        </p:nvSpPr>
        <p:spPr>
          <a:xfrm>
            <a:off x="6444208" y="244744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Receiver 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FDCC4-7B94-0540-8BBA-02AC9E8CA93C}"/>
              </a:ext>
            </a:extLst>
          </p:cNvPr>
          <p:cNvCxnSpPr>
            <a:cxnSpLocks/>
          </p:cNvCxnSpPr>
          <p:nvPr/>
        </p:nvCxnSpPr>
        <p:spPr>
          <a:xfrm>
            <a:off x="2087482" y="268202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EA79D88-7466-4A44-9434-D99EED24901D}"/>
              </a:ext>
            </a:extLst>
          </p:cNvPr>
          <p:cNvSpPr/>
          <p:nvPr/>
        </p:nvSpPr>
        <p:spPr>
          <a:xfrm>
            <a:off x="976820" y="908720"/>
            <a:ext cx="914400" cy="61264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Bit b</a:t>
            </a:r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946B768C-A4E7-4943-A90E-BEB69AE9D0EE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Commitment Scheme from any OWP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A0485A-49D1-224D-9F82-FC452B925147}"/>
                  </a:ext>
                </a:extLst>
              </p:cNvPr>
              <p:cNvSpPr/>
              <p:nvPr/>
            </p:nvSpPr>
            <p:spPr>
              <a:xfrm>
                <a:off x="1187624" y="2117624"/>
                <a:ext cx="53686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𝐶𝑂𝑀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𝐻𝐶𝐵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)⊕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A0485A-49D1-224D-9F82-FC452B925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17624"/>
                <a:ext cx="5368651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E15D65-CE5F-8942-946F-E2282E008975}"/>
                  </a:ext>
                </a:extLst>
              </p:cNvPr>
              <p:cNvSpPr/>
              <p:nvPr/>
            </p:nvSpPr>
            <p:spPr>
              <a:xfrm>
                <a:off x="312069" y="2925869"/>
                <a:ext cx="16561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𝐷𝐸𝐶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E15D65-CE5F-8942-946F-E2282E008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69" y="2925869"/>
                <a:ext cx="165618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A09EEE-A40A-F541-8E07-6A355697CF02}"/>
              </a:ext>
            </a:extLst>
          </p:cNvPr>
          <p:cNvCxnSpPr>
            <a:cxnSpLocks/>
          </p:cNvCxnSpPr>
          <p:nvPr/>
        </p:nvCxnSpPr>
        <p:spPr>
          <a:xfrm>
            <a:off x="2096975" y="4221088"/>
            <a:ext cx="361938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E0142D-51F1-0543-A42A-88BFC38C3217}"/>
                  </a:ext>
                </a:extLst>
              </p:cNvPr>
              <p:cNvSpPr/>
              <p:nvPr/>
            </p:nvSpPr>
            <p:spPr>
              <a:xfrm>
                <a:off x="1304887" y="3645752"/>
                <a:ext cx="53686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𝑂𝑃𝐸𝑁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:(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E0142D-51F1-0543-A42A-88BFC38C3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87" y="3645752"/>
                <a:ext cx="5368651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A8089ED-16AE-5E4F-9F5C-DA09057BC595}"/>
                  </a:ext>
                </a:extLst>
              </p:cNvPr>
              <p:cNvSpPr/>
              <p:nvPr/>
            </p:nvSpPr>
            <p:spPr>
              <a:xfrm>
                <a:off x="6199629" y="3011468"/>
                <a:ext cx="26977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𝐶𝑂𝑀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Check that</a:t>
                </a:r>
              </a:p>
              <a:p>
                <a:r>
                  <a:rPr lang="en-US" sz="2400" dirty="0"/>
                  <a:t>1.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𝐻𝐶𝐵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⊕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y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A8089ED-16AE-5E4F-9F5C-DA09057BC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629" y="3011468"/>
                <a:ext cx="2697742" cy="1569660"/>
              </a:xfrm>
              <a:prstGeom prst="rect">
                <a:avLst/>
              </a:prstGeom>
              <a:blipFill>
                <a:blip r:embed="rId7"/>
                <a:stretch>
                  <a:fillRect l="-3756" t="-241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46B9776B-C453-DE4A-A337-691661911807}"/>
              </a:ext>
            </a:extLst>
          </p:cNvPr>
          <p:cNvSpPr/>
          <p:nvPr/>
        </p:nvSpPr>
        <p:spPr>
          <a:xfrm>
            <a:off x="360929" y="486916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1. Completeness: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Exercise.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2A1D9A-C684-FA40-9C23-7434C10B2B65}"/>
              </a:ext>
            </a:extLst>
          </p:cNvPr>
          <p:cNvSpPr/>
          <p:nvPr/>
        </p:nvSpPr>
        <p:spPr>
          <a:xfrm>
            <a:off x="395536" y="542606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. Comp. Hiding: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by the hardcore bit property.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613D53-EFAF-A640-B4F6-1C8D70DEB9C8}"/>
              </a:ext>
            </a:extLst>
          </p:cNvPr>
          <p:cNvSpPr/>
          <p:nvPr/>
        </p:nvSpPr>
        <p:spPr>
          <a:xfrm>
            <a:off x="395536" y="600212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3</a:t>
            </a:r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. Perfect Binding: </a:t>
            </a:r>
            <a:r>
              <a:rPr lang="en-US" sz="2800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because f is a permutation.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1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Back to ZK Proof for 3COL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0406BD-79D5-9A48-A601-9D374F267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259632" y="2305887"/>
            <a:ext cx="1081857" cy="885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2333370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2782520" y="2769647"/>
            <a:ext cx="3229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4D0011-6F64-1C4E-8113-B10DF01DB464}"/>
              </a:ext>
            </a:extLst>
          </p:cNvPr>
          <p:cNvGrpSpPr/>
          <p:nvPr/>
        </p:nvGrpSpPr>
        <p:grpSpPr>
          <a:xfrm>
            <a:off x="6804806" y="1132708"/>
            <a:ext cx="683568" cy="723147"/>
            <a:chOff x="4248472" y="4581128"/>
            <a:chExt cx="683568" cy="72314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6267C67-10D0-BA43-93FB-C99B5253181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FBA802B-FD1D-9B4C-9891-121313D4869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A2640D5-CA2C-5F41-B514-5AB2EBDBB34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4A1C8BE-271B-334B-9EC8-2B98053C6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ubtitle 1">
            <a:extLst>
              <a:ext uri="{FF2B5EF4-FFF2-40B4-BE49-F238E27FC236}">
                <a16:creationId xmlns:a16="http://schemas.microsoft.com/office/drawing/2014/main" id="{A9E84B23-33BD-1D47-9846-BADF00CEAC75}"/>
              </a:ext>
            </a:extLst>
          </p:cNvPr>
          <p:cNvSpPr txBox="1">
            <a:spLocks/>
          </p:cNvSpPr>
          <p:nvPr/>
        </p:nvSpPr>
        <p:spPr>
          <a:xfrm>
            <a:off x="5691643" y="132955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4AEB5A6-6583-FF46-A236-76DABF6E3A8D}"/>
              </a:ext>
            </a:extLst>
          </p:cNvPr>
          <p:cNvCxnSpPr>
            <a:cxnSpLocks/>
          </p:cNvCxnSpPr>
          <p:nvPr/>
        </p:nvCxnSpPr>
        <p:spPr>
          <a:xfrm>
            <a:off x="7488374" y="113270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BE180FE-9262-C14E-AB17-18E9CDEF3B1B}"/>
              </a:ext>
            </a:extLst>
          </p:cNvPr>
          <p:cNvGrpSpPr/>
          <p:nvPr/>
        </p:nvGrpSpPr>
        <p:grpSpPr>
          <a:xfrm>
            <a:off x="1198763" y="716037"/>
            <a:ext cx="1212212" cy="1555077"/>
            <a:chOff x="1198763" y="921030"/>
            <a:chExt cx="1212212" cy="15550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DB665-9A0A-ED44-B160-7D495726A084}"/>
                </a:ext>
              </a:extLst>
            </p:cNvPr>
            <p:cNvGrpSpPr/>
            <p:nvPr/>
          </p:nvGrpSpPr>
          <p:grpSpPr>
            <a:xfrm>
              <a:off x="1451082" y="1291730"/>
              <a:ext cx="683568" cy="723147"/>
              <a:chOff x="4248472" y="4581128"/>
              <a:chExt cx="683568" cy="72314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13AA143F-17FA-9E41-94DE-03C0CD76B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E74ED08-EA7F-874D-9123-E7E824199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A0CA3CB6-C748-F445-A526-F11AA435F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7A1192D-D428-B244-9E41-7885CA79C0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EF39BB8-F65A-6843-BC32-9DDAA3BEDDA4}"/>
                </a:ext>
              </a:extLst>
            </p:cNvPr>
            <p:cNvCxnSpPr>
              <a:cxnSpLocks/>
            </p:cNvCxnSpPr>
            <p:nvPr/>
          </p:nvCxnSpPr>
          <p:spPr>
            <a:xfrm>
              <a:off x="2134650" y="1291730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ubtitle 1">
              <a:extLst>
                <a:ext uri="{FF2B5EF4-FFF2-40B4-BE49-F238E27FC236}">
                  <a16:creationId xmlns:a16="http://schemas.microsoft.com/office/drawing/2014/main" id="{0B4DF31F-6833-0B4D-9AA5-BE96C1157CC3}"/>
                </a:ext>
              </a:extLst>
            </p:cNvPr>
            <p:cNvSpPr txBox="1">
              <a:spLocks/>
            </p:cNvSpPr>
            <p:nvPr/>
          </p:nvSpPr>
          <p:spPr>
            <a:xfrm>
              <a:off x="1201589" y="956432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55" name="Subtitle 1">
              <a:extLst>
                <a:ext uri="{FF2B5EF4-FFF2-40B4-BE49-F238E27FC236}">
                  <a16:creationId xmlns:a16="http://schemas.microsoft.com/office/drawing/2014/main" id="{495949D9-8ED3-CD4D-A62F-D211B3C8305F}"/>
                </a:ext>
              </a:extLst>
            </p:cNvPr>
            <p:cNvSpPr txBox="1">
              <a:spLocks/>
            </p:cNvSpPr>
            <p:nvPr/>
          </p:nvSpPr>
          <p:spPr>
            <a:xfrm>
              <a:off x="2034495" y="921030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56" name="Subtitle 1">
              <a:extLst>
                <a:ext uri="{FF2B5EF4-FFF2-40B4-BE49-F238E27FC236}">
                  <a16:creationId xmlns:a16="http://schemas.microsoft.com/office/drawing/2014/main" id="{F9AAE8C3-8B6E-2344-B18C-9ED8B8F89136}"/>
                </a:ext>
              </a:extLst>
            </p:cNvPr>
            <p:cNvSpPr txBox="1">
              <a:spLocks/>
            </p:cNvSpPr>
            <p:nvPr/>
          </p:nvSpPr>
          <p:spPr>
            <a:xfrm>
              <a:off x="1198763" y="1998691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4</a:t>
              </a:r>
            </a:p>
          </p:txBody>
        </p:sp>
        <p:sp>
          <p:nvSpPr>
            <p:cNvPr id="57" name="Subtitle 1">
              <a:extLst>
                <a:ext uri="{FF2B5EF4-FFF2-40B4-BE49-F238E27FC236}">
                  <a16:creationId xmlns:a16="http://schemas.microsoft.com/office/drawing/2014/main" id="{E7486F9E-D2AD-A248-8A78-7CEDB2418D17}"/>
                </a:ext>
              </a:extLst>
            </p:cNvPr>
            <p:cNvSpPr txBox="1">
              <a:spLocks/>
            </p:cNvSpPr>
            <p:nvPr/>
          </p:nvSpPr>
          <p:spPr>
            <a:xfrm>
              <a:off x="2031669" y="1963289"/>
              <a:ext cx="376480" cy="4774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rPr>
                <a:t>3</a:t>
              </a: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0C1535B8-5A02-7148-A278-78B50B07A3C8}"/>
              </a:ext>
            </a:extLst>
          </p:cNvPr>
          <p:cNvSpPr txBox="1">
            <a:spLocks/>
          </p:cNvSpPr>
          <p:nvPr/>
        </p:nvSpPr>
        <p:spPr>
          <a:xfrm>
            <a:off x="6591050" y="782605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</a:t>
            </a:r>
          </a:p>
        </p:txBody>
      </p:sp>
      <p:sp>
        <p:nvSpPr>
          <p:cNvPr id="59" name="Subtitle 1">
            <a:extLst>
              <a:ext uri="{FF2B5EF4-FFF2-40B4-BE49-F238E27FC236}">
                <a16:creationId xmlns:a16="http://schemas.microsoft.com/office/drawing/2014/main" id="{B4272684-36B9-BE4B-9028-3D0A5C94CC02}"/>
              </a:ext>
            </a:extLst>
          </p:cNvPr>
          <p:cNvSpPr txBox="1">
            <a:spLocks/>
          </p:cNvSpPr>
          <p:nvPr/>
        </p:nvSpPr>
        <p:spPr>
          <a:xfrm>
            <a:off x="7423956" y="747203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</a:t>
            </a:r>
          </a:p>
        </p:txBody>
      </p:sp>
      <p:sp>
        <p:nvSpPr>
          <p:cNvPr id="60" name="Subtitle 1">
            <a:extLst>
              <a:ext uri="{FF2B5EF4-FFF2-40B4-BE49-F238E27FC236}">
                <a16:creationId xmlns:a16="http://schemas.microsoft.com/office/drawing/2014/main" id="{E8922EC9-A96D-AD4A-9A08-5FD52E536151}"/>
              </a:ext>
            </a:extLst>
          </p:cNvPr>
          <p:cNvSpPr txBox="1">
            <a:spLocks/>
          </p:cNvSpPr>
          <p:nvPr/>
        </p:nvSpPr>
        <p:spPr>
          <a:xfrm>
            <a:off x="6588224" y="1824864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4</a:t>
            </a:r>
          </a:p>
        </p:txBody>
      </p:sp>
      <p:sp>
        <p:nvSpPr>
          <p:cNvPr id="61" name="Subtitle 1">
            <a:extLst>
              <a:ext uri="{FF2B5EF4-FFF2-40B4-BE49-F238E27FC236}">
                <a16:creationId xmlns:a16="http://schemas.microsoft.com/office/drawing/2014/main" id="{D8A956A9-2204-5649-B855-3CFC1518E295}"/>
              </a:ext>
            </a:extLst>
          </p:cNvPr>
          <p:cNvSpPr txBox="1">
            <a:spLocks/>
          </p:cNvSpPr>
          <p:nvPr/>
        </p:nvSpPr>
        <p:spPr>
          <a:xfrm>
            <a:off x="7421130" y="1789462"/>
            <a:ext cx="376480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3123545" y="2181009"/>
                <a:ext cx="2317236" cy="462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545" y="2181009"/>
                <a:ext cx="2317236" cy="462947"/>
              </a:xfrm>
              <a:prstGeom prst="rect">
                <a:avLst/>
              </a:prstGeom>
              <a:blipFill>
                <a:blip r:embed="rId4"/>
                <a:stretch>
                  <a:fillRect l="-2174" r="-1576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2752814" y="3848738"/>
            <a:ext cx="325934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28" y="3312717"/>
                <a:ext cx="4167168" cy="523220"/>
              </a:xfrm>
              <a:prstGeom prst="rect">
                <a:avLst/>
              </a:prstGeom>
              <a:blipFill>
                <a:blip r:embed="rId6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2680429" y="5121028"/>
            <a:ext cx="325934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2488416" y="4571415"/>
                <a:ext cx="5539968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16" y="4571415"/>
                <a:ext cx="5539968" cy="557910"/>
              </a:xfrm>
              <a:prstGeom prst="rect">
                <a:avLst/>
              </a:prstGeom>
              <a:blipFill>
                <a:blip r:embed="rId7"/>
                <a:stretch>
                  <a:fillRect l="-685" t="-1136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>
            <a:extLst>
              <a:ext uri="{FF2B5EF4-FFF2-40B4-BE49-F238E27FC236}">
                <a16:creationId xmlns:a16="http://schemas.microsoft.com/office/drawing/2014/main" id="{FBD90BFB-A57F-3B4B-9CA0-5B979CC4DDDD}"/>
              </a:ext>
            </a:extLst>
          </p:cNvPr>
          <p:cNvSpPr/>
          <p:nvPr/>
        </p:nvSpPr>
        <p:spPr>
          <a:xfrm>
            <a:off x="1321909" y="1017934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FDCC29A-3C78-1D40-81F1-185E8892E10F}"/>
              </a:ext>
            </a:extLst>
          </p:cNvPr>
          <p:cNvSpPr/>
          <p:nvPr/>
        </p:nvSpPr>
        <p:spPr>
          <a:xfrm>
            <a:off x="1963024" y="990469"/>
            <a:ext cx="288032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8C09BEE-0B6C-8E40-BEBA-6F9C0F3F5C84}"/>
              </a:ext>
            </a:extLst>
          </p:cNvPr>
          <p:cNvSpPr/>
          <p:nvPr/>
        </p:nvSpPr>
        <p:spPr>
          <a:xfrm>
            <a:off x="1324047" y="1615827"/>
            <a:ext cx="288032" cy="288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535332-E419-CD45-82F3-B474DFF86B6B}"/>
              </a:ext>
            </a:extLst>
          </p:cNvPr>
          <p:cNvSpPr/>
          <p:nvPr/>
        </p:nvSpPr>
        <p:spPr>
          <a:xfrm>
            <a:off x="1937605" y="1621599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ubtitle 1">
            <a:extLst>
              <a:ext uri="{FF2B5EF4-FFF2-40B4-BE49-F238E27FC236}">
                <a16:creationId xmlns:a16="http://schemas.microsoft.com/office/drawing/2014/main" id="{036D9BAA-399D-474A-8C19-07AF21C850AA}"/>
              </a:ext>
            </a:extLst>
          </p:cNvPr>
          <p:cNvSpPr txBox="1">
            <a:spLocks/>
          </p:cNvSpPr>
          <p:nvPr/>
        </p:nvSpPr>
        <p:spPr>
          <a:xfrm>
            <a:off x="251520" y="1124744"/>
            <a:ext cx="1119643" cy="74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=(V,E)</a:t>
            </a:r>
          </a:p>
        </p:txBody>
      </p:sp>
    </p:spTree>
    <p:extLst>
      <p:ext uri="{BB962C8B-B14F-4D97-AF65-F5344CB8AC3E}">
        <p14:creationId xmlns:p14="http://schemas.microsoft.com/office/powerpoint/2010/main" val="14531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3" y="908720"/>
            <a:ext cx="4645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/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First pick a random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  <a:blipFill>
                <a:blip r:embed="rId7"/>
                <a:stretch>
                  <a:fillRect l="-17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/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2. Feed the commitments of the colors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get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  <a:blipFill>
                <a:blip r:embed="rId8"/>
                <a:stretch>
                  <a:fillRect l="-1759" t="-6061" r="-17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/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go back and repeat.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  <a:blipFill>
                <a:blip r:embed="rId10"/>
                <a:stretch>
                  <a:fillRect l="-175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241CCD1-0D35-1F4A-9173-27F900FE1B2E}"/>
                  </a:ext>
                </a:extLst>
              </p:cNvPr>
              <p:cNvSpPr/>
              <p:nvPr/>
            </p:nvSpPr>
            <p:spPr>
              <a:xfrm>
                <a:off x="755576" y="2089628"/>
                <a:ext cx="43186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Color </a:t>
                </a:r>
                <a:r>
                  <a:rPr lang="en-US" sz="2400" dirty="0" err="1"/>
                  <a:t>vertice</a:t>
                </a:r>
                <a:r>
                  <a:rPr lang="en-US" sz="2400" dirty="0"/>
                  <a:t>s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with random, different colors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241CCD1-0D35-1F4A-9173-27F900FE1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89628"/>
                <a:ext cx="4318620" cy="830997"/>
              </a:xfrm>
              <a:prstGeom prst="rect">
                <a:avLst/>
              </a:prstGeom>
              <a:blipFill>
                <a:blip r:embed="rId11"/>
                <a:stretch>
                  <a:fillRect l="-2346" t="-454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FD4E70ED-26FE-DF41-B6DB-4AE85C338ED8}"/>
              </a:ext>
            </a:extLst>
          </p:cNvPr>
          <p:cNvSpPr/>
          <p:nvPr/>
        </p:nvSpPr>
        <p:spPr>
          <a:xfrm>
            <a:off x="755576" y="2892994"/>
            <a:ext cx="4318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Color all other vertices 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/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4.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output the commitments and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the simulated transcript.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  <a:blipFill>
                <a:blip r:embed="rId12"/>
                <a:stretch>
                  <a:fillRect l="-10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7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62" grpId="0"/>
      <p:bldP spid="66" grpId="0"/>
      <p:bldP spid="67" grpId="0"/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F2A431-7273-A545-AF80-41F2E8E66DA7}"/>
                  </a:ext>
                </a:extLst>
              </p:cNvPr>
              <p:cNvSpPr/>
              <p:nvPr/>
            </p:nvSpPr>
            <p:spPr>
              <a:xfrm>
                <a:off x="388701" y="2204864"/>
                <a:ext cx="5199901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u="sng" dirty="0"/>
                  <a:t>Lemma</a:t>
                </a:r>
                <a:r>
                  <a:rPr lang="en-US" sz="2800" dirty="0"/>
                  <a:t>: 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/>
                  <a:t>Assuming the commitment is hiding, S runs in expected polynomial-time. 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/>
                  <a:t>When S outputs a view, it is comp. </a:t>
                </a:r>
                <a:r>
                  <a:rPr lang="en-US" sz="2800" dirty="0" err="1"/>
                  <a:t>indist</a:t>
                </a:r>
                <a:r>
                  <a:rPr lang="en-US" sz="2800" dirty="0"/>
                  <a:t>. from the view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in a real execution.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CF2A431-7273-A545-AF80-41F2E8E66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01" y="2204864"/>
                <a:ext cx="5199901" cy="3108543"/>
              </a:xfrm>
              <a:prstGeom prst="rect">
                <a:avLst/>
              </a:prstGeom>
              <a:blipFill>
                <a:blip r:embed="rId8"/>
                <a:stretch>
                  <a:fillRect l="-2433" t="-2033" r="-487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4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/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First pick a random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  <a:blipFill>
                <a:blip r:embed="rId7"/>
                <a:stretch>
                  <a:fillRect l="-17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/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2. Feed the commitments of the colors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get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  <a:blipFill>
                <a:blip r:embed="rId8"/>
                <a:stretch>
                  <a:fillRect l="-1759" t="-6061" r="-17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/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go back and repeat.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  <a:blipFill>
                <a:blip r:embed="rId10"/>
                <a:stretch>
                  <a:fillRect l="-175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241CCD1-0D35-1F4A-9173-27F900FE1B2E}"/>
                  </a:ext>
                </a:extLst>
              </p:cNvPr>
              <p:cNvSpPr/>
              <p:nvPr/>
            </p:nvSpPr>
            <p:spPr>
              <a:xfrm>
                <a:off x="755576" y="2089628"/>
                <a:ext cx="43186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Color vertices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with random, different colors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241CCD1-0D35-1F4A-9173-27F900FE1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89628"/>
                <a:ext cx="4318620" cy="830997"/>
              </a:xfrm>
              <a:prstGeom prst="rect">
                <a:avLst/>
              </a:prstGeom>
              <a:blipFill>
                <a:blip r:embed="rId11"/>
                <a:stretch>
                  <a:fillRect l="-2346" t="-454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FD4E70ED-26FE-DF41-B6DB-4AE85C338ED8}"/>
              </a:ext>
            </a:extLst>
          </p:cNvPr>
          <p:cNvSpPr/>
          <p:nvPr/>
        </p:nvSpPr>
        <p:spPr>
          <a:xfrm>
            <a:off x="755576" y="2892994"/>
            <a:ext cx="4318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Color all other vertices 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/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4.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output the commitments and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the simulated transcript.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  <a:blipFill>
                <a:blip r:embed="rId12"/>
                <a:stretch>
                  <a:fillRect l="-10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C94B68A9-3F14-DB40-B538-1A4DD3B9749B}"/>
              </a:ext>
            </a:extLst>
          </p:cNvPr>
          <p:cNvSpPr/>
          <p:nvPr/>
        </p:nvSpPr>
        <p:spPr>
          <a:xfrm>
            <a:off x="353794" y="889555"/>
            <a:ext cx="8107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Simulator S works as follows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(call this Hybrid 0)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4451842"/>
            <a:ext cx="1081857" cy="88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4347105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535521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99517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  <a:blipFill>
                <a:blip r:embed="rId4"/>
                <a:stretch>
                  <a:fillRect l="-21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5994CBBB-7E7A-C049-A3E3-3416258F8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17" y="799071"/>
            <a:ext cx="2030789" cy="20307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2C76B3-C1DF-4440-88B5-B114FA87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861925"/>
            <a:ext cx="2030788" cy="203078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E1F0383-6FB1-7A4A-B64E-8BB5A1AF1263}"/>
              </a:ext>
            </a:extLst>
          </p:cNvPr>
          <p:cNvGrpSpPr/>
          <p:nvPr/>
        </p:nvGrpSpPr>
        <p:grpSpPr>
          <a:xfrm>
            <a:off x="1187624" y="492641"/>
            <a:ext cx="2129243" cy="2384396"/>
            <a:chOff x="1921862" y="724634"/>
            <a:chExt cx="2129243" cy="23843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79F9DF-39C8-524C-96A5-8E42E25A781D}"/>
                </a:ext>
              </a:extLst>
            </p:cNvPr>
            <p:cNvSpPr/>
            <p:nvPr/>
          </p:nvSpPr>
          <p:spPr>
            <a:xfrm>
              <a:off x="2771800" y="72463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BE07CD-D881-0949-AB37-9D45651032A1}"/>
                </a:ext>
              </a:extLst>
            </p:cNvPr>
            <p:cNvSpPr/>
            <p:nvPr/>
          </p:nvSpPr>
          <p:spPr>
            <a:xfrm>
              <a:off x="1921862" y="135893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9BBD5E-11E8-2F4C-8A0C-5A8A917E37CA}"/>
                </a:ext>
              </a:extLst>
            </p:cNvPr>
            <p:cNvSpPr/>
            <p:nvPr/>
          </p:nvSpPr>
          <p:spPr>
            <a:xfrm>
              <a:off x="3712503" y="137270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641FBB-FF9E-4846-9763-B7645C656254}"/>
                </a:ext>
              </a:extLst>
            </p:cNvPr>
            <p:cNvSpPr/>
            <p:nvPr/>
          </p:nvSpPr>
          <p:spPr>
            <a:xfrm>
              <a:off x="2035217" y="269412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344DB7-02DF-9444-A228-E93FF05CB6D5}"/>
                </a:ext>
              </a:extLst>
            </p:cNvPr>
            <p:cNvSpPr/>
            <p:nvPr/>
          </p:nvSpPr>
          <p:spPr>
            <a:xfrm>
              <a:off x="3513318" y="270892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696E4D-727A-C847-990F-A89F247FA72B}"/>
                </a:ext>
              </a:extLst>
            </p:cNvPr>
            <p:cNvSpPr/>
            <p:nvPr/>
          </p:nvSpPr>
          <p:spPr>
            <a:xfrm>
              <a:off x="2905347" y="130994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B4374F3-2E81-4F4C-8C1C-C18037C9BD7E}"/>
                </a:ext>
              </a:extLst>
            </p:cNvPr>
            <p:cNvSpPr/>
            <p:nvPr/>
          </p:nvSpPr>
          <p:spPr>
            <a:xfrm>
              <a:off x="2427786" y="1532691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5C4D5C8-9A29-3742-B5CF-0722D494834D}"/>
                </a:ext>
              </a:extLst>
            </p:cNvPr>
            <p:cNvSpPr/>
            <p:nvPr/>
          </p:nvSpPr>
          <p:spPr>
            <a:xfrm>
              <a:off x="2363155" y="2154904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6C5A-4404-394B-9AC1-8707B2BA4C7B}"/>
                </a:ext>
              </a:extLst>
            </p:cNvPr>
            <p:cNvSpPr/>
            <p:nvPr/>
          </p:nvSpPr>
          <p:spPr>
            <a:xfrm>
              <a:off x="3221335" y="2152323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0FF771-BAFB-5C4E-96B7-7C0D7383EF28}"/>
                </a:ext>
              </a:extLst>
            </p:cNvPr>
            <p:cNvSpPr/>
            <p:nvPr/>
          </p:nvSpPr>
          <p:spPr>
            <a:xfrm>
              <a:off x="3131840" y="1544879"/>
              <a:ext cx="4690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0C4671-EA57-9243-A54A-E6AFEBE34A96}"/>
              </a:ext>
            </a:extLst>
          </p:cNvPr>
          <p:cNvGrpSpPr/>
          <p:nvPr/>
        </p:nvGrpSpPr>
        <p:grpSpPr>
          <a:xfrm>
            <a:off x="5564512" y="476672"/>
            <a:ext cx="2679896" cy="2647825"/>
            <a:chOff x="5076104" y="708665"/>
            <a:chExt cx="2679896" cy="264782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09928A-1B61-9B4C-A3D9-CE9B1D3E0680}"/>
                </a:ext>
              </a:extLst>
            </p:cNvPr>
            <p:cNvSpPr/>
            <p:nvPr/>
          </p:nvSpPr>
          <p:spPr>
            <a:xfrm>
              <a:off x="6177614" y="708665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11C200-C71C-5445-945D-FD40F55EEC0B}"/>
                </a:ext>
              </a:extLst>
            </p:cNvPr>
            <p:cNvSpPr/>
            <p:nvPr/>
          </p:nvSpPr>
          <p:spPr>
            <a:xfrm>
              <a:off x="5463956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334432-FAB1-2B40-B9AA-C0DE8AC856B0}"/>
                </a:ext>
              </a:extLst>
            </p:cNvPr>
            <p:cNvSpPr/>
            <p:nvPr/>
          </p:nvSpPr>
          <p:spPr>
            <a:xfrm>
              <a:off x="5076104" y="1660738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3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27442D-A4BB-1F4F-9DEE-A9294B83A746}"/>
                </a:ext>
              </a:extLst>
            </p:cNvPr>
            <p:cNvSpPr/>
            <p:nvPr/>
          </p:nvSpPr>
          <p:spPr>
            <a:xfrm>
              <a:off x="5183234" y="240318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4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D53C1C-F148-814D-9D30-A2594DB238AE}"/>
                </a:ext>
              </a:extLst>
            </p:cNvPr>
            <p:cNvSpPr/>
            <p:nvPr/>
          </p:nvSpPr>
          <p:spPr>
            <a:xfrm>
              <a:off x="6049350" y="1732746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5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E8C72E-F6ED-2E4B-86BC-7261C490027F}"/>
                </a:ext>
              </a:extLst>
            </p:cNvPr>
            <p:cNvSpPr/>
            <p:nvPr/>
          </p:nvSpPr>
          <p:spPr>
            <a:xfrm>
              <a:off x="5886206" y="2956380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9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B573400-B21D-404B-B200-1D125332D372}"/>
                </a:ext>
              </a:extLst>
            </p:cNvPr>
            <p:cNvSpPr/>
            <p:nvPr/>
          </p:nvSpPr>
          <p:spPr>
            <a:xfrm>
              <a:off x="6926719" y="953037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6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3A0C9E-FA13-A143-BE4F-0CCDF3586051}"/>
                </a:ext>
              </a:extLst>
            </p:cNvPr>
            <p:cNvSpPr/>
            <p:nvPr/>
          </p:nvSpPr>
          <p:spPr>
            <a:xfrm>
              <a:off x="7291387" y="1648392"/>
              <a:ext cx="338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8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A5A652F-2296-5844-86EF-77259BC5341A}"/>
                </a:ext>
              </a:extLst>
            </p:cNvPr>
            <p:cNvSpPr/>
            <p:nvPr/>
          </p:nvSpPr>
          <p:spPr>
            <a:xfrm>
              <a:off x="7222137" y="2342433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10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2F652F-6C34-394F-B56B-52F183DFCEC7}"/>
                </a:ext>
              </a:extLst>
            </p:cNvPr>
            <p:cNvSpPr/>
            <p:nvPr/>
          </p:nvSpPr>
          <p:spPr>
            <a:xfrm>
              <a:off x="6659787" y="2939825"/>
              <a:ext cx="5338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ea typeface="Cambria Math" panose="02040503050406030204" pitchFamily="18" charset="0"/>
                  <a:cs typeface="Arial Unicode MS" pitchFamily="34" charset="-128"/>
                </a:rPr>
                <a:t>7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Proof for Graph Isomorphism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94D8CC-D9BB-C245-A3D0-A18F394F225E}"/>
              </a:ext>
            </a:extLst>
          </p:cNvPr>
          <p:cNvSpPr/>
          <p:nvPr/>
        </p:nvSpPr>
        <p:spPr>
          <a:xfrm>
            <a:off x="1530879" y="2773646"/>
            <a:ext cx="1586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Graph 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0E3CAB-8C31-D048-B812-3B8BF0C46CFA}"/>
              </a:ext>
            </a:extLst>
          </p:cNvPr>
          <p:cNvSpPr/>
          <p:nvPr/>
        </p:nvSpPr>
        <p:spPr>
          <a:xfrm>
            <a:off x="6211222" y="2912256"/>
            <a:ext cx="1586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mbria Math" panose="02040503050406030204" pitchFamily="18" charset="0"/>
                <a:cs typeface="Arial Unicode MS" pitchFamily="34" charset="-128"/>
              </a:rPr>
              <a:t>Graph H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/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𝐇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  <a:blipFill>
                <a:blip r:embed="rId7"/>
                <a:stretch>
                  <a:fillRect l="-725" r="-289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/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 permutation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  <a:blipFill>
                <a:blip r:embed="rId8"/>
                <a:stretch>
                  <a:fillRect l="-1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8CC916-5B42-824F-954C-5B64F664D5F5}"/>
              </a:ext>
            </a:extLst>
          </p:cNvPr>
          <p:cNvCxnSpPr>
            <a:cxnSpLocks/>
          </p:cNvCxnSpPr>
          <p:nvPr/>
        </p:nvCxnSpPr>
        <p:spPr>
          <a:xfrm>
            <a:off x="2826708" y="5263333"/>
            <a:ext cx="4423942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/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  <a:blipFill>
                <a:blip r:embed="rId9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894FBB5-0764-6C4D-A4DE-27D4EB7657F1}"/>
              </a:ext>
            </a:extLst>
          </p:cNvPr>
          <p:cNvCxnSpPr>
            <a:cxnSpLocks/>
          </p:cNvCxnSpPr>
          <p:nvPr/>
        </p:nvCxnSpPr>
        <p:spPr>
          <a:xfrm>
            <a:off x="2825699" y="613989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/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  <a:blipFill>
                <a:blip r:embed="rId10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/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  <a:blipFill>
                <a:blip r:embed="rId11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65" grpId="0"/>
      <p:bldP spid="67" grpId="0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908720"/>
            <a:ext cx="839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Not-a-Simulator S works as follows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(call this Hybrid 1)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/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First pick a random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  <a:blipFill>
                <a:blip r:embed="rId7"/>
                <a:stretch>
                  <a:fillRect l="-17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/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2. Feed the commitments of the colors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get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  <a:blipFill>
                <a:blip r:embed="rId8"/>
                <a:stretch>
                  <a:fillRect l="-1759" t="-6061" r="-17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/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go back and repeat.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  <a:blipFill>
                <a:blip r:embed="rId10"/>
                <a:stretch>
                  <a:fillRect l="-175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D241CCD1-0D35-1F4A-9173-27F900FE1B2E}"/>
              </a:ext>
            </a:extLst>
          </p:cNvPr>
          <p:cNvSpPr/>
          <p:nvPr/>
        </p:nvSpPr>
        <p:spPr>
          <a:xfrm>
            <a:off x="755576" y="2089628"/>
            <a:ext cx="4318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Permute a legal coloring and color all vertices correctly.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/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4.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output the commitments and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the simulated transcript.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  <a:blipFill>
                <a:blip r:embed="rId11"/>
                <a:stretch>
                  <a:fillRect l="-10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1251917"/>
            <a:ext cx="83953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Claim: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Hybrids 0 and 1 are computationally indistinguishable, assuming the commitment scheme is computationally hiding.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C125ED-06E5-4F43-85B3-148C7F286025}"/>
              </a:ext>
            </a:extLst>
          </p:cNvPr>
          <p:cNvSpPr/>
          <p:nvPr/>
        </p:nvSpPr>
        <p:spPr>
          <a:xfrm>
            <a:off x="353122" y="2980109"/>
            <a:ext cx="81073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Proof: </a:t>
            </a:r>
            <a:r>
              <a:rPr lang="en-US" sz="2800" dirty="0"/>
              <a:t>By contradiction. Show a reduction that breaks the hiding property of the commitment scheme, assuming there is a distinguisher between hybrids 0 and 1.</a:t>
            </a:r>
          </a:p>
        </p:txBody>
      </p:sp>
    </p:spTree>
    <p:extLst>
      <p:ext uri="{BB962C8B-B14F-4D97-AF65-F5344CB8AC3E}">
        <p14:creationId xmlns:p14="http://schemas.microsoft.com/office/powerpoint/2010/main" val="25274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908720"/>
            <a:ext cx="839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Not-a-Simulator S works as follows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(call this Hybrid 1)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/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First pick a random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  <a:blipFill>
                <a:blip r:embed="rId7"/>
                <a:stretch>
                  <a:fillRect l="-17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/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2. Feed the commitments of the colors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get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  <a:blipFill>
                <a:blip r:embed="rId8"/>
                <a:stretch>
                  <a:fillRect l="-1759" t="-6061" r="-17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/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go back and repeat.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  <a:blipFill>
                <a:blip r:embed="rId10"/>
                <a:stretch>
                  <a:fillRect l="-175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D241CCD1-0D35-1F4A-9173-27F900FE1B2E}"/>
              </a:ext>
            </a:extLst>
          </p:cNvPr>
          <p:cNvSpPr/>
          <p:nvPr/>
        </p:nvSpPr>
        <p:spPr>
          <a:xfrm>
            <a:off x="755576" y="2089628"/>
            <a:ext cx="4318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Permute a legal coloring and color all vertices correctly.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/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4.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, output the commitments and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the simulated transcript.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  <a:blipFill>
                <a:blip r:embed="rId11"/>
                <a:stretch>
                  <a:fillRect l="-10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2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6B786B-7210-3040-8678-C8E50100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255653" y="3327485"/>
            <a:ext cx="852851" cy="8825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1B71A9-C0B7-FC49-A398-08D21A2377F3}"/>
              </a:ext>
            </a:extLst>
          </p:cNvPr>
          <p:cNvCxnSpPr>
            <a:cxnSpLocks/>
          </p:cNvCxnSpPr>
          <p:nvPr/>
        </p:nvCxnSpPr>
        <p:spPr>
          <a:xfrm>
            <a:off x="588475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/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AF76D3-B5FB-504D-AB11-4639EBE67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59" y="2181009"/>
                <a:ext cx="2317236" cy="400110"/>
              </a:xfrm>
              <a:prstGeom prst="rect">
                <a:avLst/>
              </a:prstGeom>
              <a:blipFill>
                <a:blip r:embed="rId4"/>
                <a:stretch>
                  <a:fillRect l="-1093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75F1AB-99F6-7C4A-A1A3-F8C2241F944F}"/>
              </a:ext>
            </a:extLst>
          </p:cNvPr>
          <p:cNvCxnSpPr>
            <a:cxnSpLocks/>
          </p:cNvCxnSpPr>
          <p:nvPr/>
        </p:nvCxnSpPr>
        <p:spPr>
          <a:xfrm>
            <a:off x="6082789" y="3717032"/>
            <a:ext cx="2094133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/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4D0476F-1273-3E4A-A5D7-848F6197C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12" y="3312717"/>
                <a:ext cx="1502872" cy="400110"/>
              </a:xfrm>
              <a:prstGeom prst="rect">
                <a:avLst/>
              </a:prstGeom>
              <a:blipFill>
                <a:blip r:embed="rId5"/>
                <a:stretch>
                  <a:fillRect l="-416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27FE54-D5DC-4048-BF69-530FDB96FE64}"/>
              </a:ext>
            </a:extLst>
          </p:cNvPr>
          <p:cNvCxnSpPr>
            <a:cxnSpLocks/>
          </p:cNvCxnSpPr>
          <p:nvPr/>
        </p:nvCxnSpPr>
        <p:spPr>
          <a:xfrm>
            <a:off x="5957339" y="5013176"/>
            <a:ext cx="2637813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/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000" dirty="0">
                    <a:ea typeface="Cambria Math" panose="02040503050406030204" pitchFamily="18" charset="0"/>
                    <a:cs typeface="Arial Unicode MS" pitchFamily="34" charset="-128"/>
                  </a:rPr>
                  <a:t>send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F89B39D-6B1C-A442-9AB7-8FAE3A94F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571415"/>
                <a:ext cx="4167168" cy="424796"/>
              </a:xfrm>
              <a:prstGeom prst="rect">
                <a:avLst/>
              </a:prstGeom>
              <a:blipFill>
                <a:blip r:embed="rId6"/>
                <a:stretch>
                  <a:fillRect t="-8824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908720"/>
            <a:ext cx="6451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Here is the real view of V* </a:t>
            </a:r>
            <a:r>
              <a:rPr lang="en-US" sz="2800" b="1" dirty="0">
                <a:solidFill>
                  <a:srgbClr val="FF0000"/>
                </a:solidFill>
                <a:ea typeface="Cambria Math" panose="02040503050406030204" pitchFamily="18" charset="0"/>
                <a:cs typeface="Arial Unicode MS" pitchFamily="34" charset="-128"/>
              </a:rPr>
              <a:t>(Hybrid 2)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/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1. </a:t>
                </a:r>
                <a:r>
                  <a:rPr lang="en-US" sz="2400" strike="sngStrike" dirty="0"/>
                  <a:t>First pick a random edge </a:t>
                </a:r>
                <a14:m>
                  <m:oMath xmlns:m="http://schemas.openxmlformats.org/officeDocument/2006/math"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b="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b="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b="0" i="1" strike="sngStrik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strike="sngStrike" dirty="0"/>
                  <a:t> 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4B4C73-64E7-4044-A0E0-1EFC5CE77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3751"/>
                <a:ext cx="5040560" cy="461665"/>
              </a:xfrm>
              <a:prstGeom prst="rect">
                <a:avLst/>
              </a:prstGeom>
              <a:blipFill>
                <a:blip r:embed="rId7"/>
                <a:stretch>
                  <a:fillRect l="-17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/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2. Feed the commitments of the colors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and get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C125ED-06E5-4F43-85B3-148C7F286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967"/>
                <a:ext cx="5040560" cy="830997"/>
              </a:xfrm>
              <a:prstGeom prst="rect">
                <a:avLst/>
              </a:prstGeom>
              <a:blipFill>
                <a:blip r:embed="rId8"/>
                <a:stretch>
                  <a:fillRect l="-1759" t="-6061" r="-175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AB21C586-E7F7-654D-A603-EC72EE6CF4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8748464" y="3020737"/>
            <a:ext cx="387850" cy="5059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1124C52-1D57-0846-8858-E650813194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8192452" y="302073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/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</a:t>
                </a:r>
                <a:r>
                  <a:rPr lang="en-US" sz="2400" strike="sngStrike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≠</m:t>
                    </m:r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strike="sngStrike" dirty="0"/>
                  <a:t>, go back and repeat.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D0ED554-6D73-7F49-A87A-F5ADFA1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58470"/>
                <a:ext cx="5040560" cy="830997"/>
              </a:xfrm>
              <a:prstGeom prst="rect">
                <a:avLst/>
              </a:prstGeom>
              <a:blipFill>
                <a:blip r:embed="rId10"/>
                <a:stretch>
                  <a:fillRect l="-175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D241CCD1-0D35-1F4A-9173-27F900FE1B2E}"/>
              </a:ext>
            </a:extLst>
          </p:cNvPr>
          <p:cNvSpPr/>
          <p:nvPr/>
        </p:nvSpPr>
        <p:spPr>
          <a:xfrm>
            <a:off x="755576" y="2089628"/>
            <a:ext cx="4318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Permute a legal coloring and color all edges correctly.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/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4. </a:t>
                </a:r>
                <a:r>
                  <a:rPr lang="en-US" sz="2400" strike="sngStrike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</m:d>
                    <m:r>
                      <a:rPr lang="en-US" sz="2400" b="0" i="0" strike="sngStrike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e>
                      <m:sup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2400" i="1" strike="sngStrike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2400" i="1" strike="sngStrike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400" strike="sngStrike" dirty="0"/>
                  <a:t>, </a:t>
                </a:r>
                <a:r>
                  <a:rPr lang="en-US" sz="2400" dirty="0"/>
                  <a:t>output the commitments and openings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the transcript.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25AD941-860F-EC4A-8962-EAC629FC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517232"/>
                <a:ext cx="8107393" cy="860748"/>
              </a:xfrm>
              <a:prstGeom prst="rect">
                <a:avLst/>
              </a:prstGeom>
              <a:blipFill>
                <a:blip r:embed="rId11"/>
                <a:stretch>
                  <a:fillRect l="-1094" t="-434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1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Why is this zero-knowledge?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1251917"/>
            <a:ext cx="839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Claim: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Hybrids 1 and 2 are identical.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09B6C4-6C51-1F4E-A372-23C293B46A30}"/>
                  </a:ext>
                </a:extLst>
              </p:cNvPr>
              <p:cNvSpPr/>
              <p:nvPr/>
            </p:nvSpPr>
            <p:spPr>
              <a:xfrm>
                <a:off x="353122" y="2132856"/>
                <a:ext cx="839534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Hybrid 1 merely samples from the same distribution as Hybrid 2 and,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1−1/|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decides to throw it away and resample.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09B6C4-6C51-1F4E-A372-23C293B46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2" y="2132856"/>
                <a:ext cx="8395342" cy="1384995"/>
              </a:xfrm>
              <a:prstGeom prst="rect">
                <a:avLst/>
              </a:prstGeom>
              <a:blipFill>
                <a:blip r:embed="rId3"/>
                <a:stretch>
                  <a:fillRect l="-1511" t="-550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0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Put together: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9F0D42-8F52-BF47-AEA8-2FBFDA0F21F8}"/>
              </a:ext>
            </a:extLst>
          </p:cNvPr>
          <p:cNvSpPr/>
          <p:nvPr/>
        </p:nvSpPr>
        <p:spPr>
          <a:xfrm>
            <a:off x="353122" y="1251917"/>
            <a:ext cx="8395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Theorem: 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The 3COL protocol is zero knowledge.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ubtitle 1">
            <a:extLst>
              <a:ext uri="{FF2B5EF4-FFF2-40B4-BE49-F238E27FC236}">
                <a16:creationId xmlns:a16="http://schemas.microsoft.com/office/drawing/2014/main" id="{4B93C1E0-09AA-A847-99E7-7E33B258C6BA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Examples of NP Assertions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255D23-0332-C34D-AF3E-F9B3C9822FFC}"/>
                  </a:ext>
                </a:extLst>
              </p:cNvPr>
              <p:cNvSpPr/>
              <p:nvPr/>
            </p:nvSpPr>
            <p:spPr>
              <a:xfrm>
                <a:off x="611560" y="1412776"/>
                <a:ext cx="821574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My public key is well-formed</a:t>
                </a:r>
                <a:r>
                  <a:rPr lang="en-US" sz="2800" dirty="0"/>
                  <a:t> (e.g. in RSA, the public key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, a product of two primes together with an e that is relatively prime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255D23-0332-C34D-AF3E-F9B3C9822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8215747" cy="1384995"/>
              </a:xfrm>
              <a:prstGeom prst="rect">
                <a:avLst/>
              </a:prstGeom>
              <a:blipFill>
                <a:blip r:embed="rId3"/>
                <a:stretch>
                  <a:fillRect l="-1389" t="-4545" r="-216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995B60-FDE8-C648-A033-9A1DBA9072FC}"/>
                  </a:ext>
                </a:extLst>
              </p:cNvPr>
              <p:cNvSpPr/>
              <p:nvPr/>
            </p:nvSpPr>
            <p:spPr>
              <a:xfrm>
                <a:off x="611560" y="2924944"/>
                <a:ext cx="821574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Encrypted bitcoin (or </a:t>
                </a:r>
                <a:r>
                  <a:rPr lang="en-US" sz="2800" b="1" dirty="0" err="1"/>
                  <a:t>Zcash</a:t>
                </a:r>
                <a:r>
                  <a:rPr lang="en-US" sz="2800" b="1" dirty="0"/>
                  <a:t>):  “I have enough money to pay you.” </a:t>
                </a:r>
                <a:r>
                  <a:rPr lang="en-US" sz="2800" dirty="0"/>
                  <a:t>(e.g. I will publish an encryption of my bank account and prove to you that my balance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$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995B60-FDE8-C648-A033-9A1DBA907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24944"/>
                <a:ext cx="8215747" cy="1815882"/>
              </a:xfrm>
              <a:prstGeom prst="rect">
                <a:avLst/>
              </a:prstGeom>
              <a:blipFill>
                <a:blip r:embed="rId4"/>
                <a:stretch>
                  <a:fillRect l="-1389" t="-3472" r="-2006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8EAE71E-BAFE-E043-927E-A570D0827AFD}"/>
              </a:ext>
            </a:extLst>
          </p:cNvPr>
          <p:cNvSpPr/>
          <p:nvPr/>
        </p:nvSpPr>
        <p:spPr>
          <a:xfrm>
            <a:off x="668041" y="4922004"/>
            <a:ext cx="8215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Running programs on encrypted inputs: </a:t>
            </a:r>
            <a:r>
              <a:rPr lang="en-US" sz="2800" dirty="0"/>
              <a:t>Given Enc(x) and y, prove that y = PROG(x).</a:t>
            </a:r>
          </a:p>
        </p:txBody>
      </p:sp>
    </p:spTree>
    <p:extLst>
      <p:ext uri="{BB962C8B-B14F-4D97-AF65-F5344CB8AC3E}">
        <p14:creationId xmlns:p14="http://schemas.microsoft.com/office/powerpoint/2010/main" val="11647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ubtitle 1">
            <a:extLst>
              <a:ext uri="{FF2B5EF4-FFF2-40B4-BE49-F238E27FC236}">
                <a16:creationId xmlns:a16="http://schemas.microsoft.com/office/drawing/2014/main" id="{4B93C1E0-09AA-A847-99E7-7E33B258C6BA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Examples of NP Assertions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AE71E-BAFE-E043-927E-A570D0827AFD}"/>
              </a:ext>
            </a:extLst>
          </p:cNvPr>
          <p:cNvSpPr/>
          <p:nvPr/>
        </p:nvSpPr>
        <p:spPr>
          <a:xfrm>
            <a:off x="644631" y="1844824"/>
            <a:ext cx="8215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Running programs on encrypted inputs: </a:t>
            </a:r>
            <a:r>
              <a:rPr lang="en-US" sz="2800" dirty="0"/>
              <a:t>Given Enc(x) and y, prove that y = PROG(x).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03298-657F-ED48-94D7-99726E3E39FA}"/>
              </a:ext>
            </a:extLst>
          </p:cNvPr>
          <p:cNvSpPr/>
          <p:nvPr/>
        </p:nvSpPr>
        <p:spPr>
          <a:xfrm>
            <a:off x="1608972" y="3368934"/>
            <a:ext cx="7239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More generally: A tool to enforce honest behavior without revealing information.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Interaction is Necessary for ZK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B0673-EC3C-8440-963D-C4F69322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44292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198813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 non-interactive ZK proof system for 3COL.</a:t>
            </a:r>
          </a:p>
        </p:txBody>
      </p:sp>
      <p:sp>
        <p:nvSpPr>
          <p:cNvPr id="20" name="Subtitle 1">
            <a:extLst>
              <a:ext uri="{FF2B5EF4-FFF2-40B4-BE49-F238E27FC236}">
                <a16:creationId xmlns:a16="http://schemas.microsoft.com/office/drawing/2014/main" id="{57F083D4-DB50-FE4A-80BB-ED42D4A950F7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E9A5B1-E173-B444-B33F-DD142E49A3C7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5E1C07F-683D-9245-ABD0-554548F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67D1BEE-DA5B-914C-8981-7CC6ADF3AAB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2061591-BBF9-3149-A447-A0E920BB66B3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C630D12-FD41-E340-85BA-BE8F951669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ubtitle 1">
            <a:extLst>
              <a:ext uri="{FF2B5EF4-FFF2-40B4-BE49-F238E27FC236}">
                <a16:creationId xmlns:a16="http://schemas.microsoft.com/office/drawing/2014/main" id="{9AE35BCC-D1F5-874E-8562-525FFA90FF6C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8952" y="5157192"/>
                <a:ext cx="7887524" cy="1085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1. When G is in 3COL, V accepts the proof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52" y="5157192"/>
                <a:ext cx="7887524" cy="1085615"/>
              </a:xfrm>
              <a:prstGeom prst="rect">
                <a:avLst/>
              </a:prstGeom>
              <a:blipFill>
                <a:blip r:embed="rId6"/>
                <a:stretch>
                  <a:fillRect l="-1608" t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3564486" y="5692202"/>
            <a:ext cx="342170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(Completeness)</a:t>
            </a:r>
            <a:endParaRPr lang="en-US" sz="16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7CD83-BC51-6D48-B2E0-17645424690A}"/>
              </a:ext>
            </a:extLst>
          </p:cNvPr>
          <p:cNvGrpSpPr/>
          <p:nvPr/>
        </p:nvGrpSpPr>
        <p:grpSpPr>
          <a:xfrm>
            <a:off x="1915615" y="2326997"/>
            <a:ext cx="683568" cy="723147"/>
            <a:chOff x="4248472" y="4581128"/>
            <a:chExt cx="683568" cy="72314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799C507-298C-4A4C-957B-DBABA2129D36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896104B-22B1-8847-9DAA-724AB0FE176A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E30EEA-7B68-9140-9F0E-4751D529514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97E5C6B-0DDA-D74F-9943-A6F643A11B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828C18A-E57D-9045-85EB-E6DC27A3A685}"/>
              </a:ext>
            </a:extLst>
          </p:cNvPr>
          <p:cNvCxnSpPr>
            <a:cxnSpLocks/>
          </p:cNvCxnSpPr>
          <p:nvPr/>
        </p:nvCxnSpPr>
        <p:spPr>
          <a:xfrm>
            <a:off x="2599183" y="2326997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D08DFE0-32B2-DB4E-818A-CB3EC4097684}"/>
              </a:ext>
            </a:extLst>
          </p:cNvPr>
          <p:cNvCxnSpPr>
            <a:cxnSpLocks/>
          </p:cNvCxnSpPr>
          <p:nvPr/>
        </p:nvCxnSpPr>
        <p:spPr>
          <a:xfrm>
            <a:off x="7952907" y="237296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2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891637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3684" t="-3448" r="-15789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C8751F8A-EBBC-8E44-B86B-F72FF60B96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4758552"/>
                <a:ext cx="8316416" cy="1085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2.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PPT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Simulator S,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given only G in 3COL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, produces an indistinguishable proof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(Zero Knowledge).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" name="Subtitle 1">
                <a:extLst>
                  <a:ext uri="{FF2B5EF4-FFF2-40B4-BE49-F238E27FC236}">
                    <a16:creationId xmlns:a16="http://schemas.microsoft.com/office/drawing/2014/main" id="{C8751F8A-EBBC-8E44-B86B-F72FF60B9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58552"/>
                <a:ext cx="8316416" cy="1085615"/>
              </a:xfrm>
              <a:prstGeom prst="rect">
                <a:avLst/>
              </a:prstGeom>
              <a:blipFill>
                <a:blip r:embed="rId5"/>
                <a:stretch>
                  <a:fillRect l="-1677" t="-5747" r="-1220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5F9D6D8E-F58A-E743-AA74-0997DE6914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5444" y="5822752"/>
                <a:ext cx="4377316" cy="486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In particular, V accepts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. </a:t>
                </a:r>
                <a:endParaRPr lang="en-US" sz="1600" b="1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" name="Subtitle 1">
                <a:extLst>
                  <a:ext uri="{FF2B5EF4-FFF2-40B4-BE49-F238E27FC236}">
                    <a16:creationId xmlns:a16="http://schemas.microsoft.com/office/drawing/2014/main" id="{5F9D6D8E-F58A-E743-AA74-0997DE691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44" y="5822752"/>
                <a:ext cx="4377316" cy="486568"/>
              </a:xfrm>
              <a:prstGeom prst="rect">
                <a:avLst/>
              </a:prstGeom>
              <a:blipFill>
                <a:blip r:embed="rId6"/>
                <a:stretch>
                  <a:fillRect l="-2890" t="-10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B75BD1-3F12-944F-B563-B7E668A68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5" y="3294194"/>
            <a:ext cx="790923" cy="790923"/>
          </a:xfrm>
          <a:prstGeom prst="rect">
            <a:avLst/>
          </a:prstGeom>
        </p:spPr>
      </p:pic>
      <p:sp>
        <p:nvSpPr>
          <p:cNvPr id="28" name="Subtitle 1">
            <a:extLst>
              <a:ext uri="{FF2B5EF4-FFF2-40B4-BE49-F238E27FC236}">
                <a16:creationId xmlns:a16="http://schemas.microsoft.com/office/drawing/2014/main" id="{95BCA427-8288-8340-B995-5FCECEB554D2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Interaction is Necessary for ZK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9" name="Subtitle 1">
            <a:extLst>
              <a:ext uri="{FF2B5EF4-FFF2-40B4-BE49-F238E27FC236}">
                <a16:creationId xmlns:a16="http://schemas.microsoft.com/office/drawing/2014/main" id="{B4076B1D-207F-FE44-90EA-BF21F22AA58E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9C9521-0167-924E-9021-BB415747A656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7EABF56-D7A8-BC49-BF9B-997B6BE81893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B3D6B63-DFFC-7D40-ADDC-6EFA2CA7386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5B43D11-EFED-E943-8C57-DD8F8C868792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FBEDE9-4C90-7A48-8A65-65BE46D416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ubtitle 1">
            <a:extLst>
              <a:ext uri="{FF2B5EF4-FFF2-40B4-BE49-F238E27FC236}">
                <a16:creationId xmlns:a16="http://schemas.microsoft.com/office/drawing/2014/main" id="{E2EF3AD9-149D-7342-9B93-C075686E1D3A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376D6D-ECA8-F84C-8F15-9AF2FAAA6316}"/>
              </a:ext>
            </a:extLst>
          </p:cNvPr>
          <p:cNvGrpSpPr/>
          <p:nvPr/>
        </p:nvGrpSpPr>
        <p:grpSpPr>
          <a:xfrm>
            <a:off x="1915615" y="2326997"/>
            <a:ext cx="683568" cy="723147"/>
            <a:chOff x="4248472" y="4581128"/>
            <a:chExt cx="683568" cy="72314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36FE19C-5F94-1C4B-87D4-74A866141876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678012E-FDDD-7749-AF19-462B8072511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A0EC3AF-F7DA-7E4B-B3CE-AF2242E3B7CC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E213B74-0A7E-764C-8F2A-9307EC0A9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2B3491A-7704-F94C-B17D-9D54E10B6E24}"/>
              </a:ext>
            </a:extLst>
          </p:cNvPr>
          <p:cNvCxnSpPr>
            <a:cxnSpLocks/>
          </p:cNvCxnSpPr>
          <p:nvPr/>
        </p:nvCxnSpPr>
        <p:spPr>
          <a:xfrm>
            <a:off x="2599183" y="2326997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8B47DDA-0CF3-3048-A3D0-E2945544B231}"/>
              </a:ext>
            </a:extLst>
          </p:cNvPr>
          <p:cNvCxnSpPr>
            <a:cxnSpLocks/>
          </p:cNvCxnSpPr>
          <p:nvPr/>
        </p:nvCxnSpPr>
        <p:spPr>
          <a:xfrm>
            <a:off x="7952907" y="2372968"/>
            <a:ext cx="0" cy="72008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btitle 1">
            <a:extLst>
              <a:ext uri="{FF2B5EF4-FFF2-40B4-BE49-F238E27FC236}">
                <a16:creationId xmlns:a16="http://schemas.microsoft.com/office/drawing/2014/main" id="{32A36E58-788D-9647-BE0C-85136A1255A1}"/>
              </a:ext>
            </a:extLst>
          </p:cNvPr>
          <p:cNvSpPr txBox="1">
            <a:spLocks/>
          </p:cNvSpPr>
          <p:nvPr/>
        </p:nvSpPr>
        <p:spPr>
          <a:xfrm>
            <a:off x="968952" y="1198813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 non-interactive ZK proof system for 3COL.</a:t>
            </a:r>
          </a:p>
        </p:txBody>
      </p:sp>
    </p:spTree>
    <p:extLst>
      <p:ext uri="{BB962C8B-B14F-4D97-AF65-F5344CB8AC3E}">
        <p14:creationId xmlns:p14="http://schemas.microsoft.com/office/powerpoint/2010/main" val="5892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4451842"/>
            <a:ext cx="1081857" cy="88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4347105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535521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99517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  <a:blipFill>
                <a:blip r:embed="rId4"/>
                <a:stretch>
                  <a:fillRect l="-21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Proof for Graph Isomorphism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/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𝐇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  <a:blipFill>
                <a:blip r:embed="rId5"/>
                <a:stretch>
                  <a:fillRect l="-725" r="-289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/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 permutation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  <a:blipFill>
                <a:blip r:embed="rId6"/>
                <a:stretch>
                  <a:fillRect l="-1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8CC916-5B42-824F-954C-5B64F664D5F5}"/>
              </a:ext>
            </a:extLst>
          </p:cNvPr>
          <p:cNvCxnSpPr>
            <a:cxnSpLocks/>
          </p:cNvCxnSpPr>
          <p:nvPr/>
        </p:nvCxnSpPr>
        <p:spPr>
          <a:xfrm>
            <a:off x="2826708" y="5263333"/>
            <a:ext cx="4423942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/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894FBB5-0764-6C4D-A4DE-27D4EB7657F1}"/>
              </a:ext>
            </a:extLst>
          </p:cNvPr>
          <p:cNvCxnSpPr>
            <a:cxnSpLocks/>
          </p:cNvCxnSpPr>
          <p:nvPr/>
        </p:nvCxnSpPr>
        <p:spPr>
          <a:xfrm>
            <a:off x="2825699" y="613989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/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  <a:blipFill>
                <a:blip r:embed="rId8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/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FD74AF0A-994F-6A49-87F6-757BCFC5F874}"/>
              </a:ext>
            </a:extLst>
          </p:cNvPr>
          <p:cNvSpPr/>
          <p:nvPr/>
        </p:nvSpPr>
        <p:spPr>
          <a:xfrm>
            <a:off x="812259" y="1112667"/>
            <a:ext cx="8296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Completeness?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03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solidFill>
                                <a:srgbClr val="891637"/>
                              </a:solidFill>
                              <a:latin typeface="Calibri" panose="020F0502020204030204" pitchFamily="34" charset="0"/>
                              <a:ea typeface="Cambria Math" pitchFamily="18" charset="0"/>
                              <a:cs typeface="Arial Unicode MS" pitchFamily="34" charset="-128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4324" t="-3509" r="-1621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576" y="4437113"/>
                <a:ext cx="8283568" cy="11367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3. Imagine running the Simulator S on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3COL. It produces a proof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16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which the verifier still accepts!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37113"/>
                <a:ext cx="8283568" cy="1136740"/>
              </a:xfrm>
              <a:prstGeom prst="rect">
                <a:avLst/>
              </a:prstGeom>
              <a:blipFill>
                <a:blip r:embed="rId5"/>
                <a:stretch>
                  <a:fillRect l="-1531" t="-5556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968952" y="5589240"/>
            <a:ext cx="77230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(WHY?! Because S and V are PPT. They together cannot tell if  the input graph is 3COL or not)</a:t>
            </a:r>
            <a:endParaRPr lang="en-US" sz="1600" b="1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0BC71E-C772-AC46-A287-9FDD867E2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5" y="3284984"/>
            <a:ext cx="790923" cy="790923"/>
          </a:xfrm>
          <a:prstGeom prst="rect">
            <a:avLst/>
          </a:prstGeom>
        </p:spPr>
      </p:pic>
      <p:sp>
        <p:nvSpPr>
          <p:cNvPr id="26" name="Subtitle 1">
            <a:extLst>
              <a:ext uri="{FF2B5EF4-FFF2-40B4-BE49-F238E27FC236}">
                <a16:creationId xmlns:a16="http://schemas.microsoft.com/office/drawing/2014/main" id="{BDE78661-27D3-D344-AB2D-0B4C2227E460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Interaction is Necessary for ZK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0" name="Subtitle 1">
            <a:extLst>
              <a:ext uri="{FF2B5EF4-FFF2-40B4-BE49-F238E27FC236}">
                <a16:creationId xmlns:a16="http://schemas.microsoft.com/office/drawing/2014/main" id="{CA69E364-D641-7B49-B077-24034C9A2352}"/>
              </a:ext>
            </a:extLst>
          </p:cNvPr>
          <p:cNvSpPr txBox="1">
            <a:spLocks/>
          </p:cNvSpPr>
          <p:nvPr/>
        </p:nvSpPr>
        <p:spPr>
          <a:xfrm>
            <a:off x="968952" y="1198813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 non-interactive ZK proof system for 3COL.</a:t>
            </a:r>
          </a:p>
        </p:txBody>
      </p:sp>
      <p:sp>
        <p:nvSpPr>
          <p:cNvPr id="41" name="Subtitle 1">
            <a:extLst>
              <a:ext uri="{FF2B5EF4-FFF2-40B4-BE49-F238E27FC236}">
                <a16:creationId xmlns:a16="http://schemas.microsoft.com/office/drawing/2014/main" id="{DA5C2076-86FF-7248-936D-FCA8540AC816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799154-2651-0E4C-B6B0-42C3215A6992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275DDB4-0153-204E-935A-EA1DC7745DBC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B07422C-8300-B845-8E4B-CA2A6F4512B0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90886C0-7686-1E4E-A2AD-8151D0C0792B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F63C50F-65B1-BE47-ABF4-DA4CCA257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ubtitle 1">
            <a:extLst>
              <a:ext uri="{FF2B5EF4-FFF2-40B4-BE49-F238E27FC236}">
                <a16:creationId xmlns:a16="http://schemas.microsoft.com/office/drawing/2014/main" id="{C0BEEC9D-D1D2-F64C-9E1E-54EA34214EAD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09D5B0-DE48-E74B-AE42-00B1C14CDA61}"/>
              </a:ext>
            </a:extLst>
          </p:cNvPr>
          <p:cNvGrpSpPr/>
          <p:nvPr/>
        </p:nvGrpSpPr>
        <p:grpSpPr>
          <a:xfrm>
            <a:off x="1915615" y="2326997"/>
            <a:ext cx="683568" cy="723147"/>
            <a:chOff x="4248472" y="4581128"/>
            <a:chExt cx="683568" cy="723147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21FC6BD-CD65-8241-9E4E-E02E5BB457E0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1849377-E1C1-9A4A-81DB-4276A81E8A8C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CE7DCF1-B73A-9741-81B5-0B65E1B59B19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C548EED-7E17-3B49-9B53-F8FFC2E925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14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A9220D-67F2-D848-A09D-3E6318D47A7D}"/>
              </a:ext>
            </a:extLst>
          </p:cNvPr>
          <p:cNvCxnSpPr/>
          <p:nvPr/>
        </p:nvCxnSpPr>
        <p:spPr>
          <a:xfrm>
            <a:off x="3131840" y="3772488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E0AA23-4CAA-554E-BF6D-06D85ED19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200"/>
          <a:stretch/>
        </p:blipFill>
        <p:spPr>
          <a:xfrm>
            <a:off x="6588224" y="3356992"/>
            <a:ext cx="833388" cy="830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B0673-EC3C-8440-963D-C4F69322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44292"/>
            <a:ext cx="751335" cy="76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854A4531-09E2-0E42-B97F-B8D5BE14A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052407"/>
                <a:ext cx="467544" cy="720080"/>
              </a:xfrm>
              <a:prstGeom prst="rect">
                <a:avLst/>
              </a:prstGeom>
              <a:blipFill>
                <a:blip r:embed="rId5"/>
                <a:stretch>
                  <a:fillRect l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8" y="4437112"/>
                <a:ext cx="8499592" cy="14141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Step 4.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Therefore, S is a cheating prover! </a:t>
                </a:r>
              </a:p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Produces a proof for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∉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3COL that the verifier nevertheless accepts.</a:t>
                </a:r>
                <a:endParaRPr lang="en-US" sz="16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Subtitle 1">
                <a:extLst>
                  <a:ext uri="{FF2B5EF4-FFF2-40B4-BE49-F238E27FC236}">
                    <a16:creationId xmlns:a16="http://schemas.microsoft.com/office/drawing/2014/main" id="{3F7240A2-0036-3040-BDB9-FB8E80FD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8499592" cy="1414125"/>
              </a:xfrm>
              <a:prstGeom prst="rect">
                <a:avLst/>
              </a:prstGeom>
              <a:blipFill>
                <a:blip r:embed="rId6"/>
                <a:stretch>
                  <a:fillRect l="-1493" t="-4464" b="-15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ubtitle 1">
            <a:extLst>
              <a:ext uri="{FF2B5EF4-FFF2-40B4-BE49-F238E27FC236}">
                <a16:creationId xmlns:a16="http://schemas.microsoft.com/office/drawing/2014/main" id="{A852D3B1-A6FA-B443-B831-77EB7E0E3ECF}"/>
              </a:ext>
            </a:extLst>
          </p:cNvPr>
          <p:cNvSpPr txBox="1">
            <a:spLocks/>
          </p:cNvSpPr>
          <p:nvPr/>
        </p:nvSpPr>
        <p:spPr>
          <a:xfrm>
            <a:off x="971600" y="6030772"/>
            <a:ext cx="7723012" cy="63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Ergo, the proof system is NOT SOUND!</a:t>
            </a:r>
            <a:endParaRPr lang="en-US" sz="1600" b="1" i="1" dirty="0">
              <a:solidFill>
                <a:srgbClr val="FF0000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616EB-B64F-944D-91ED-71FBA8859CB3}"/>
              </a:ext>
            </a:extLst>
          </p:cNvPr>
          <p:cNvSpPr/>
          <p:nvPr/>
        </p:nvSpPr>
        <p:spPr>
          <a:xfrm>
            <a:off x="8100392" y="5851237"/>
            <a:ext cx="594220" cy="67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ubtitle 1">
            <a:extLst>
              <a:ext uri="{FF2B5EF4-FFF2-40B4-BE49-F238E27FC236}">
                <a16:creationId xmlns:a16="http://schemas.microsoft.com/office/drawing/2014/main" id="{4B93C1E0-09AA-A847-99E7-7E33B258C6BA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Interaction is Necessary for ZK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5" name="Subtitle 1">
            <a:extLst>
              <a:ext uri="{FF2B5EF4-FFF2-40B4-BE49-F238E27FC236}">
                <a16:creationId xmlns:a16="http://schemas.microsoft.com/office/drawing/2014/main" id="{328E8B02-4DE4-C849-BE4C-16B593F89267}"/>
              </a:ext>
            </a:extLst>
          </p:cNvPr>
          <p:cNvSpPr txBox="1">
            <a:spLocks/>
          </p:cNvSpPr>
          <p:nvPr/>
        </p:nvSpPr>
        <p:spPr>
          <a:xfrm>
            <a:off x="968952" y="1198813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Suppose there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were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a non-interactive ZK proof system for 3COL.</a:t>
            </a:r>
          </a:p>
        </p:txBody>
      </p:sp>
      <p:sp>
        <p:nvSpPr>
          <p:cNvPr id="46" name="Subtitle 1">
            <a:extLst>
              <a:ext uri="{FF2B5EF4-FFF2-40B4-BE49-F238E27FC236}">
                <a16:creationId xmlns:a16="http://schemas.microsoft.com/office/drawing/2014/main" id="{B2AF1039-0CFF-0E48-BF84-1B95E9B8090A}"/>
              </a:ext>
            </a:extLst>
          </p:cNvPr>
          <p:cNvSpPr txBox="1">
            <a:spLocks/>
          </p:cNvSpPr>
          <p:nvPr/>
        </p:nvSpPr>
        <p:spPr>
          <a:xfrm>
            <a:off x="716053" y="2580196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432D23-5359-5F49-9F02-1E7E7FB68D6C}"/>
              </a:ext>
            </a:extLst>
          </p:cNvPr>
          <p:cNvGrpSpPr/>
          <p:nvPr/>
        </p:nvGrpSpPr>
        <p:grpSpPr>
          <a:xfrm>
            <a:off x="7269339" y="2372968"/>
            <a:ext cx="683568" cy="723147"/>
            <a:chOff x="4248472" y="4581128"/>
            <a:chExt cx="683568" cy="723147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26D4519-7FA8-7948-A009-D725995A828F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2FA6C40-18B2-2C42-9524-76B66952D2F7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69C0BE5-A96C-5E41-AC96-F8A69AA3A531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BFB8F2-3A64-3246-AB33-13A2616474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Subtitle 1">
            <a:extLst>
              <a:ext uri="{FF2B5EF4-FFF2-40B4-BE49-F238E27FC236}">
                <a16:creationId xmlns:a16="http://schemas.microsoft.com/office/drawing/2014/main" id="{48E60438-18C8-6E40-8DB9-AE7D2D16F494}"/>
              </a:ext>
            </a:extLst>
          </p:cNvPr>
          <p:cNvSpPr txBox="1">
            <a:spLocks/>
          </p:cNvSpPr>
          <p:nvPr/>
        </p:nvSpPr>
        <p:spPr>
          <a:xfrm>
            <a:off x="6156176" y="2569814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BCF134A-2B37-A146-A3FB-A9555A7DAF1C}"/>
              </a:ext>
            </a:extLst>
          </p:cNvPr>
          <p:cNvGrpSpPr/>
          <p:nvPr/>
        </p:nvGrpSpPr>
        <p:grpSpPr>
          <a:xfrm>
            <a:off x="1915615" y="2326997"/>
            <a:ext cx="683568" cy="723147"/>
            <a:chOff x="4248472" y="4581128"/>
            <a:chExt cx="683568" cy="723147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BCD0A39-5ACD-8F43-B872-A747D1765E53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717D3A1-B62C-BF48-8744-951F1289ADB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3E7AF82-AFB9-7645-8004-1C0CE96B40EC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B0A44AA-0F68-1241-9A34-1F356D6977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54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0" y="263691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END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0" name="Subtitle 1">
            <a:extLst>
              <a:ext uri="{FF2B5EF4-FFF2-40B4-BE49-F238E27FC236}">
                <a16:creationId xmlns:a16="http://schemas.microsoft.com/office/drawing/2014/main" id="{AA4BEFD9-553A-CA4B-8317-EC4B62990170}"/>
              </a:ext>
            </a:extLst>
          </p:cNvPr>
          <p:cNvSpPr txBox="1">
            <a:spLocks/>
          </p:cNvSpPr>
          <p:nvPr/>
        </p:nvSpPr>
        <p:spPr>
          <a:xfrm>
            <a:off x="0" y="37890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Or, is it?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Two Roads to Non-Interactive ZK (NIZK)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6F9EC665-9C47-8D40-88A0-963D2B8C6B5E}"/>
              </a:ext>
            </a:extLst>
          </p:cNvPr>
          <p:cNvSpPr txBox="1">
            <a:spLocks/>
          </p:cNvSpPr>
          <p:nvPr/>
        </p:nvSpPr>
        <p:spPr>
          <a:xfrm>
            <a:off x="968952" y="1268760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1. Random Oracle Model &amp; Fiat-Shamir Transform.</a:t>
            </a:r>
          </a:p>
        </p:txBody>
      </p:sp>
      <p:sp>
        <p:nvSpPr>
          <p:cNvPr id="44" name="Subtitle 1">
            <a:extLst>
              <a:ext uri="{FF2B5EF4-FFF2-40B4-BE49-F238E27FC236}">
                <a16:creationId xmlns:a16="http://schemas.microsoft.com/office/drawing/2014/main" id="{36FA35C6-B06F-214D-9056-AA48841FB533}"/>
              </a:ext>
            </a:extLst>
          </p:cNvPr>
          <p:cNvSpPr txBox="1">
            <a:spLocks/>
          </p:cNvSpPr>
          <p:nvPr/>
        </p:nvSpPr>
        <p:spPr>
          <a:xfrm>
            <a:off x="968952" y="5149546"/>
            <a:ext cx="7887524" cy="655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2. Common Random String Model.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F5980A2-0060-F741-8D9B-FC62F1376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977975" y="3240397"/>
            <a:ext cx="1081857" cy="8851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A43B269-41DE-614D-99BE-F4542F05D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3267880"/>
            <a:ext cx="852851" cy="882592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6F7BAC-BE85-D541-88C6-63F781AE5CC0}"/>
              </a:ext>
            </a:extLst>
          </p:cNvPr>
          <p:cNvCxnSpPr/>
          <p:nvPr/>
        </p:nvCxnSpPr>
        <p:spPr>
          <a:xfrm>
            <a:off x="3131840" y="3792766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ubtitle 1">
                <a:extLst>
                  <a:ext uri="{FF2B5EF4-FFF2-40B4-BE49-F238E27FC236}">
                    <a16:creationId xmlns:a16="http://schemas.microsoft.com/office/drawing/2014/main" id="{8AA4969B-8141-4340-9DCA-0DACAE21CA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8472" y="3992237"/>
                <a:ext cx="467544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𝜋</m:t>
                      </m:r>
                    </m:oMath>
                  </m:oMathPara>
                </a14:m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8" name="Subtitle 1">
                <a:extLst>
                  <a:ext uri="{FF2B5EF4-FFF2-40B4-BE49-F238E27FC236}">
                    <a16:creationId xmlns:a16="http://schemas.microsoft.com/office/drawing/2014/main" id="{8AA4969B-8141-4340-9DCA-0DACAE21C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3992237"/>
                <a:ext cx="467544" cy="720080"/>
              </a:xfrm>
              <a:prstGeom prst="rect">
                <a:avLst/>
              </a:prstGeom>
              <a:blipFill>
                <a:blip r:embed="rId4"/>
                <a:stretch>
                  <a:fillRect l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Subtitle 1">
            <a:extLst>
              <a:ext uri="{FF2B5EF4-FFF2-40B4-BE49-F238E27FC236}">
                <a16:creationId xmlns:a16="http://schemas.microsoft.com/office/drawing/2014/main" id="{3AC1F388-F503-2D4B-BFCE-93ABD606CF1A}"/>
              </a:ext>
            </a:extLst>
          </p:cNvPr>
          <p:cNvSpPr txBox="1">
            <a:spLocks/>
          </p:cNvSpPr>
          <p:nvPr/>
        </p:nvSpPr>
        <p:spPr>
          <a:xfrm>
            <a:off x="31087" y="3599252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sp>
        <p:nvSpPr>
          <p:cNvPr id="50" name="Subtitle 1">
            <a:extLst>
              <a:ext uri="{FF2B5EF4-FFF2-40B4-BE49-F238E27FC236}">
                <a16:creationId xmlns:a16="http://schemas.microsoft.com/office/drawing/2014/main" id="{04CD0D6E-4C37-4546-991D-76BD064628A5}"/>
              </a:ext>
            </a:extLst>
          </p:cNvPr>
          <p:cNvSpPr txBox="1">
            <a:spLocks/>
          </p:cNvSpPr>
          <p:nvPr/>
        </p:nvSpPr>
        <p:spPr>
          <a:xfrm>
            <a:off x="7096307" y="3520360"/>
            <a:ext cx="1119643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Graph G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DDBDFFC-2134-9846-B6A0-2919672B3086}"/>
              </a:ext>
            </a:extLst>
          </p:cNvPr>
          <p:cNvGrpSpPr/>
          <p:nvPr/>
        </p:nvGrpSpPr>
        <p:grpSpPr>
          <a:xfrm>
            <a:off x="8209562" y="3315978"/>
            <a:ext cx="683568" cy="723147"/>
            <a:chOff x="4248472" y="4581128"/>
            <a:chExt cx="683568" cy="723147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0E1BB4E-439E-1546-9104-066B4A7B4491}"/>
                </a:ext>
              </a:extLst>
            </p:cNvPr>
            <p:cNvCxnSpPr>
              <a:cxnSpLocks/>
            </p:cNvCxnSpPr>
            <p:nvPr/>
          </p:nvCxnSpPr>
          <p:spPr>
            <a:xfrm>
              <a:off x="4248472" y="4581128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1E1D855-7699-124A-BE67-329819089A2D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458112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1999FE1-5D48-F147-8631-F555FC0ACA7B}"/>
                </a:ext>
              </a:extLst>
            </p:cNvPr>
            <p:cNvCxnSpPr>
              <a:cxnSpLocks/>
            </p:cNvCxnSpPr>
            <p:nvPr/>
          </p:nvCxnSpPr>
          <p:spPr>
            <a:xfrm>
              <a:off x="4256638" y="5301208"/>
              <a:ext cx="675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2E10227-45B4-3E44-BD22-24CEC6FC6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6638" y="4581128"/>
              <a:ext cx="675402" cy="72314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BB8051-4B49-3F4A-8D4C-C1D358029F28}"/>
              </a:ext>
            </a:extLst>
          </p:cNvPr>
          <p:cNvGrpSpPr/>
          <p:nvPr/>
        </p:nvGrpSpPr>
        <p:grpSpPr>
          <a:xfrm>
            <a:off x="1022239" y="3315351"/>
            <a:ext cx="834410" cy="908462"/>
            <a:chOff x="2030633" y="1592692"/>
            <a:chExt cx="834410" cy="9084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9AA3ACD-2097-5A40-AA55-4EBF42FE871A}"/>
                </a:ext>
              </a:extLst>
            </p:cNvPr>
            <p:cNvGrpSpPr/>
            <p:nvPr/>
          </p:nvGrpSpPr>
          <p:grpSpPr>
            <a:xfrm>
              <a:off x="2130479" y="1673961"/>
              <a:ext cx="683568" cy="723147"/>
              <a:chOff x="4248472" y="4581128"/>
              <a:chExt cx="683568" cy="723147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5395FAD-50A9-1642-9A37-56C0C61835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8472" y="4581128"/>
                <a:ext cx="0" cy="7200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4249051-E90E-E04D-B298-2BA77A667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458112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C5397E10-4B64-DE46-8D19-FBE8512BD3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6638" y="5301208"/>
                <a:ext cx="6754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8B3D9CF-73EE-5845-88E3-2305A8BC31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6638" y="4581128"/>
                <a:ext cx="675402" cy="7231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E90AFEA-9FB4-7441-91B9-FEF8EBBB3B1B}"/>
                </a:ext>
              </a:extLst>
            </p:cNvPr>
            <p:cNvSpPr/>
            <p:nvPr/>
          </p:nvSpPr>
          <p:spPr>
            <a:xfrm>
              <a:off x="2030633" y="2245176"/>
              <a:ext cx="216024" cy="2387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7E67898-3442-A949-A1B6-5E36A8331E0D}"/>
                </a:ext>
              </a:extLst>
            </p:cNvPr>
            <p:cNvSpPr/>
            <p:nvPr/>
          </p:nvSpPr>
          <p:spPr>
            <a:xfrm>
              <a:off x="2048817" y="1592692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8C6D05-7E54-3D4E-9B5B-4C925F74CC25}"/>
                </a:ext>
              </a:extLst>
            </p:cNvPr>
            <p:cNvSpPr/>
            <p:nvPr/>
          </p:nvSpPr>
          <p:spPr>
            <a:xfrm>
              <a:off x="2642160" y="1609194"/>
              <a:ext cx="216024" cy="2387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BDDB229-F2A5-9646-91BC-1AFCB6907D66}"/>
                </a:ext>
              </a:extLst>
            </p:cNvPr>
            <p:cNvSpPr/>
            <p:nvPr/>
          </p:nvSpPr>
          <p:spPr>
            <a:xfrm>
              <a:off x="2649019" y="2262446"/>
              <a:ext cx="216024" cy="23870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511D6F5-FAF6-B44B-A8C7-4FFB46B22F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9"/>
          <a:stretch/>
        </p:blipFill>
        <p:spPr>
          <a:xfrm>
            <a:off x="3909375" y="2327283"/>
            <a:ext cx="1003339" cy="944874"/>
          </a:xfrm>
          <a:prstGeom prst="rect">
            <a:avLst/>
          </a:prstGeom>
        </p:spPr>
      </p:pic>
      <p:sp>
        <p:nvSpPr>
          <p:cNvPr id="72" name="Subtitle 1">
            <a:extLst>
              <a:ext uri="{FF2B5EF4-FFF2-40B4-BE49-F238E27FC236}">
                <a16:creationId xmlns:a16="http://schemas.microsoft.com/office/drawing/2014/main" id="{DF69B9C1-BF35-8C4A-BE4E-2EEFB164DFE1}"/>
              </a:ext>
            </a:extLst>
          </p:cNvPr>
          <p:cNvSpPr txBox="1">
            <a:spLocks/>
          </p:cNvSpPr>
          <p:nvPr/>
        </p:nvSpPr>
        <p:spPr>
          <a:xfrm>
            <a:off x="3528138" y="1988840"/>
            <a:ext cx="1908212" cy="477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Random Oracle</a:t>
            </a:r>
          </a:p>
        </p:txBody>
      </p:sp>
    </p:spTree>
    <p:extLst>
      <p:ext uri="{BB962C8B-B14F-4D97-AF65-F5344CB8AC3E}">
        <p14:creationId xmlns:p14="http://schemas.microsoft.com/office/powerpoint/2010/main" val="3887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104900" y="277748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Proofs of Knowledge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03F306F-04D7-9487-66AD-72DA78DB702C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Topic 1: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 far: Decision Problems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C1B2CE-7D45-BC4F-B1E6-23BC5B3C6CD1}"/>
                  </a:ext>
                </a:extLst>
              </p:cNvPr>
              <p:cNvSpPr/>
              <p:nvPr/>
            </p:nvSpPr>
            <p:spPr>
              <a:xfrm>
                <a:off x="3275856" y="1052736"/>
                <a:ext cx="22322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C1B2CE-7D45-BC4F-B1E6-23BC5B3C6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52736"/>
                <a:ext cx="2232248" cy="461665"/>
              </a:xfrm>
              <a:prstGeom prst="rect">
                <a:avLst/>
              </a:prstGeom>
              <a:blipFill>
                <a:blip r:embed="rId3"/>
                <a:stretch>
                  <a:fillRect l="-56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8815FB8-4B7A-8F44-A702-1E27B2CAEB74}"/>
                  </a:ext>
                </a:extLst>
              </p:cNvPr>
              <p:cNvSpPr/>
              <p:nvPr/>
            </p:nvSpPr>
            <p:spPr>
              <a:xfrm>
                <a:off x="1403648" y="1556792"/>
                <a:ext cx="66967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is a quadratic residue mod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or it is not)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8815FB8-4B7A-8F44-A702-1E27B2CAE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556792"/>
                <a:ext cx="6696744" cy="461665"/>
              </a:xfrm>
              <a:prstGeom prst="rect">
                <a:avLst/>
              </a:prstGeom>
              <a:blipFill>
                <a:blip r:embed="rId4"/>
                <a:stretch>
                  <a:fillRect l="-132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D1527A4E-A9C7-B64A-B1AD-68208086955E}"/>
              </a:ext>
            </a:extLst>
          </p:cNvPr>
          <p:cNvSpPr/>
          <p:nvPr/>
        </p:nvSpPr>
        <p:spPr>
          <a:xfrm>
            <a:off x="763833" y="2463279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/>
              <a:t>Here is a different scenario:</a:t>
            </a:r>
            <a:endParaRPr lang="en-US" sz="2400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B4B0578-6962-4C44-AC17-DF0194FA1C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49469" y="4057934"/>
            <a:ext cx="1081857" cy="8851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E3FA591-9CCC-8741-A0E4-33C88E0B07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4085417"/>
            <a:ext cx="852851" cy="8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/>
              <p:nvPr/>
            </p:nvSpPr>
            <p:spPr>
              <a:xfrm>
                <a:off x="3275856" y="3429000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429000"/>
                <a:ext cx="2317236" cy="461665"/>
              </a:xfrm>
              <a:prstGeom prst="rect">
                <a:avLst/>
              </a:prstGeom>
              <a:blipFill>
                <a:blip r:embed="rId6"/>
                <a:stretch>
                  <a:fillRect r="-543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83B7249-67B3-4340-A2C3-C705B05B38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31326" y="3662064"/>
            <a:ext cx="577868" cy="4849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B876FD48-27B7-9247-BD84-B7C9EE7B74E0}"/>
              </a:ext>
            </a:extLst>
          </p:cNvPr>
          <p:cNvCxnSpPr>
            <a:cxnSpLocks/>
          </p:cNvCxnSpPr>
          <p:nvPr/>
        </p:nvCxnSpPr>
        <p:spPr>
          <a:xfrm>
            <a:off x="5618661" y="3640047"/>
            <a:ext cx="465508" cy="44537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/>
              <p:nvPr/>
            </p:nvSpPr>
            <p:spPr>
              <a:xfrm>
                <a:off x="1481479" y="3359053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79" y="3359053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BC14DC-BE59-CC44-B65F-C74F2C543A90}"/>
                  </a:ext>
                </a:extLst>
              </p:cNvPr>
              <p:cNvSpPr/>
              <p:nvPr/>
            </p:nvSpPr>
            <p:spPr>
              <a:xfrm>
                <a:off x="763832" y="5805264"/>
                <a:ext cx="82006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Alice wants to convince Bob that </a:t>
                </a:r>
                <a:r>
                  <a:rPr lang="en-US" sz="2400" b="1" i="1" dirty="0"/>
                  <a:t>she knows a solution </a:t>
                </a:r>
                <a:r>
                  <a:rPr lang="en-US" sz="2400" b="0" dirty="0"/>
                  <a:t>to a proble</a:t>
                </a:r>
                <a:r>
                  <a:rPr lang="en-US" sz="2400" dirty="0"/>
                  <a:t>m, e.g. that she knows the discrete log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BC14DC-BE59-CC44-B65F-C74F2C543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32" y="5805264"/>
                <a:ext cx="8200655" cy="830997"/>
              </a:xfrm>
              <a:prstGeom prst="rect">
                <a:avLst/>
              </a:prstGeom>
              <a:blipFill>
                <a:blip r:embed="rId8"/>
                <a:stretch>
                  <a:fillRect l="-123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2420360-B8FB-9D42-AA98-C4AD9A0C0F66}"/>
                  </a:ext>
                </a:extLst>
              </p:cNvPr>
              <p:cNvSpPr/>
              <p:nvPr/>
            </p:nvSpPr>
            <p:spPr>
              <a:xfrm>
                <a:off x="755576" y="5229200"/>
                <a:ext cx="83884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Discrete log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b="0" dirty="0"/>
                  <a:t> always exists (assuming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is a generator)…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2420360-B8FB-9D42-AA98-C4AD9A0C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229200"/>
                <a:ext cx="8388424" cy="461665"/>
              </a:xfrm>
              <a:prstGeom prst="rect">
                <a:avLst/>
              </a:prstGeom>
              <a:blipFill>
                <a:blip r:embed="rId9"/>
                <a:stretch>
                  <a:fillRect l="-1210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7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/>
      <p:bldP spid="7" grpId="0" animBg="1"/>
      <p:bldP spid="67" grpId="0"/>
      <p:bldP spid="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 far: Decision Problems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B4B0578-6962-4C44-AC17-DF0194FA1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49469" y="1870853"/>
            <a:ext cx="1081857" cy="8851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E3FA591-9CCC-8741-A0E4-33C88E0B0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1898336"/>
            <a:ext cx="852851" cy="8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/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  <a:blipFill>
                <a:blip r:embed="rId4"/>
                <a:stretch>
                  <a:fillRect r="-543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83B7249-67B3-4340-A2C3-C705B05B38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31326" y="1474983"/>
            <a:ext cx="577868" cy="4849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B876FD48-27B7-9247-BD84-B7C9EE7B74E0}"/>
              </a:ext>
            </a:extLst>
          </p:cNvPr>
          <p:cNvCxnSpPr>
            <a:cxnSpLocks/>
          </p:cNvCxnSpPr>
          <p:nvPr/>
        </p:nvCxnSpPr>
        <p:spPr>
          <a:xfrm>
            <a:off x="5618661" y="1452966"/>
            <a:ext cx="465508" cy="44537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/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BC14DC-BE59-CC44-B65F-C74F2C543A90}"/>
                  </a:ext>
                </a:extLst>
              </p:cNvPr>
              <p:cNvSpPr/>
              <p:nvPr/>
            </p:nvSpPr>
            <p:spPr>
              <a:xfrm>
                <a:off x="1011732" y="3501008"/>
                <a:ext cx="75927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Completeness</a:t>
                </a:r>
                <a:r>
                  <a:rPr lang="en-US" sz="2400" b="0" dirty="0"/>
                  <a:t>: When Alice and Bob run the protocol where Alice has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0" dirty="0"/>
                  <a:t>, Bob outputs </a:t>
                </a:r>
                <a:r>
                  <a:rPr lang="en-US" sz="2400" b="0" i="1" dirty="0"/>
                  <a:t>accept</a:t>
                </a:r>
                <a:r>
                  <a:rPr lang="en-US" sz="2400" b="0" dirty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BC14DC-BE59-CC44-B65F-C74F2C543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32" y="3501008"/>
                <a:ext cx="7592716" cy="830997"/>
              </a:xfrm>
              <a:prstGeom prst="rect">
                <a:avLst/>
              </a:prstGeom>
              <a:blipFill>
                <a:blip r:embed="rId6"/>
                <a:stretch>
                  <a:fillRect l="-1169" t="-5970" r="-150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EFF7C-F7C8-2D42-AA3B-99ACFE919625}"/>
              </a:ext>
            </a:extLst>
          </p:cNvPr>
          <p:cNvCxnSpPr>
            <a:cxnSpLocks/>
          </p:cNvCxnSpPr>
          <p:nvPr/>
        </p:nvCxnSpPr>
        <p:spPr>
          <a:xfrm>
            <a:off x="3300929" y="2132856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E471A9-3F4B-3845-A16A-D1E398BA46E8}"/>
              </a:ext>
            </a:extLst>
          </p:cNvPr>
          <p:cNvCxnSpPr>
            <a:cxnSpLocks/>
          </p:cNvCxnSpPr>
          <p:nvPr/>
        </p:nvCxnSpPr>
        <p:spPr>
          <a:xfrm>
            <a:off x="3275856" y="2564904"/>
            <a:ext cx="231723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A239AE-88D4-6E48-BB79-3FD8AC259219}"/>
              </a:ext>
            </a:extLst>
          </p:cNvPr>
          <p:cNvCxnSpPr>
            <a:cxnSpLocks/>
          </p:cNvCxnSpPr>
          <p:nvPr/>
        </p:nvCxnSpPr>
        <p:spPr>
          <a:xfrm>
            <a:off x="3300929" y="299695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/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Acc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784C25-3743-AB4B-9B21-6FCB1704EA61}"/>
                  </a:ext>
                </a:extLst>
              </p:cNvPr>
              <p:cNvSpPr/>
              <p:nvPr/>
            </p:nvSpPr>
            <p:spPr>
              <a:xfrm>
                <a:off x="986506" y="5373216"/>
                <a:ext cx="797798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Zero Knowledge</a:t>
                </a:r>
                <a:r>
                  <a:rPr lang="en-US" sz="2400" b="0" dirty="0"/>
                  <a:t>: There is a simulator that, given only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b="0" dirty="0"/>
                  <a:t>, outputs a view of Bob that is indistinguishable from his view in an interaction with Alice. 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784C25-3743-AB4B-9B21-6FCB1704E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06" y="5373216"/>
                <a:ext cx="7977981" cy="1200329"/>
              </a:xfrm>
              <a:prstGeom prst="rect">
                <a:avLst/>
              </a:prstGeom>
              <a:blipFill>
                <a:blip r:embed="rId8"/>
                <a:stretch>
                  <a:fillRect l="-1111" t="-2083" r="-952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22EEFF6-D237-B142-BF39-11080893355B}"/>
              </a:ext>
            </a:extLst>
          </p:cNvPr>
          <p:cNvSpPr/>
          <p:nvPr/>
        </p:nvSpPr>
        <p:spPr>
          <a:xfrm>
            <a:off x="1011732" y="4614227"/>
            <a:ext cx="7592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Soundness? How to define it?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Knowledge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B4B0578-6962-4C44-AC17-DF0194FA1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49469" y="1870853"/>
            <a:ext cx="1081857" cy="8851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E3FA591-9CCC-8741-A0E4-33C88E0B0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1898336"/>
            <a:ext cx="852851" cy="8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/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  <a:blipFill>
                <a:blip r:embed="rId4"/>
                <a:stretch>
                  <a:fillRect r="-543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83B7249-67B3-4340-A2C3-C705B05B38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31326" y="1474983"/>
            <a:ext cx="577868" cy="4849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B876FD48-27B7-9247-BD84-B7C9EE7B74E0}"/>
              </a:ext>
            </a:extLst>
          </p:cNvPr>
          <p:cNvCxnSpPr>
            <a:cxnSpLocks/>
          </p:cNvCxnSpPr>
          <p:nvPr/>
        </p:nvCxnSpPr>
        <p:spPr>
          <a:xfrm>
            <a:off x="5618661" y="1452966"/>
            <a:ext cx="465508" cy="44537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/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EFF7C-F7C8-2D42-AA3B-99ACFE919625}"/>
              </a:ext>
            </a:extLst>
          </p:cNvPr>
          <p:cNvCxnSpPr>
            <a:cxnSpLocks/>
          </p:cNvCxnSpPr>
          <p:nvPr/>
        </p:nvCxnSpPr>
        <p:spPr>
          <a:xfrm>
            <a:off x="3300929" y="2132856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E471A9-3F4B-3845-A16A-D1E398BA46E8}"/>
              </a:ext>
            </a:extLst>
          </p:cNvPr>
          <p:cNvCxnSpPr>
            <a:cxnSpLocks/>
          </p:cNvCxnSpPr>
          <p:nvPr/>
        </p:nvCxnSpPr>
        <p:spPr>
          <a:xfrm>
            <a:off x="3275856" y="2564904"/>
            <a:ext cx="231723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A239AE-88D4-6E48-BB79-3FD8AC259219}"/>
              </a:ext>
            </a:extLst>
          </p:cNvPr>
          <p:cNvCxnSpPr>
            <a:cxnSpLocks/>
          </p:cNvCxnSpPr>
          <p:nvPr/>
        </p:nvCxnSpPr>
        <p:spPr>
          <a:xfrm>
            <a:off x="3300929" y="299695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/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Acc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F0E4211-B65D-6448-9108-E212DAA880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2167926" y="1586355"/>
            <a:ext cx="387850" cy="5059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9920EB-804C-494D-84EE-50AC495A9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1611914" y="1586355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1C6D6D-5CB1-614A-ADAD-B531FB5DCCBB}"/>
                  </a:ext>
                </a:extLst>
              </p:cNvPr>
              <p:cNvSpPr/>
              <p:nvPr/>
            </p:nvSpPr>
            <p:spPr>
              <a:xfrm>
                <a:off x="683568" y="3501008"/>
                <a:ext cx="79527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If Alice knows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/>
                  <a:t>, there must be a way to “extract it from her”.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41C6D6D-5CB1-614A-ADAD-B531FB5DC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01008"/>
                <a:ext cx="7952756" cy="461665"/>
              </a:xfrm>
              <a:prstGeom prst="rect">
                <a:avLst/>
              </a:prstGeom>
              <a:blipFill>
                <a:blip r:embed="rId8"/>
                <a:stretch>
                  <a:fillRect l="-1115" t="-8108" r="-1592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FCBDFEA1-0CC1-1A47-87AE-F5037496DD05}"/>
              </a:ext>
            </a:extLst>
          </p:cNvPr>
          <p:cNvSpPr/>
          <p:nvPr/>
        </p:nvSpPr>
        <p:spPr>
          <a:xfrm>
            <a:off x="683568" y="4263479"/>
            <a:ext cx="7952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 will not define an extractor formally but will show you an example (see </a:t>
            </a:r>
            <a:r>
              <a:rPr lang="en-US" sz="2400" dirty="0" err="1"/>
              <a:t>Goldreich’s</a:t>
            </a:r>
            <a:r>
              <a:rPr lang="en-US" sz="2400" dirty="0"/>
              <a:t> book for more)</a:t>
            </a:r>
          </a:p>
        </p:txBody>
      </p:sp>
    </p:spTree>
    <p:extLst>
      <p:ext uri="{BB962C8B-B14F-4D97-AF65-F5344CB8AC3E}">
        <p14:creationId xmlns:p14="http://schemas.microsoft.com/office/powerpoint/2010/main" val="15347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Proof of Knowledge of Discrete Log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B4B0578-6962-4C44-AC17-DF0194FA1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49469" y="1870853"/>
            <a:ext cx="1081857" cy="8851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E3FA591-9CCC-8741-A0E4-33C88E0B0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228184" y="1898336"/>
            <a:ext cx="852851" cy="8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/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538083-CFD7-F54E-8E8A-B652088A8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241919"/>
                <a:ext cx="2317236" cy="461665"/>
              </a:xfrm>
              <a:prstGeom prst="rect">
                <a:avLst/>
              </a:prstGeom>
              <a:blipFill>
                <a:blip r:embed="rId4"/>
                <a:stretch>
                  <a:fillRect r="-543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83B7249-67B3-4340-A2C3-C705B05B38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31326" y="1474983"/>
            <a:ext cx="577868" cy="4849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B876FD48-27B7-9247-BD84-B7C9EE7B74E0}"/>
              </a:ext>
            </a:extLst>
          </p:cNvPr>
          <p:cNvCxnSpPr>
            <a:cxnSpLocks/>
          </p:cNvCxnSpPr>
          <p:nvPr/>
        </p:nvCxnSpPr>
        <p:spPr>
          <a:xfrm>
            <a:off x="5618661" y="1452966"/>
            <a:ext cx="465508" cy="44537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/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01D7532D-F929-054F-9D15-6B78B635D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79" y="1171972"/>
                <a:ext cx="434687" cy="441505"/>
              </a:xfrm>
              <a:prstGeom prst="wedgeRectCallout">
                <a:avLst>
                  <a:gd name="adj1" fmla="val 55620"/>
                  <a:gd name="adj2" fmla="val 12150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EFF7C-F7C8-2D42-AA3B-99ACFE919625}"/>
              </a:ext>
            </a:extLst>
          </p:cNvPr>
          <p:cNvCxnSpPr>
            <a:cxnSpLocks/>
          </p:cNvCxnSpPr>
          <p:nvPr/>
        </p:nvCxnSpPr>
        <p:spPr>
          <a:xfrm>
            <a:off x="3300929" y="263691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E471A9-3F4B-3845-A16A-D1E398BA46E8}"/>
              </a:ext>
            </a:extLst>
          </p:cNvPr>
          <p:cNvCxnSpPr>
            <a:cxnSpLocks/>
          </p:cNvCxnSpPr>
          <p:nvPr/>
        </p:nvCxnSpPr>
        <p:spPr>
          <a:xfrm>
            <a:off x="3275856" y="3645024"/>
            <a:ext cx="2317236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A239AE-88D4-6E48-BB79-3FD8AC259219}"/>
              </a:ext>
            </a:extLst>
          </p:cNvPr>
          <p:cNvCxnSpPr>
            <a:cxnSpLocks/>
          </p:cNvCxnSpPr>
          <p:nvPr/>
        </p:nvCxnSpPr>
        <p:spPr>
          <a:xfrm>
            <a:off x="3300929" y="4797152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/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Acc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>
                <a:extLst>
                  <a:ext uri="{FF2B5EF4-FFF2-40B4-BE49-F238E27FC236}">
                    <a16:creationId xmlns:a16="http://schemas.microsoft.com/office/drawing/2014/main" id="{172F5E65-B976-9045-BA4B-ECFF41AE4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691" y="1079282"/>
                <a:ext cx="1380717" cy="441505"/>
              </a:xfrm>
              <a:prstGeom prst="wedgeRectCallout">
                <a:avLst>
                  <a:gd name="adj1" fmla="val -65604"/>
                  <a:gd name="adj2" fmla="val 12501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070B6D-BF36-5B44-A1A0-2FB7FE282690}"/>
                  </a:ext>
                </a:extLst>
              </p:cNvPr>
              <p:cNvSpPr/>
              <p:nvPr/>
            </p:nvSpPr>
            <p:spPr>
              <a:xfrm>
                <a:off x="3413382" y="2103239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070B6D-BF36-5B44-A1A0-2FB7FE282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82" y="2103239"/>
                <a:ext cx="2317236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49D81C-9EF4-4044-875A-3D0CA65ED957}"/>
                  </a:ext>
                </a:extLst>
              </p:cNvPr>
              <p:cNvSpPr/>
              <p:nvPr/>
            </p:nvSpPr>
            <p:spPr>
              <a:xfrm>
                <a:off x="3300929" y="3107845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←{0,1}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149D81C-9EF4-4044-875A-3D0CA65ED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929" y="3107845"/>
                <a:ext cx="2317236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6AE466-7A87-C340-90AA-4ACB752BDA34}"/>
                  </a:ext>
                </a:extLst>
              </p:cNvPr>
              <p:cNvSpPr/>
              <p:nvPr/>
            </p:nvSpPr>
            <p:spPr>
              <a:xfrm>
                <a:off x="3000025" y="4293096"/>
                <a:ext cx="2940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6AE466-7A87-C340-90AA-4ACB752BD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25" y="4293096"/>
                <a:ext cx="2940127" cy="461665"/>
              </a:xfrm>
              <a:prstGeom prst="rect">
                <a:avLst/>
              </a:prstGeom>
              <a:blipFill>
                <a:blip r:embed="rId9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64AA80-C44D-FA40-BB55-7F46B9E72172}"/>
                  </a:ext>
                </a:extLst>
              </p:cNvPr>
              <p:cNvSpPr/>
              <p:nvPr/>
            </p:nvSpPr>
            <p:spPr>
              <a:xfrm>
                <a:off x="3635896" y="832645"/>
                <a:ext cx="16620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64AA80-C44D-FA40-BB55-7F46B9E72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832645"/>
                <a:ext cx="1662007" cy="400110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8960587-2406-B84F-BB9C-A19BC9E6920F}"/>
              </a:ext>
            </a:extLst>
          </p:cNvPr>
          <p:cNvSpPr/>
          <p:nvPr/>
        </p:nvSpPr>
        <p:spPr>
          <a:xfrm>
            <a:off x="755576" y="5559624"/>
            <a:ext cx="7952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Completeness and Zero Knowledge: </a:t>
            </a:r>
            <a:r>
              <a:rPr lang="en-US" sz="2400" dirty="0"/>
              <a:t>Exercise.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A87EE9-275F-AC4C-97CF-A0131F35BB7A}"/>
                  </a:ext>
                </a:extLst>
              </p:cNvPr>
              <p:cNvSpPr/>
              <p:nvPr/>
            </p:nvSpPr>
            <p:spPr>
              <a:xfrm>
                <a:off x="6113889" y="4464695"/>
                <a:ext cx="28803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Accept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A87EE9-275F-AC4C-97CF-A0131F35B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889" y="4464695"/>
                <a:ext cx="2880320" cy="461665"/>
              </a:xfrm>
              <a:prstGeom prst="rect">
                <a:avLst/>
              </a:prstGeom>
              <a:blipFill>
                <a:blip r:embed="rId11"/>
                <a:stretch>
                  <a:fillRect l="-35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6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Knowledge: Extractor</a:t>
            </a:r>
            <a:endParaRPr lang="en-US" sz="40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B65A0-42E5-694F-B38C-C9E6DD2F4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-108520" y="1980617"/>
            <a:ext cx="1081857" cy="885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E72F88-4DE1-754A-BA30-30D92126E309}"/>
                  </a:ext>
                </a:extLst>
              </p:cNvPr>
              <p:cNvSpPr/>
              <p:nvPr/>
            </p:nvSpPr>
            <p:spPr>
              <a:xfrm>
                <a:off x="1617867" y="1351683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E72F88-4DE1-754A-BA30-30D92126E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867" y="1351683"/>
                <a:ext cx="2317236" cy="461665"/>
              </a:xfrm>
              <a:prstGeom prst="rect">
                <a:avLst/>
              </a:prstGeom>
              <a:blipFill>
                <a:blip r:embed="rId4"/>
                <a:stretch>
                  <a:fillRect r="-543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689127F0-739A-BB40-884D-EF7634DD9212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3337" y="1584747"/>
            <a:ext cx="577868" cy="4849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411D1E-3A7E-024F-BD57-250C75F87843}"/>
              </a:ext>
            </a:extLst>
          </p:cNvPr>
          <p:cNvCxnSpPr>
            <a:cxnSpLocks/>
          </p:cNvCxnSpPr>
          <p:nvPr/>
        </p:nvCxnSpPr>
        <p:spPr>
          <a:xfrm>
            <a:off x="1642940" y="2746676"/>
            <a:ext cx="23172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5D3E5F-F198-A84B-B838-112FDE33F9CA}"/>
                  </a:ext>
                </a:extLst>
              </p:cNvPr>
              <p:cNvSpPr/>
              <p:nvPr/>
            </p:nvSpPr>
            <p:spPr>
              <a:xfrm>
                <a:off x="1755393" y="2213003"/>
                <a:ext cx="23172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5D3E5F-F198-A84B-B838-112FDE33F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393" y="2213003"/>
                <a:ext cx="2317236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C2604A2-181A-5B4D-BF9C-CE09DBBCDEA2}"/>
              </a:ext>
            </a:extLst>
          </p:cNvPr>
          <p:cNvGrpSpPr/>
          <p:nvPr/>
        </p:nvGrpSpPr>
        <p:grpSpPr>
          <a:xfrm>
            <a:off x="1541635" y="3217609"/>
            <a:ext cx="906807" cy="1689307"/>
            <a:chOff x="1691680" y="3217609"/>
            <a:chExt cx="906807" cy="168930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5F4D6E7-4CA1-9449-A582-77CA0886328D}"/>
                </a:ext>
              </a:extLst>
            </p:cNvPr>
            <p:cNvCxnSpPr>
              <a:cxnSpLocks/>
            </p:cNvCxnSpPr>
            <p:nvPr/>
          </p:nvCxnSpPr>
          <p:spPr>
            <a:xfrm>
              <a:off x="1767912" y="3754788"/>
              <a:ext cx="715856" cy="0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0111CB-DEF5-1E49-A438-2F09B822BEC5}"/>
                </a:ext>
              </a:extLst>
            </p:cNvPr>
            <p:cNvCxnSpPr>
              <a:cxnSpLocks/>
            </p:cNvCxnSpPr>
            <p:nvPr/>
          </p:nvCxnSpPr>
          <p:spPr>
            <a:xfrm>
              <a:off x="1792985" y="4906916"/>
              <a:ext cx="6907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13FAB36-87EF-F94F-BCF2-6BDF503C8695}"/>
                    </a:ext>
                  </a:extLst>
                </p:cNvPr>
                <p:cNvSpPr/>
                <p:nvPr/>
              </p:nvSpPr>
              <p:spPr>
                <a:xfrm>
                  <a:off x="1691680" y="3217609"/>
                  <a:ext cx="90680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13FAB36-87EF-F94F-BCF2-6BDF503C86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217609"/>
                  <a:ext cx="906807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4E06F57-9561-274C-88DA-9221E7323371}"/>
                    </a:ext>
                  </a:extLst>
                </p:cNvPr>
                <p:cNvSpPr/>
                <p:nvPr/>
              </p:nvSpPr>
              <p:spPr>
                <a:xfrm>
                  <a:off x="1701250" y="4431094"/>
                  <a:ext cx="71585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4E06F57-9561-274C-88DA-9221E73233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50" y="4431094"/>
                  <a:ext cx="71585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01F6E4F-ABEE-1B4D-9D45-F031F82D19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518824" y="1727647"/>
            <a:ext cx="387850" cy="505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B3BB09-29EC-0049-8A52-D497465A9B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-37188" y="1727647"/>
            <a:ext cx="382485" cy="50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848A8E-3B15-8045-96C5-CBC17BD1A661}"/>
                  </a:ext>
                </a:extLst>
              </p:cNvPr>
              <p:cNvSpPr/>
              <p:nvPr/>
            </p:nvSpPr>
            <p:spPr>
              <a:xfrm>
                <a:off x="4355976" y="1142342"/>
                <a:ext cx="4572000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convinces the verifier with prob.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848A8E-3B15-8045-96C5-CBC17BD1A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42342"/>
                <a:ext cx="4572000" cy="983218"/>
              </a:xfrm>
              <a:prstGeom prst="rect">
                <a:avLst/>
              </a:prstGeom>
              <a:blipFill>
                <a:blip r:embed="rId9"/>
                <a:stretch>
                  <a:fillRect l="-2216" t="-3797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A04F47-E387-4C4F-9B1D-0E5EC7198C0B}"/>
                  </a:ext>
                </a:extLst>
              </p:cNvPr>
              <p:cNvSpPr/>
              <p:nvPr/>
            </p:nvSpPr>
            <p:spPr>
              <a:xfrm>
                <a:off x="232014" y="2865773"/>
                <a:ext cx="5736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A04F47-E387-4C4F-9B1D-0E5EC719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14" y="2865773"/>
                <a:ext cx="573619" cy="461665"/>
              </a:xfrm>
              <a:prstGeom prst="rect">
                <a:avLst/>
              </a:prstGeom>
              <a:blipFill>
                <a:blip r:embed="rId10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F8090B-0D90-C744-BED0-5632EC29ED7C}"/>
                  </a:ext>
                </a:extLst>
              </p:cNvPr>
              <p:cNvSpPr/>
              <p:nvPr/>
            </p:nvSpPr>
            <p:spPr>
              <a:xfrm>
                <a:off x="4366049" y="2168858"/>
                <a:ext cx="40175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Extractor runs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to get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DF8090B-0D90-C744-BED0-5632EC29E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049" y="2168858"/>
                <a:ext cx="4017542" cy="461665"/>
              </a:xfrm>
              <a:prstGeom prst="rect">
                <a:avLst/>
              </a:prstGeom>
              <a:blipFill>
                <a:blip r:embed="rId11"/>
                <a:stretch>
                  <a:fillRect l="-2208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04398CF-0818-4C4F-AA06-B72F36A1C63A}"/>
              </a:ext>
            </a:extLst>
          </p:cNvPr>
          <p:cNvGrpSpPr/>
          <p:nvPr/>
        </p:nvGrpSpPr>
        <p:grpSpPr>
          <a:xfrm>
            <a:off x="2731040" y="3198167"/>
            <a:ext cx="906807" cy="1689307"/>
            <a:chOff x="2881085" y="3198167"/>
            <a:chExt cx="906807" cy="168930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8AF7AC-AF0A-F94C-B5B3-09A6228B97C3}"/>
                </a:ext>
              </a:extLst>
            </p:cNvPr>
            <p:cNvCxnSpPr>
              <a:cxnSpLocks/>
            </p:cNvCxnSpPr>
            <p:nvPr/>
          </p:nvCxnSpPr>
          <p:spPr>
            <a:xfrm>
              <a:off x="2957317" y="3735346"/>
              <a:ext cx="715856" cy="0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674E8AD-D69C-2145-9915-AA4177389E04}"/>
                </a:ext>
              </a:extLst>
            </p:cNvPr>
            <p:cNvCxnSpPr>
              <a:cxnSpLocks/>
            </p:cNvCxnSpPr>
            <p:nvPr/>
          </p:nvCxnSpPr>
          <p:spPr>
            <a:xfrm>
              <a:off x="2982390" y="4887474"/>
              <a:ext cx="6907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3758738-2760-F74F-B190-A5BFA0D10C78}"/>
                    </a:ext>
                  </a:extLst>
                </p:cNvPr>
                <p:cNvSpPr/>
                <p:nvPr/>
              </p:nvSpPr>
              <p:spPr>
                <a:xfrm>
                  <a:off x="2881085" y="3198167"/>
                  <a:ext cx="90680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3758738-2760-F74F-B190-A5BFA0D10C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085" y="3198167"/>
                  <a:ext cx="906807" cy="461665"/>
                </a:xfrm>
                <a:prstGeom prst="rect">
                  <a:avLst/>
                </a:prstGeom>
                <a:blipFill>
                  <a:blip r:embed="rId12"/>
                  <a:stretch>
                    <a:fillRect r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EE986C1-A63A-8342-B431-CA4C6F8DBF40}"/>
                    </a:ext>
                  </a:extLst>
                </p:cNvPr>
                <p:cNvSpPr/>
                <p:nvPr/>
              </p:nvSpPr>
              <p:spPr>
                <a:xfrm>
                  <a:off x="2890655" y="4411652"/>
                  <a:ext cx="71585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EE986C1-A63A-8342-B431-CA4C6F8DBF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0655" y="4411652"/>
                  <a:ext cx="715857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FE5D892-0647-2C44-9FC3-5AB2C6B0FF8C}"/>
                  </a:ext>
                </a:extLst>
              </p:cNvPr>
              <p:cNvSpPr/>
              <p:nvPr/>
            </p:nvSpPr>
            <p:spPr>
              <a:xfrm>
                <a:off x="4355976" y="2823319"/>
                <a:ext cx="4320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Runs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FE5D892-0647-2C44-9FC3-5AB2C6B0F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23319"/>
                <a:ext cx="4320480" cy="461665"/>
              </a:xfrm>
              <a:prstGeom prst="rect">
                <a:avLst/>
              </a:prstGeom>
              <a:blipFill>
                <a:blip r:embed="rId14"/>
                <a:stretch>
                  <a:fillRect l="-234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5323CC4-E72B-AE47-AC6D-6537F57DA4C8}"/>
                  </a:ext>
                </a:extLst>
              </p:cNvPr>
              <p:cNvSpPr/>
              <p:nvPr/>
            </p:nvSpPr>
            <p:spPr>
              <a:xfrm>
                <a:off x="4355976" y="3399383"/>
                <a:ext cx="4320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Rewinds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to the first message.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5323CC4-E72B-AE47-AC6D-6537F57DA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399383"/>
                <a:ext cx="4320480" cy="461665"/>
              </a:xfrm>
              <a:prstGeom prst="rect">
                <a:avLst/>
              </a:prstGeom>
              <a:blipFill>
                <a:blip r:embed="rId15"/>
                <a:stretch>
                  <a:fillRect l="-234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4B4E76-007D-C54C-8C3C-5F21D52F234E}"/>
                  </a:ext>
                </a:extLst>
              </p:cNvPr>
              <p:cNvSpPr/>
              <p:nvPr/>
            </p:nvSpPr>
            <p:spPr>
              <a:xfrm>
                <a:off x="4366049" y="4073213"/>
                <a:ext cx="4320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Runs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4B4E76-007D-C54C-8C3C-5F21D52F2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049" y="4073213"/>
                <a:ext cx="4320480" cy="461665"/>
              </a:xfrm>
              <a:prstGeom prst="rect">
                <a:avLst/>
              </a:prstGeom>
              <a:blipFill>
                <a:blip r:embed="rId16"/>
                <a:stretch>
                  <a:fillRect l="-205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0E1C4C-BEA9-4243-A908-081981C16BE8}"/>
                  </a:ext>
                </a:extLst>
              </p:cNvPr>
              <p:cNvSpPr/>
              <p:nvPr/>
            </p:nvSpPr>
            <p:spPr>
              <a:xfrm>
                <a:off x="4427984" y="4868290"/>
                <a:ext cx="2149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 and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0E1C4C-BEA9-4243-A908-081981C16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868290"/>
                <a:ext cx="2149813" cy="461665"/>
              </a:xfrm>
              <a:prstGeom prst="rect">
                <a:avLst/>
              </a:prstGeom>
              <a:blipFill>
                <a:blip r:embed="rId17"/>
                <a:stretch>
                  <a:fillRect l="-58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02DD08-F9D9-5242-8106-20665F196546}"/>
                  </a:ext>
                </a:extLst>
              </p:cNvPr>
              <p:cNvSpPr/>
              <p:nvPr/>
            </p:nvSpPr>
            <p:spPr>
              <a:xfrm>
                <a:off x="6136057" y="4868291"/>
                <a:ext cx="30444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w.p.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02DD08-F9D9-5242-8106-20665F196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057" y="4868291"/>
                <a:ext cx="3044455" cy="461665"/>
              </a:xfrm>
              <a:prstGeom prst="rect">
                <a:avLst/>
              </a:prstGeom>
              <a:blipFill>
                <a:blip r:embed="rId18"/>
                <a:stretch>
                  <a:fillRect l="-83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E1599B-02A9-AF48-AE73-2AEBDF035BF3}"/>
                  </a:ext>
                </a:extLst>
              </p:cNvPr>
              <p:cNvSpPr/>
              <p:nvPr/>
            </p:nvSpPr>
            <p:spPr>
              <a:xfrm>
                <a:off x="4431710" y="5636859"/>
                <a:ext cx="46767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 </a:t>
                </a:r>
                <a:br>
                  <a:rPr lang="en-US" sz="2400" dirty="0"/>
                </a:br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is the discrete log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E1599B-02A9-AF48-AE73-2AEBDF035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710" y="5636859"/>
                <a:ext cx="4676794" cy="830997"/>
              </a:xfrm>
              <a:prstGeom prst="rect">
                <a:avLst/>
              </a:prstGeom>
              <a:blipFill>
                <a:blip r:embed="rId19"/>
                <a:stretch>
                  <a:fillRect l="-1892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4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4451842"/>
            <a:ext cx="1081857" cy="88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4347105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535521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99517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  <a:blipFill>
                <a:blip r:embed="rId4"/>
                <a:stretch>
                  <a:fillRect l="-21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Proof for Graph Isomorphism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/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𝐇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  <a:blipFill>
                <a:blip r:embed="rId5"/>
                <a:stretch>
                  <a:fillRect l="-725" r="-289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/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 permutation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  <a:blipFill>
                <a:blip r:embed="rId6"/>
                <a:stretch>
                  <a:fillRect l="-1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8CC916-5B42-824F-954C-5B64F664D5F5}"/>
              </a:ext>
            </a:extLst>
          </p:cNvPr>
          <p:cNvCxnSpPr>
            <a:cxnSpLocks/>
          </p:cNvCxnSpPr>
          <p:nvPr/>
        </p:nvCxnSpPr>
        <p:spPr>
          <a:xfrm>
            <a:off x="2826708" y="5263333"/>
            <a:ext cx="4423942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/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894FBB5-0764-6C4D-A4DE-27D4EB7657F1}"/>
              </a:ext>
            </a:extLst>
          </p:cNvPr>
          <p:cNvCxnSpPr>
            <a:cxnSpLocks/>
          </p:cNvCxnSpPr>
          <p:nvPr/>
        </p:nvCxnSpPr>
        <p:spPr>
          <a:xfrm>
            <a:off x="2825699" y="613989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/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  <a:blipFill>
                <a:blip r:embed="rId8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/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24EA33-90F8-DC48-96B7-729832632202}"/>
                  </a:ext>
                </a:extLst>
              </p:cNvPr>
              <p:cNvSpPr/>
              <p:nvPr/>
            </p:nvSpPr>
            <p:spPr>
              <a:xfrm>
                <a:off x="812258" y="980728"/>
                <a:ext cx="829624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Soundness</a:t>
                </a:r>
                <a:r>
                  <a:rPr lang="en-US" sz="2800" dirty="0"/>
                  <a:t>: Suppose G and H are non-isomorphic, and a prover could answer both the verifier challenges. Then,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24EA33-90F8-DC48-96B7-729832632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58" y="980728"/>
                <a:ext cx="8296245" cy="1384995"/>
              </a:xfrm>
              <a:prstGeom prst="rect">
                <a:avLst/>
              </a:prstGeom>
              <a:blipFill>
                <a:blip r:embed="rId10"/>
                <a:stretch>
                  <a:fillRect l="-1527" t="-4545" r="-213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031863E-FC9C-D949-A6A3-2E4330358E20}"/>
                  </a:ext>
                </a:extLst>
              </p:cNvPr>
              <p:cNvSpPr/>
              <p:nvPr/>
            </p:nvSpPr>
            <p:spPr>
              <a:xfrm>
                <a:off x="683568" y="2374657"/>
                <a:ext cx="82962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 In other words,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a contradiction!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031863E-FC9C-D949-A6A3-2E4330358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74657"/>
                <a:ext cx="8296245" cy="523220"/>
              </a:xfrm>
              <a:prstGeom prst="rect">
                <a:avLst/>
              </a:prstGeom>
              <a:blipFill>
                <a:blip r:embed="rId11"/>
                <a:stretch>
                  <a:fillRect l="-611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1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79512" y="332656"/>
            <a:ext cx="885698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Zero Knowledge vs. Proof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65E3F86-39F0-3953-256A-BB5AAA77C001}"/>
                  </a:ext>
                </a:extLst>
              </p:cNvPr>
              <p:cNvSpPr/>
              <p:nvPr/>
            </p:nvSpPr>
            <p:spPr>
              <a:xfrm>
                <a:off x="1115616" y="2044005"/>
                <a:ext cx="74168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Zero knowledge </a:t>
                </a:r>
                <a:r>
                  <a:rPr lang="en-US" sz="2800" dirty="0"/>
                  <a:t>is a property of the prover against malicious verifiers. A prover P reveals zero knowledge if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…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65E3F86-39F0-3953-256A-BB5AAA77C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44005"/>
                <a:ext cx="7416824" cy="1384995"/>
              </a:xfrm>
              <a:prstGeom prst="rect">
                <a:avLst/>
              </a:prstGeom>
              <a:blipFill>
                <a:blip r:embed="rId3"/>
                <a:stretch>
                  <a:fillRect l="-1709" t="-3604" r="-2051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F0A52F-9F58-0D32-8443-F88E8C3FF0ED}"/>
                  </a:ext>
                </a:extLst>
              </p:cNvPr>
              <p:cNvSpPr/>
              <p:nvPr/>
            </p:nvSpPr>
            <p:spPr>
              <a:xfrm>
                <a:off x="1115616" y="3762051"/>
                <a:ext cx="7704856" cy="1408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Soundness and Proof of knowledge </a:t>
                </a:r>
                <a:r>
                  <a:rPr lang="en-US" sz="2800" dirty="0"/>
                  <a:t>are properties of the verifier against malicious provers. A verifier V is sound (resp. satisfied </a:t>
                </a:r>
                <a:r>
                  <a:rPr lang="en-US" sz="2800" dirty="0" err="1"/>
                  <a:t>PoK</a:t>
                </a:r>
                <a:r>
                  <a:rPr lang="en-US" sz="2800" dirty="0"/>
                  <a:t>) if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…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F0A52F-9F58-0D32-8443-F88E8C3FF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62051"/>
                <a:ext cx="7704856" cy="1408334"/>
              </a:xfrm>
              <a:prstGeom prst="rect">
                <a:avLst/>
              </a:prstGeom>
              <a:blipFill>
                <a:blip r:embed="rId4"/>
                <a:stretch>
                  <a:fillRect l="-1645" t="-5357" r="-6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79512" y="332656"/>
            <a:ext cx="885698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Zero Knowledge Proofs of Knowledge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FA40E-4AAC-0CEA-3E92-B39F8104C94B}"/>
              </a:ext>
            </a:extLst>
          </p:cNvPr>
          <p:cNvSpPr/>
          <p:nvPr/>
        </p:nvSpPr>
        <p:spPr>
          <a:xfrm>
            <a:off x="539552" y="2736502"/>
            <a:ext cx="8296245" cy="138499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/>
              <a:t>Theorem</a:t>
            </a:r>
            <a:r>
              <a:rPr lang="en-US" sz="2800" dirty="0"/>
              <a:t> [Goldreich-Micali-Wigderson’87] Assuming one-way functions exist, all of NP has computational zero-knowledge proofs of knowledge.</a:t>
            </a:r>
          </a:p>
        </p:txBody>
      </p:sp>
    </p:spTree>
    <p:extLst>
      <p:ext uri="{BB962C8B-B14F-4D97-AF65-F5344CB8AC3E}">
        <p14:creationId xmlns:p14="http://schemas.microsoft.com/office/powerpoint/2010/main" val="3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971600" y="2777480"/>
            <a:ext cx="728352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The Round-Complexity of ZK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7806B7B-D695-C121-8A48-13F5FD7ED8FE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Topic 2: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Reducing Soundness Error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37CE89-4D10-2D42-9275-0549E8B65F8E}"/>
                  </a:ext>
                </a:extLst>
              </p:cNvPr>
              <p:cNvSpPr/>
              <p:nvPr/>
            </p:nvSpPr>
            <p:spPr>
              <a:xfrm>
                <a:off x="683568" y="1340768"/>
                <a:ext cx="80648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 3COL protocol has a large soundness error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1−1/|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37CE89-4D10-2D42-9275-0549E8B65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40768"/>
                <a:ext cx="8064896" cy="461665"/>
              </a:xfrm>
              <a:prstGeom prst="rect">
                <a:avLst/>
              </a:prstGeom>
              <a:blipFill>
                <a:blip r:embed="rId3"/>
                <a:stretch>
                  <a:fillRect l="-1101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7ABB36-5923-924C-883C-3659E12374C7}"/>
                  </a:ext>
                </a:extLst>
              </p:cNvPr>
              <p:cNvSpPr/>
              <p:nvPr/>
            </p:nvSpPr>
            <p:spPr>
              <a:xfrm>
                <a:off x="1475656" y="1826567"/>
                <a:ext cx="6768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(probability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accepts even though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𝐶𝑂𝐿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7ABB36-5923-924C-883C-3659E1237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826567"/>
                <a:ext cx="6768752" cy="461665"/>
              </a:xfrm>
              <a:prstGeom prst="rect">
                <a:avLst/>
              </a:prstGeom>
              <a:blipFill>
                <a:blip r:embed="rId4"/>
                <a:stretch>
                  <a:fillRect l="-1501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2FE359C-F71E-F349-A198-F5168EF3C6F2}"/>
              </a:ext>
            </a:extLst>
          </p:cNvPr>
          <p:cNvSpPr/>
          <p:nvPr/>
        </p:nvSpPr>
        <p:spPr>
          <a:xfrm>
            <a:off x="683568" y="263691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Theorem: </a:t>
            </a:r>
            <a:r>
              <a:rPr lang="en-US" sz="2400" b="0" dirty="0"/>
              <a:t>Sequential Repetition reduces soundness error for interactive proofs (and preserves the ZK property.)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6D9AF4-146E-1844-B772-FC9CD47D92BB}"/>
              </a:ext>
            </a:extLst>
          </p:cNvPr>
          <p:cNvSpPr/>
          <p:nvPr/>
        </p:nvSpPr>
        <p:spPr>
          <a:xfrm>
            <a:off x="683568" y="472514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Theorem: </a:t>
            </a:r>
            <a:r>
              <a:rPr lang="en-US" sz="2400" b="0" dirty="0"/>
              <a:t>Parallel Repetition reduces soundness error for interactive proofs. It is also honest-verifier ZK.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C67C5-5B1B-1E49-8D0B-6C3A605AFD8C}"/>
              </a:ext>
            </a:extLst>
          </p:cNvPr>
          <p:cNvSpPr/>
          <p:nvPr/>
        </p:nvSpPr>
        <p:spPr>
          <a:xfrm>
            <a:off x="1492107" y="3865694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Problem: </a:t>
            </a:r>
            <a:r>
              <a:rPr lang="en-US" sz="2400" b="0" dirty="0"/>
              <a:t>Lots of rounds</a:t>
            </a:r>
            <a:endParaRPr lang="en-US" sz="2400" dirty="0"/>
          </a:p>
        </p:txBody>
      </p:sp>
      <p:pic>
        <p:nvPicPr>
          <p:cNvPr id="1026" name="Picture 2" descr="smiley face from en.wikipedia.org">
            <a:hlinkClick r:id="rId5"/>
            <a:extLst>
              <a:ext uri="{FF2B5EF4-FFF2-40B4-BE49-F238E27FC236}">
                <a16:creationId xmlns:a16="http://schemas.microsoft.com/office/drawing/2014/main" id="{3D948C5B-7D66-2B3F-78F5-33E1CB91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41" y="5369726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D6D9AF4-146E-1844-B772-FC9CD47D92BB}"/>
              </a:ext>
            </a:extLst>
          </p:cNvPr>
          <p:cNvSpPr/>
          <p:nvPr/>
        </p:nvSpPr>
        <p:spPr>
          <a:xfrm>
            <a:off x="718866" y="43776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 [Goldreich-Krawczyk’90] </a:t>
            </a:r>
            <a:r>
              <a:rPr lang="en-US" sz="2400" dirty="0"/>
              <a:t>There exist ZK proofs whose p</a:t>
            </a:r>
            <a:r>
              <a:rPr lang="en-US" sz="2400" b="0" dirty="0"/>
              <a:t>arallel </a:t>
            </a:r>
            <a:r>
              <a:rPr lang="en-US" sz="2400" dirty="0"/>
              <a:t>r</a:t>
            </a:r>
            <a:r>
              <a:rPr lang="en-US" sz="2400" b="0" dirty="0"/>
              <a:t>epetition is NOT (malicious verifier) zero knowledge.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frown face">
            <a:extLst>
              <a:ext uri="{FF2B5EF4-FFF2-40B4-BE49-F238E27FC236}">
                <a16:creationId xmlns:a16="http://schemas.microsoft.com/office/drawing/2014/main" id="{8DC757CD-05E2-98BF-1CAF-75674970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32" y="1562308"/>
            <a:ext cx="16129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4CD4D4-4BF8-C411-3E99-607ECDA4CD49}"/>
              </a:ext>
            </a:extLst>
          </p:cNvPr>
          <p:cNvSpPr/>
          <p:nvPr/>
        </p:nvSpPr>
        <p:spPr>
          <a:xfrm>
            <a:off x="683568" y="397544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But the GK 90 counterexample is quite contrived. How about “natural protocols”, e.g. the GMW 3-coloring protocol from the last lecture? 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D6D9AF4-146E-1844-B772-FC9CD47D92BB}"/>
              </a:ext>
            </a:extLst>
          </p:cNvPr>
          <p:cNvSpPr/>
          <p:nvPr/>
        </p:nvSpPr>
        <p:spPr>
          <a:xfrm>
            <a:off x="718866" y="43776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 [Goldreich-Krawczyk’90] </a:t>
            </a:r>
            <a:r>
              <a:rPr lang="en-US" sz="2400" dirty="0"/>
              <a:t>There exist ZK proofs whose p</a:t>
            </a:r>
            <a:r>
              <a:rPr lang="en-US" sz="2400" b="0" dirty="0"/>
              <a:t>arallel </a:t>
            </a:r>
            <a:r>
              <a:rPr lang="en-US" sz="2400" dirty="0"/>
              <a:t>r</a:t>
            </a:r>
            <a:r>
              <a:rPr lang="en-US" sz="2400" b="0" dirty="0"/>
              <a:t>epetition is NOT (malicious verifier) zero knowledge.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3236FC-F547-D34C-8ABA-C99E6428A880}"/>
              </a:ext>
            </a:extLst>
          </p:cNvPr>
          <p:cNvSpPr/>
          <p:nvPr/>
        </p:nvSpPr>
        <p:spPr>
          <a:xfrm>
            <a:off x="683568" y="15623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 [Holmgren-Lombardi-Rothblum’21] </a:t>
            </a:r>
            <a:r>
              <a:rPr lang="en-US" sz="2400" b="0" dirty="0"/>
              <a:t>Parallel Repetition of the (Goldreich-Micali-Wigderson) 3COL protocol is </a:t>
            </a:r>
            <a:r>
              <a:rPr lang="en-US" sz="2400" b="1" i="1" dirty="0">
                <a:solidFill>
                  <a:srgbClr val="FF0000"/>
                </a:solidFill>
              </a:rPr>
              <a:t>not</a:t>
            </a:r>
            <a:r>
              <a:rPr lang="en-US" sz="2400" b="0" dirty="0"/>
              <a:t> zero-knowledge.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BE75B-C91A-AF4A-B33D-A926A38D9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9760" r="12988" b="5900"/>
          <a:stretch/>
        </p:blipFill>
        <p:spPr>
          <a:xfrm>
            <a:off x="1403648" y="2852936"/>
            <a:ext cx="655272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Reducing Soundness Error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FE359C-F71E-F349-A198-F5168EF3C6F2}"/>
              </a:ext>
            </a:extLst>
          </p:cNvPr>
          <p:cNvSpPr/>
          <p:nvPr/>
        </p:nvSpPr>
        <p:spPr>
          <a:xfrm>
            <a:off x="683568" y="2828835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Theorem [Goldreich-Kahan’95] </a:t>
            </a:r>
            <a:r>
              <a:rPr lang="en-US" sz="2400" b="0" dirty="0"/>
              <a:t>There is a constant-round ZK proof system for 3COL (with exponentially small soundness error), assuming discrete logarithms are hard (more generally, assuming the existence of collision-resistant hash functions).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AA15B9-BACA-9543-A949-84A324DA57C7}"/>
              </a:ext>
            </a:extLst>
          </p:cNvPr>
          <p:cNvSpPr/>
          <p:nvPr/>
        </p:nvSpPr>
        <p:spPr>
          <a:xfrm>
            <a:off x="679759" y="191683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Fortunately, we have:</a:t>
            </a:r>
          </a:p>
        </p:txBody>
      </p:sp>
    </p:spTree>
    <p:extLst>
      <p:ext uri="{BB962C8B-B14F-4D97-AF65-F5344CB8AC3E}">
        <p14:creationId xmlns:p14="http://schemas.microsoft.com/office/powerpoint/2010/main" val="32159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Topic 3: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36DC76DA-AABC-7449-9863-4E165B23C7C8}"/>
              </a:ext>
            </a:extLst>
          </p:cNvPr>
          <p:cNvSpPr txBox="1">
            <a:spLocks/>
          </p:cNvSpPr>
          <p:nvPr/>
        </p:nvSpPr>
        <p:spPr>
          <a:xfrm>
            <a:off x="132220" y="141277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Power of Interactive Proofs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C0D2DC3-F78C-E884-6F91-F8F3E0CB12D7}"/>
              </a:ext>
            </a:extLst>
          </p:cNvPr>
          <p:cNvSpPr txBox="1">
            <a:spLocks/>
          </p:cNvSpPr>
          <p:nvPr/>
        </p:nvSpPr>
        <p:spPr>
          <a:xfrm>
            <a:off x="132220" y="3717032"/>
            <a:ext cx="87129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What can we prove with interaction?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1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DA969E2-BFB2-59E7-8113-10EDDECDB393}"/>
              </a:ext>
            </a:extLst>
          </p:cNvPr>
          <p:cNvGrpSpPr/>
          <p:nvPr/>
        </p:nvGrpSpPr>
        <p:grpSpPr>
          <a:xfrm>
            <a:off x="323528" y="3268627"/>
            <a:ext cx="7108052" cy="1281414"/>
            <a:chOff x="323528" y="3268627"/>
            <a:chExt cx="7108052" cy="12814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DA8690-207B-2D45-B1C2-0CE1DC3D2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5" t="-2132" r="10483" b="58956"/>
            <a:stretch/>
          </p:blipFill>
          <p:spPr>
            <a:xfrm>
              <a:off x="585484" y="3268627"/>
              <a:ext cx="1081857" cy="8851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64B7040-CD5D-9740-9D51-D5FAB8AD3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14" b="59366"/>
            <a:stretch/>
          </p:blipFill>
          <p:spPr>
            <a:xfrm>
              <a:off x="6303624" y="3416420"/>
              <a:ext cx="648072" cy="670672"/>
            </a:xfrm>
            <a:prstGeom prst="rect">
              <a:avLst/>
            </a:prstGeom>
          </p:spPr>
        </p:pic>
        <p:sp>
          <p:nvSpPr>
            <p:cNvPr id="11" name="Rectangle 63">
              <a:extLst>
                <a:ext uri="{FF2B5EF4-FFF2-40B4-BE49-F238E27FC236}">
                  <a16:creationId xmlns:a16="http://schemas.microsoft.com/office/drawing/2014/main" id="{ADBA2894-B98C-F14D-A113-5255299BBCC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23528" y="4172002"/>
              <a:ext cx="1656184" cy="37803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rPr>
                <a:t>Prover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sp>
          <p:nvSpPr>
            <p:cNvPr id="12" name="Rectangle 63">
              <a:extLst>
                <a:ext uri="{FF2B5EF4-FFF2-40B4-BE49-F238E27FC236}">
                  <a16:creationId xmlns:a16="http://schemas.microsoft.com/office/drawing/2014/main" id="{819E2B35-2DB2-FA44-9179-BE828D804AC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775396" y="4064492"/>
              <a:ext cx="1656184" cy="37803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rPr>
                <a:t>Verifier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994CBBB-7E7A-C049-A3E3-3416258F8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60" y="548680"/>
            <a:ext cx="2030789" cy="20307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2C76B3-C1DF-4440-88B5-B114FA877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0" y="581040"/>
            <a:ext cx="2030788" cy="2030788"/>
          </a:xfrm>
          <a:prstGeom prst="rect">
            <a:avLst/>
          </a:prstGeom>
        </p:spPr>
      </p:pic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-2738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Interactive Proof for Graph </a:t>
            </a: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Non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-Isomorphism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94D8CC-D9BB-C245-A3D0-A18F394F225E}"/>
                  </a:ext>
                </a:extLst>
              </p:cNvPr>
              <p:cNvSpPr/>
              <p:nvPr/>
            </p:nvSpPr>
            <p:spPr>
              <a:xfrm>
                <a:off x="392909" y="2462237"/>
                <a:ext cx="15868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𝟎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94D8CC-D9BB-C245-A3D0-A18F394F2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" y="2462237"/>
                <a:ext cx="1586803" cy="523220"/>
              </a:xfrm>
              <a:prstGeom prst="rect">
                <a:avLst/>
              </a:prstGeom>
              <a:blipFill>
                <a:blip r:embed="rId6"/>
                <a:stretch>
                  <a:fillRect l="-7143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70E3CAB-8C31-D048-B812-3B8BF0C46CFA}"/>
                  </a:ext>
                </a:extLst>
              </p:cNvPr>
              <p:cNvSpPr/>
              <p:nvPr/>
            </p:nvSpPr>
            <p:spPr>
              <a:xfrm>
                <a:off x="3445168" y="2570106"/>
                <a:ext cx="15868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𝑮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70E3CAB-8C31-D048-B812-3B8BF0C46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68" y="2570106"/>
                <a:ext cx="1586803" cy="523220"/>
              </a:xfrm>
              <a:prstGeom prst="rect">
                <a:avLst/>
              </a:prstGeom>
              <a:blipFill>
                <a:blip r:embed="rId7"/>
                <a:stretch>
                  <a:fillRect l="-800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8CC916-5B42-824F-954C-5B64F664D5F5}"/>
              </a:ext>
            </a:extLst>
          </p:cNvPr>
          <p:cNvCxnSpPr>
            <a:cxnSpLocks/>
          </p:cNvCxnSpPr>
          <p:nvPr/>
        </p:nvCxnSpPr>
        <p:spPr>
          <a:xfrm>
            <a:off x="2174296" y="4533064"/>
            <a:ext cx="2351397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/>
              <p:nvPr/>
            </p:nvSpPr>
            <p:spPr>
              <a:xfrm>
                <a:off x="2488724" y="3985900"/>
                <a:ext cx="15868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24" y="3985900"/>
                <a:ext cx="1586803" cy="523220"/>
              </a:xfrm>
              <a:prstGeom prst="rect">
                <a:avLst/>
              </a:prstGeom>
              <a:blipFill>
                <a:blip r:embed="rId8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894FBB5-0764-6C4D-A4DE-27D4EB7657F1}"/>
              </a:ext>
            </a:extLst>
          </p:cNvPr>
          <p:cNvCxnSpPr>
            <a:cxnSpLocks/>
          </p:cNvCxnSpPr>
          <p:nvPr/>
        </p:nvCxnSpPr>
        <p:spPr>
          <a:xfrm>
            <a:off x="2228195" y="5976717"/>
            <a:ext cx="22974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/>
              <p:nvPr/>
            </p:nvSpPr>
            <p:spPr>
              <a:xfrm>
                <a:off x="585484" y="5429552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84" y="5429552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C96B8B1-D757-8F04-9B5A-B7A984A1B1BF}"/>
              </a:ext>
            </a:extLst>
          </p:cNvPr>
          <p:cNvSpPr/>
          <p:nvPr/>
        </p:nvSpPr>
        <p:spPr>
          <a:xfrm>
            <a:off x="6732240" y="1684454"/>
            <a:ext cx="219456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505156-4459-6B23-3DE0-FD6106608748}"/>
                  </a:ext>
                </a:extLst>
              </p:cNvPr>
              <p:cNvSpPr txBox="1"/>
              <p:nvPr/>
            </p:nvSpPr>
            <p:spPr>
              <a:xfrm>
                <a:off x="2508754" y="1099430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≇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505156-4459-6B23-3DE0-FD610660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54" y="1099430"/>
                <a:ext cx="599523" cy="738664"/>
              </a:xfrm>
              <a:prstGeom prst="rect">
                <a:avLst/>
              </a:prstGeom>
              <a:blipFill>
                <a:blip r:embed="rId10"/>
                <a:stretch>
                  <a:fillRect l="-20833" r="-20833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780603-C25A-15B4-3EA4-713CA07B2AFB}"/>
                  </a:ext>
                </a:extLst>
              </p:cNvPr>
              <p:cNvSpPr/>
              <p:nvPr/>
            </p:nvSpPr>
            <p:spPr>
              <a:xfrm>
                <a:off x="5004048" y="4504255"/>
                <a:ext cx="416716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Pick a random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a random permutation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780603-C25A-15B4-3EA4-713CA07B2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504255"/>
                <a:ext cx="4167168" cy="954107"/>
              </a:xfrm>
              <a:prstGeom prst="rect">
                <a:avLst/>
              </a:prstGeom>
              <a:blipFill>
                <a:blip r:embed="rId11"/>
                <a:stretch>
                  <a:fillRect l="-3049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AAD585-E9DB-65FE-7FCB-528A612C628D}"/>
                  </a:ext>
                </a:extLst>
              </p:cNvPr>
              <p:cNvSpPr/>
              <p:nvPr/>
            </p:nvSpPr>
            <p:spPr>
              <a:xfrm>
                <a:off x="5004323" y="5832266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Accept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AAD585-E9DB-65FE-7FCB-528A612C6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323" y="5832266"/>
                <a:ext cx="4167168" cy="523220"/>
              </a:xfrm>
              <a:prstGeom prst="rect">
                <a:avLst/>
              </a:prstGeom>
              <a:blipFill>
                <a:blip r:embed="rId12"/>
                <a:stretch>
                  <a:fillRect l="-304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8F42B47-032B-12F7-19FA-ABBBB081744C}"/>
              </a:ext>
            </a:extLst>
          </p:cNvPr>
          <p:cNvSpPr/>
          <p:nvPr/>
        </p:nvSpPr>
        <p:spPr>
          <a:xfrm>
            <a:off x="5605199" y="1053451"/>
            <a:ext cx="327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Completely unclear how to prove in NP.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F29E4E-9696-7867-73D4-54703154EF0E}"/>
              </a:ext>
            </a:extLst>
          </p:cNvPr>
          <p:cNvCxnSpPr>
            <a:cxnSpLocks/>
          </p:cNvCxnSpPr>
          <p:nvPr/>
        </p:nvCxnSpPr>
        <p:spPr>
          <a:xfrm>
            <a:off x="4939561" y="908720"/>
            <a:ext cx="280511" cy="432048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8" grpId="0"/>
      <p:bldP spid="18" grpId="0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window into a promised land…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44406B-6FF4-C59C-BF75-6381CF98B5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/>
          <a:stretch/>
        </p:blipFill>
        <p:spPr>
          <a:xfrm>
            <a:off x="467544" y="1340767"/>
            <a:ext cx="8136904" cy="53058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CD8B60-32D0-C3F8-51CA-5C04333F705E}"/>
              </a:ext>
            </a:extLst>
          </p:cNvPr>
          <p:cNvSpPr/>
          <p:nvPr/>
        </p:nvSpPr>
        <p:spPr>
          <a:xfrm>
            <a:off x="-396552" y="836712"/>
            <a:ext cx="3168352" cy="7632848"/>
          </a:xfrm>
          <a:prstGeom prst="rect">
            <a:avLst/>
          </a:prstGeom>
          <a:solidFill>
            <a:schemeClr val="bg1">
              <a:alpha val="887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D104D-3C60-613B-45B3-EDF841A52F17}"/>
              </a:ext>
            </a:extLst>
          </p:cNvPr>
          <p:cNvSpPr/>
          <p:nvPr/>
        </p:nvSpPr>
        <p:spPr>
          <a:xfrm>
            <a:off x="4355976" y="980728"/>
            <a:ext cx="4608512" cy="7632848"/>
          </a:xfrm>
          <a:prstGeom prst="rect">
            <a:avLst/>
          </a:prstGeom>
          <a:solidFill>
            <a:schemeClr val="bg1">
              <a:alpha val="887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2F060-4039-64CF-1341-0CE6586BFA17}"/>
              </a:ext>
            </a:extLst>
          </p:cNvPr>
          <p:cNvSpPr/>
          <p:nvPr/>
        </p:nvSpPr>
        <p:spPr>
          <a:xfrm>
            <a:off x="2771800" y="2996952"/>
            <a:ext cx="1584176" cy="3649642"/>
          </a:xfrm>
          <a:prstGeom prst="rect">
            <a:avLst/>
          </a:prstGeom>
          <a:solidFill>
            <a:schemeClr val="bg1">
              <a:alpha val="8875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A8690-207B-2D45-B1C2-0CE1DC3D2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182988" y="4451842"/>
            <a:ext cx="1081857" cy="88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B7040-CD5D-9740-9D51-D5FAB8AD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92516" y="4347105"/>
            <a:ext cx="648072" cy="67067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ADBA2894-B98C-F14D-A113-5255299BBCC5}"/>
              </a:ext>
            </a:extLst>
          </p:cNvPr>
          <p:cNvSpPr txBox="1">
            <a:spLocks noChangeArrowheads="1"/>
          </p:cNvSpPr>
          <p:nvPr/>
        </p:nvSpPr>
        <p:spPr>
          <a:xfrm>
            <a:off x="921032" y="535521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Prover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819E2B35-2DB2-FA44-9179-BE828D804ACB}"/>
              </a:ext>
            </a:extLst>
          </p:cNvPr>
          <p:cNvSpPr txBox="1">
            <a:spLocks noChangeArrowheads="1"/>
          </p:cNvSpPr>
          <p:nvPr/>
        </p:nvSpPr>
        <p:spPr>
          <a:xfrm>
            <a:off x="7164288" y="499517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Verifier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E56F2-09FF-DA42-99D3-8F9E97F4256A}"/>
              </a:ext>
            </a:extLst>
          </p:cNvPr>
          <p:cNvCxnSpPr>
            <a:cxnSpLocks/>
          </p:cNvCxnSpPr>
          <p:nvPr/>
        </p:nvCxnSpPr>
        <p:spPr>
          <a:xfrm>
            <a:off x="2937256" y="410385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/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5219D6-6DF9-7C48-9808-B9070DC19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508928"/>
                <a:ext cx="1733978" cy="523220"/>
              </a:xfrm>
              <a:prstGeom prst="rect">
                <a:avLst/>
              </a:prstGeom>
              <a:blipFill>
                <a:blip r:embed="rId4"/>
                <a:stretch>
                  <a:fillRect l="-21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4462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ZK Proof for Graph Isomorphism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/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𝐇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C39CD1-F31D-7643-AB56-CD58D8C4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56" y="3916226"/>
                <a:ext cx="1733978" cy="523220"/>
              </a:xfrm>
              <a:prstGeom prst="rect">
                <a:avLst/>
              </a:prstGeom>
              <a:blipFill>
                <a:blip r:embed="rId5"/>
                <a:stretch>
                  <a:fillRect l="-725" r="-289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/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random permutation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0A7B68E-AF47-EE4E-9587-BC3938859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625" y="4116272"/>
                <a:ext cx="4789920" cy="461665"/>
              </a:xfrm>
              <a:prstGeom prst="rect">
                <a:avLst/>
              </a:prstGeom>
              <a:blipFill>
                <a:blip r:embed="rId6"/>
                <a:stretch>
                  <a:fillRect l="-1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88CC916-5B42-824F-954C-5B64F664D5F5}"/>
              </a:ext>
            </a:extLst>
          </p:cNvPr>
          <p:cNvCxnSpPr>
            <a:cxnSpLocks/>
          </p:cNvCxnSpPr>
          <p:nvPr/>
        </p:nvCxnSpPr>
        <p:spPr>
          <a:xfrm>
            <a:off x="2826708" y="5263333"/>
            <a:ext cx="4423942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/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random challenge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FF01F02-0593-AA49-854F-5FA15B7DB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36" y="4716169"/>
                <a:ext cx="4167168" cy="523220"/>
              </a:xfrm>
              <a:prstGeom prst="rect">
                <a:avLst/>
              </a:prstGeom>
              <a:blipFill>
                <a:blip r:embed="rId7"/>
                <a:stretch>
                  <a:fillRect l="-121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894FBB5-0764-6C4D-A4DE-27D4EB7657F1}"/>
              </a:ext>
            </a:extLst>
          </p:cNvPr>
          <p:cNvCxnSpPr>
            <a:cxnSpLocks/>
          </p:cNvCxnSpPr>
          <p:nvPr/>
        </p:nvCxnSpPr>
        <p:spPr>
          <a:xfrm>
            <a:off x="2825699" y="6139897"/>
            <a:ext cx="44239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/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=0: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20AD263-AAA1-BF45-AE47-F14041EB6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0" y="5544236"/>
                <a:ext cx="5382977" cy="523220"/>
              </a:xfrm>
              <a:prstGeom prst="rect">
                <a:avLst/>
              </a:prstGeom>
              <a:blipFill>
                <a:blip r:embed="rId8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/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=1: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38C661F-9C98-2344-81E4-E42262745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6165304"/>
                <a:ext cx="5382977" cy="523220"/>
              </a:xfrm>
              <a:prstGeom prst="rect">
                <a:avLst/>
              </a:prstGeom>
              <a:blipFill>
                <a:blip r:embed="rId9"/>
                <a:stretch>
                  <a:fillRect l="-70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CA24EA33-90F8-DC48-96B7-729832632202}"/>
              </a:ext>
            </a:extLst>
          </p:cNvPr>
          <p:cNvSpPr/>
          <p:nvPr/>
        </p:nvSpPr>
        <p:spPr>
          <a:xfrm>
            <a:off x="812258" y="980728"/>
            <a:ext cx="8296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Zero Knowledge?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794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Power of Interactive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A75655-04A4-B674-D931-76D895502332}"/>
                  </a:ext>
                </a:extLst>
              </p:cNvPr>
              <p:cNvSpPr/>
              <p:nvPr/>
            </p:nvSpPr>
            <p:spPr>
              <a:xfrm>
                <a:off x="827584" y="2185700"/>
                <a:ext cx="806489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[Nisan’90, Lund-Fornow-Karloff-Nisan’90] </a:t>
                </a:r>
              </a:p>
              <a:p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There is an interactive proof for the statement that the number of satisfying assignments to a formula is a given number (this complexity class is called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#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A75655-04A4-B674-D931-76D895502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85700"/>
                <a:ext cx="8064896" cy="1815882"/>
              </a:xfrm>
              <a:prstGeom prst="rect">
                <a:avLst/>
              </a:prstGeom>
              <a:blipFill>
                <a:blip r:embed="rId3"/>
                <a:stretch>
                  <a:fillRect l="-1572" t="-3497" r="-1258"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1C7F2F-3703-8F8B-A8E8-FFB434663D81}"/>
                  </a:ext>
                </a:extLst>
              </p:cNvPr>
              <p:cNvSpPr/>
              <p:nvPr/>
            </p:nvSpPr>
            <p:spPr>
              <a:xfrm>
                <a:off x="827584" y="4345940"/>
                <a:ext cx="80648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[Shamir’90]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𝐼𝑃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𝑃𝑆𝑃𝐴𝐶𝐸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1C7F2F-3703-8F8B-A8E8-FFB434663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45940"/>
                <a:ext cx="8064896" cy="523220"/>
              </a:xfrm>
              <a:prstGeom prst="rect">
                <a:avLst/>
              </a:prstGeom>
              <a:blipFill>
                <a:blip r:embed="rId4"/>
                <a:stretch>
                  <a:fillRect l="-1572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6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Power of Interactive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7E5D85-B954-B0CB-B32A-1A82880D5607}"/>
                  </a:ext>
                </a:extLst>
              </p:cNvPr>
              <p:cNvSpPr/>
              <p:nvPr/>
            </p:nvSpPr>
            <p:spPr>
              <a:xfrm>
                <a:off x="834972" y="5517232"/>
                <a:ext cx="80648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[Babai-Fornow-Lund’90]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M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𝐼𝑃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𝑁𝐸𝑋𝑃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7E5D85-B954-B0CB-B32A-1A82880D5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2" y="5517232"/>
                <a:ext cx="8064896" cy="523220"/>
              </a:xfrm>
              <a:prstGeom prst="rect">
                <a:avLst/>
              </a:prstGeom>
              <a:blipFill>
                <a:blip r:embed="rId3"/>
                <a:stretch>
                  <a:fillRect l="-157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BEFAAA-3137-5E72-C939-B67EC6C0147A}"/>
              </a:ext>
            </a:extLst>
          </p:cNvPr>
          <p:cNvSpPr/>
          <p:nvPr/>
        </p:nvSpPr>
        <p:spPr>
          <a:xfrm>
            <a:off x="812316" y="126876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Definition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 of multi-prover interactive proofs [BenOr-Goldwasser-Kilian-Wigderson’88]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1" name="Google Shape;194;p19">
            <a:extLst>
              <a:ext uri="{FF2B5EF4-FFF2-40B4-BE49-F238E27FC236}">
                <a16:creationId xmlns:a16="http://schemas.microsoft.com/office/drawing/2014/main" id="{A6E6BD20-9269-62FD-D4F7-9FF3C043FDA1}"/>
              </a:ext>
            </a:extLst>
          </p:cNvPr>
          <p:cNvGrpSpPr/>
          <p:nvPr/>
        </p:nvGrpSpPr>
        <p:grpSpPr>
          <a:xfrm>
            <a:off x="2915816" y="2563173"/>
            <a:ext cx="2864224" cy="2309477"/>
            <a:chOff x="2034505" y="4311547"/>
            <a:chExt cx="2864224" cy="2309477"/>
          </a:xfrm>
        </p:grpSpPr>
        <p:sp>
          <p:nvSpPr>
            <p:cNvPr id="12" name="Google Shape;195;p19">
              <a:extLst>
                <a:ext uri="{FF2B5EF4-FFF2-40B4-BE49-F238E27FC236}">
                  <a16:creationId xmlns:a16="http://schemas.microsoft.com/office/drawing/2014/main" id="{C85BC22B-316F-C3C8-8C95-1B82D5314729}"/>
                </a:ext>
              </a:extLst>
            </p:cNvPr>
            <p:cNvSpPr txBox="1"/>
            <p:nvPr/>
          </p:nvSpPr>
          <p:spPr>
            <a:xfrm>
              <a:off x="2252182" y="4630618"/>
              <a:ext cx="620349" cy="78483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18366" r="-20404" b="-476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3" name="Google Shape;196;p19">
              <a:extLst>
                <a:ext uri="{FF2B5EF4-FFF2-40B4-BE49-F238E27FC236}">
                  <a16:creationId xmlns:a16="http://schemas.microsoft.com/office/drawing/2014/main" id="{0BA31B74-3179-4A11-C53E-3191A2140AE3}"/>
                </a:ext>
              </a:extLst>
            </p:cNvPr>
            <p:cNvSpPr txBox="1"/>
            <p:nvPr/>
          </p:nvSpPr>
          <p:spPr>
            <a:xfrm>
              <a:off x="3991334" y="4630618"/>
              <a:ext cx="620349" cy="78483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15999" r="-21998" b="-476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cxnSp>
          <p:nvCxnSpPr>
            <p:cNvPr id="14" name="Google Shape;197;p19">
              <a:extLst>
                <a:ext uri="{FF2B5EF4-FFF2-40B4-BE49-F238E27FC236}">
                  <a16:creationId xmlns:a16="http://schemas.microsoft.com/office/drawing/2014/main" id="{A9B14DB3-B27E-265E-50A9-685A0D378E1E}"/>
                </a:ext>
              </a:extLst>
            </p:cNvPr>
            <p:cNvCxnSpPr/>
            <p:nvPr/>
          </p:nvCxnSpPr>
          <p:spPr>
            <a:xfrm rot="10800000">
              <a:off x="2665809" y="5424582"/>
              <a:ext cx="547914" cy="470347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5" name="Google Shape;198;p19">
              <a:extLst>
                <a:ext uri="{FF2B5EF4-FFF2-40B4-BE49-F238E27FC236}">
                  <a16:creationId xmlns:a16="http://schemas.microsoft.com/office/drawing/2014/main" id="{7E3C3183-5F9E-4D44-C2F7-A3CFA7D27041}"/>
                </a:ext>
              </a:extLst>
            </p:cNvPr>
            <p:cNvCxnSpPr/>
            <p:nvPr/>
          </p:nvCxnSpPr>
          <p:spPr>
            <a:xfrm rot="10800000" flipH="1">
              <a:off x="3447815" y="5415448"/>
              <a:ext cx="543519" cy="479481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" name="Google Shape;199;p19">
              <a:extLst>
                <a:ext uri="{FF2B5EF4-FFF2-40B4-BE49-F238E27FC236}">
                  <a16:creationId xmlns:a16="http://schemas.microsoft.com/office/drawing/2014/main" id="{92CEBB71-5C6B-97CB-4D76-9B737F812A65}"/>
                </a:ext>
              </a:extLst>
            </p:cNvPr>
            <p:cNvSpPr txBox="1"/>
            <p:nvPr/>
          </p:nvSpPr>
          <p:spPr>
            <a:xfrm>
              <a:off x="3066964" y="5913501"/>
              <a:ext cx="1066771" cy="449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/>
            </a:p>
          </p:txBody>
        </p:sp>
        <p:cxnSp>
          <p:nvCxnSpPr>
            <p:cNvPr id="17" name="Google Shape;200;p19">
              <a:extLst>
                <a:ext uri="{FF2B5EF4-FFF2-40B4-BE49-F238E27FC236}">
                  <a16:creationId xmlns:a16="http://schemas.microsoft.com/office/drawing/2014/main" id="{45B04969-C422-08E6-F2B2-B9CB0F370D18}"/>
                </a:ext>
              </a:extLst>
            </p:cNvPr>
            <p:cNvCxnSpPr/>
            <p:nvPr/>
          </p:nvCxnSpPr>
          <p:spPr>
            <a:xfrm rot="10800000">
              <a:off x="2454964" y="5567584"/>
              <a:ext cx="547914" cy="470347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cxnSp>
          <p:nvCxnSpPr>
            <p:cNvPr id="18" name="Google Shape;201;p19">
              <a:extLst>
                <a:ext uri="{FF2B5EF4-FFF2-40B4-BE49-F238E27FC236}">
                  <a16:creationId xmlns:a16="http://schemas.microsoft.com/office/drawing/2014/main" id="{24EBE851-B3C7-3E2E-7689-6F42EF2D1C67}"/>
                </a:ext>
              </a:extLst>
            </p:cNvPr>
            <p:cNvCxnSpPr/>
            <p:nvPr/>
          </p:nvCxnSpPr>
          <p:spPr>
            <a:xfrm rot="10800000" flipH="1">
              <a:off x="3654302" y="5641300"/>
              <a:ext cx="543519" cy="479481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  <p:sp>
          <p:nvSpPr>
            <p:cNvPr id="19" name="Google Shape;202;p19">
              <a:extLst>
                <a:ext uri="{FF2B5EF4-FFF2-40B4-BE49-F238E27FC236}">
                  <a16:creationId xmlns:a16="http://schemas.microsoft.com/office/drawing/2014/main" id="{C777CFB5-53E1-7738-9A9F-367F87071613}"/>
                </a:ext>
              </a:extLst>
            </p:cNvPr>
            <p:cNvSpPr/>
            <p:nvPr/>
          </p:nvSpPr>
          <p:spPr>
            <a:xfrm>
              <a:off x="2390878" y="5680985"/>
              <a:ext cx="498726" cy="40011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0" name="Google Shape;203;p19">
              <a:extLst>
                <a:ext uri="{FF2B5EF4-FFF2-40B4-BE49-F238E27FC236}">
                  <a16:creationId xmlns:a16="http://schemas.microsoft.com/office/drawing/2014/main" id="{6DC0E2C3-6FF1-E52F-E702-8C3DFF87B2A5}"/>
                </a:ext>
              </a:extLst>
            </p:cNvPr>
            <p:cNvSpPr/>
            <p:nvPr/>
          </p:nvSpPr>
          <p:spPr>
            <a:xfrm>
              <a:off x="2824194" y="5281138"/>
              <a:ext cx="488916" cy="40011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60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1" name="Google Shape;204;p19">
              <a:extLst>
                <a:ext uri="{FF2B5EF4-FFF2-40B4-BE49-F238E27FC236}">
                  <a16:creationId xmlns:a16="http://schemas.microsoft.com/office/drawing/2014/main" id="{A723074E-0997-085B-057D-A137DB43656D}"/>
                </a:ext>
              </a:extLst>
            </p:cNvPr>
            <p:cNvSpPr/>
            <p:nvPr/>
          </p:nvSpPr>
          <p:spPr>
            <a:xfrm>
              <a:off x="3322920" y="5281138"/>
              <a:ext cx="494879" cy="40011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605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2" name="Google Shape;205;p19">
              <a:extLst>
                <a:ext uri="{FF2B5EF4-FFF2-40B4-BE49-F238E27FC236}">
                  <a16:creationId xmlns:a16="http://schemas.microsoft.com/office/drawing/2014/main" id="{E8B34D3C-D435-3D14-341E-841988DE960B}"/>
                </a:ext>
              </a:extLst>
            </p:cNvPr>
            <p:cNvSpPr/>
            <p:nvPr/>
          </p:nvSpPr>
          <p:spPr>
            <a:xfrm>
              <a:off x="3884372" y="5767020"/>
              <a:ext cx="504689" cy="40011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" name="Google Shape;206;p19">
              <a:extLst>
                <a:ext uri="{FF2B5EF4-FFF2-40B4-BE49-F238E27FC236}">
                  <a16:creationId xmlns:a16="http://schemas.microsoft.com/office/drawing/2014/main" id="{A542CA2A-22A2-EF46-4DE0-4607EF3A7C47}"/>
                </a:ext>
              </a:extLst>
            </p:cNvPr>
            <p:cNvSpPr/>
            <p:nvPr/>
          </p:nvSpPr>
          <p:spPr>
            <a:xfrm>
              <a:off x="2034505" y="4311547"/>
              <a:ext cx="2864224" cy="2309477"/>
            </a:xfrm>
            <a:prstGeom prst="rect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4C47220-D5FC-8208-74D8-8C895F2E3ABC}"/>
              </a:ext>
            </a:extLst>
          </p:cNvPr>
          <p:cNvSpPr/>
          <p:nvPr/>
        </p:nvSpPr>
        <p:spPr>
          <a:xfrm>
            <a:off x="5242679" y="4499432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MIP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58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1">
            <a:extLst>
              <a:ext uri="{FF2B5EF4-FFF2-40B4-BE49-F238E27FC236}">
                <a16:creationId xmlns:a16="http://schemas.microsoft.com/office/drawing/2014/main" id="{BE3F3D31-30F7-D44F-9340-9C784B2BF986}"/>
              </a:ext>
            </a:extLst>
          </p:cNvPr>
          <p:cNvSpPr txBox="1">
            <a:spLocks/>
          </p:cNvSpPr>
          <p:nvPr/>
        </p:nvSpPr>
        <p:spPr>
          <a:xfrm>
            <a:off x="-14953" y="116632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Power of Interactive Proofs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7E5D85-B954-B0CB-B32A-1A82880D5607}"/>
                  </a:ext>
                </a:extLst>
              </p:cNvPr>
              <p:cNvSpPr/>
              <p:nvPr/>
            </p:nvSpPr>
            <p:spPr>
              <a:xfrm>
                <a:off x="834972" y="5517232"/>
                <a:ext cx="806489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ea typeface="Cambria Math" panose="02040503050406030204" pitchFamily="18" charset="0"/>
                    <a:cs typeface="Arial Unicode MS" pitchFamily="34" charset="-128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  <a:cs typeface="Arial Unicode MS" pitchFamily="34" charset="-128"/>
                  </a:rPr>
                  <a:t> [Arora-Lund-Motwani-Sudan-Szegedy’92]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PCP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(3)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7E5D85-B954-B0CB-B32A-1A82880D5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2" y="5517232"/>
                <a:ext cx="8064896" cy="954107"/>
              </a:xfrm>
              <a:prstGeom prst="rect">
                <a:avLst/>
              </a:prstGeom>
              <a:blipFill>
                <a:blip r:embed="rId3"/>
                <a:stretch>
                  <a:fillRect l="-1572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BEFAAA-3137-5E72-C939-B67EC6C0147A}"/>
              </a:ext>
            </a:extLst>
          </p:cNvPr>
          <p:cNvSpPr/>
          <p:nvPr/>
        </p:nvSpPr>
        <p:spPr>
          <a:xfrm>
            <a:off x="812316" y="126876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a typeface="Cambria Math" panose="02040503050406030204" pitchFamily="18" charset="0"/>
                <a:cs typeface="Arial Unicode MS" pitchFamily="34" charset="-128"/>
              </a:rPr>
              <a:t>Definition</a:t>
            </a:r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 of probabilistically checkable proofs [Arora-Safra’92, Feige-Goldwasser-Lovasz-Safra-Szegedy’91]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1" name="Google Shape;194;p19">
            <a:extLst>
              <a:ext uri="{FF2B5EF4-FFF2-40B4-BE49-F238E27FC236}">
                <a16:creationId xmlns:a16="http://schemas.microsoft.com/office/drawing/2014/main" id="{A6E6BD20-9269-62FD-D4F7-9FF3C043FDA1}"/>
              </a:ext>
            </a:extLst>
          </p:cNvPr>
          <p:cNvGrpSpPr/>
          <p:nvPr/>
        </p:nvGrpSpPr>
        <p:grpSpPr>
          <a:xfrm>
            <a:off x="3301410" y="3567603"/>
            <a:ext cx="1713636" cy="1047233"/>
            <a:chOff x="2420099" y="5315977"/>
            <a:chExt cx="1713636" cy="1047233"/>
          </a:xfrm>
        </p:grpSpPr>
        <p:cxnSp>
          <p:nvCxnSpPr>
            <p:cNvPr id="14" name="Google Shape;197;p19">
              <a:extLst>
                <a:ext uri="{FF2B5EF4-FFF2-40B4-BE49-F238E27FC236}">
                  <a16:creationId xmlns:a16="http://schemas.microsoft.com/office/drawing/2014/main" id="{A9B14DB3-B27E-265E-50A9-685A0D378E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0099" y="5315977"/>
              <a:ext cx="793624" cy="57895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" name="Google Shape;199;p19">
              <a:extLst>
                <a:ext uri="{FF2B5EF4-FFF2-40B4-BE49-F238E27FC236}">
                  <a16:creationId xmlns:a16="http://schemas.microsoft.com/office/drawing/2014/main" id="{92CEBB71-5C6B-97CB-4D76-9B737F812A65}"/>
                </a:ext>
              </a:extLst>
            </p:cNvPr>
            <p:cNvSpPr txBox="1"/>
            <p:nvPr/>
          </p:nvSpPr>
          <p:spPr>
            <a:xfrm>
              <a:off x="3066964" y="5913501"/>
              <a:ext cx="1066771" cy="449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2128E20-224B-777E-F86C-D6336A8A2CE4}"/>
              </a:ext>
            </a:extLst>
          </p:cNvPr>
          <p:cNvSpPr/>
          <p:nvPr/>
        </p:nvSpPr>
        <p:spPr>
          <a:xfrm>
            <a:off x="1907704" y="2850980"/>
            <a:ext cx="5760640" cy="6812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4C4479-8C4E-0AD8-5E2D-1F1D8923E5A9}"/>
              </a:ext>
            </a:extLst>
          </p:cNvPr>
          <p:cNvCxnSpPr/>
          <p:nvPr/>
        </p:nvCxnSpPr>
        <p:spPr>
          <a:xfrm>
            <a:off x="2411760" y="2850980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6D0E03-5D11-4AAE-1E35-8CBA2E3EB2B8}"/>
              </a:ext>
            </a:extLst>
          </p:cNvPr>
          <p:cNvCxnSpPr/>
          <p:nvPr/>
        </p:nvCxnSpPr>
        <p:spPr>
          <a:xfrm>
            <a:off x="2987824" y="2850980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42F98E-8870-3753-6ADA-12621EB17C0C}"/>
              </a:ext>
            </a:extLst>
          </p:cNvPr>
          <p:cNvCxnSpPr/>
          <p:nvPr/>
        </p:nvCxnSpPr>
        <p:spPr>
          <a:xfrm>
            <a:off x="3563888" y="2852936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90CEB-8008-9C2D-614B-D307FB063D46}"/>
              </a:ext>
            </a:extLst>
          </p:cNvPr>
          <p:cNvCxnSpPr/>
          <p:nvPr/>
        </p:nvCxnSpPr>
        <p:spPr>
          <a:xfrm>
            <a:off x="4139952" y="2849024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51DA6A-4A36-DE9F-18BF-C47FA8C9331C}"/>
              </a:ext>
            </a:extLst>
          </p:cNvPr>
          <p:cNvCxnSpPr/>
          <p:nvPr/>
        </p:nvCxnSpPr>
        <p:spPr>
          <a:xfrm>
            <a:off x="4716016" y="2849024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FCC837-A6C4-3840-14CB-A2D55DA9FC3E}"/>
              </a:ext>
            </a:extLst>
          </p:cNvPr>
          <p:cNvCxnSpPr/>
          <p:nvPr/>
        </p:nvCxnSpPr>
        <p:spPr>
          <a:xfrm>
            <a:off x="5292080" y="2850980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19DD2F-D4D5-A831-5862-5364D0D087DB}"/>
              </a:ext>
            </a:extLst>
          </p:cNvPr>
          <p:cNvCxnSpPr/>
          <p:nvPr/>
        </p:nvCxnSpPr>
        <p:spPr>
          <a:xfrm>
            <a:off x="5940152" y="2847068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0C157C-658B-C59F-4BC3-47A43CEEAE78}"/>
              </a:ext>
            </a:extLst>
          </p:cNvPr>
          <p:cNvCxnSpPr/>
          <p:nvPr/>
        </p:nvCxnSpPr>
        <p:spPr>
          <a:xfrm>
            <a:off x="6516216" y="2847068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20816E-71AD-B75D-61C2-39525831B345}"/>
              </a:ext>
            </a:extLst>
          </p:cNvPr>
          <p:cNvCxnSpPr/>
          <p:nvPr/>
        </p:nvCxnSpPr>
        <p:spPr>
          <a:xfrm>
            <a:off x="7092280" y="2849024"/>
            <a:ext cx="0" cy="681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8B2B40-D957-637A-68A0-8B63E5A443F8}"/>
                  </a:ext>
                </a:extLst>
              </p:cNvPr>
              <p:cNvSpPr txBox="1"/>
              <p:nvPr/>
            </p:nvSpPr>
            <p:spPr>
              <a:xfrm>
                <a:off x="1966154" y="3007417"/>
                <a:ext cx="3871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8B2B40-D957-637A-68A0-8B63E5A44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154" y="3007417"/>
                <a:ext cx="387157" cy="369332"/>
              </a:xfrm>
              <a:prstGeom prst="rect">
                <a:avLst/>
              </a:prstGeom>
              <a:blipFill>
                <a:blip r:embed="rId4"/>
                <a:stretch>
                  <a:fillRect l="-12903" r="-64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DE6783-6DAD-ECF9-BC35-7D79FB4E79BC}"/>
                  </a:ext>
                </a:extLst>
              </p:cNvPr>
              <p:cNvSpPr txBox="1"/>
              <p:nvPr/>
            </p:nvSpPr>
            <p:spPr>
              <a:xfrm>
                <a:off x="2506214" y="2996952"/>
                <a:ext cx="3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DE6783-6DAD-ECF9-BC35-7D79FB4E7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214" y="2996952"/>
                <a:ext cx="394274" cy="369332"/>
              </a:xfrm>
              <a:prstGeom prst="rect">
                <a:avLst/>
              </a:prstGeom>
              <a:blipFill>
                <a:blip r:embed="rId5"/>
                <a:stretch>
                  <a:fillRect l="-9375" r="-625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AB5290-900C-6BF8-6C32-4B8E9981F888}"/>
                  </a:ext>
                </a:extLst>
              </p:cNvPr>
              <p:cNvSpPr txBox="1"/>
              <p:nvPr/>
            </p:nvSpPr>
            <p:spPr>
              <a:xfrm>
                <a:off x="3104273" y="2992712"/>
                <a:ext cx="3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AB5290-900C-6BF8-6C32-4B8E9981F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273" y="2992712"/>
                <a:ext cx="394274" cy="369332"/>
              </a:xfrm>
              <a:prstGeom prst="rect">
                <a:avLst/>
              </a:prstGeom>
              <a:blipFill>
                <a:blip r:embed="rId6"/>
                <a:stretch>
                  <a:fillRect l="-9375" r="-62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D97AF6-CC07-4E63-DFE0-34C1414D356F}"/>
                  </a:ext>
                </a:extLst>
              </p:cNvPr>
              <p:cNvSpPr txBox="1"/>
              <p:nvPr/>
            </p:nvSpPr>
            <p:spPr>
              <a:xfrm>
                <a:off x="3644333" y="2982247"/>
                <a:ext cx="3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D97AF6-CC07-4E63-DFE0-34C1414D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33" y="2982247"/>
                <a:ext cx="394274" cy="369332"/>
              </a:xfrm>
              <a:prstGeom prst="rect">
                <a:avLst/>
              </a:prstGeom>
              <a:blipFill>
                <a:blip r:embed="rId7"/>
                <a:stretch>
                  <a:fillRect l="-9375" r="-312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7956A4-3F6A-7D18-509E-22FC2915BE22}"/>
                  </a:ext>
                </a:extLst>
              </p:cNvPr>
              <p:cNvSpPr txBox="1"/>
              <p:nvPr/>
            </p:nvSpPr>
            <p:spPr>
              <a:xfrm>
                <a:off x="4278038" y="3007207"/>
                <a:ext cx="3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7956A4-3F6A-7D18-509E-22FC2915B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038" y="3007207"/>
                <a:ext cx="394274" cy="369332"/>
              </a:xfrm>
              <a:prstGeom prst="rect">
                <a:avLst/>
              </a:prstGeom>
              <a:blipFill>
                <a:blip r:embed="rId8"/>
                <a:stretch>
                  <a:fillRect l="-6250" r="-62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6C5A021-A4E4-CF71-244B-F1192AC455EF}"/>
                  </a:ext>
                </a:extLst>
              </p:cNvPr>
              <p:cNvSpPr txBox="1"/>
              <p:nvPr/>
            </p:nvSpPr>
            <p:spPr>
              <a:xfrm>
                <a:off x="4818098" y="2996742"/>
                <a:ext cx="394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6C5A021-A4E4-CF71-244B-F1192AC45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098" y="2996742"/>
                <a:ext cx="394274" cy="369332"/>
              </a:xfrm>
              <a:prstGeom prst="rect">
                <a:avLst/>
              </a:prstGeom>
              <a:blipFill>
                <a:blip r:embed="rId9"/>
                <a:stretch>
                  <a:fillRect l="-9375" r="-625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C8A87A-7331-302F-C476-903DB41B4D40}"/>
                  </a:ext>
                </a:extLst>
              </p:cNvPr>
              <p:cNvSpPr txBox="1"/>
              <p:nvPr/>
            </p:nvSpPr>
            <p:spPr>
              <a:xfrm>
                <a:off x="7202063" y="2976032"/>
                <a:ext cx="4141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C8A87A-7331-302F-C476-903DB41B4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063" y="2976032"/>
                <a:ext cx="414152" cy="369332"/>
              </a:xfrm>
              <a:prstGeom prst="rect">
                <a:avLst/>
              </a:prstGeom>
              <a:blipFill>
                <a:blip r:embed="rId10"/>
                <a:stretch>
                  <a:fillRect l="-5882" r="-29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A8DCD6-C784-7BC7-D46E-360D1259674A}"/>
                  </a:ext>
                </a:extLst>
              </p:cNvPr>
              <p:cNvSpPr txBox="1"/>
              <p:nvPr/>
            </p:nvSpPr>
            <p:spPr>
              <a:xfrm>
                <a:off x="5436096" y="2992712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A8DCD6-C784-7BC7-D46E-360D12596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992712"/>
                <a:ext cx="2997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D8C662-B701-9768-369B-4227C18829E7}"/>
                  </a:ext>
                </a:extLst>
              </p:cNvPr>
              <p:cNvSpPr txBox="1"/>
              <p:nvPr/>
            </p:nvSpPr>
            <p:spPr>
              <a:xfrm>
                <a:off x="6049935" y="2990574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D8C662-B701-9768-369B-4227C1882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35" y="2990574"/>
                <a:ext cx="29976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C7B089-505D-C827-2000-A75C86F202B4}"/>
                  </a:ext>
                </a:extLst>
              </p:cNvPr>
              <p:cNvSpPr txBox="1"/>
              <p:nvPr/>
            </p:nvSpPr>
            <p:spPr>
              <a:xfrm>
                <a:off x="6633175" y="2976032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C7B089-505D-C827-2000-A75C86F2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175" y="2976032"/>
                <a:ext cx="2997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oogle Shape;197;p19">
            <a:extLst>
              <a:ext uri="{FF2B5EF4-FFF2-40B4-BE49-F238E27FC236}">
                <a16:creationId xmlns:a16="http://schemas.microsoft.com/office/drawing/2014/main" id="{2F432D51-A7D5-8231-94AF-3524BBD84B31}"/>
              </a:ext>
            </a:extLst>
          </p:cNvPr>
          <p:cNvCxnSpPr>
            <a:cxnSpLocks/>
          </p:cNvCxnSpPr>
          <p:nvPr/>
        </p:nvCxnSpPr>
        <p:spPr>
          <a:xfrm flipV="1">
            <a:off x="4278038" y="3563691"/>
            <a:ext cx="1307938" cy="57895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" name="Google Shape;197;p19">
            <a:extLst>
              <a:ext uri="{FF2B5EF4-FFF2-40B4-BE49-F238E27FC236}">
                <a16:creationId xmlns:a16="http://schemas.microsoft.com/office/drawing/2014/main" id="{1D9276A1-215E-C22D-EC1C-A13FA983FF88}"/>
              </a:ext>
            </a:extLst>
          </p:cNvPr>
          <p:cNvCxnSpPr>
            <a:cxnSpLocks/>
          </p:cNvCxnSpPr>
          <p:nvPr/>
        </p:nvCxnSpPr>
        <p:spPr>
          <a:xfrm flipV="1">
            <a:off x="4477851" y="3593543"/>
            <a:ext cx="2931288" cy="65737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057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BE165-4574-0623-F340-229A225CC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95453" cy="69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117535-8265-82B5-721B-35FA539D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0"/>
            <a:ext cx="7772400" cy="6800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7370AE-CEF5-DE0F-5CA5-1FB5DB900BA7}"/>
              </a:ext>
            </a:extLst>
          </p:cNvPr>
          <p:cNvSpPr/>
          <p:nvPr/>
        </p:nvSpPr>
        <p:spPr>
          <a:xfrm>
            <a:off x="4577745" y="47667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Arial Unicode MS" pitchFamily="34" charset="-128"/>
              </a:rPr>
              <a:t>By Ryan O’Donnell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188640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Efficient Prover (given a Witness)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1618DF-6F94-9046-9E71-BC8FC01656BC}"/>
                  </a:ext>
                </a:extLst>
              </p:cNvPr>
              <p:cNvSpPr/>
              <p:nvPr/>
            </p:nvSpPr>
            <p:spPr>
              <a:xfrm>
                <a:off x="539552" y="1700808"/>
                <a:ext cx="829624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 both these protocols, the (honest) prover is actually polynomial-time </a:t>
                </a:r>
                <a:r>
                  <a:rPr lang="en-US" sz="2800" b="1" i="1" dirty="0"/>
                  <a:t>given the NP witness </a:t>
                </a:r>
                <a:r>
                  <a:rPr lang="en-US" sz="2800" dirty="0"/>
                  <a:t>(the square root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in the case of QR, and the isomorphism in the case of graph-iso.) 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1618DF-6F94-9046-9E71-BC8FC0165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8296245" cy="1815882"/>
              </a:xfrm>
              <a:prstGeom prst="rect">
                <a:avLst/>
              </a:prstGeom>
              <a:blipFill>
                <a:blip r:embed="rId3"/>
                <a:stretch>
                  <a:fillRect l="-1529" t="-3472" r="-76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68FED6-25B4-2E4F-AA72-EC19FF82D5C2}"/>
                  </a:ext>
                </a:extLst>
              </p:cNvPr>
              <p:cNvSpPr/>
              <p:nvPr/>
            </p:nvSpPr>
            <p:spPr>
              <a:xfrm>
                <a:off x="539552" y="3789040"/>
                <a:ext cx="8296245" cy="977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Soundness is nevertheless against any, even computationally unbounded,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68FED6-25B4-2E4F-AA72-EC19FF82D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9040"/>
                <a:ext cx="8296245" cy="977447"/>
              </a:xfrm>
              <a:prstGeom prst="rect">
                <a:avLst/>
              </a:prstGeom>
              <a:blipFill>
                <a:blip r:embed="rId4"/>
                <a:stretch>
                  <a:fillRect l="-1529" t="-6410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Do all NP languages have Perfect ZK proofs?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1618DF-6F94-9046-9E71-BC8FC01656BC}"/>
              </a:ext>
            </a:extLst>
          </p:cNvPr>
          <p:cNvSpPr/>
          <p:nvPr/>
        </p:nvSpPr>
        <p:spPr>
          <a:xfrm>
            <a:off x="539552" y="1196752"/>
            <a:ext cx="8296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showed two languages with perfect ZK proofs. Can we show this for </a:t>
            </a:r>
            <a:r>
              <a:rPr lang="en-US" sz="2800" i="1" dirty="0"/>
              <a:t>all</a:t>
            </a:r>
            <a:r>
              <a:rPr lang="en-US" sz="2800" dirty="0"/>
              <a:t> NP languages?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8FED6-25B4-2E4F-AA72-EC19FF82D5C2}"/>
              </a:ext>
            </a:extLst>
          </p:cNvPr>
          <p:cNvSpPr/>
          <p:nvPr/>
        </p:nvSpPr>
        <p:spPr>
          <a:xfrm>
            <a:off x="556233" y="2473732"/>
            <a:ext cx="8296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Theorem</a:t>
            </a:r>
            <a:r>
              <a:rPr lang="en-US" sz="2800" dirty="0"/>
              <a:t> [Fortnow’89, Aiello-Hastad’87] No, unless bizarre stuff happens in complexity theory (technically: the polynomial hierarchy collapses.)  </a:t>
            </a:r>
          </a:p>
        </p:txBody>
      </p:sp>
    </p:spTree>
    <p:extLst>
      <p:ext uri="{BB962C8B-B14F-4D97-AF65-F5344CB8AC3E}">
        <p14:creationId xmlns:p14="http://schemas.microsoft.com/office/powerpoint/2010/main" val="30911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Do all NP languages have ZK proofs?</a:t>
            </a:r>
            <a:endParaRPr lang="en-US" sz="40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F1291-D538-314A-862E-F924620969DC}"/>
              </a:ext>
            </a:extLst>
          </p:cNvPr>
          <p:cNvSpPr/>
          <p:nvPr/>
        </p:nvSpPr>
        <p:spPr>
          <a:xfrm>
            <a:off x="539551" y="1268760"/>
            <a:ext cx="8296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Nevertheless, today, we will show: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6DF76-AB3F-4C41-A3CE-9DDAA7249162}"/>
              </a:ext>
            </a:extLst>
          </p:cNvPr>
          <p:cNvSpPr/>
          <p:nvPr/>
        </p:nvSpPr>
        <p:spPr>
          <a:xfrm>
            <a:off x="553375" y="1844824"/>
            <a:ext cx="8296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Theorem</a:t>
            </a:r>
            <a:r>
              <a:rPr lang="en-US" sz="2800" dirty="0"/>
              <a:t> [Goldreich-Micali-Wigderson’87] Assuming one-way functions exist, all of NP has computational zero-knowledge proofs.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4D1A8C-D2DC-CC44-8CB5-5AEC346BFFB6}"/>
              </a:ext>
            </a:extLst>
          </p:cNvPr>
          <p:cNvSpPr/>
          <p:nvPr/>
        </p:nvSpPr>
        <p:spPr>
          <a:xfrm>
            <a:off x="539552" y="4237931"/>
            <a:ext cx="8296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</a:rPr>
              <a:t>This theorem is amazing</a:t>
            </a:r>
            <a:r>
              <a:rPr lang="en-US" sz="2800" dirty="0"/>
              <a:t>: it tells us that everything that can be proved (in the sense of Euclid) can be proved in zero knowledge!</a:t>
            </a:r>
          </a:p>
        </p:txBody>
      </p:sp>
    </p:spTree>
    <p:extLst>
      <p:ext uri="{BB962C8B-B14F-4D97-AF65-F5344CB8AC3E}">
        <p14:creationId xmlns:p14="http://schemas.microsoft.com/office/powerpoint/2010/main" val="6761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51174</TotalTime>
  <Words>3531</Words>
  <Application>Microsoft Macintosh PowerPoint</Application>
  <PresentationFormat>On-screen Show (4:3)</PresentationFormat>
  <Paragraphs>593</Paragraphs>
  <Slides>64</Slides>
  <Notes>64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1443</cp:revision>
  <dcterms:created xsi:type="dcterms:W3CDTF">2014-03-14T23:52:55Z</dcterms:created>
  <dcterms:modified xsi:type="dcterms:W3CDTF">2023-11-01T01:43:27Z</dcterms:modified>
</cp:coreProperties>
</file>