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29" r:id="rId2"/>
    <p:sldId id="677" r:id="rId3"/>
    <p:sldId id="679" r:id="rId4"/>
    <p:sldId id="696" r:id="rId5"/>
    <p:sldId id="697" r:id="rId6"/>
    <p:sldId id="699" r:id="rId7"/>
    <p:sldId id="680" r:id="rId8"/>
    <p:sldId id="675" r:id="rId9"/>
    <p:sldId id="676" r:id="rId10"/>
    <p:sldId id="681" r:id="rId11"/>
    <p:sldId id="671" r:id="rId12"/>
    <p:sldId id="682" r:id="rId13"/>
    <p:sldId id="683" r:id="rId14"/>
    <p:sldId id="684" r:id="rId15"/>
    <p:sldId id="685" r:id="rId16"/>
    <p:sldId id="690" r:id="rId17"/>
    <p:sldId id="688" r:id="rId18"/>
    <p:sldId id="689" r:id="rId19"/>
    <p:sldId id="691" r:id="rId20"/>
    <p:sldId id="692" r:id="rId21"/>
    <p:sldId id="700" r:id="rId22"/>
    <p:sldId id="6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90EA"/>
    <a:srgbClr val="1E177C"/>
    <a:srgbClr val="762416"/>
    <a:srgbClr val="EA968D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6"/>
    <p:restoredTop sz="76309" autoAdjust="0"/>
  </p:normalViewPr>
  <p:slideViewPr>
    <p:cSldViewPr>
      <p:cViewPr varScale="1">
        <p:scale>
          <a:sx n="95" d="100"/>
          <a:sy n="95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6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61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09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23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4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6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4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39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44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0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53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5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9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7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88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3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5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6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13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252028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Fundamental Issues</a:t>
            </a:r>
            <a:r>
              <a:rPr lang="en-US" sz="2800" dirty="0">
                <a:ea typeface="American Typewriter" charset="0"/>
                <a:cs typeface="American Typewriter" charset="0"/>
              </a:rPr>
              <a:t>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FAFB82D-0551-684C-BC70-1E191E638DF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3573016"/>
            <a:ext cx="7992888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1. Can ”reverse-engineer” the message starting from the signature  (Attack 1)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043FA74-8E48-934A-B0DF-9284FFCEEFC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25144"/>
            <a:ext cx="799288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2. Algebraic structure allows malleability (Attack 2)</a:t>
            </a:r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 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So, what is H? Some very complicated “hash” function.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 should be at least one-way to prevent Attack #1.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661248"/>
            <a:ext cx="901309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Hard to “algebraically manipulate” H(m) into H(related m’).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0534D-9E20-5746-A3A8-4F1EA7A4D0A7}"/>
              </a:ext>
            </a:extLst>
          </p:cNvPr>
          <p:cNvSpPr/>
          <p:nvPr/>
        </p:nvSpPr>
        <p:spPr>
          <a:xfrm>
            <a:off x="3779912" y="6278234"/>
            <a:ext cx="35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(to prevent Attack #2.)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589240"/>
            <a:ext cx="901309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Collision-resistance does not seem to be enough.  </a:t>
            </a:r>
            <a:r>
              <a:rPr lang="en-US" sz="2800" dirty="0">
                <a:ea typeface="American Typewriter" charset="0"/>
                <a:cs typeface="American Typewriter" charset="0"/>
              </a:rPr>
              <a:t>(Given a CRHF h(m), you may be able to produce h(m’) for related m’.)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5A345E1-6318-4645-A9C4-2065BDD56872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268760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Want: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is “non-malleable”. 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le 63">
            <a:extLst>
              <a:ext uri="{FF2B5EF4-FFF2-40B4-BE49-F238E27FC236}">
                <a16:creationId xmlns:a16="http://schemas.microsoft.com/office/drawing/2014/main" id="{B66D75EE-8D6D-A142-9E9F-06064581EA3B}"/>
              </a:ext>
            </a:extLst>
          </p:cNvPr>
          <p:cNvSpPr txBox="1">
            <a:spLocks noChangeArrowheads="1"/>
          </p:cNvSpPr>
          <p:nvPr/>
        </p:nvSpPr>
        <p:spPr>
          <a:xfrm>
            <a:off x="519832" y="1894441"/>
            <a:ext cx="8372648" cy="1188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Given H(m), it is hard to produce H(m’) for any </a:t>
            </a:r>
            <a:r>
              <a:rPr lang="en-US" sz="2800" i="1" dirty="0">
                <a:ea typeface="American Typewriter" charset="0"/>
                <a:cs typeface="American Typewriter" charset="0"/>
              </a:rPr>
              <a:t>non-trivially related </a:t>
            </a:r>
            <a:r>
              <a:rPr lang="en-US" sz="2800" dirty="0">
                <a:ea typeface="American Typewriter" charset="0"/>
                <a:cs typeface="American Typewriter" charset="0"/>
              </a:rPr>
              <a:t>m’.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For every PPT adv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and “every non-trivial relation”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</a:t>
                </a:r>
              </a:p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blipFill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4CAD4F2-8503-A640-BAD9-73749E257982}"/>
              </a:ext>
            </a:extLst>
          </p:cNvPr>
          <p:cNvSpPr/>
          <p:nvPr/>
        </p:nvSpPr>
        <p:spPr>
          <a:xfrm>
            <a:off x="4211960" y="3082573"/>
            <a:ext cx="3888432" cy="346427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228038-9225-434F-AB7C-0A3F11877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8512" r="6909" b="11970"/>
          <a:stretch/>
        </p:blipFill>
        <p:spPr>
          <a:xfrm>
            <a:off x="6156176" y="2035640"/>
            <a:ext cx="669710" cy="9335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6CA790-B915-1C43-B4D4-4FBFE14942FC}"/>
              </a:ext>
            </a:extLst>
          </p:cNvPr>
          <p:cNvSpPr/>
          <p:nvPr/>
        </p:nvSpPr>
        <p:spPr>
          <a:xfrm>
            <a:off x="502635" y="2966403"/>
            <a:ext cx="8094623" cy="111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How about the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blipFill>
                <a:blip r:embed="rId5"/>
                <a:stretch>
                  <a:fillRect l="-224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89193A0-D5D3-9A40-8CDF-F2DD5F0CFE11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340768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Proxy: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“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behaves like a random function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”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A4D3D-1AE5-854A-ACA9-63C9DA81B7C7}"/>
              </a:ext>
            </a:extLst>
          </p:cNvPr>
          <p:cNvGrpSpPr/>
          <p:nvPr/>
        </p:nvGrpSpPr>
        <p:grpSpPr>
          <a:xfrm>
            <a:off x="683568" y="3966317"/>
            <a:ext cx="3490630" cy="1908212"/>
            <a:chOff x="1278513" y="3032956"/>
            <a:chExt cx="3490630" cy="1908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a14:m>
                  <a:r>
                    <a:rPr lang="en-US" sz="6000" dirty="0">
                      <a:latin typeface="+mn-lt"/>
                      <a:ea typeface="American Typewriter" charset="0"/>
                      <a:cs typeface="American Typewriter" charset="0"/>
                    </a:rPr>
                    <a:t>(</a:t>
                  </a:r>
                </a:p>
              </p:txBody>
            </p:sp>
          </mc:Choice>
          <mc:Fallback xmlns="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blipFill>
                  <a:blip r:embed="rId3"/>
                  <a:stretch>
                    <a:fillRect l="-12150" r="-1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A55C8CBB-5C29-014A-89D0-B11E7FC0E83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3032956"/>
              <a:ext cx="1349271" cy="190821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6000" dirty="0">
                  <a:latin typeface="+mn-lt"/>
                  <a:ea typeface="American Typewriter" charset="0"/>
                  <a:cs typeface="American Typewriter" charset="0"/>
                </a:rPr>
                <a:t>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73F45B-5102-BF41-99AF-016253C80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2339751" y="3717032"/>
              <a:ext cx="1152129" cy="576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(A PRF also behaves like a random function,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𝑃𝑅𝐹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sz="2800" b="1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not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publicly computable.)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blipFill>
                <a:blip r:embed="rId5"/>
                <a:stretch>
                  <a:fillRect l="-1685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8010A820-A136-F746-ACAA-2182A96ACAC7}"/>
              </a:ext>
            </a:extLst>
          </p:cNvPr>
          <p:cNvSpPr txBox="1">
            <a:spLocks noChangeArrowheads="1"/>
          </p:cNvSpPr>
          <p:nvPr/>
        </p:nvSpPr>
        <p:spPr>
          <a:xfrm>
            <a:off x="686732" y="3212977"/>
            <a:ext cx="143389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Reality: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270C4FC5-540C-984E-AE24-199434C8A2BC}"/>
              </a:ext>
            </a:extLst>
          </p:cNvPr>
          <p:cNvSpPr txBox="1">
            <a:spLocks noChangeArrowheads="1"/>
          </p:cNvSpPr>
          <p:nvPr/>
        </p:nvSpPr>
        <p:spPr>
          <a:xfrm>
            <a:off x="4758142" y="3212976"/>
            <a:ext cx="435036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Random Oracle Heuristic: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blipFill>
                <a:blip r:embed="rId7"/>
                <a:stretch>
                  <a:fillRect l="-9756" r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blipFill>
                <a:blip r:embed="rId8"/>
                <a:stretch>
                  <a:fillRect l="-27103" r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F25195-445E-DA44-8AC9-74F91A0D4E4B}"/>
              </a:ext>
            </a:extLst>
          </p:cNvPr>
          <p:cNvSpPr/>
          <p:nvPr/>
        </p:nvSpPr>
        <p:spPr>
          <a:xfrm>
            <a:off x="2031630" y="4628035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a typeface="American Typewriter" charset="0"/>
                <a:cs typeface="American Typewriter" charset="0"/>
              </a:rPr>
              <a:t>H</a:t>
            </a:r>
            <a:endParaRPr lang="en-US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6D5B6-37C5-B84B-9EA5-67B3D659B4C1}"/>
              </a:ext>
            </a:extLst>
          </p:cNvPr>
          <p:cNvGrpSpPr/>
          <p:nvPr/>
        </p:nvGrpSpPr>
        <p:grpSpPr>
          <a:xfrm>
            <a:off x="5992333" y="4304795"/>
            <a:ext cx="819383" cy="461665"/>
            <a:chOff x="6127639" y="5170839"/>
            <a:chExt cx="819383" cy="4616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DC8923-F7BC-E24A-8433-3FD2C989B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6127639" y="5193196"/>
              <a:ext cx="819383" cy="40969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B4FBAB-38E4-E747-8BB0-DB409D458484}"/>
                </a:ext>
              </a:extLst>
            </p:cNvPr>
            <p:cNvSpPr/>
            <p:nvPr/>
          </p:nvSpPr>
          <p:spPr>
            <a:xfrm>
              <a:off x="6325074" y="5170839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a typeface="American Typewriter" charset="0"/>
                  <a:cs typeface="American Typewriter" charset="0"/>
                </a:rPr>
                <a:t>H</a:t>
              </a:r>
              <a:endParaRPr lang="en-US" sz="2400" b="1" dirty="0"/>
            </a:p>
          </p:txBody>
        </p:sp>
      </p:grpSp>
      <p:sp>
        <p:nvSpPr>
          <p:cNvPr id="29" name="Rectangle 63">
            <a:extLst>
              <a:ext uri="{FF2B5EF4-FFF2-40B4-BE49-F238E27FC236}">
                <a16:creationId xmlns:a16="http://schemas.microsoft.com/office/drawing/2014/main" id="{89DAC2C6-9E60-D54B-BA47-1645DE636D58}"/>
              </a:ext>
            </a:extLst>
          </p:cNvPr>
          <p:cNvSpPr txBox="1">
            <a:spLocks noChangeArrowheads="1"/>
          </p:cNvSpPr>
          <p:nvPr/>
        </p:nvSpPr>
        <p:spPr>
          <a:xfrm>
            <a:off x="4764205" y="5659387"/>
            <a:ext cx="448972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H is virtually a black box.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0" name="Rectangle 63">
            <a:extLst>
              <a:ext uri="{FF2B5EF4-FFF2-40B4-BE49-F238E27FC236}">
                <a16:creationId xmlns:a16="http://schemas.microsoft.com/office/drawing/2014/main" id="{CBA39279-1D04-FB45-B6F7-57A31D9E5DF4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5689004"/>
            <a:ext cx="435036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The only way to compute H is by calling the oracle.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  <p:bldP spid="24" grpId="0"/>
      <p:bldP spid="4" grpId="0"/>
      <p:bldP spid="29" grpId="0"/>
      <p:bldP spid="29" grpId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blipFill>
                <a:blip r:embed="rId3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A6D062-DC92-4648-BBAD-C301A9C288FC}"/>
              </a:ext>
            </a:extLst>
          </p:cNvPr>
          <p:cNvGrpSpPr/>
          <p:nvPr/>
        </p:nvGrpSpPr>
        <p:grpSpPr>
          <a:xfrm>
            <a:off x="3322431" y="3128003"/>
            <a:ext cx="3553825" cy="1412053"/>
            <a:chOff x="3322431" y="3128003"/>
            <a:chExt cx="3553825" cy="141205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FFEAEF5-C9C6-A345-852D-BACAECAC7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6447" y="4513529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4C4E8246-CF38-5D47-89C2-46EC47DB504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322431" y="4023035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a signature of m”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C33B7B0-20BF-4C48-B19E-9821232C9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3021" y="3645024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0CF9081-01A1-0C49-80B4-0B0B6607087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51920" y="3128003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H(m)”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FD073B-AC32-B744-89B5-0EC9B2634BE1}"/>
              </a:ext>
            </a:extLst>
          </p:cNvPr>
          <p:cNvCxnSpPr>
            <a:cxnSpLocks/>
          </p:cNvCxnSpPr>
          <p:nvPr/>
        </p:nvCxnSpPr>
        <p:spPr>
          <a:xfrm>
            <a:off x="3513021" y="2911979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</m:oMath>
                  </m:oMathPara>
                </a14:m>
                <a:endParaRPr lang="en-US" sz="28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0768CD-54DA-2E4D-B554-C27BF1F3265D}"/>
              </a:ext>
            </a:extLst>
          </p:cNvPr>
          <p:cNvCxnSpPr>
            <a:cxnSpLocks/>
          </p:cNvCxnSpPr>
          <p:nvPr/>
        </p:nvCxnSpPr>
        <p:spPr>
          <a:xfrm>
            <a:off x="3614654" y="5466120"/>
            <a:ext cx="2418747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Then, there is an algorithm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ℬ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that solves the RSA problem.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blipFill>
                <a:blip r:embed="rId7"/>
                <a:stretch>
                  <a:fillRect l="-4082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𝑄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-query)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blipFill>
                <a:blip r:embed="rId3"/>
                <a:stretch>
                  <a:fillRect l="-151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32" name="Rectangle 63">
            <a:extLst>
              <a:ext uri="{FF2B5EF4-FFF2-40B4-BE49-F238E27FC236}">
                <a16:creationId xmlns:a16="http://schemas.microsoft.com/office/drawing/2014/main" id="{D8F1DEEC-9275-0C47-9264-5636057704E6}"/>
              </a:ext>
            </a:extLst>
          </p:cNvPr>
          <p:cNvSpPr txBox="1">
            <a:spLocks noChangeArrowheads="1"/>
          </p:cNvSpPr>
          <p:nvPr/>
        </p:nvSpPr>
        <p:spPr>
          <a:xfrm>
            <a:off x="3137345" y="336412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951FD81E-1B38-C743-BD8A-7E6116B4CEC7}"/>
              </a:ext>
            </a:extLst>
          </p:cNvPr>
          <p:cNvSpPr txBox="1">
            <a:spLocks noChangeArrowheads="1"/>
          </p:cNvSpPr>
          <p:nvPr/>
        </p:nvSpPr>
        <p:spPr>
          <a:xfrm>
            <a:off x="2423794" y="396071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“normal”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Pick random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blipFill>
                <a:blip r:embed="rId12"/>
                <a:stretch>
                  <a:fillRect l="-391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240360" cy="517021"/>
            <a:chOff x="3491880" y="4494507"/>
            <a:chExt cx="3240360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blipFill>
                  <a:blip r:embed="rId13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1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  <p:bldP spid="33" grpId="0"/>
      <p:bldP spid="40" grpId="0"/>
      <p:bldP spid="4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Claim: To produce a successful forgery,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must have queried the hash oracle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800" dirty="0" err="1">
                    <a:ea typeface="American Typewriter" charset="0"/>
                    <a:cs typeface="American Typewriter" charset="0"/>
                  </a:rPr>
                  <a:t>W.p.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𝑄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the trap.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7" r="-1214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312368" cy="517021"/>
            <a:chOff x="3491880" y="4494507"/>
            <a:chExt cx="3312368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blipFill>
                  <a:blip r:embed="rId12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ea typeface="American Typewriter" charset="0"/>
                    <a:cs typeface="American Typewriter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, yay!</a:t>
                </a:r>
              </a:p>
            </p:txBody>
          </p:sp>
        </mc:Choice>
        <mc:Fallback xmlns="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blipFill>
                <a:blip r:embed="rId13"/>
                <a:stretch>
                  <a:fillRect l="-2917" t="-238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16BAEC-49D7-6F4F-A412-19BE3D5FEE82}"/>
              </a:ext>
            </a:extLst>
          </p:cNvPr>
          <p:cNvCxnSpPr>
            <a:cxnSpLocks/>
          </p:cNvCxnSpPr>
          <p:nvPr/>
        </p:nvCxnSpPr>
        <p:spPr>
          <a:xfrm flipH="1">
            <a:off x="176390" y="6371792"/>
            <a:ext cx="93610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3">
            <a:extLst>
              <a:ext uri="{FF2B5EF4-FFF2-40B4-BE49-F238E27FC236}">
                <a16:creationId xmlns:a16="http://schemas.microsoft.com/office/drawing/2014/main" id="{FC4D1703-1A9A-324F-A4F3-E038C0394E8E}"/>
              </a:ext>
            </a:extLst>
          </p:cNvPr>
          <p:cNvSpPr txBox="1">
            <a:spLocks noChangeArrowheads="1"/>
          </p:cNvSpPr>
          <p:nvPr/>
        </p:nvSpPr>
        <p:spPr>
          <a:xfrm>
            <a:off x="2009064" y="5887916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</p:spTree>
    <p:extLst>
      <p:ext uri="{BB962C8B-B14F-4D97-AF65-F5344CB8AC3E}">
        <p14:creationId xmlns:p14="http://schemas.microsoft.com/office/powerpoint/2010/main" val="2157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2636912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Assuming the existence of one-way functions and collision-resistant hash function families, there are digital signature schemes.  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C33B41F9-E281-2F45-B51D-C41E8BE88389}"/>
              </a:ext>
            </a:extLst>
          </p:cNvPr>
          <p:cNvSpPr txBox="1">
            <a:spLocks/>
          </p:cNvSpPr>
          <p:nvPr/>
        </p:nvSpPr>
        <p:spPr>
          <a:xfrm>
            <a:off x="179512" y="2060848"/>
            <a:ext cx="237824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showed: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Bottomline: Hashed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In practice, we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be the SHA-3 hash function.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37037C5-BDB2-EB4B-AB01-A6189023E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04257"/>
            <a:ext cx="4171652" cy="2085826"/>
          </a:xfrm>
          <a:prstGeom prst="rect">
            <a:avLst/>
          </a:prstGeom>
        </p:spPr>
      </p:pic>
      <p:sp>
        <p:nvSpPr>
          <p:cNvPr id="33" name="Rectangle 63">
            <a:extLst>
              <a:ext uri="{FF2B5EF4-FFF2-40B4-BE49-F238E27FC236}">
                <a16:creationId xmlns:a16="http://schemas.microsoft.com/office/drawing/2014/main" id="{06CD9B43-9667-F046-84BA-1AAD3C593D19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18477"/>
            <a:ext cx="8365026" cy="26109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… and believe that </a:t>
            </a:r>
            <a:r>
              <a:rPr lang="en-US" sz="2800" dirty="0">
                <a:ea typeface="American Typewriter" charset="0"/>
                <a:cs typeface="American Typewriter" charset="0"/>
              </a:rPr>
              <a:t>SHA-3 ”acts like a random function”. That’s the heuristic. On the one hand, it doesn’t make any sense, but on the other, it has served us well so far. No attacks against RSA + SHA-3, for example.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0FB59BFD-859F-744C-A022-F12F58B597D3}"/>
              </a:ext>
            </a:extLst>
          </p:cNvPr>
          <p:cNvSpPr txBox="1">
            <a:spLocks noChangeArrowheads="1"/>
          </p:cNvSpPr>
          <p:nvPr/>
        </p:nvSpPr>
        <p:spPr>
          <a:xfrm>
            <a:off x="1901655" y="598237"/>
            <a:ext cx="5340690" cy="1126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(PKCS Standard, used everywhere)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Yet another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2B18F1E8-B569-55B4-C6C2-4F3EC4688301}"/>
              </a:ext>
            </a:extLst>
          </p:cNvPr>
          <p:cNvSpPr txBox="1">
            <a:spLocks noChangeArrowheads="1"/>
          </p:cNvSpPr>
          <p:nvPr/>
        </p:nvSpPr>
        <p:spPr>
          <a:xfrm>
            <a:off x="2864777" y="1556792"/>
            <a:ext cx="3414446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Gennaro-Halevi-Rabin’99</a:t>
            </a:r>
          </a:p>
        </p:txBody>
      </p:sp>
    </p:spTree>
    <p:extLst>
      <p:ext uri="{BB962C8B-B14F-4D97-AF65-F5344CB8AC3E}">
        <p14:creationId xmlns:p14="http://schemas.microsoft.com/office/powerpoint/2010/main" val="1048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Many Variants of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CED9415-F5D2-F34C-9AB6-31181A5381FD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4293096"/>
            <a:ext cx="748883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Ring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Protection for Whistleblowers 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6949593-533B-9B42-B6C5-E4E6DA4B98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013176"/>
            <a:ext cx="86409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Threshold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Protecting against loss of secret key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262410B4-A705-D947-AA45-46C3758FF62E}"/>
              </a:ext>
            </a:extLst>
          </p:cNvPr>
          <p:cNvSpPr txBox="1">
            <a:spLocks noChangeArrowheads="1"/>
          </p:cNvSpPr>
          <p:nvPr/>
        </p:nvSpPr>
        <p:spPr>
          <a:xfrm>
            <a:off x="129063" y="2204864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Aggregate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Compressing many signatures into one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2B18F1E8-B569-55B4-C6C2-4F3EC4688301}"/>
              </a:ext>
            </a:extLst>
          </p:cNvPr>
          <p:cNvSpPr txBox="1">
            <a:spLocks noChangeArrowheads="1"/>
          </p:cNvSpPr>
          <p:nvPr/>
        </p:nvSpPr>
        <p:spPr>
          <a:xfrm>
            <a:off x="869522" y="2816932"/>
            <a:ext cx="764253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Boneh-Lynn-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Shacham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 (BLS) Signatures from “Bilinear maps”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9F4E193-F136-4A6F-868C-E1D104DA2246}"/>
              </a:ext>
            </a:extLst>
          </p:cNvPr>
          <p:cNvSpPr txBox="1">
            <a:spLocks noChangeArrowheads="1"/>
          </p:cNvSpPr>
          <p:nvPr/>
        </p:nvSpPr>
        <p:spPr>
          <a:xfrm>
            <a:off x="2874967" y="5733256"/>
            <a:ext cx="368209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(won’t show in this class)</a:t>
            </a:r>
          </a:p>
        </p:txBody>
      </p:sp>
    </p:spTree>
    <p:extLst>
      <p:ext uri="{BB962C8B-B14F-4D97-AF65-F5344CB8AC3E}">
        <p14:creationId xmlns:p14="http://schemas.microsoft.com/office/powerpoint/2010/main" val="35902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2996952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Digital Signature schemes exist </a:t>
              </a:r>
              <a:r>
                <a:rPr lang="en-US" sz="2800" b="0" i="1" dirty="0">
                  <a:ea typeface="American Typewriter" charset="0"/>
                  <a:cs typeface="American Typewriter" charset="0"/>
                </a:rPr>
                <a:t>if and only if 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one-way functions exist.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3">
            <a:extLst>
              <a:ext uri="{FF2B5EF4-FFF2-40B4-BE49-F238E27FC236}">
                <a16:creationId xmlns:a16="http://schemas.microsoft.com/office/drawing/2014/main" id="{4ADCCB53-BA29-2948-9506-EFAB7B3B3480}"/>
              </a:ext>
            </a:extLst>
          </p:cNvPr>
          <p:cNvSpPr txBox="1">
            <a:spLocks noChangeArrowheads="1"/>
          </p:cNvSpPr>
          <p:nvPr/>
        </p:nvSpPr>
        <p:spPr>
          <a:xfrm>
            <a:off x="311430" y="692696"/>
            <a:ext cx="8869082" cy="2808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It turns out that collision-resistant hashing is not necessary.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774088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 Construction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110B74B-0718-FDF2-E5BD-241FC8292AC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1028290"/>
                <a:ext cx="8428218" cy="139259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Start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𝑂𝑇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𝐺𝑒𝑛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𝑂𝑇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𝑆𝑖𝑔𝑛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𝑂𝑇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𝑉𝑒𝑟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 one-time signature scheme that can sign arbitrarily long messages. 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     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800" dirty="0" err="1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+ collision-resistant hashing)</a:t>
                </a:r>
              </a:p>
            </p:txBody>
          </p:sp>
        </mc:Choice>
        <mc:Fallback xmlns="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110B74B-0718-FDF2-E5BD-241FC829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28290"/>
                <a:ext cx="8428218" cy="1392598"/>
              </a:xfrm>
              <a:prstGeom prst="rect">
                <a:avLst/>
              </a:prstGeom>
              <a:blipFill>
                <a:blip r:embed="rId3"/>
                <a:stretch>
                  <a:fillRect l="-1504" t="-4545" r="-300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4D417B6E-0906-13CA-7044-736D1B1A9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96" y="4817087"/>
            <a:ext cx="4563908" cy="1996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A6D0720F-33BB-CAE3-5F19-1A186CD6EE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8325" y="2501647"/>
                <a:ext cx="8428218" cy="5872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Build a (virtual) tree of depth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security param.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A6D0720F-33BB-CAE3-5F19-1A186CD6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5" y="2501647"/>
                <a:ext cx="8428218" cy="587248"/>
              </a:xfrm>
              <a:prstGeom prst="rect">
                <a:avLst/>
              </a:prstGeom>
              <a:blipFill>
                <a:blip r:embed="rId5"/>
                <a:stretch>
                  <a:fillRect l="-1504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737ED40F-0027-0C36-5825-FBE666A129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3140968"/>
                <a:ext cx="7820927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be a PRF key,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737ED40F-0027-0C36-5825-FBE666A12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140968"/>
                <a:ext cx="7820927" cy="936104"/>
              </a:xfrm>
              <a:prstGeom prst="rect">
                <a:avLst/>
              </a:prstGeom>
              <a:blipFill>
                <a:blip r:embed="rId6"/>
                <a:stretch>
                  <a:fillRect l="-1621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774088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 Construction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2CE5A94-9BF1-7142-8624-B4DEBBEFB8C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0885" y="2999901"/>
                <a:ext cx="8428218" cy="5872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Signature keys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𝑂𝑇𝑉𝐾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2CE5A94-9BF1-7142-8624-B4DEBBEF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5" y="2999901"/>
                <a:ext cx="8428218" cy="587248"/>
              </a:xfrm>
              <a:prstGeom prst="rect">
                <a:avLst/>
              </a:prstGeom>
              <a:blipFill>
                <a:blip r:embed="rId3"/>
                <a:stretch>
                  <a:fillRect l="-1353"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00981F4B-4955-4A69-8C75-578847D1B02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561832"/>
                <a:ext cx="8428218" cy="14513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Signing Algorithm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: 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Pick a random leaf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Generate the authentication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00981F4B-4955-4A69-8C75-578847D1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61832"/>
                <a:ext cx="8428218" cy="1451344"/>
              </a:xfrm>
              <a:prstGeom prst="rect">
                <a:avLst/>
              </a:prstGeom>
              <a:blipFill>
                <a:blip r:embed="rId4"/>
                <a:stretch>
                  <a:fillRect l="-1504" t="-347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9751E74-8A50-4F66-D188-78A3E55155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5593616"/>
                <a:ext cx="3836892" cy="4996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9751E74-8A50-4F66-D188-78A3E5515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93616"/>
                <a:ext cx="3836892" cy="499680"/>
              </a:xfrm>
              <a:prstGeom prst="rect">
                <a:avLst/>
              </a:prstGeom>
              <a:blipFill>
                <a:blip r:embed="rId5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38100F88-C1B4-2F66-AA26-4AF39C23B6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7664" y="5089560"/>
                <a:ext cx="5791868" cy="4996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𝑆𝑖𝑔𝑛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38100F88-C1B4-2F66-AA26-4AF39C23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89560"/>
                <a:ext cx="5791868" cy="49968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D2C1EB54-D3E6-40DA-32E6-F6CD26D7D0D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0885" y="6154120"/>
                <a:ext cx="8428218" cy="5872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The signature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D2C1EB54-D3E6-40DA-32E6-F6CD26D7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5" y="6154120"/>
                <a:ext cx="8428218" cy="587248"/>
              </a:xfrm>
              <a:prstGeom prst="rect">
                <a:avLst/>
              </a:prstGeom>
              <a:blipFill>
                <a:blip r:embed="rId7"/>
                <a:stretch>
                  <a:fillRect l="-1353"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9695E19-7AFC-A02D-BD31-E04C1C5E3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44" y="888478"/>
            <a:ext cx="4563908" cy="19962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5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774088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 Construction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3D862F99-795D-7F1A-5E64-B8F26D94FE1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916832"/>
            <a:ext cx="8428218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Historically regarded as inefficient; therefore, never used in practice. </a:t>
            </a:r>
            <a:endParaRPr lang="en-US" sz="2800" dirty="0">
              <a:solidFill>
                <a:schemeClr val="tx1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B66D73F1-ACA0-D2ED-6EF0-3C1178429B5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3068960"/>
            <a:ext cx="8428218" cy="2304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However, this signature scheme (or variants thereof) are now called “hash-based signatures” and seeing a re-emergence as a candidate post-quantum secure signature scheme.  E.g. https://</a:t>
            </a:r>
            <a:r>
              <a:rPr lang="en-US" sz="2800" dirty="0" err="1">
                <a:latin typeface="+mn-lt"/>
                <a:ea typeface="American Typewriter" charset="0"/>
                <a:cs typeface="American Typewriter" charset="0"/>
              </a:rPr>
              <a:t>sphincs.org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/</a:t>
            </a:r>
            <a:endParaRPr lang="en-US" sz="2800" dirty="0">
              <a:solidFill>
                <a:schemeClr val="tx1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Direct Constructions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CED9415-F5D2-F34C-9AB6-31181A5381FD}"/>
              </a:ext>
            </a:extLst>
          </p:cNvPr>
          <p:cNvSpPr txBox="1">
            <a:spLocks noChangeArrowheads="1"/>
          </p:cNvSpPr>
          <p:nvPr/>
        </p:nvSpPr>
        <p:spPr>
          <a:xfrm>
            <a:off x="542369" y="3212976"/>
            <a:ext cx="835292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“Hash-and-Sign”: Secure in the “random oracle model”.  </a:t>
            </a:r>
          </a:p>
        </p:txBody>
      </p:sp>
    </p:spTree>
    <p:extLst>
      <p:ext uri="{BB962C8B-B14F-4D97-AF65-F5344CB8AC3E}">
        <p14:creationId xmlns:p14="http://schemas.microsoft.com/office/powerpoint/2010/main" val="2473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551966AE-AF8D-0D46-823A-B534129B5B33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blipFill>
                <a:blip r:embed="rId6"/>
                <a:stretch>
                  <a:fillRect l="-26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3312368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and output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 as the forgery.</a:t>
                </a:r>
                <a:r>
                  <a:rPr lang="en-US" sz="28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 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3">
            <a:extLst>
              <a:ext uri="{FF2B5EF4-FFF2-40B4-BE49-F238E27FC236}">
                <a16:creationId xmlns:a16="http://schemas.microsoft.com/office/drawing/2014/main" id="{18EE0532-D1E9-A744-93A3-C0902F30E8B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97152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Malleable!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Given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you can produce a signature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blipFill>
                <a:blip r:embed="rId6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386CF97-A11D-2F46-9FBA-AD3ABD24C9CB}"/>
              </a:ext>
            </a:extLst>
          </p:cNvPr>
          <p:cNvSpPr/>
          <p:nvPr/>
        </p:nvSpPr>
        <p:spPr>
          <a:xfrm>
            <a:off x="4139952" y="594928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48540</TotalTime>
  <Words>1450</Words>
  <Application>Microsoft Macintosh PowerPoint</Application>
  <PresentationFormat>On-screen Show (4:3)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1265</cp:revision>
  <dcterms:created xsi:type="dcterms:W3CDTF">2014-03-14T23:52:55Z</dcterms:created>
  <dcterms:modified xsi:type="dcterms:W3CDTF">2023-10-23T02:37:22Z</dcterms:modified>
</cp:coreProperties>
</file>