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sldIdLst>
    <p:sldId id="529" r:id="rId2"/>
    <p:sldId id="702" r:id="rId3"/>
    <p:sldId id="637" r:id="rId4"/>
    <p:sldId id="662" r:id="rId5"/>
    <p:sldId id="624" r:id="rId6"/>
    <p:sldId id="663" r:id="rId7"/>
    <p:sldId id="703" r:id="rId8"/>
    <p:sldId id="625" r:id="rId9"/>
    <p:sldId id="627" r:id="rId10"/>
    <p:sldId id="629" r:id="rId11"/>
    <p:sldId id="700" r:id="rId12"/>
    <p:sldId id="631" r:id="rId13"/>
    <p:sldId id="665" r:id="rId14"/>
    <p:sldId id="667" r:id="rId15"/>
    <p:sldId id="670" r:id="rId16"/>
    <p:sldId id="668" r:id="rId17"/>
    <p:sldId id="701" r:id="rId18"/>
    <p:sldId id="704" r:id="rId19"/>
    <p:sldId id="685" r:id="rId20"/>
    <p:sldId id="633" r:id="rId21"/>
    <p:sldId id="642" r:id="rId22"/>
    <p:sldId id="643" r:id="rId23"/>
    <p:sldId id="705" r:id="rId24"/>
    <p:sldId id="644" r:id="rId25"/>
    <p:sldId id="645" r:id="rId26"/>
    <p:sldId id="664" r:id="rId27"/>
    <p:sldId id="646" r:id="rId28"/>
    <p:sldId id="686" r:id="rId29"/>
    <p:sldId id="699" r:id="rId30"/>
    <p:sldId id="671" r:id="rId31"/>
    <p:sldId id="677" r:id="rId32"/>
    <p:sldId id="678" r:id="rId33"/>
    <p:sldId id="692" r:id="rId34"/>
    <p:sldId id="693" r:id="rId35"/>
    <p:sldId id="679" r:id="rId36"/>
    <p:sldId id="680" r:id="rId37"/>
    <p:sldId id="706" r:id="rId38"/>
    <p:sldId id="681" r:id="rId39"/>
    <p:sldId id="682" r:id="rId40"/>
    <p:sldId id="687" r:id="rId41"/>
    <p:sldId id="684" r:id="rId42"/>
    <p:sldId id="688" r:id="rId43"/>
    <p:sldId id="689" r:id="rId44"/>
    <p:sldId id="690" r:id="rId45"/>
    <p:sldId id="691" r:id="rId46"/>
    <p:sldId id="673" r:id="rId47"/>
    <p:sldId id="694" r:id="rId48"/>
    <p:sldId id="695" r:id="rId49"/>
    <p:sldId id="697" r:id="rId50"/>
    <p:sldId id="696" r:id="rId51"/>
    <p:sldId id="698" r:id="rId5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1E177C"/>
    <a:srgbClr val="762416"/>
    <a:srgbClr val="EA968D"/>
    <a:srgbClr val="9290EA"/>
    <a:srgbClr val="FF0000"/>
    <a:srgbClr val="1A17A5"/>
    <a:srgbClr val="891637"/>
    <a:srgbClr val="CC0099"/>
    <a:srgbClr val="7414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94"/>
    <p:restoredTop sz="76282" autoAdjust="0"/>
  </p:normalViewPr>
  <p:slideViewPr>
    <p:cSldViewPr>
      <p:cViewPr varScale="1">
        <p:scale>
          <a:sx n="69" d="100"/>
          <a:sy n="69" d="100"/>
        </p:scale>
        <p:origin x="1336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B8A4AD-30BE-4EB0-88E7-04F008072919}" type="datetimeFigureOut">
              <a:rPr lang="en-CA" smtClean="0"/>
              <a:t>2023-10-18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8C13DC-EB30-4E7B-9A79-FF6A33A169F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7268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DE5E11C-06A5-47B4-9150-823C84E42849}" type="slidenum">
              <a:rPr lang="en-US" smtClean="0"/>
              <a:pPr eaLnBrk="1" hangingPunct="1"/>
              <a:t>1</a:t>
            </a:fld>
            <a:endParaRPr 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baseline="0" dirty="0"/>
          </a:p>
        </p:txBody>
      </p:sp>
    </p:spTree>
    <p:extLst>
      <p:ext uri="{BB962C8B-B14F-4D97-AF65-F5344CB8AC3E}">
        <p14:creationId xmlns:p14="http://schemas.microsoft.com/office/powerpoint/2010/main" val="31008224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65826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36901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0336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83458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78815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5947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38026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22075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57316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66849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80408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60352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01726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243467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03082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369234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540985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044851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451920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7351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50093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062436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35372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530602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467080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655615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451451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326608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304494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353020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000625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40078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baseline="0" dirty="0"/>
              <a:t>Encryption has to be probabilistic.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581606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308231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431268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517387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862847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325752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579143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142829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925310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621993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87871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baseline="0" dirty="0"/>
              <a:t>Proofs on the board!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572572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698551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6527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65373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90555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92788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6938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2023-10-18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074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2023-10-18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78147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2023-10-18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39975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2023-10-18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3407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2023-10-18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40828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2023-10-18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41274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2023-10-18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62028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2023-10-18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63605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2023-10-18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86582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2023-10-18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74108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2023-10-18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57539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DB9363-F440-4E1D-B0AF-94655AD61F33}" type="datetimeFigureOut">
              <a:rPr lang="en-CA" smtClean="0"/>
              <a:t>2023-10-18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94768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3.png"/><Relationship Id="rId18" Type="http://schemas.openxmlformats.org/officeDocument/2006/relationships/image" Target="../media/image5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12" Type="http://schemas.openxmlformats.org/officeDocument/2006/relationships/image" Target="../media/image52.png"/><Relationship Id="rId17" Type="http://schemas.openxmlformats.org/officeDocument/2006/relationships/image" Target="../media/image57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5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5" Type="http://schemas.openxmlformats.org/officeDocument/2006/relationships/image" Target="../media/image55.png"/><Relationship Id="rId10" Type="http://schemas.openxmlformats.org/officeDocument/2006/relationships/image" Target="../media/image50.png"/><Relationship Id="rId19" Type="http://schemas.openxmlformats.org/officeDocument/2006/relationships/image" Target="../media/image59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Relationship Id="rId14" Type="http://schemas.openxmlformats.org/officeDocument/2006/relationships/image" Target="../media/image5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7" Type="http://schemas.openxmlformats.org/officeDocument/2006/relationships/image" Target="../media/image10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9.png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7" Type="http://schemas.openxmlformats.org/officeDocument/2006/relationships/image" Target="../media/image10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1.png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3" Type="http://schemas.openxmlformats.org/officeDocument/2006/relationships/image" Target="../media/image102.png"/><Relationship Id="rId7" Type="http://schemas.openxmlformats.org/officeDocument/2006/relationships/image" Target="../media/image10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5.png"/><Relationship Id="rId5" Type="http://schemas.openxmlformats.org/officeDocument/2006/relationships/image" Target="../media/image104.png"/><Relationship Id="rId4" Type="http://schemas.openxmlformats.org/officeDocument/2006/relationships/image" Target="../media/image103.png"/><Relationship Id="rId9" Type="http://schemas.openxmlformats.org/officeDocument/2006/relationships/image" Target="../media/image10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2.png"/><Relationship Id="rId7" Type="http://schemas.openxmlformats.org/officeDocument/2006/relationships/image" Target="../media/image6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Relationship Id="rId9" Type="http://schemas.openxmlformats.org/officeDocument/2006/relationships/image" Target="../media/image6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2.png"/><Relationship Id="rId7" Type="http://schemas.openxmlformats.org/officeDocument/2006/relationships/image" Target="../media/image6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9.png"/><Relationship Id="rId9" Type="http://schemas.openxmlformats.org/officeDocument/2006/relationships/image" Target="../media/image6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2.png"/><Relationship Id="rId7" Type="http://schemas.openxmlformats.org/officeDocument/2006/relationships/image" Target="../media/image6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10.png"/><Relationship Id="rId9" Type="http://schemas.openxmlformats.org/officeDocument/2006/relationships/image" Target="../media/image6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13" Type="http://schemas.openxmlformats.org/officeDocument/2006/relationships/image" Target="../media/image77.png"/><Relationship Id="rId18" Type="http://schemas.openxmlformats.org/officeDocument/2006/relationships/image" Target="../media/image82.png"/><Relationship Id="rId3" Type="http://schemas.openxmlformats.org/officeDocument/2006/relationships/image" Target="../media/image62.png"/><Relationship Id="rId7" Type="http://schemas.openxmlformats.org/officeDocument/2006/relationships/image" Target="../media/image69.png"/><Relationship Id="rId12" Type="http://schemas.openxmlformats.org/officeDocument/2006/relationships/image" Target="../media/image76.png"/><Relationship Id="rId17" Type="http://schemas.openxmlformats.org/officeDocument/2006/relationships/image" Target="../media/image81.png"/><Relationship Id="rId2" Type="http://schemas.openxmlformats.org/officeDocument/2006/relationships/notesSlide" Target="../notesSlides/notesSlide24.xml"/><Relationship Id="rId16" Type="http://schemas.openxmlformats.org/officeDocument/2006/relationships/image" Target="../media/image8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8.png"/><Relationship Id="rId11" Type="http://schemas.openxmlformats.org/officeDocument/2006/relationships/image" Target="../media/image75.png"/><Relationship Id="rId5" Type="http://schemas.openxmlformats.org/officeDocument/2006/relationships/image" Target="../media/image67.png"/><Relationship Id="rId15" Type="http://schemas.openxmlformats.org/officeDocument/2006/relationships/image" Target="../media/image79.png"/><Relationship Id="rId10" Type="http://schemas.openxmlformats.org/officeDocument/2006/relationships/image" Target="../media/image74.png"/><Relationship Id="rId19" Type="http://schemas.openxmlformats.org/officeDocument/2006/relationships/image" Target="../media/image65.png"/><Relationship Id="rId4" Type="http://schemas.openxmlformats.org/officeDocument/2006/relationships/image" Target="../media/image72.png"/><Relationship Id="rId9" Type="http://schemas.openxmlformats.org/officeDocument/2006/relationships/image" Target="../media/image73.png"/><Relationship Id="rId14" Type="http://schemas.openxmlformats.org/officeDocument/2006/relationships/image" Target="../media/image78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13" Type="http://schemas.openxmlformats.org/officeDocument/2006/relationships/image" Target="../media/image77.png"/><Relationship Id="rId18" Type="http://schemas.openxmlformats.org/officeDocument/2006/relationships/image" Target="../media/image82.png"/><Relationship Id="rId3" Type="http://schemas.openxmlformats.org/officeDocument/2006/relationships/image" Target="../media/image62.png"/><Relationship Id="rId7" Type="http://schemas.openxmlformats.org/officeDocument/2006/relationships/image" Target="../media/image69.png"/><Relationship Id="rId12" Type="http://schemas.openxmlformats.org/officeDocument/2006/relationships/image" Target="../media/image76.png"/><Relationship Id="rId17" Type="http://schemas.openxmlformats.org/officeDocument/2006/relationships/image" Target="../media/image81.png"/><Relationship Id="rId2" Type="http://schemas.openxmlformats.org/officeDocument/2006/relationships/notesSlide" Target="../notesSlides/notesSlide25.xml"/><Relationship Id="rId16" Type="http://schemas.openxmlformats.org/officeDocument/2006/relationships/image" Target="../media/image8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8.png"/><Relationship Id="rId11" Type="http://schemas.openxmlformats.org/officeDocument/2006/relationships/image" Target="../media/image75.png"/><Relationship Id="rId5" Type="http://schemas.openxmlformats.org/officeDocument/2006/relationships/image" Target="../media/image67.png"/><Relationship Id="rId15" Type="http://schemas.openxmlformats.org/officeDocument/2006/relationships/image" Target="../media/image79.png"/><Relationship Id="rId10" Type="http://schemas.openxmlformats.org/officeDocument/2006/relationships/image" Target="../media/image74.png"/><Relationship Id="rId19" Type="http://schemas.openxmlformats.org/officeDocument/2006/relationships/image" Target="../media/image65.png"/><Relationship Id="rId4" Type="http://schemas.openxmlformats.org/officeDocument/2006/relationships/image" Target="../media/image83.png"/><Relationship Id="rId9" Type="http://schemas.openxmlformats.org/officeDocument/2006/relationships/image" Target="../media/image73.png"/><Relationship Id="rId14" Type="http://schemas.openxmlformats.org/officeDocument/2006/relationships/image" Target="../media/image7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13" Type="http://schemas.openxmlformats.org/officeDocument/2006/relationships/image" Target="../media/image82.png"/><Relationship Id="rId18" Type="http://schemas.openxmlformats.org/officeDocument/2006/relationships/image" Target="../media/image89.png"/><Relationship Id="rId3" Type="http://schemas.openxmlformats.org/officeDocument/2006/relationships/image" Target="../media/image67.png"/><Relationship Id="rId21" Type="http://schemas.openxmlformats.org/officeDocument/2006/relationships/image" Target="../media/image92.png"/><Relationship Id="rId7" Type="http://schemas.openxmlformats.org/officeDocument/2006/relationships/image" Target="../media/image73.png"/><Relationship Id="rId12" Type="http://schemas.openxmlformats.org/officeDocument/2006/relationships/image" Target="../media/image81.png"/><Relationship Id="rId17" Type="http://schemas.openxmlformats.org/officeDocument/2006/relationships/image" Target="../media/image88.png"/><Relationship Id="rId2" Type="http://schemas.openxmlformats.org/officeDocument/2006/relationships/notesSlide" Target="../notesSlides/notesSlide26.xml"/><Relationship Id="rId16" Type="http://schemas.openxmlformats.org/officeDocument/2006/relationships/image" Target="../media/image87.png"/><Relationship Id="rId20" Type="http://schemas.openxmlformats.org/officeDocument/2006/relationships/image" Target="../media/image9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0.png"/><Relationship Id="rId11" Type="http://schemas.openxmlformats.org/officeDocument/2006/relationships/image" Target="../media/image79.png"/><Relationship Id="rId5" Type="http://schemas.openxmlformats.org/officeDocument/2006/relationships/image" Target="../media/image84.png"/><Relationship Id="rId15" Type="http://schemas.openxmlformats.org/officeDocument/2006/relationships/image" Target="../media/image86.png"/><Relationship Id="rId10" Type="http://schemas.openxmlformats.org/officeDocument/2006/relationships/image" Target="../media/image78.png"/><Relationship Id="rId19" Type="http://schemas.openxmlformats.org/officeDocument/2006/relationships/image" Target="../media/image90.png"/><Relationship Id="rId4" Type="http://schemas.openxmlformats.org/officeDocument/2006/relationships/image" Target="../media/image68.png"/><Relationship Id="rId9" Type="http://schemas.openxmlformats.org/officeDocument/2006/relationships/image" Target="../media/image76.png"/><Relationship Id="rId14" Type="http://schemas.openxmlformats.org/officeDocument/2006/relationships/image" Target="../media/image85.png"/><Relationship Id="rId22" Type="http://schemas.openxmlformats.org/officeDocument/2006/relationships/image" Target="../media/image93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13" Type="http://schemas.openxmlformats.org/officeDocument/2006/relationships/image" Target="../media/image82.png"/><Relationship Id="rId18" Type="http://schemas.openxmlformats.org/officeDocument/2006/relationships/image" Target="../media/image87.png"/><Relationship Id="rId3" Type="http://schemas.openxmlformats.org/officeDocument/2006/relationships/image" Target="../media/image94.png"/><Relationship Id="rId21" Type="http://schemas.openxmlformats.org/officeDocument/2006/relationships/image" Target="../media/image90.png"/><Relationship Id="rId7" Type="http://schemas.openxmlformats.org/officeDocument/2006/relationships/image" Target="../media/image73.png"/><Relationship Id="rId12" Type="http://schemas.openxmlformats.org/officeDocument/2006/relationships/image" Target="../media/image81.png"/><Relationship Id="rId17" Type="http://schemas.openxmlformats.org/officeDocument/2006/relationships/image" Target="../media/image86.png"/><Relationship Id="rId2" Type="http://schemas.openxmlformats.org/officeDocument/2006/relationships/notesSlide" Target="../notesSlides/notesSlide27.xml"/><Relationship Id="rId16" Type="http://schemas.openxmlformats.org/officeDocument/2006/relationships/image" Target="../media/image85.png"/><Relationship Id="rId20" Type="http://schemas.openxmlformats.org/officeDocument/2006/relationships/image" Target="../media/image8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0.png"/><Relationship Id="rId11" Type="http://schemas.openxmlformats.org/officeDocument/2006/relationships/image" Target="../media/image79.png"/><Relationship Id="rId5" Type="http://schemas.openxmlformats.org/officeDocument/2006/relationships/image" Target="../media/image68.png"/><Relationship Id="rId15" Type="http://schemas.openxmlformats.org/officeDocument/2006/relationships/image" Target="../media/image84.png"/><Relationship Id="rId10" Type="http://schemas.openxmlformats.org/officeDocument/2006/relationships/image" Target="../media/image78.png"/><Relationship Id="rId19" Type="http://schemas.openxmlformats.org/officeDocument/2006/relationships/image" Target="../media/image88.png"/><Relationship Id="rId4" Type="http://schemas.openxmlformats.org/officeDocument/2006/relationships/image" Target="../media/image67.png"/><Relationship Id="rId9" Type="http://schemas.openxmlformats.org/officeDocument/2006/relationships/image" Target="../media/image76.png"/><Relationship Id="rId14" Type="http://schemas.openxmlformats.org/officeDocument/2006/relationships/image" Target="../media/image95.png"/><Relationship Id="rId22" Type="http://schemas.openxmlformats.org/officeDocument/2006/relationships/image" Target="../media/image9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31.png"/><Relationship Id="rId3" Type="http://schemas.openxmlformats.org/officeDocument/2006/relationships/image" Target="../media/image1011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300.png"/><Relationship Id="rId2" Type="http://schemas.openxmlformats.org/officeDocument/2006/relationships/notesSlide" Target="../notesSlides/notesSlide30.xml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19" Type="http://schemas.openxmlformats.org/officeDocument/2006/relationships/image" Target="../media/image911.png"/><Relationship Id="rId4" Type="http://schemas.openxmlformats.org/officeDocument/2006/relationships/image" Target="../media/image8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32.png"/><Relationship Id="rId3" Type="http://schemas.openxmlformats.org/officeDocument/2006/relationships/image" Target="../media/image1011.png"/><Relationship Id="rId21" Type="http://schemas.openxmlformats.org/officeDocument/2006/relationships/image" Target="../media/image350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300.png"/><Relationship Id="rId25" Type="http://schemas.openxmlformats.org/officeDocument/2006/relationships/image" Target="../media/image39.png"/><Relationship Id="rId2" Type="http://schemas.openxmlformats.org/officeDocument/2006/relationships/notesSlide" Target="../notesSlides/notesSlide31.xml"/><Relationship Id="rId16" Type="http://schemas.openxmlformats.org/officeDocument/2006/relationships/image" Target="../media/image22.png"/><Relationship Id="rId20" Type="http://schemas.openxmlformats.org/officeDocument/2006/relationships/image" Target="../media/image34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24" Type="http://schemas.openxmlformats.org/officeDocument/2006/relationships/image" Target="../media/image38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23" Type="http://schemas.openxmlformats.org/officeDocument/2006/relationships/image" Target="../media/image37.png"/><Relationship Id="rId10" Type="http://schemas.openxmlformats.org/officeDocument/2006/relationships/image" Target="../media/image16.png"/><Relationship Id="rId19" Type="http://schemas.openxmlformats.org/officeDocument/2006/relationships/image" Target="../media/image330.png"/><Relationship Id="rId4" Type="http://schemas.openxmlformats.org/officeDocument/2006/relationships/image" Target="../media/image8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Relationship Id="rId22" Type="http://schemas.openxmlformats.org/officeDocument/2006/relationships/image" Target="../media/image36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40.png"/><Relationship Id="rId3" Type="http://schemas.openxmlformats.org/officeDocument/2006/relationships/image" Target="../media/image1011.png"/><Relationship Id="rId21" Type="http://schemas.openxmlformats.org/officeDocument/2006/relationships/image" Target="../media/image350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300.png"/><Relationship Id="rId25" Type="http://schemas.openxmlformats.org/officeDocument/2006/relationships/image" Target="../media/image38.png"/><Relationship Id="rId2" Type="http://schemas.openxmlformats.org/officeDocument/2006/relationships/notesSlide" Target="../notesSlides/notesSlide32.xml"/><Relationship Id="rId16" Type="http://schemas.openxmlformats.org/officeDocument/2006/relationships/image" Target="../media/image22.png"/><Relationship Id="rId20" Type="http://schemas.openxmlformats.org/officeDocument/2006/relationships/image" Target="../media/image34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24" Type="http://schemas.openxmlformats.org/officeDocument/2006/relationships/image" Target="../media/image3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23" Type="http://schemas.openxmlformats.org/officeDocument/2006/relationships/image" Target="../media/image420.png"/><Relationship Id="rId10" Type="http://schemas.openxmlformats.org/officeDocument/2006/relationships/image" Target="../media/image16.png"/><Relationship Id="rId19" Type="http://schemas.openxmlformats.org/officeDocument/2006/relationships/image" Target="../media/image330.png"/><Relationship Id="rId4" Type="http://schemas.openxmlformats.org/officeDocument/2006/relationships/image" Target="../media/image8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Relationship Id="rId22" Type="http://schemas.openxmlformats.org/officeDocument/2006/relationships/image" Target="../media/image41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600.png"/><Relationship Id="rId3" Type="http://schemas.openxmlformats.org/officeDocument/2006/relationships/image" Target="../media/image1011.png"/><Relationship Id="rId21" Type="http://schemas.openxmlformats.org/officeDocument/2006/relationships/image" Target="../media/image350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300.png"/><Relationship Id="rId25" Type="http://schemas.openxmlformats.org/officeDocument/2006/relationships/image" Target="../media/image38.png"/><Relationship Id="rId2" Type="http://schemas.openxmlformats.org/officeDocument/2006/relationships/notesSlide" Target="../notesSlides/notesSlide33.xml"/><Relationship Id="rId16" Type="http://schemas.openxmlformats.org/officeDocument/2006/relationships/image" Target="../media/image22.png"/><Relationship Id="rId20" Type="http://schemas.openxmlformats.org/officeDocument/2006/relationships/image" Target="../media/image34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24" Type="http://schemas.openxmlformats.org/officeDocument/2006/relationships/image" Target="../media/image3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23" Type="http://schemas.openxmlformats.org/officeDocument/2006/relationships/image" Target="../media/image61.png"/><Relationship Id="rId10" Type="http://schemas.openxmlformats.org/officeDocument/2006/relationships/image" Target="../media/image16.png"/><Relationship Id="rId19" Type="http://schemas.openxmlformats.org/officeDocument/2006/relationships/image" Target="../media/image330.png"/><Relationship Id="rId4" Type="http://schemas.openxmlformats.org/officeDocument/2006/relationships/image" Target="../media/image8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Relationship Id="rId22" Type="http://schemas.openxmlformats.org/officeDocument/2006/relationships/image" Target="../media/image41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330.png"/><Relationship Id="rId3" Type="http://schemas.openxmlformats.org/officeDocument/2006/relationships/image" Target="../media/image1011.png"/><Relationship Id="rId21" Type="http://schemas.openxmlformats.org/officeDocument/2006/relationships/image" Target="../media/image37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300.png"/><Relationship Id="rId2" Type="http://schemas.openxmlformats.org/officeDocument/2006/relationships/notesSlide" Target="../notesSlides/notesSlide34.xml"/><Relationship Id="rId16" Type="http://schemas.openxmlformats.org/officeDocument/2006/relationships/image" Target="../media/image22.png"/><Relationship Id="rId20" Type="http://schemas.openxmlformats.org/officeDocument/2006/relationships/image" Target="../media/image35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24" Type="http://schemas.openxmlformats.org/officeDocument/2006/relationships/image" Target="../media/image970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23" Type="http://schemas.openxmlformats.org/officeDocument/2006/relationships/image" Target="../media/image960.png"/><Relationship Id="rId10" Type="http://schemas.openxmlformats.org/officeDocument/2006/relationships/image" Target="../media/image16.png"/><Relationship Id="rId19" Type="http://schemas.openxmlformats.org/officeDocument/2006/relationships/image" Target="../media/image340.png"/><Relationship Id="rId4" Type="http://schemas.openxmlformats.org/officeDocument/2006/relationships/image" Target="../media/image8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Relationship Id="rId22" Type="http://schemas.openxmlformats.org/officeDocument/2006/relationships/image" Target="../media/image38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330.png"/><Relationship Id="rId3" Type="http://schemas.openxmlformats.org/officeDocument/2006/relationships/image" Target="../media/image1011.png"/><Relationship Id="rId21" Type="http://schemas.openxmlformats.org/officeDocument/2006/relationships/image" Target="../media/image980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300.png"/><Relationship Id="rId2" Type="http://schemas.openxmlformats.org/officeDocument/2006/relationships/notesSlide" Target="../notesSlides/notesSlide35.xml"/><Relationship Id="rId16" Type="http://schemas.openxmlformats.org/officeDocument/2006/relationships/image" Target="../media/image22.png"/><Relationship Id="rId20" Type="http://schemas.openxmlformats.org/officeDocument/2006/relationships/image" Target="../media/image35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24" Type="http://schemas.openxmlformats.org/officeDocument/2006/relationships/image" Target="../media/image1010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23" Type="http://schemas.openxmlformats.org/officeDocument/2006/relationships/image" Target="../media/image1000.png"/><Relationship Id="rId10" Type="http://schemas.openxmlformats.org/officeDocument/2006/relationships/image" Target="../media/image16.png"/><Relationship Id="rId19" Type="http://schemas.openxmlformats.org/officeDocument/2006/relationships/image" Target="../media/image340.png"/><Relationship Id="rId4" Type="http://schemas.openxmlformats.org/officeDocument/2006/relationships/image" Target="../media/image8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Relationship Id="rId22" Type="http://schemas.openxmlformats.org/officeDocument/2006/relationships/image" Target="../media/image990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330.png"/><Relationship Id="rId3" Type="http://schemas.openxmlformats.org/officeDocument/2006/relationships/image" Target="../media/image1011.png"/><Relationship Id="rId21" Type="http://schemas.openxmlformats.org/officeDocument/2006/relationships/image" Target="../media/image1030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300.png"/><Relationship Id="rId2" Type="http://schemas.openxmlformats.org/officeDocument/2006/relationships/notesSlide" Target="../notesSlides/notesSlide36.xml"/><Relationship Id="rId16" Type="http://schemas.openxmlformats.org/officeDocument/2006/relationships/image" Target="../media/image22.png"/><Relationship Id="rId20" Type="http://schemas.openxmlformats.org/officeDocument/2006/relationships/image" Target="../media/image10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24" Type="http://schemas.openxmlformats.org/officeDocument/2006/relationships/image" Target="../media/image1060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23" Type="http://schemas.openxmlformats.org/officeDocument/2006/relationships/image" Target="../media/image1050.png"/><Relationship Id="rId10" Type="http://schemas.openxmlformats.org/officeDocument/2006/relationships/image" Target="../media/image16.png"/><Relationship Id="rId19" Type="http://schemas.openxmlformats.org/officeDocument/2006/relationships/image" Target="../media/image340.png"/><Relationship Id="rId4" Type="http://schemas.openxmlformats.org/officeDocument/2006/relationships/image" Target="../media/image8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Relationship Id="rId22" Type="http://schemas.openxmlformats.org/officeDocument/2006/relationships/image" Target="../media/image1040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330.png"/><Relationship Id="rId3" Type="http://schemas.openxmlformats.org/officeDocument/2006/relationships/image" Target="../media/image1011.png"/><Relationship Id="rId21" Type="http://schemas.openxmlformats.org/officeDocument/2006/relationships/image" Target="../media/image1030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300.png"/><Relationship Id="rId2" Type="http://schemas.openxmlformats.org/officeDocument/2006/relationships/notesSlide" Target="../notesSlides/notesSlide37.xml"/><Relationship Id="rId16" Type="http://schemas.openxmlformats.org/officeDocument/2006/relationships/image" Target="../media/image22.png"/><Relationship Id="rId20" Type="http://schemas.openxmlformats.org/officeDocument/2006/relationships/image" Target="../media/image10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23" Type="http://schemas.openxmlformats.org/officeDocument/2006/relationships/image" Target="../media/image8.jpg"/><Relationship Id="rId10" Type="http://schemas.openxmlformats.org/officeDocument/2006/relationships/image" Target="../media/image16.png"/><Relationship Id="rId19" Type="http://schemas.openxmlformats.org/officeDocument/2006/relationships/image" Target="../media/image340.png"/><Relationship Id="rId4" Type="http://schemas.openxmlformats.org/officeDocument/2006/relationships/image" Target="../media/image8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Relationship Id="rId22" Type="http://schemas.openxmlformats.org/officeDocument/2006/relationships/image" Target="../media/image1040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330.png"/><Relationship Id="rId3" Type="http://schemas.openxmlformats.org/officeDocument/2006/relationships/image" Target="../media/image1011.png"/><Relationship Id="rId21" Type="http://schemas.openxmlformats.org/officeDocument/2006/relationships/image" Target="../media/image1030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300.png"/><Relationship Id="rId2" Type="http://schemas.openxmlformats.org/officeDocument/2006/relationships/notesSlide" Target="../notesSlides/notesSlide38.xml"/><Relationship Id="rId16" Type="http://schemas.openxmlformats.org/officeDocument/2006/relationships/image" Target="../media/image22.png"/><Relationship Id="rId20" Type="http://schemas.openxmlformats.org/officeDocument/2006/relationships/image" Target="../media/image10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24" Type="http://schemas.openxmlformats.org/officeDocument/2006/relationships/image" Target="../media/image8.jp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23" Type="http://schemas.openxmlformats.org/officeDocument/2006/relationships/image" Target="../media/image1070.png"/><Relationship Id="rId10" Type="http://schemas.openxmlformats.org/officeDocument/2006/relationships/image" Target="../media/image16.png"/><Relationship Id="rId19" Type="http://schemas.openxmlformats.org/officeDocument/2006/relationships/image" Target="../media/image340.png"/><Relationship Id="rId4" Type="http://schemas.openxmlformats.org/officeDocument/2006/relationships/image" Target="../media/image8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Relationship Id="rId22" Type="http://schemas.openxmlformats.org/officeDocument/2006/relationships/image" Target="../media/image1040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330.png"/><Relationship Id="rId3" Type="http://schemas.openxmlformats.org/officeDocument/2006/relationships/image" Target="../media/image1011.png"/><Relationship Id="rId21" Type="http://schemas.openxmlformats.org/officeDocument/2006/relationships/image" Target="../media/image1030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300.png"/><Relationship Id="rId2" Type="http://schemas.openxmlformats.org/officeDocument/2006/relationships/notesSlide" Target="../notesSlides/notesSlide39.xml"/><Relationship Id="rId16" Type="http://schemas.openxmlformats.org/officeDocument/2006/relationships/image" Target="../media/image22.png"/><Relationship Id="rId20" Type="http://schemas.openxmlformats.org/officeDocument/2006/relationships/image" Target="../media/image10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24" Type="http://schemas.openxmlformats.org/officeDocument/2006/relationships/image" Target="../media/image9.jpe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23" Type="http://schemas.openxmlformats.org/officeDocument/2006/relationships/image" Target="../media/image1090.png"/><Relationship Id="rId10" Type="http://schemas.openxmlformats.org/officeDocument/2006/relationships/image" Target="../media/image16.png"/><Relationship Id="rId19" Type="http://schemas.openxmlformats.org/officeDocument/2006/relationships/image" Target="../media/image340.png"/><Relationship Id="rId4" Type="http://schemas.openxmlformats.org/officeDocument/2006/relationships/image" Target="../media/image8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Relationship Id="rId22" Type="http://schemas.openxmlformats.org/officeDocument/2006/relationships/image" Target="../media/image104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6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7.png"/><Relationship Id="rId9" Type="http://schemas.openxmlformats.org/officeDocument/2006/relationships/image" Target="../media/image27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13" Type="http://schemas.openxmlformats.org/officeDocument/2006/relationships/image" Target="../media/image121.png"/><Relationship Id="rId18" Type="http://schemas.openxmlformats.org/officeDocument/2006/relationships/image" Target="../media/image126.png"/><Relationship Id="rId26" Type="http://schemas.openxmlformats.org/officeDocument/2006/relationships/image" Target="../media/image134.png"/><Relationship Id="rId3" Type="http://schemas.openxmlformats.org/officeDocument/2006/relationships/image" Target="../media/image111.png"/><Relationship Id="rId21" Type="http://schemas.openxmlformats.org/officeDocument/2006/relationships/image" Target="../media/image129.png"/><Relationship Id="rId7" Type="http://schemas.openxmlformats.org/officeDocument/2006/relationships/image" Target="../media/image115.png"/><Relationship Id="rId12" Type="http://schemas.openxmlformats.org/officeDocument/2006/relationships/image" Target="../media/image120.png"/><Relationship Id="rId17" Type="http://schemas.openxmlformats.org/officeDocument/2006/relationships/image" Target="../media/image125.png"/><Relationship Id="rId25" Type="http://schemas.openxmlformats.org/officeDocument/2006/relationships/image" Target="../media/image133.png"/><Relationship Id="rId2" Type="http://schemas.openxmlformats.org/officeDocument/2006/relationships/notesSlide" Target="../notesSlides/notesSlide41.xml"/><Relationship Id="rId16" Type="http://schemas.openxmlformats.org/officeDocument/2006/relationships/image" Target="../media/image124.png"/><Relationship Id="rId20" Type="http://schemas.openxmlformats.org/officeDocument/2006/relationships/image" Target="../media/image1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4.png"/><Relationship Id="rId11" Type="http://schemas.openxmlformats.org/officeDocument/2006/relationships/image" Target="../media/image119.png"/><Relationship Id="rId24" Type="http://schemas.openxmlformats.org/officeDocument/2006/relationships/image" Target="../media/image132.png"/><Relationship Id="rId5" Type="http://schemas.openxmlformats.org/officeDocument/2006/relationships/image" Target="../media/image113.png"/><Relationship Id="rId15" Type="http://schemas.openxmlformats.org/officeDocument/2006/relationships/image" Target="../media/image123.png"/><Relationship Id="rId23" Type="http://schemas.openxmlformats.org/officeDocument/2006/relationships/image" Target="../media/image131.png"/><Relationship Id="rId10" Type="http://schemas.openxmlformats.org/officeDocument/2006/relationships/image" Target="../media/image118.png"/><Relationship Id="rId19" Type="http://schemas.openxmlformats.org/officeDocument/2006/relationships/image" Target="../media/image127.png"/><Relationship Id="rId4" Type="http://schemas.openxmlformats.org/officeDocument/2006/relationships/image" Target="../media/image112.png"/><Relationship Id="rId9" Type="http://schemas.openxmlformats.org/officeDocument/2006/relationships/image" Target="../media/image117.png"/><Relationship Id="rId14" Type="http://schemas.openxmlformats.org/officeDocument/2006/relationships/image" Target="../media/image122.png"/><Relationship Id="rId22" Type="http://schemas.openxmlformats.org/officeDocument/2006/relationships/image" Target="../media/image130.png"/></Relationships>
</file>

<file path=ppt/slides/_rels/slide4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26" Type="http://schemas.openxmlformats.org/officeDocument/2006/relationships/image" Target="../media/image140.png"/><Relationship Id="rId3" Type="http://schemas.openxmlformats.org/officeDocument/2006/relationships/image" Target="../media/image126.png"/><Relationship Id="rId21" Type="http://schemas.openxmlformats.org/officeDocument/2006/relationships/image" Target="../media/image135.png"/><Relationship Id="rId34" Type="http://schemas.openxmlformats.org/officeDocument/2006/relationships/image" Target="../media/image148.png"/><Relationship Id="rId7" Type="http://schemas.openxmlformats.org/officeDocument/2006/relationships/image" Target="../media/image8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5" Type="http://schemas.openxmlformats.org/officeDocument/2006/relationships/image" Target="../media/image139.png"/><Relationship Id="rId33" Type="http://schemas.openxmlformats.org/officeDocument/2006/relationships/image" Target="../media/image147.png"/><Relationship Id="rId2" Type="http://schemas.openxmlformats.org/officeDocument/2006/relationships/notesSlide" Target="../notesSlides/notesSlide42.xml"/><Relationship Id="rId16" Type="http://schemas.openxmlformats.org/officeDocument/2006/relationships/image" Target="../media/image19.png"/><Relationship Id="rId20" Type="http://schemas.openxmlformats.org/officeDocument/2006/relationships/image" Target="../media/image300.png"/><Relationship Id="rId29" Type="http://schemas.openxmlformats.org/officeDocument/2006/relationships/image" Target="../media/image14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11.png"/><Relationship Id="rId11" Type="http://schemas.openxmlformats.org/officeDocument/2006/relationships/image" Target="../media/image14.png"/><Relationship Id="rId24" Type="http://schemas.openxmlformats.org/officeDocument/2006/relationships/image" Target="../media/image138.png"/><Relationship Id="rId32" Type="http://schemas.openxmlformats.org/officeDocument/2006/relationships/image" Target="../media/image146.png"/><Relationship Id="rId5" Type="http://schemas.openxmlformats.org/officeDocument/2006/relationships/image" Target="../media/image128.png"/><Relationship Id="rId15" Type="http://schemas.openxmlformats.org/officeDocument/2006/relationships/image" Target="../media/image18.png"/><Relationship Id="rId23" Type="http://schemas.openxmlformats.org/officeDocument/2006/relationships/image" Target="../media/image137.png"/><Relationship Id="rId28" Type="http://schemas.openxmlformats.org/officeDocument/2006/relationships/image" Target="../media/image142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31" Type="http://schemas.openxmlformats.org/officeDocument/2006/relationships/image" Target="../media/image145.png"/><Relationship Id="rId4" Type="http://schemas.openxmlformats.org/officeDocument/2006/relationships/image" Target="../media/image12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Relationship Id="rId22" Type="http://schemas.openxmlformats.org/officeDocument/2006/relationships/image" Target="../media/image136.png"/><Relationship Id="rId27" Type="http://schemas.openxmlformats.org/officeDocument/2006/relationships/image" Target="../media/image141.png"/><Relationship Id="rId30" Type="http://schemas.openxmlformats.org/officeDocument/2006/relationships/image" Target="../media/image144.png"/><Relationship Id="rId35" Type="http://schemas.openxmlformats.org/officeDocument/2006/relationships/image" Target="../media/image149.png"/><Relationship Id="rId8" Type="http://schemas.openxmlformats.org/officeDocument/2006/relationships/image" Target="../media/image11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8.jpg"/><Relationship Id="rId3" Type="http://schemas.openxmlformats.org/officeDocument/2006/relationships/image" Target="../media/image1011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300.png"/><Relationship Id="rId2" Type="http://schemas.openxmlformats.org/officeDocument/2006/relationships/notesSlide" Target="../notesSlides/notesSlide43.xml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8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9.jpeg"/><Relationship Id="rId3" Type="http://schemas.openxmlformats.org/officeDocument/2006/relationships/image" Target="../media/image1011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300.png"/><Relationship Id="rId2" Type="http://schemas.openxmlformats.org/officeDocument/2006/relationships/notesSlide" Target="../notesSlides/notesSlide44.xml"/><Relationship Id="rId16" Type="http://schemas.openxmlformats.org/officeDocument/2006/relationships/image" Target="../media/image22.png"/><Relationship Id="rId20" Type="http://schemas.openxmlformats.org/officeDocument/2006/relationships/image" Target="../media/image104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19" Type="http://schemas.openxmlformats.org/officeDocument/2006/relationships/image" Target="../media/image1030.png"/><Relationship Id="rId4" Type="http://schemas.openxmlformats.org/officeDocument/2006/relationships/image" Target="../media/image8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330.png"/><Relationship Id="rId26" Type="http://schemas.openxmlformats.org/officeDocument/2006/relationships/image" Target="../media/image157.png"/><Relationship Id="rId3" Type="http://schemas.openxmlformats.org/officeDocument/2006/relationships/image" Target="../media/image1011.png"/><Relationship Id="rId21" Type="http://schemas.openxmlformats.org/officeDocument/2006/relationships/image" Target="../media/image152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300.png"/><Relationship Id="rId25" Type="http://schemas.openxmlformats.org/officeDocument/2006/relationships/image" Target="../media/image156.png"/><Relationship Id="rId2" Type="http://schemas.openxmlformats.org/officeDocument/2006/relationships/notesSlide" Target="../notesSlides/notesSlide46.xml"/><Relationship Id="rId16" Type="http://schemas.openxmlformats.org/officeDocument/2006/relationships/image" Target="../media/image22.png"/><Relationship Id="rId20" Type="http://schemas.openxmlformats.org/officeDocument/2006/relationships/image" Target="../media/image151.png"/><Relationship Id="rId29" Type="http://schemas.openxmlformats.org/officeDocument/2006/relationships/image" Target="../media/image16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24" Type="http://schemas.openxmlformats.org/officeDocument/2006/relationships/image" Target="../media/image155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23" Type="http://schemas.openxmlformats.org/officeDocument/2006/relationships/image" Target="../media/image154.png"/><Relationship Id="rId28" Type="http://schemas.openxmlformats.org/officeDocument/2006/relationships/image" Target="../media/image159.png"/><Relationship Id="rId10" Type="http://schemas.openxmlformats.org/officeDocument/2006/relationships/image" Target="../media/image16.png"/><Relationship Id="rId19" Type="http://schemas.openxmlformats.org/officeDocument/2006/relationships/image" Target="../media/image150.png"/><Relationship Id="rId4" Type="http://schemas.openxmlformats.org/officeDocument/2006/relationships/image" Target="../media/image8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Relationship Id="rId22" Type="http://schemas.openxmlformats.org/officeDocument/2006/relationships/image" Target="../media/image153.png"/><Relationship Id="rId27" Type="http://schemas.openxmlformats.org/officeDocument/2006/relationships/image" Target="../media/image158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156.png"/><Relationship Id="rId3" Type="http://schemas.openxmlformats.org/officeDocument/2006/relationships/image" Target="../media/image1011.png"/><Relationship Id="rId21" Type="http://schemas.openxmlformats.org/officeDocument/2006/relationships/image" Target="../media/image15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300.png"/><Relationship Id="rId2" Type="http://schemas.openxmlformats.org/officeDocument/2006/relationships/notesSlide" Target="../notesSlides/notesSlide47.xml"/><Relationship Id="rId16" Type="http://schemas.openxmlformats.org/officeDocument/2006/relationships/image" Target="../media/image22.png"/><Relationship Id="rId20" Type="http://schemas.openxmlformats.org/officeDocument/2006/relationships/image" Target="../media/image15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19" Type="http://schemas.openxmlformats.org/officeDocument/2006/relationships/image" Target="../media/image157.png"/><Relationship Id="rId4" Type="http://schemas.openxmlformats.org/officeDocument/2006/relationships/image" Target="../media/image8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Relationship Id="rId22" Type="http://schemas.openxmlformats.org/officeDocument/2006/relationships/image" Target="../media/image8.jp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156.png"/><Relationship Id="rId3" Type="http://schemas.openxmlformats.org/officeDocument/2006/relationships/image" Target="../media/image1011.png"/><Relationship Id="rId21" Type="http://schemas.openxmlformats.org/officeDocument/2006/relationships/image" Target="../media/image15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300.png"/><Relationship Id="rId2" Type="http://schemas.openxmlformats.org/officeDocument/2006/relationships/notesSlide" Target="../notesSlides/notesSlide48.xml"/><Relationship Id="rId16" Type="http://schemas.openxmlformats.org/officeDocument/2006/relationships/image" Target="../media/image22.png"/><Relationship Id="rId20" Type="http://schemas.openxmlformats.org/officeDocument/2006/relationships/image" Target="../media/image15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19" Type="http://schemas.openxmlformats.org/officeDocument/2006/relationships/image" Target="../media/image157.png"/><Relationship Id="rId4" Type="http://schemas.openxmlformats.org/officeDocument/2006/relationships/image" Target="../media/image8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Relationship Id="rId22" Type="http://schemas.openxmlformats.org/officeDocument/2006/relationships/image" Target="../media/image161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0.png"/><Relationship Id="rId3" Type="http://schemas.openxmlformats.org/officeDocument/2006/relationships/image" Target="../media/image250.png"/><Relationship Id="rId7" Type="http://schemas.openxmlformats.org/officeDocument/2006/relationships/image" Target="../media/image260.png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0.png"/><Relationship Id="rId11" Type="http://schemas.openxmlformats.org/officeDocument/2006/relationships/image" Target="../media/image280.png"/><Relationship Id="rId5" Type="http://schemas.openxmlformats.org/officeDocument/2006/relationships/image" Target="../media/image180.png"/><Relationship Id="rId10" Type="http://schemas.openxmlformats.org/officeDocument/2006/relationships/image" Target="../media/image230.png"/><Relationship Id="rId4" Type="http://schemas.openxmlformats.org/officeDocument/2006/relationships/image" Target="../media/image910.png"/><Relationship Id="rId9" Type="http://schemas.openxmlformats.org/officeDocument/2006/relationships/image" Target="../media/image270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156.png"/><Relationship Id="rId3" Type="http://schemas.openxmlformats.org/officeDocument/2006/relationships/image" Target="../media/image1011.png"/><Relationship Id="rId21" Type="http://schemas.openxmlformats.org/officeDocument/2006/relationships/image" Target="../media/image15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300.png"/><Relationship Id="rId2" Type="http://schemas.openxmlformats.org/officeDocument/2006/relationships/notesSlide" Target="../notesSlides/notesSlide50.xml"/><Relationship Id="rId16" Type="http://schemas.openxmlformats.org/officeDocument/2006/relationships/image" Target="../media/image22.png"/><Relationship Id="rId20" Type="http://schemas.openxmlformats.org/officeDocument/2006/relationships/image" Target="../media/image15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23" Type="http://schemas.openxmlformats.org/officeDocument/2006/relationships/image" Target="../media/image163.png"/><Relationship Id="rId10" Type="http://schemas.openxmlformats.org/officeDocument/2006/relationships/image" Target="../media/image16.png"/><Relationship Id="rId19" Type="http://schemas.openxmlformats.org/officeDocument/2006/relationships/image" Target="../media/image157.png"/><Relationship Id="rId4" Type="http://schemas.openxmlformats.org/officeDocument/2006/relationships/image" Target="../media/image8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Relationship Id="rId22" Type="http://schemas.openxmlformats.org/officeDocument/2006/relationships/image" Target="../media/image162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6"/>
          <p:cNvSpPr>
            <a:spLocks noChangeArrowheads="1"/>
          </p:cNvSpPr>
          <p:nvPr/>
        </p:nvSpPr>
        <p:spPr bwMode="auto">
          <a:xfrm>
            <a:off x="396652" y="1268760"/>
            <a:ext cx="8458200" cy="1709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0" hangingPunct="0"/>
            <a:r>
              <a:rPr lang="en-US" sz="4400" b="1" dirty="0">
                <a:solidFill>
                  <a:srgbClr val="1A17A5"/>
                </a:solidFill>
                <a:latin typeface="Calibri" pitchFamily="34" charset="0"/>
              </a:rPr>
              <a:t>MIT 6.875</a:t>
            </a:r>
          </a:p>
        </p:txBody>
      </p:sp>
      <p:sp>
        <p:nvSpPr>
          <p:cNvPr id="2051" name="Rectangle 5"/>
          <p:cNvSpPr>
            <a:spLocks noChangeArrowheads="1"/>
          </p:cNvSpPr>
          <p:nvPr/>
        </p:nvSpPr>
        <p:spPr bwMode="auto">
          <a:xfrm>
            <a:off x="1360884" y="4096544"/>
            <a:ext cx="6400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4000" b="1">
                <a:solidFill>
                  <a:srgbClr val="891637"/>
                </a:solidFill>
                <a:latin typeface="Calibri" pitchFamily="34" charset="0"/>
              </a:rPr>
              <a:t>Lecture 12</a:t>
            </a:r>
            <a:endParaRPr lang="en-US" sz="4000" b="1" dirty="0">
              <a:solidFill>
                <a:srgbClr val="891637"/>
              </a:solidFill>
              <a:latin typeface="Calibri" pitchFamily="34" charset="0"/>
            </a:endParaRPr>
          </a:p>
        </p:txBody>
      </p:sp>
      <p:sp>
        <p:nvSpPr>
          <p:cNvPr id="2052" name="Rectangle 5"/>
          <p:cNvSpPr>
            <a:spLocks noChangeArrowheads="1"/>
          </p:cNvSpPr>
          <p:nvPr/>
        </p:nvSpPr>
        <p:spPr bwMode="auto">
          <a:xfrm>
            <a:off x="1094184" y="3410744"/>
            <a:ext cx="6934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4000" b="1" dirty="0">
                <a:solidFill>
                  <a:srgbClr val="891637"/>
                </a:solidFill>
                <a:latin typeface="Calibri" pitchFamily="34" charset="0"/>
              </a:rPr>
              <a:t>Foundations of Cryptography</a:t>
            </a:r>
          </a:p>
        </p:txBody>
      </p:sp>
    </p:spTree>
    <p:extLst>
      <p:ext uri="{BB962C8B-B14F-4D97-AF65-F5344CB8AC3E}">
        <p14:creationId xmlns:p14="http://schemas.microsoft.com/office/powerpoint/2010/main" val="64791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C07FFF9-AD6F-1C40-916E-2E3D0F2B59DD}"/>
              </a:ext>
            </a:extLst>
          </p:cNvPr>
          <p:cNvSpPr/>
          <p:nvPr/>
        </p:nvSpPr>
        <p:spPr>
          <a:xfrm>
            <a:off x="553451" y="1628800"/>
            <a:ext cx="8542928" cy="1584176"/>
          </a:xfrm>
          <a:prstGeom prst="rect">
            <a:avLst/>
          </a:prstGeom>
          <a:solidFill>
            <a:schemeClr val="accent1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-14953" y="404664"/>
            <a:ext cx="9123457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Do CRHFs exist?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4" name="Rectangle 63">
            <a:extLst>
              <a:ext uri="{FF2B5EF4-FFF2-40B4-BE49-F238E27FC236}">
                <a16:creationId xmlns:a16="http://schemas.microsoft.com/office/drawing/2014/main" id="{2DF89594-36AA-1844-820D-09AEFC06BF97}"/>
              </a:ext>
            </a:extLst>
          </p:cNvPr>
          <p:cNvSpPr txBox="1">
            <a:spLocks noChangeArrowheads="1"/>
          </p:cNvSpPr>
          <p:nvPr/>
        </p:nvSpPr>
        <p:spPr>
          <a:xfrm>
            <a:off x="553452" y="1628800"/>
            <a:ext cx="8554598" cy="144016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b="1" dirty="0">
                <a:ea typeface="American Typewriter" charset="0"/>
                <a:cs typeface="American Typewriter" charset="0"/>
              </a:rPr>
              <a:t>Theoretical Constructions</a:t>
            </a:r>
            <a:r>
              <a:rPr lang="en-US" sz="2800" b="0" dirty="0">
                <a:ea typeface="American Typewriter" charset="0"/>
                <a:cs typeface="American Typewriter" charset="0"/>
              </a:rPr>
              <a:t>: assuming discrete logarithms (as well as under several other number-theoretic assumptions)</a:t>
            </a:r>
            <a:endParaRPr lang="en-US" sz="2800" dirty="0">
              <a:latin typeface="+mn-lt"/>
              <a:ea typeface="American Typewriter" charset="0"/>
              <a:cs typeface="American Typewriter" charset="0"/>
            </a:endParaRPr>
          </a:p>
        </p:txBody>
      </p:sp>
      <p:sp>
        <p:nvSpPr>
          <p:cNvPr id="9" name="Rectangle 63">
            <a:extLst>
              <a:ext uri="{FF2B5EF4-FFF2-40B4-BE49-F238E27FC236}">
                <a16:creationId xmlns:a16="http://schemas.microsoft.com/office/drawing/2014/main" id="{884AB4F8-F68B-7949-BCC3-1EC7EE68C5BE}"/>
              </a:ext>
            </a:extLst>
          </p:cNvPr>
          <p:cNvSpPr txBox="1">
            <a:spLocks noChangeArrowheads="1"/>
          </p:cNvSpPr>
          <p:nvPr/>
        </p:nvSpPr>
        <p:spPr>
          <a:xfrm>
            <a:off x="553906" y="3356992"/>
            <a:ext cx="8554598" cy="43204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b="1" dirty="0">
                <a:ea typeface="American Typewriter" charset="0"/>
                <a:cs typeface="American Typewriter" charset="0"/>
              </a:rPr>
              <a:t>Practical Constructions</a:t>
            </a:r>
            <a:r>
              <a:rPr lang="en-US" sz="2800" b="0" dirty="0">
                <a:ea typeface="American Typewriter" charset="0"/>
                <a:cs typeface="American Typewriter" charset="0"/>
              </a:rPr>
              <a:t>: SHA3.</a:t>
            </a:r>
            <a:endParaRPr lang="en-US" sz="2800" dirty="0">
              <a:latin typeface="+mn-lt"/>
              <a:ea typeface="American Typewriter" charset="0"/>
              <a:cs typeface="American Typewriter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63">
                <a:extLst>
                  <a:ext uri="{FF2B5EF4-FFF2-40B4-BE49-F238E27FC236}">
                    <a16:creationId xmlns:a16="http://schemas.microsoft.com/office/drawing/2014/main" id="{144E99FF-C7FE-5B4F-AC28-DD7D685EF98B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53906" y="4221087"/>
                <a:ext cx="8554598" cy="1872209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457200" indent="-457200" algn="l">
                  <a:buFont typeface="Arial" panose="020B0604020202020204" pitchFamily="34" charset="0"/>
                  <a:buChar char="•"/>
                </a:pPr>
                <a:r>
                  <a:rPr lang="en-US" sz="2800" b="1" dirty="0">
                    <a:ea typeface="American Typewriter" charset="0"/>
                    <a:cs typeface="American Typewriter" charset="0"/>
                  </a:rPr>
                  <a:t>Domain Extension Theorem</a:t>
                </a:r>
                <a:r>
                  <a:rPr lang="en-US" sz="2800" b="0" dirty="0">
                    <a:ea typeface="American Typewriter" charset="0"/>
                    <a:cs typeface="American Typewriter" charset="0"/>
                  </a:rPr>
                  <a:t>: If there exist hash functions compressing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+1</m:t>
                    </m:r>
                  </m:oMath>
                </a14:m>
                <a:r>
                  <a:rPr lang="en-US" sz="2800" b="0" dirty="0">
                    <a:ea typeface="American Typewriter" charset="0"/>
                    <a:cs typeface="American Typewriter" charset="0"/>
                  </a:rPr>
                  <a:t> bits to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𝑛</m:t>
                    </m:r>
                    <m:r>
                      <a:rPr lang="en-US" sz="2800" i="1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 </m:t>
                    </m:r>
                  </m:oMath>
                </a14:m>
                <a:r>
                  <a:rPr lang="en-US" sz="2800" b="0" dirty="0">
                    <a:ea typeface="American Typewriter" charset="0"/>
                    <a:cs typeface="American Typewriter" charset="0"/>
                  </a:rPr>
                  <a:t>bits, then there are hash functions that compress any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poly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(</m:t>
                    </m:r>
                    <m:r>
                      <a:rPr lang="en-US" sz="2800" i="1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)</m:t>
                    </m:r>
                    <m:r>
                      <a:rPr lang="en-US" sz="2800" i="1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 </m:t>
                    </m:r>
                  </m:oMath>
                </a14:m>
                <a:r>
                  <a:rPr lang="en-US" sz="2800" b="0" dirty="0">
                    <a:ea typeface="American Typewriter" charset="0"/>
                    <a:cs typeface="American Typewriter" charset="0"/>
                  </a:rPr>
                  <a:t>bits into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𝑛</m:t>
                    </m:r>
                    <m:r>
                      <a:rPr lang="en-US" sz="2800" i="1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 </m:t>
                    </m:r>
                  </m:oMath>
                </a14:m>
                <a:r>
                  <a:rPr lang="en-US" sz="2800" b="0" dirty="0">
                    <a:ea typeface="American Typewriter" charset="0"/>
                    <a:cs typeface="American Typewriter" charset="0"/>
                  </a:rPr>
                  <a:t>bits.</a:t>
                </a:r>
                <a:endParaRPr lang="en-US" sz="2800" dirty="0">
                  <a:latin typeface="+mn-lt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10" name="Rectangle 63">
                <a:extLst>
                  <a:ext uri="{FF2B5EF4-FFF2-40B4-BE49-F238E27FC236}">
                    <a16:creationId xmlns:a16="http://schemas.microsoft.com/office/drawing/2014/main" id="{144E99FF-C7FE-5B4F-AC28-DD7D685EF9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906" y="4221087"/>
                <a:ext cx="8554598" cy="1872209"/>
              </a:xfrm>
              <a:prstGeom prst="rect">
                <a:avLst/>
              </a:prstGeom>
              <a:blipFill>
                <a:blip r:embed="rId3"/>
                <a:stretch>
                  <a:fillRect l="-1185" t="-1342" r="-2074" b="-67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9881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20543" y="260648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How to Sign </a:t>
            </a:r>
            <a:r>
              <a:rPr lang="en-US" sz="4000" b="1" dirty="0" err="1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Polynomially</a:t>
            </a:r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 Many Bits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25" name="Subtitle 1">
            <a:extLst>
              <a:ext uri="{FF2B5EF4-FFF2-40B4-BE49-F238E27FC236}">
                <a16:creationId xmlns:a16="http://schemas.microsoft.com/office/drawing/2014/main" id="{0EFABDA1-ECFF-574E-857F-D2BBEA16B08A}"/>
              </a:ext>
            </a:extLst>
          </p:cNvPr>
          <p:cNvSpPr txBox="1">
            <a:spLocks/>
          </p:cNvSpPr>
          <p:nvPr/>
        </p:nvSpPr>
        <p:spPr>
          <a:xfrm>
            <a:off x="23864" y="890174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i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(with a fixed verification key)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28" name="Rectangle 63">
            <a:extLst>
              <a:ext uri="{FF2B5EF4-FFF2-40B4-BE49-F238E27FC236}">
                <a16:creationId xmlns:a16="http://schemas.microsoft.com/office/drawing/2014/main" id="{FCBC1F9C-EE29-FE49-9DB9-60C0EC916993}"/>
              </a:ext>
            </a:extLst>
          </p:cNvPr>
          <p:cNvSpPr txBox="1">
            <a:spLocks noChangeArrowheads="1"/>
          </p:cNvSpPr>
          <p:nvPr/>
        </p:nvSpPr>
        <p:spPr>
          <a:xfrm>
            <a:off x="589402" y="1556792"/>
            <a:ext cx="8554598" cy="57606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solidFill>
                  <a:srgbClr val="0000FF"/>
                </a:solidFill>
                <a:ea typeface="American Typewriter" charset="0"/>
                <a:cs typeface="American Typewriter" charset="0"/>
              </a:rPr>
              <a:t>Idea: Hash the message into n bits and sign the hash.</a:t>
            </a:r>
            <a:endParaRPr lang="en-US" sz="2800" b="1" dirty="0">
              <a:solidFill>
                <a:srgbClr val="0000FF"/>
              </a:solidFill>
              <a:latin typeface="+mn-lt"/>
              <a:ea typeface="American Typewriter" charset="0"/>
              <a:cs typeface="American Typewriter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63">
                <a:extLst>
                  <a:ext uri="{FF2B5EF4-FFF2-40B4-BE49-F238E27FC236}">
                    <a16:creationId xmlns:a16="http://schemas.microsoft.com/office/drawing/2014/main" id="{1DCFF29E-7E21-354D-A5C3-79CA66E96BB3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86372" y="2546019"/>
                <a:ext cx="2520280" cy="576064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b="0" dirty="0">
                    <a:ea typeface="American Typewriter" charset="0"/>
                    <a:cs typeface="American Typewriter" charset="0"/>
                  </a:rPr>
                  <a:t>Signing Key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𝑆𝐾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:</m:t>
                    </m:r>
                  </m:oMath>
                </a14:m>
                <a:endParaRPr lang="en-US" sz="2800" dirty="0">
                  <a:latin typeface="+mn-lt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29" name="Rectangle 63">
                <a:extLst>
                  <a:ext uri="{FF2B5EF4-FFF2-40B4-BE49-F238E27FC236}">
                    <a16:creationId xmlns:a16="http://schemas.microsoft.com/office/drawing/2014/main" id="{1DCFF29E-7E21-354D-A5C3-79CA66E96B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372" y="2546019"/>
                <a:ext cx="2520280" cy="576064"/>
              </a:xfrm>
              <a:prstGeom prst="rect">
                <a:avLst/>
              </a:prstGeom>
              <a:blipFill>
                <a:blip r:embed="rId3"/>
                <a:stretch>
                  <a:fillRect l="-5000" t="-6522" b="-23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63">
                <a:extLst>
                  <a:ext uri="{FF2B5EF4-FFF2-40B4-BE49-F238E27FC236}">
                    <a16:creationId xmlns:a16="http://schemas.microsoft.com/office/drawing/2014/main" id="{57C0A697-8590-BB4B-ACF1-C138EA4F63D4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79512" y="3482123"/>
                <a:ext cx="3175212" cy="576064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b="0" dirty="0">
                    <a:ea typeface="American Typewriter" charset="0"/>
                    <a:cs typeface="American Typewriter" charset="0"/>
                  </a:rPr>
                  <a:t>Verification Key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𝑉𝐾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:</m:t>
                    </m:r>
                  </m:oMath>
                </a14:m>
                <a:endParaRPr lang="en-US" sz="2800" dirty="0">
                  <a:latin typeface="+mn-lt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30" name="Rectangle 63">
                <a:extLst>
                  <a:ext uri="{FF2B5EF4-FFF2-40B4-BE49-F238E27FC236}">
                    <a16:creationId xmlns:a16="http://schemas.microsoft.com/office/drawing/2014/main" id="{57C0A697-8590-BB4B-ACF1-C138EA4F63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3482123"/>
                <a:ext cx="3175212" cy="576064"/>
              </a:xfrm>
              <a:prstGeom prst="rect">
                <a:avLst/>
              </a:prstGeom>
              <a:blipFill>
                <a:blip r:embed="rId4"/>
                <a:stretch>
                  <a:fillRect l="-3586" t="-6522" b="-23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63">
                <a:extLst>
                  <a:ext uri="{FF2B5EF4-FFF2-40B4-BE49-F238E27FC236}">
                    <a16:creationId xmlns:a16="http://schemas.microsoft.com/office/drawing/2014/main" id="{A4250662-83D6-4244-BC4E-26305F555A99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91204" y="4509120"/>
                <a:ext cx="8701275" cy="960385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b="0" dirty="0">
                    <a:ea typeface="American Typewriter" charset="0"/>
                    <a:cs typeface="American Typewriter" charset="0"/>
                  </a:rPr>
                  <a:t>Signing an n-bit message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dirty="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sz="2800" b="0" i="0" dirty="0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:</m:t>
                    </m:r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Compute the hash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𝑧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h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𝑚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)</m:t>
                    </m:r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.  </a:t>
                </a:r>
                <a:b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</a:br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	The signature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1,</m:t>
                            </m:r>
                            <m:sSub>
                              <m:sSubPr>
                                <m:ctrlPr>
                                  <a:rPr lang="en-US" sz="28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dirty="0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sz="2800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8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dirty="0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sz="2800" b="0" i="1" dirty="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sub>
                        </m:sSub>
                      </m:e>
                    </m:d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 dirty="0">
                  <a:latin typeface="+mn-lt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31" name="Rectangle 63">
                <a:extLst>
                  <a:ext uri="{FF2B5EF4-FFF2-40B4-BE49-F238E27FC236}">
                    <a16:creationId xmlns:a16="http://schemas.microsoft.com/office/drawing/2014/main" id="{A4250662-83D6-4244-BC4E-26305F555A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204" y="4509120"/>
                <a:ext cx="8701275" cy="960385"/>
              </a:xfrm>
              <a:prstGeom prst="rect">
                <a:avLst/>
              </a:prstGeom>
              <a:blipFill>
                <a:blip r:embed="rId5"/>
                <a:stretch>
                  <a:fillRect l="-1456" t="-9211" r="-1747" b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63">
                <a:extLst>
                  <a:ext uri="{FF2B5EF4-FFF2-40B4-BE49-F238E27FC236}">
                    <a16:creationId xmlns:a16="http://schemas.microsoft.com/office/drawing/2014/main" id="{0F724CC3-E98D-D541-947A-8BA3CA9B4533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79512" y="5708976"/>
                <a:ext cx="8856984" cy="960384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b="0" dirty="0">
                    <a:ea typeface="American Typewriter" charset="0"/>
                    <a:cs typeface="American Typewriter" charset="0"/>
                  </a:rPr>
                  <a:t>Verifying </a:t>
                </a:r>
                <a14:m>
                  <m:oMath xmlns:m="http://schemas.openxmlformats.org/officeDocument/2006/math">
                    <m:r>
                      <a:rPr lang="en-US" sz="2800" b="0" i="0" dirty="0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(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800" b="0" i="0" dirty="0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,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en-US" sz="2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en-US" sz="2800" b="0" i="0" dirty="0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:</m:t>
                    </m:r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Recompute the hash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𝑧</m:t>
                    </m:r>
                    <m:r>
                      <a:rPr lang="en-US" sz="2800" i="1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h</m:t>
                    </m:r>
                    <m:r>
                      <a:rPr lang="en-US" sz="2800" i="1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(</m:t>
                    </m:r>
                    <m:r>
                      <a:rPr lang="en-US" sz="2800" i="1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𝑚</m:t>
                    </m:r>
                    <m:r>
                      <a:rPr lang="en-US" sz="2800" i="1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)</m:t>
                    </m:r>
                  </m:oMath>
                </a14:m>
                <a:r>
                  <a:rPr lang="en-US" sz="2800" dirty="0">
                    <a:ea typeface="American Typewriter" charset="0"/>
                    <a:cs typeface="American Typewriter" charset="0"/>
                  </a:rPr>
                  <a:t>. </a:t>
                </a:r>
              </a:p>
              <a:p>
                <a:pPr algn="l"/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                             Check 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∀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𝑖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: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𝑓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</m:oMath>
                </a14:m>
                <a:endParaRPr lang="en-US" sz="2800" dirty="0">
                  <a:latin typeface="+mn-lt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33" name="Rectangle 63">
                <a:extLst>
                  <a:ext uri="{FF2B5EF4-FFF2-40B4-BE49-F238E27FC236}">
                    <a16:creationId xmlns:a16="http://schemas.microsoft.com/office/drawing/2014/main" id="{0F724CC3-E98D-D541-947A-8BA3CA9B45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5708976"/>
                <a:ext cx="8856984" cy="960384"/>
              </a:xfrm>
              <a:prstGeom prst="rect">
                <a:avLst/>
              </a:prstGeom>
              <a:blipFill>
                <a:blip r:embed="rId6"/>
                <a:stretch>
                  <a:fillRect l="-1288" t="-7792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5" name="Group 34">
            <a:extLst>
              <a:ext uri="{FF2B5EF4-FFF2-40B4-BE49-F238E27FC236}">
                <a16:creationId xmlns:a16="http://schemas.microsoft.com/office/drawing/2014/main" id="{59B2E559-0DD1-9B43-87F4-8AEC4B11AE82}"/>
              </a:ext>
            </a:extLst>
          </p:cNvPr>
          <p:cNvGrpSpPr/>
          <p:nvPr/>
        </p:nvGrpSpPr>
        <p:grpSpPr>
          <a:xfrm>
            <a:off x="2699792" y="2204864"/>
            <a:ext cx="2671277" cy="1061235"/>
            <a:chOff x="3563888" y="1353653"/>
            <a:chExt cx="2671277" cy="1061235"/>
          </a:xfrm>
        </p:grpSpPr>
        <p:sp>
          <p:nvSpPr>
            <p:cNvPr id="36" name="Left Bracket 35">
              <a:extLst>
                <a:ext uri="{FF2B5EF4-FFF2-40B4-BE49-F238E27FC236}">
                  <a16:creationId xmlns:a16="http://schemas.microsoft.com/office/drawing/2014/main" id="{BDF216E4-8FBB-004B-A1F0-4A8DA70B0A9D}"/>
                </a:ext>
              </a:extLst>
            </p:cNvPr>
            <p:cNvSpPr/>
            <p:nvPr/>
          </p:nvSpPr>
          <p:spPr>
            <a:xfrm>
              <a:off x="3563888" y="1484784"/>
              <a:ext cx="73152" cy="914400"/>
            </a:xfrm>
            <a:prstGeom prst="leftBracket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Left Bracket 36">
              <a:extLst>
                <a:ext uri="{FF2B5EF4-FFF2-40B4-BE49-F238E27FC236}">
                  <a16:creationId xmlns:a16="http://schemas.microsoft.com/office/drawing/2014/main" id="{9BD23210-6419-9D4A-B582-6583A7A74ACE}"/>
                </a:ext>
              </a:extLst>
            </p:cNvPr>
            <p:cNvSpPr/>
            <p:nvPr/>
          </p:nvSpPr>
          <p:spPr>
            <a:xfrm flipH="1">
              <a:off x="6084168" y="1459632"/>
              <a:ext cx="73152" cy="914400"/>
            </a:xfrm>
            <a:prstGeom prst="leftBracket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D2AF017C-8B96-1642-8078-624FF642D234}"/>
                    </a:ext>
                  </a:extLst>
                </p:cNvPr>
                <p:cNvSpPr/>
                <p:nvPr/>
              </p:nvSpPr>
              <p:spPr>
                <a:xfrm>
                  <a:off x="3627153" y="1375066"/>
                  <a:ext cx="819327" cy="54213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1,</m:t>
                            </m:r>
                            <m:r>
                              <a:rPr lang="en-US" sz="28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D2AF017C-8B96-1642-8078-624FF642D23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27153" y="1375066"/>
                  <a:ext cx="819327" cy="542136"/>
                </a:xfrm>
                <a:prstGeom prst="rect">
                  <a:avLst/>
                </a:prstGeom>
                <a:blipFill>
                  <a:blip r:embed="rId7"/>
                  <a:stretch>
                    <a:fillRect b="-23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0F04EBEC-338F-4C48-950D-F6F1511FC0E6}"/>
                    </a:ext>
                  </a:extLst>
                </p:cNvPr>
                <p:cNvSpPr/>
                <p:nvPr/>
              </p:nvSpPr>
              <p:spPr>
                <a:xfrm>
                  <a:off x="3637040" y="1866382"/>
                  <a:ext cx="819327" cy="54213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1,1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0F04EBEC-338F-4C48-950D-F6F1511FC0E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37040" y="1866382"/>
                  <a:ext cx="819327" cy="542136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D7FF0781-7CA5-2A47-AFE8-FC970EB0197E}"/>
                    </a:ext>
                  </a:extLst>
                </p:cNvPr>
                <p:cNvSpPr/>
                <p:nvPr/>
              </p:nvSpPr>
              <p:spPr>
                <a:xfrm>
                  <a:off x="4322272" y="1381436"/>
                  <a:ext cx="827598" cy="54213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2,</m:t>
                            </m:r>
                            <m:r>
                              <a:rPr lang="en-US" sz="28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D7FF0781-7CA5-2A47-AFE8-FC970EB0197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22272" y="1381436"/>
                  <a:ext cx="827598" cy="542136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438C3A05-F308-8348-88F2-38DC5CCE29EA}"/>
                    </a:ext>
                  </a:extLst>
                </p:cNvPr>
                <p:cNvSpPr/>
                <p:nvPr/>
              </p:nvSpPr>
              <p:spPr>
                <a:xfrm>
                  <a:off x="4332159" y="1872752"/>
                  <a:ext cx="827598" cy="54213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2,1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438C3A05-F308-8348-88F2-38DC5CCE29E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32159" y="1872752"/>
                  <a:ext cx="827598" cy="542136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9E3055C3-8900-A54C-B26D-94AA83BEE209}"/>
                    </a:ext>
                  </a:extLst>
                </p:cNvPr>
                <p:cNvSpPr/>
                <p:nvPr/>
              </p:nvSpPr>
              <p:spPr>
                <a:xfrm>
                  <a:off x="5375558" y="1353653"/>
                  <a:ext cx="849720" cy="54213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8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,0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9E3055C3-8900-A54C-B26D-94AA83BEE20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75558" y="1353653"/>
                  <a:ext cx="849720" cy="542136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A16A7D39-750F-F94A-B290-8A3914A58276}"/>
                    </a:ext>
                  </a:extLst>
                </p:cNvPr>
                <p:cNvSpPr/>
                <p:nvPr/>
              </p:nvSpPr>
              <p:spPr>
                <a:xfrm>
                  <a:off x="5385445" y="1844969"/>
                  <a:ext cx="849720" cy="54213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8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,1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A16A7D39-750F-F94A-B290-8A3914A5827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85445" y="1844969"/>
                  <a:ext cx="849720" cy="542136"/>
                </a:xfrm>
                <a:prstGeom prst="rect">
                  <a:avLst/>
                </a:prstGeom>
                <a:blipFill>
                  <a:blip r:embed="rId12"/>
                  <a:stretch>
                    <a:fillRect b="-23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4EFE0FD2-E58C-7A45-88F8-5076CDD528FE}"/>
              </a:ext>
            </a:extLst>
          </p:cNvPr>
          <p:cNvGrpSpPr/>
          <p:nvPr/>
        </p:nvGrpSpPr>
        <p:grpSpPr>
          <a:xfrm>
            <a:off x="3315229" y="3265040"/>
            <a:ext cx="2673520" cy="1061235"/>
            <a:chOff x="3563888" y="1353653"/>
            <a:chExt cx="2673520" cy="1061235"/>
          </a:xfrm>
        </p:grpSpPr>
        <p:sp>
          <p:nvSpPr>
            <p:cNvPr id="45" name="Left Bracket 44">
              <a:extLst>
                <a:ext uri="{FF2B5EF4-FFF2-40B4-BE49-F238E27FC236}">
                  <a16:creationId xmlns:a16="http://schemas.microsoft.com/office/drawing/2014/main" id="{279C3CF9-C62F-8048-BFF2-123C8227FA23}"/>
                </a:ext>
              </a:extLst>
            </p:cNvPr>
            <p:cNvSpPr/>
            <p:nvPr/>
          </p:nvSpPr>
          <p:spPr>
            <a:xfrm>
              <a:off x="3563888" y="1484784"/>
              <a:ext cx="73152" cy="914400"/>
            </a:xfrm>
            <a:prstGeom prst="leftBracket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Left Bracket 45">
              <a:extLst>
                <a:ext uri="{FF2B5EF4-FFF2-40B4-BE49-F238E27FC236}">
                  <a16:creationId xmlns:a16="http://schemas.microsoft.com/office/drawing/2014/main" id="{7AAA99E4-D149-1E42-B622-F32095CDAFE7}"/>
                </a:ext>
              </a:extLst>
            </p:cNvPr>
            <p:cNvSpPr/>
            <p:nvPr/>
          </p:nvSpPr>
          <p:spPr>
            <a:xfrm flipH="1">
              <a:off x="6084168" y="1459632"/>
              <a:ext cx="73152" cy="914400"/>
            </a:xfrm>
            <a:prstGeom prst="leftBracket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62FAC57C-5349-9D49-BC5E-0B0EB74C7A4D}"/>
                    </a:ext>
                  </a:extLst>
                </p:cNvPr>
                <p:cNvSpPr/>
                <p:nvPr/>
              </p:nvSpPr>
              <p:spPr>
                <a:xfrm>
                  <a:off x="3627153" y="1375066"/>
                  <a:ext cx="821572" cy="54213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1,</m:t>
                            </m:r>
                            <m:r>
                              <a:rPr lang="en-US" sz="28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62FAC57C-5349-9D49-BC5E-0B0EB74C7A4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27153" y="1375066"/>
                  <a:ext cx="821572" cy="542136"/>
                </a:xfrm>
                <a:prstGeom prst="rect">
                  <a:avLst/>
                </a:prstGeom>
                <a:blipFill>
                  <a:blip r:embed="rId13"/>
                  <a:stretch>
                    <a:fillRect b="-90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447519D9-C6A4-9045-9599-017C3A891A8A}"/>
                    </a:ext>
                  </a:extLst>
                </p:cNvPr>
                <p:cNvSpPr/>
                <p:nvPr/>
              </p:nvSpPr>
              <p:spPr>
                <a:xfrm>
                  <a:off x="3637040" y="1866382"/>
                  <a:ext cx="821572" cy="54213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1,1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447519D9-C6A4-9045-9599-017C3A891A8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37040" y="1866382"/>
                  <a:ext cx="821572" cy="542136"/>
                </a:xfrm>
                <a:prstGeom prst="rect">
                  <a:avLst/>
                </a:prstGeom>
                <a:blipFill>
                  <a:blip r:embed="rId14"/>
                  <a:stretch>
                    <a:fillRect b="-681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9C33E5A1-2130-AC41-B542-5528C430C9D8}"/>
                    </a:ext>
                  </a:extLst>
                </p:cNvPr>
                <p:cNvSpPr/>
                <p:nvPr/>
              </p:nvSpPr>
              <p:spPr>
                <a:xfrm>
                  <a:off x="4322272" y="1381436"/>
                  <a:ext cx="829843" cy="54213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2,</m:t>
                            </m:r>
                            <m:r>
                              <a:rPr lang="en-US" sz="28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9C33E5A1-2130-AC41-B542-5528C430C9D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22272" y="1381436"/>
                  <a:ext cx="829843" cy="542136"/>
                </a:xfrm>
                <a:prstGeom prst="rect">
                  <a:avLst/>
                </a:prstGeom>
                <a:blipFill>
                  <a:blip r:embed="rId15"/>
                  <a:stretch>
                    <a:fillRect b="-930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617B3000-4570-F54C-AC8F-6FF5731D4C5A}"/>
                    </a:ext>
                  </a:extLst>
                </p:cNvPr>
                <p:cNvSpPr/>
                <p:nvPr/>
              </p:nvSpPr>
              <p:spPr>
                <a:xfrm>
                  <a:off x="4332159" y="1872752"/>
                  <a:ext cx="829843" cy="54213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2,1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617B3000-4570-F54C-AC8F-6FF5731D4C5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32159" y="1872752"/>
                  <a:ext cx="829843" cy="542136"/>
                </a:xfrm>
                <a:prstGeom prst="rect">
                  <a:avLst/>
                </a:prstGeom>
                <a:blipFill>
                  <a:blip r:embed="rId16"/>
                  <a:stretch>
                    <a:fillRect b="-930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2BA92E77-4199-6E43-8D17-B0BDEF790E23}"/>
                    </a:ext>
                  </a:extLst>
                </p:cNvPr>
                <p:cNvSpPr/>
                <p:nvPr/>
              </p:nvSpPr>
              <p:spPr>
                <a:xfrm>
                  <a:off x="5375558" y="1353653"/>
                  <a:ext cx="851963" cy="54213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8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,0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2BA92E77-4199-6E43-8D17-B0BDEF790E2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75558" y="1353653"/>
                  <a:ext cx="851963" cy="542136"/>
                </a:xfrm>
                <a:prstGeom prst="rect">
                  <a:avLst/>
                </a:prstGeom>
                <a:blipFill>
                  <a:blip r:embed="rId17"/>
                  <a:stretch>
                    <a:fillRect b="-930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873894F7-342F-924B-9D9F-89B589573137}"/>
                    </a:ext>
                  </a:extLst>
                </p:cNvPr>
                <p:cNvSpPr/>
                <p:nvPr/>
              </p:nvSpPr>
              <p:spPr>
                <a:xfrm>
                  <a:off x="5385445" y="1844969"/>
                  <a:ext cx="851963" cy="54213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8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,1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873894F7-342F-924B-9D9F-89B58957313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85445" y="1844969"/>
                  <a:ext cx="851963" cy="542136"/>
                </a:xfrm>
                <a:prstGeom prst="rect">
                  <a:avLst/>
                </a:prstGeom>
                <a:blipFill>
                  <a:blip r:embed="rId18"/>
                  <a:stretch>
                    <a:fillRect b="-90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63">
                <a:extLst>
                  <a:ext uri="{FF2B5EF4-FFF2-40B4-BE49-F238E27FC236}">
                    <a16:creationId xmlns:a16="http://schemas.microsoft.com/office/drawing/2014/main" id="{A929EF06-9CF9-C040-B921-A8850456375C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6187228" y="3466936"/>
                <a:ext cx="3412752" cy="576064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b="1" dirty="0">
                    <a:solidFill>
                      <a:srgbClr val="0000FF"/>
                    </a:solidFill>
                  </a:rPr>
                  <a:t>and </a:t>
                </a:r>
                <a14:m>
                  <m:oMath xmlns:m="http://schemas.openxmlformats.org/officeDocument/2006/math">
                    <m:r>
                      <a:rPr lang="en-US" sz="2800" b="1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𝒉</m:t>
                    </m:r>
                    <m:r>
                      <a:rPr lang="en-US" sz="2800" b="1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a:rPr lang="en-US" sz="28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𝓗</m:t>
                    </m:r>
                  </m:oMath>
                </a14:m>
                <a:r>
                  <a:rPr lang="en-US" sz="2800" b="1" dirty="0">
                    <a:solidFill>
                      <a:srgbClr val="0000FF"/>
                    </a:solidFill>
                    <a:latin typeface="+mn-lt"/>
                    <a:ea typeface="American Typewriter" charset="0"/>
                    <a:cs typeface="American Typewriter" charset="0"/>
                  </a:rPr>
                  <a:t>.</a:t>
                </a:r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3" name="Rectangle 63">
                <a:extLst>
                  <a:ext uri="{FF2B5EF4-FFF2-40B4-BE49-F238E27FC236}">
                    <a16:creationId xmlns:a16="http://schemas.microsoft.com/office/drawing/2014/main" id="{A929EF06-9CF9-C040-B921-A885045637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7228" y="3466936"/>
                <a:ext cx="3412752" cy="576064"/>
              </a:xfrm>
              <a:prstGeom prst="rect">
                <a:avLst/>
              </a:prstGeom>
              <a:blipFill>
                <a:blip r:embed="rId19"/>
                <a:stretch>
                  <a:fillRect l="-3717" t="-6522" b="-23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0314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20543" y="260648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How to Sign </a:t>
            </a:r>
            <a:r>
              <a:rPr lang="en-US" sz="4000" b="1" dirty="0" err="1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Polynomially</a:t>
            </a:r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 Many Bits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25" name="Subtitle 1">
            <a:extLst>
              <a:ext uri="{FF2B5EF4-FFF2-40B4-BE49-F238E27FC236}">
                <a16:creationId xmlns:a16="http://schemas.microsoft.com/office/drawing/2014/main" id="{0EFABDA1-ECFF-574E-857F-D2BBEA16B08A}"/>
              </a:ext>
            </a:extLst>
          </p:cNvPr>
          <p:cNvSpPr txBox="1">
            <a:spLocks/>
          </p:cNvSpPr>
          <p:nvPr/>
        </p:nvSpPr>
        <p:spPr>
          <a:xfrm>
            <a:off x="23864" y="890174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i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(with a fixed verification key)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63">
                <a:extLst>
                  <a:ext uri="{FF2B5EF4-FFF2-40B4-BE49-F238E27FC236}">
                    <a16:creationId xmlns:a16="http://schemas.microsoft.com/office/drawing/2014/main" id="{2B6813DD-276C-9649-BBAD-4276291A2931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611560" y="1628800"/>
                <a:ext cx="8099557" cy="1512168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b="1" u="sng" dirty="0">
                    <a:solidFill>
                      <a:srgbClr val="0000FF"/>
                    </a:solidFill>
                    <a:ea typeface="American Typewriter" charset="0"/>
                    <a:cs typeface="American Typewriter" charset="0"/>
                  </a:rPr>
                  <a:t>Claim</a:t>
                </a:r>
                <a:r>
                  <a:rPr lang="en-US" sz="2800" b="0" dirty="0">
                    <a:ea typeface="American Typewriter" charset="0"/>
                    <a:cs typeface="American Typewriter" charset="0"/>
                  </a:rPr>
                  <a:t>: Assuming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800" b="0" dirty="0">
                    <a:ea typeface="American Typewriter" charset="0"/>
                    <a:cs typeface="American Typewriter" charset="0"/>
                  </a:rPr>
                  <a:t> is a OWF and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ℋ</m:t>
                    </m:r>
                  </m:oMath>
                </a14:m>
                <a:r>
                  <a:rPr lang="en-US" sz="2800" b="0" dirty="0">
                    <a:ea typeface="American Typewriter" charset="0"/>
                    <a:cs typeface="American Typewriter" charset="0"/>
                  </a:rPr>
                  <a:t> is a collision-resistant family, no PPT adv can produce a signature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800" b="0" dirty="0">
                    <a:ea typeface="American Typewriter" charset="0"/>
                    <a:cs typeface="American Typewriter" charset="0"/>
                  </a:rPr>
                  <a:t> given a signature of a single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2" name="Rectangle 63">
                <a:extLst>
                  <a:ext uri="{FF2B5EF4-FFF2-40B4-BE49-F238E27FC236}">
                    <a16:creationId xmlns:a16="http://schemas.microsoft.com/office/drawing/2014/main" id="{2B6813DD-276C-9649-BBAD-4276291A29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1628800"/>
                <a:ext cx="8099557" cy="1512168"/>
              </a:xfrm>
              <a:prstGeom prst="rect">
                <a:avLst/>
              </a:prstGeom>
              <a:blipFill>
                <a:blip r:embed="rId3"/>
                <a:stretch>
                  <a:fillRect l="-1724" r="-1724" b="-5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63">
                <a:extLst>
                  <a:ext uri="{FF2B5EF4-FFF2-40B4-BE49-F238E27FC236}">
                    <a16:creationId xmlns:a16="http://schemas.microsoft.com/office/drawing/2014/main" id="{6AA28757-6BD6-3E49-A617-2B42F3A01A3F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651901" y="3212976"/>
                <a:ext cx="8099557" cy="3342022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b="1" u="sng" dirty="0">
                    <a:solidFill>
                      <a:srgbClr val="0000FF"/>
                    </a:solidFill>
                    <a:ea typeface="American Typewriter" charset="0"/>
                    <a:cs typeface="American Typewriter" charset="0"/>
                  </a:rPr>
                  <a:t>Proof Idea:</a:t>
                </a:r>
                <a:endParaRPr lang="en-US" sz="2800" b="0" dirty="0">
                  <a:ea typeface="American Typewriter" charset="0"/>
                  <a:cs typeface="American Typewriter" charset="0"/>
                </a:endParaRPr>
              </a:p>
              <a:p>
                <a:pPr algn="l"/>
                <a:r>
                  <a:rPr lang="en-US" sz="2800" b="0" dirty="0">
                    <a:ea typeface="American Typewriter" charset="0"/>
                    <a:cs typeface="American Typewriter" charset="0"/>
                  </a:rPr>
                  <a:t>Either the adversary picked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800" b="0" dirty="0">
                    <a:ea typeface="American Typewriter" charset="0"/>
                    <a:cs typeface="American Typewriter" charset="0"/>
                  </a:rPr>
                  <a:t> s.t.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sz="2800" b="0" i="1" dirty="0">
                    <a:latin typeface="Cambria Math" panose="02040503050406030204" pitchFamily="18" charset="0"/>
                  </a:rPr>
                  <a:t>, </a:t>
                </a:r>
                <a:r>
                  <a:rPr lang="en-US" sz="28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in which case she violated collision-resistance of  </a:t>
                </a:r>
                <a14:m>
                  <m:oMath xmlns:m="http://schemas.openxmlformats.org/officeDocument/2006/math">
                    <m:r>
                      <a:rPr lang="en-US" sz="2800" i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ℋ</m:t>
                    </m:r>
                  </m:oMath>
                </a14:m>
                <a:r>
                  <a:rPr lang="en-US" sz="28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  <a:p>
                <a:pPr algn="l"/>
                <a:r>
                  <a:rPr lang="en-US" sz="2800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				(or)</a:t>
                </a:r>
              </a:p>
              <a:p>
                <a:pPr algn="l"/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She produced a </a:t>
                </a:r>
                <a:r>
                  <a:rPr lang="en-US" sz="2800" dirty="0" err="1">
                    <a:latin typeface="+mn-lt"/>
                    <a:ea typeface="American Typewriter" charset="0"/>
                    <a:cs typeface="American Typewriter" charset="0"/>
                  </a:rPr>
                  <a:t>Lamport</a:t>
                </a:r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signature on a “message”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in which case she violated one-time security of </a:t>
                </a:r>
                <a:r>
                  <a:rPr lang="en-US" sz="2800" dirty="0" err="1">
                    <a:latin typeface="+mn-lt"/>
                    <a:ea typeface="American Typewriter" charset="0"/>
                    <a:cs typeface="American Typewriter" charset="0"/>
                  </a:rPr>
                  <a:t>Lamport</a:t>
                </a:r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, and therefore the one-</a:t>
                </a:r>
                <a:r>
                  <a:rPr lang="en-US" sz="2800" dirty="0" err="1">
                    <a:latin typeface="+mn-lt"/>
                    <a:ea typeface="American Typewriter" charset="0"/>
                    <a:cs typeface="American Typewriter" charset="0"/>
                  </a:rPr>
                  <a:t>wayness</a:t>
                </a:r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of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4" name="Rectangle 63">
                <a:extLst>
                  <a:ext uri="{FF2B5EF4-FFF2-40B4-BE49-F238E27FC236}">
                    <a16:creationId xmlns:a16="http://schemas.microsoft.com/office/drawing/2014/main" id="{6AA28757-6BD6-3E49-A617-2B42F3A01A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901" y="3212976"/>
                <a:ext cx="8099557" cy="3342022"/>
              </a:xfrm>
              <a:prstGeom prst="rect">
                <a:avLst/>
              </a:prstGeom>
              <a:blipFill>
                <a:blip r:embed="rId4"/>
                <a:stretch>
                  <a:fillRect l="-1565" r="-1408" b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6247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-14953" y="404664"/>
            <a:ext cx="9123457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Let’s go back to CRHFs…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63">
                <a:extLst>
                  <a:ext uri="{FF2B5EF4-FFF2-40B4-BE49-F238E27FC236}">
                    <a16:creationId xmlns:a16="http://schemas.microsoft.com/office/drawing/2014/main" id="{D942451E-96E2-234B-91F4-C5911546B781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467544" y="1898027"/>
                <a:ext cx="8089091" cy="594869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ℋ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={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h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: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ℤ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Sup>
                        <m:sSub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𝑄𝑅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  <m:sup/>
                      </m:sSubSup>
                      <m:r>
                        <a:rPr lang="en-US" sz="2800" b="0" i="0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}</m:t>
                      </m:r>
                    </m:oMath>
                  </m:oMathPara>
                </a14:m>
                <a:endParaRPr lang="en-US" sz="2800" dirty="0">
                  <a:latin typeface="+mn-lt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8" name="Rectangle 63">
                <a:extLst>
                  <a:ext uri="{FF2B5EF4-FFF2-40B4-BE49-F238E27FC236}">
                    <a16:creationId xmlns:a16="http://schemas.microsoft.com/office/drawing/2014/main" id="{D942451E-96E2-234B-91F4-C5911546B7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898027"/>
                <a:ext cx="8089091" cy="594869"/>
              </a:xfrm>
              <a:prstGeom prst="rect">
                <a:avLst/>
              </a:prstGeom>
              <a:blipFill>
                <a:blip r:embed="rId3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63">
                <a:extLst>
                  <a:ext uri="{FF2B5EF4-FFF2-40B4-BE49-F238E27FC236}">
                    <a16:creationId xmlns:a16="http://schemas.microsoft.com/office/drawing/2014/main" id="{09D670B5-90E6-384F-9FCD-EABC97057F5D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27454" y="2834131"/>
                <a:ext cx="8089091" cy="1170933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dirty="0">
                    <a:ea typeface="American Typewriter" charset="0"/>
                    <a:cs typeface="American Typewriter" charset="0"/>
                  </a:rPr>
                  <a:t>Each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e>
                      <m:sub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1 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∈</m:t>
                    </m:r>
                    <m:r>
                      <a:rPr lang="en-US" sz="2800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ℋ</m:t>
                    </m:r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is parameterized by two generators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𝑄𝑅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/>
                    </m:sSubSup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(a group of order q). </a:t>
                </a:r>
              </a:p>
            </p:txBody>
          </p:sp>
        </mc:Choice>
        <mc:Fallback xmlns="">
          <p:sp>
            <p:nvSpPr>
              <p:cNvPr id="11" name="Rectangle 63">
                <a:extLst>
                  <a:ext uri="{FF2B5EF4-FFF2-40B4-BE49-F238E27FC236}">
                    <a16:creationId xmlns:a16="http://schemas.microsoft.com/office/drawing/2014/main" id="{09D670B5-90E6-384F-9FCD-EABC97057F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454" y="2834131"/>
                <a:ext cx="8089091" cy="1170933"/>
              </a:xfrm>
              <a:prstGeom prst="rect">
                <a:avLst/>
              </a:prstGeom>
              <a:blipFill>
                <a:blip r:embed="rId4"/>
                <a:stretch>
                  <a:fillRect l="-1567" b="-75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63">
                <a:extLst>
                  <a:ext uri="{FF2B5EF4-FFF2-40B4-BE49-F238E27FC236}">
                    <a16:creationId xmlns:a16="http://schemas.microsoft.com/office/drawing/2014/main" id="{992FE2D8-E765-864B-A8E3-BD7EA34B1D88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27454" y="4003569"/>
                <a:ext cx="5112568" cy="1170933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e>
                      <m:sub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1 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  <m:sup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bSup>
                    <m:sSubSup>
                      <m:sSubSup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  <m:sup>
                        <m:sSub>
                          <m:sSubPr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bSup>
                  </m:oMath>
                </a14:m>
                <a:r>
                  <a:rPr lang="en-US" sz="2800" dirty="0">
                    <a:solidFill>
                      <a:srgbClr val="FF0000"/>
                    </a:solidFill>
                    <a:latin typeface="+mn-lt"/>
                    <a:ea typeface="American Typewriter" charset="0"/>
                    <a:cs typeface="American Typewriter" charset="0"/>
                  </a:rPr>
                  <a:t> mod p.</a:t>
                </a:r>
              </a:p>
            </p:txBody>
          </p:sp>
        </mc:Choice>
        <mc:Fallback xmlns="">
          <p:sp>
            <p:nvSpPr>
              <p:cNvPr id="14" name="Rectangle 63">
                <a:extLst>
                  <a:ext uri="{FF2B5EF4-FFF2-40B4-BE49-F238E27FC236}">
                    <a16:creationId xmlns:a16="http://schemas.microsoft.com/office/drawing/2014/main" id="{992FE2D8-E765-864B-A8E3-BD7EA34B1D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454" y="4003569"/>
                <a:ext cx="5112568" cy="1170933"/>
              </a:xfrm>
              <a:prstGeom prst="rect">
                <a:avLst/>
              </a:prstGeom>
              <a:blipFill>
                <a:blip r:embed="rId5"/>
                <a:stretch>
                  <a:fillRect l="-7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63">
                <a:extLst>
                  <a:ext uri="{FF2B5EF4-FFF2-40B4-BE49-F238E27FC236}">
                    <a16:creationId xmlns:a16="http://schemas.microsoft.com/office/drawing/2014/main" id="{2FD2BA31-DAA4-CC4D-BF4D-BB103F1B9EF4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27454" y="5229200"/>
                <a:ext cx="8089091" cy="742097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dirty="0">
                    <a:ea typeface="American Typewriter" charset="0"/>
                    <a:cs typeface="American Typewriter" charset="0"/>
                  </a:rPr>
                  <a:t>This compresses 2 log q bits into log p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≈</m:t>
                    </m:r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log q + 1 bits.</a:t>
                </a:r>
              </a:p>
            </p:txBody>
          </p:sp>
        </mc:Choice>
        <mc:Fallback xmlns="">
          <p:sp>
            <p:nvSpPr>
              <p:cNvPr id="15" name="Rectangle 63">
                <a:extLst>
                  <a:ext uri="{FF2B5EF4-FFF2-40B4-BE49-F238E27FC236}">
                    <a16:creationId xmlns:a16="http://schemas.microsoft.com/office/drawing/2014/main" id="{2FD2BA31-DAA4-CC4D-BF4D-BB103F1B9E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454" y="5229200"/>
                <a:ext cx="8089091" cy="742097"/>
              </a:xfrm>
              <a:prstGeom prst="rect">
                <a:avLst/>
              </a:prstGeom>
              <a:blipFill>
                <a:blip r:embed="rId6"/>
                <a:stretch>
                  <a:fillRect l="-1567" r="-157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63">
                <a:extLst>
                  <a:ext uri="{FF2B5EF4-FFF2-40B4-BE49-F238E27FC236}">
                    <a16:creationId xmlns:a16="http://schemas.microsoft.com/office/drawing/2014/main" id="{7C841BA3-314A-1A49-BD74-E208743BBD04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498076" y="1271972"/>
                <a:ext cx="8089091" cy="594869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=2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𝑞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+1</m:t>
                    </m:r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is a “safe” prime.</a:t>
                </a:r>
              </a:p>
            </p:txBody>
          </p:sp>
        </mc:Choice>
        <mc:Fallback xmlns="">
          <p:sp>
            <p:nvSpPr>
              <p:cNvPr id="16" name="Rectangle 63">
                <a:extLst>
                  <a:ext uri="{FF2B5EF4-FFF2-40B4-BE49-F238E27FC236}">
                    <a16:creationId xmlns:a16="http://schemas.microsoft.com/office/drawing/2014/main" id="{7C841BA3-314A-1A49-BD74-E208743BBD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076" y="1271972"/>
                <a:ext cx="8089091" cy="594869"/>
              </a:xfrm>
              <a:prstGeom prst="rect">
                <a:avLst/>
              </a:prstGeom>
              <a:blipFill>
                <a:blip r:embed="rId7"/>
                <a:stretch>
                  <a:fillRect t="-6383" b="-21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4253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-14953" y="404664"/>
            <a:ext cx="9123457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Let’s go back to CRHFs…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63">
                <a:extLst>
                  <a:ext uri="{FF2B5EF4-FFF2-40B4-BE49-F238E27FC236}">
                    <a16:creationId xmlns:a16="http://schemas.microsoft.com/office/drawing/2014/main" id="{D942451E-96E2-234B-91F4-C5911546B781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467544" y="1898027"/>
                <a:ext cx="8089091" cy="594869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ℋ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={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h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: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ℤ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Sup>
                        <m:sSub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𝑄𝑅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  <m:sup/>
                      </m:sSubSup>
                      <m:r>
                        <a:rPr lang="en-US" sz="2800" b="0" i="0" smtClean="0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}</m:t>
                      </m:r>
                    </m:oMath>
                  </m:oMathPara>
                </a14:m>
                <a:endParaRPr lang="en-US" sz="2800" dirty="0">
                  <a:latin typeface="+mn-lt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8" name="Rectangle 63">
                <a:extLst>
                  <a:ext uri="{FF2B5EF4-FFF2-40B4-BE49-F238E27FC236}">
                    <a16:creationId xmlns:a16="http://schemas.microsoft.com/office/drawing/2014/main" id="{D942451E-96E2-234B-91F4-C5911546B7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898027"/>
                <a:ext cx="8089091" cy="594869"/>
              </a:xfrm>
              <a:prstGeom prst="rect">
                <a:avLst/>
              </a:prstGeom>
              <a:blipFill>
                <a:blip r:embed="rId3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63">
                <a:extLst>
                  <a:ext uri="{FF2B5EF4-FFF2-40B4-BE49-F238E27FC236}">
                    <a16:creationId xmlns:a16="http://schemas.microsoft.com/office/drawing/2014/main" id="{09D670B5-90E6-384F-9FCD-EABC97057F5D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27454" y="2834131"/>
                <a:ext cx="8089091" cy="1170933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dirty="0">
                    <a:ea typeface="American Typewriter" charset="0"/>
                    <a:cs typeface="American Typewriter" charset="0"/>
                  </a:rPr>
                  <a:t>Each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e>
                      <m:sub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1 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∈</m:t>
                    </m:r>
                    <m:r>
                      <a:rPr lang="en-US" sz="2800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ℋ</m:t>
                    </m:r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is parameterized by two generators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𝑄𝑅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/>
                    </m:sSubSup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(a group of order q). </a:t>
                </a:r>
              </a:p>
            </p:txBody>
          </p:sp>
        </mc:Choice>
        <mc:Fallback xmlns="">
          <p:sp>
            <p:nvSpPr>
              <p:cNvPr id="11" name="Rectangle 63">
                <a:extLst>
                  <a:ext uri="{FF2B5EF4-FFF2-40B4-BE49-F238E27FC236}">
                    <a16:creationId xmlns:a16="http://schemas.microsoft.com/office/drawing/2014/main" id="{09D670B5-90E6-384F-9FCD-EABC97057F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454" y="2834131"/>
                <a:ext cx="8089091" cy="1170933"/>
              </a:xfrm>
              <a:prstGeom prst="rect">
                <a:avLst/>
              </a:prstGeom>
              <a:blipFill>
                <a:blip r:embed="rId4"/>
                <a:stretch>
                  <a:fillRect l="-1567" b="-75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63">
                <a:extLst>
                  <a:ext uri="{FF2B5EF4-FFF2-40B4-BE49-F238E27FC236}">
                    <a16:creationId xmlns:a16="http://schemas.microsoft.com/office/drawing/2014/main" id="{992FE2D8-E765-864B-A8E3-BD7EA34B1D88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27454" y="4003569"/>
                <a:ext cx="5112568" cy="1170933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e>
                      <m:sub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1 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  <m:sup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bSup>
                    <m:sSubSup>
                      <m:sSubSup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  <m:sup>
                        <m:sSub>
                          <m:sSubPr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bSup>
                  </m:oMath>
                </a14:m>
                <a:r>
                  <a:rPr lang="en-US" sz="2800" dirty="0">
                    <a:solidFill>
                      <a:srgbClr val="FF0000"/>
                    </a:solidFill>
                    <a:latin typeface="+mn-lt"/>
                    <a:ea typeface="American Typewriter" charset="0"/>
                    <a:cs typeface="American Typewriter" charset="0"/>
                  </a:rPr>
                  <a:t> mod p.</a:t>
                </a:r>
              </a:p>
            </p:txBody>
          </p:sp>
        </mc:Choice>
        <mc:Fallback xmlns="">
          <p:sp>
            <p:nvSpPr>
              <p:cNvPr id="14" name="Rectangle 63">
                <a:extLst>
                  <a:ext uri="{FF2B5EF4-FFF2-40B4-BE49-F238E27FC236}">
                    <a16:creationId xmlns:a16="http://schemas.microsoft.com/office/drawing/2014/main" id="{992FE2D8-E765-864B-A8E3-BD7EA34B1D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454" y="4003569"/>
                <a:ext cx="5112568" cy="1170933"/>
              </a:xfrm>
              <a:prstGeom prst="rect">
                <a:avLst/>
              </a:prstGeom>
              <a:blipFill>
                <a:blip r:embed="rId5"/>
                <a:stretch>
                  <a:fillRect l="-7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63">
                <a:extLst>
                  <a:ext uri="{FF2B5EF4-FFF2-40B4-BE49-F238E27FC236}">
                    <a16:creationId xmlns:a16="http://schemas.microsoft.com/office/drawing/2014/main" id="{2FD2BA31-DAA4-CC4D-BF4D-BB103F1B9EF4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27454" y="5229200"/>
                <a:ext cx="8089091" cy="1114740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dirty="0">
                    <a:ea typeface="American Typewriter" charset="0"/>
                    <a:cs typeface="American Typewriter" charset="0"/>
                  </a:rPr>
                  <a:t>Why is this collision-resistant? Suppose there is an adversary that finds a collision</a:t>
                </a:r>
                <a:r>
                  <a:rPr lang="en-US" sz="2800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…</a:t>
                </a:r>
              </a:p>
            </p:txBody>
          </p:sp>
        </mc:Choice>
        <mc:Fallback xmlns="">
          <p:sp>
            <p:nvSpPr>
              <p:cNvPr id="15" name="Rectangle 63">
                <a:extLst>
                  <a:ext uri="{FF2B5EF4-FFF2-40B4-BE49-F238E27FC236}">
                    <a16:creationId xmlns:a16="http://schemas.microsoft.com/office/drawing/2014/main" id="{2FD2BA31-DAA4-CC4D-BF4D-BB103F1B9E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454" y="5229200"/>
                <a:ext cx="8089091" cy="1114740"/>
              </a:xfrm>
              <a:prstGeom prst="rect">
                <a:avLst/>
              </a:prstGeom>
              <a:blipFill>
                <a:blip r:embed="rId6"/>
                <a:stretch>
                  <a:fillRect l="-1567" b="-78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63">
                <a:extLst>
                  <a:ext uri="{FF2B5EF4-FFF2-40B4-BE49-F238E27FC236}">
                    <a16:creationId xmlns:a16="http://schemas.microsoft.com/office/drawing/2014/main" id="{7C841BA3-314A-1A49-BD74-E208743BBD04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498076" y="1271972"/>
                <a:ext cx="8089091" cy="594869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=2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𝑞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+1</m:t>
                    </m:r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is a “safe” prime.</a:t>
                </a:r>
              </a:p>
            </p:txBody>
          </p:sp>
        </mc:Choice>
        <mc:Fallback xmlns="">
          <p:sp>
            <p:nvSpPr>
              <p:cNvPr id="16" name="Rectangle 63">
                <a:extLst>
                  <a:ext uri="{FF2B5EF4-FFF2-40B4-BE49-F238E27FC236}">
                    <a16:creationId xmlns:a16="http://schemas.microsoft.com/office/drawing/2014/main" id="{7C841BA3-314A-1A49-BD74-E208743BBD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076" y="1271972"/>
                <a:ext cx="8089091" cy="594869"/>
              </a:xfrm>
              <a:prstGeom prst="rect">
                <a:avLst/>
              </a:prstGeom>
              <a:blipFill>
                <a:blip r:embed="rId7"/>
                <a:stretch>
                  <a:fillRect t="-6383" b="-21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2841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-14953" y="404664"/>
            <a:ext cx="9123457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Let’s go back to CRHFs…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63">
                <a:extLst>
                  <a:ext uri="{FF2B5EF4-FFF2-40B4-BE49-F238E27FC236}">
                    <a16:creationId xmlns:a16="http://schemas.microsoft.com/office/drawing/2014/main" id="{992FE2D8-E765-864B-A8E3-BD7EA34B1D88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50720" y="1052736"/>
                <a:ext cx="5112568" cy="1170933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e>
                      <m:sub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1 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  <m:sup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bSup>
                    <m:sSubSup>
                      <m:sSubSup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  <m:sup>
                        <m:sSub>
                          <m:sSubPr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bSup>
                  </m:oMath>
                </a14:m>
                <a:r>
                  <a:rPr lang="en-US" sz="2800" dirty="0">
                    <a:solidFill>
                      <a:srgbClr val="FF0000"/>
                    </a:solidFill>
                    <a:latin typeface="+mn-lt"/>
                    <a:ea typeface="American Typewriter" charset="0"/>
                    <a:cs typeface="American Typewriter" charset="0"/>
                  </a:rPr>
                  <a:t> mod p.</a:t>
                </a:r>
              </a:p>
            </p:txBody>
          </p:sp>
        </mc:Choice>
        <mc:Fallback xmlns="">
          <p:sp>
            <p:nvSpPr>
              <p:cNvPr id="14" name="Rectangle 63">
                <a:extLst>
                  <a:ext uri="{FF2B5EF4-FFF2-40B4-BE49-F238E27FC236}">
                    <a16:creationId xmlns:a16="http://schemas.microsoft.com/office/drawing/2014/main" id="{992FE2D8-E765-864B-A8E3-BD7EA34B1D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720" y="1052736"/>
                <a:ext cx="5112568" cy="1170933"/>
              </a:xfrm>
              <a:prstGeom prst="rect">
                <a:avLst/>
              </a:prstGeom>
              <a:blipFill>
                <a:blip r:embed="rId3"/>
                <a:stretch>
                  <a:fillRect l="-7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63">
                <a:extLst>
                  <a:ext uri="{FF2B5EF4-FFF2-40B4-BE49-F238E27FC236}">
                    <a16:creationId xmlns:a16="http://schemas.microsoft.com/office/drawing/2014/main" id="{2FD2BA31-DAA4-CC4D-BF4D-BB103F1B9EF4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467543" y="1998021"/>
                <a:ext cx="8089091" cy="1114740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dirty="0">
                    <a:ea typeface="American Typewriter" charset="0"/>
                    <a:cs typeface="American Typewriter" charset="0"/>
                  </a:rPr>
                  <a:t>Why is this collision-resistant? Suppose there is an adversary that finds a collision</a:t>
                </a:r>
                <a:r>
                  <a:rPr lang="en-US" sz="2800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…</a:t>
                </a:r>
              </a:p>
            </p:txBody>
          </p:sp>
        </mc:Choice>
        <mc:Fallback xmlns="">
          <p:sp>
            <p:nvSpPr>
              <p:cNvPr id="15" name="Rectangle 63">
                <a:extLst>
                  <a:ext uri="{FF2B5EF4-FFF2-40B4-BE49-F238E27FC236}">
                    <a16:creationId xmlns:a16="http://schemas.microsoft.com/office/drawing/2014/main" id="{2FD2BA31-DAA4-CC4D-BF4D-BB103F1B9E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3" y="1998021"/>
                <a:ext cx="8089091" cy="1114740"/>
              </a:xfrm>
              <a:prstGeom prst="rect">
                <a:avLst/>
              </a:prstGeom>
              <a:blipFill>
                <a:blip r:embed="rId4"/>
                <a:stretch>
                  <a:fillRect l="-1567" b="-78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63">
                <a:extLst>
                  <a:ext uri="{FF2B5EF4-FFF2-40B4-BE49-F238E27FC236}">
                    <a16:creationId xmlns:a16="http://schemas.microsoft.com/office/drawing/2014/main" id="{42E466D0-12E9-9B4E-A3CE-6E80EFF43134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124817" y="2884344"/>
                <a:ext cx="4104456" cy="1170933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  <m:sup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bSup>
                    <m:sSubSup>
                      <m:sSubSup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  <m:sup>
                        <m:sSub>
                          <m:sSub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bSup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+mn-lt"/>
                    <a:ea typeface="American Typewriter" charset="0"/>
                    <a:cs typeface="American Typewriter" charset="0"/>
                  </a:rPr>
                  <a:t> =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  <m:sup>
                        <m:sSub>
                          <m:sSub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bSup>
                    <m:sSubSup>
                      <m:sSubSup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  <m:sup>
                        <m:sSub>
                          <m:sSub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bSup>
                  </m:oMath>
                </a14:m>
                <a:r>
                  <a:rPr lang="en-US" sz="2800" dirty="0">
                    <a:solidFill>
                      <a:schemeClr val="tx1"/>
                    </a:solidFill>
                    <a:ea typeface="American Typewriter" charset="0"/>
                    <a:cs typeface="American Typewriter" charset="0"/>
                  </a:rPr>
                  <a:t> </a:t>
                </a:r>
                <a:r>
                  <a:rPr lang="en-US" sz="2800" dirty="0">
                    <a:solidFill>
                      <a:schemeClr val="tx1"/>
                    </a:solidFill>
                    <a:latin typeface="+mn-lt"/>
                    <a:ea typeface="American Typewriter" charset="0"/>
                    <a:cs typeface="American Typewriter" charset="0"/>
                  </a:rPr>
                  <a:t>mod p.</a:t>
                </a:r>
              </a:p>
            </p:txBody>
          </p:sp>
        </mc:Choice>
        <mc:Fallback xmlns="">
          <p:sp>
            <p:nvSpPr>
              <p:cNvPr id="9" name="Rectangle 63">
                <a:extLst>
                  <a:ext uri="{FF2B5EF4-FFF2-40B4-BE49-F238E27FC236}">
                    <a16:creationId xmlns:a16="http://schemas.microsoft.com/office/drawing/2014/main" id="{42E466D0-12E9-9B4E-A3CE-6E80EFF431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4817" y="2884344"/>
                <a:ext cx="4104456" cy="1170933"/>
              </a:xfrm>
              <a:prstGeom prst="rect">
                <a:avLst/>
              </a:prstGeom>
              <a:blipFill>
                <a:blip r:embed="rId5"/>
                <a:stretch>
                  <a:fillRect l="-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63">
                <a:extLst>
                  <a:ext uri="{FF2B5EF4-FFF2-40B4-BE49-F238E27FC236}">
                    <a16:creationId xmlns:a16="http://schemas.microsoft.com/office/drawing/2014/main" id="{B1E66D2E-7946-4E49-BCF2-EECEDDDE2F32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127570" y="3667422"/>
                <a:ext cx="4824536" cy="1170933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  <m:sup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bSup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+mn-lt"/>
                    <a:ea typeface="American Typewriter" charset="0"/>
                    <a:cs typeface="American Typewriter" charset="0"/>
                  </a:rPr>
                  <a:t>=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  <m:sup>
                        <m:sSub>
                          <m:sSub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bSup>
                  </m:oMath>
                </a14:m>
                <a:r>
                  <a:rPr lang="en-US" sz="2800" dirty="0">
                    <a:solidFill>
                      <a:schemeClr val="tx1"/>
                    </a:solidFill>
                    <a:ea typeface="American Typewriter" charset="0"/>
                    <a:cs typeface="American Typewriter" charset="0"/>
                  </a:rPr>
                  <a:t> </a:t>
                </a:r>
                <a:r>
                  <a:rPr lang="en-US" sz="2800" dirty="0">
                    <a:solidFill>
                      <a:schemeClr val="tx1"/>
                    </a:solidFill>
                    <a:latin typeface="+mn-lt"/>
                    <a:ea typeface="American Typewriter" charset="0"/>
                    <a:cs typeface="American Typewriter" charset="0"/>
                  </a:rPr>
                  <a:t>mod p.</a:t>
                </a:r>
              </a:p>
            </p:txBody>
          </p:sp>
        </mc:Choice>
        <mc:Fallback xmlns="">
          <p:sp>
            <p:nvSpPr>
              <p:cNvPr id="10" name="Rectangle 63">
                <a:extLst>
                  <a:ext uri="{FF2B5EF4-FFF2-40B4-BE49-F238E27FC236}">
                    <a16:creationId xmlns:a16="http://schemas.microsoft.com/office/drawing/2014/main" id="{B1E66D2E-7946-4E49-BCF2-EECEDDDE2F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7570" y="3667422"/>
                <a:ext cx="4824536" cy="1170933"/>
              </a:xfrm>
              <a:prstGeom prst="rect">
                <a:avLst/>
              </a:prstGeom>
              <a:blipFill>
                <a:blip r:embed="rId6"/>
                <a:stretch>
                  <a:fillRect l="-5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63">
                <a:extLst>
                  <a:ext uri="{FF2B5EF4-FFF2-40B4-BE49-F238E27FC236}">
                    <a16:creationId xmlns:a16="http://schemas.microsoft.com/office/drawing/2014/main" id="{3E7BC063-0370-264C-B3C5-710AD9E30788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115616" y="5373216"/>
                <a:ext cx="4824536" cy="1170933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+mn-lt"/>
                    <a:ea typeface="American Typewriter" charset="0"/>
                    <a:cs typeface="American Typewriter" charset="0"/>
                  </a:rPr>
                  <a:t>=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  <m:sup>
                        <m:sSub>
                          <m:sSub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sup>
                    </m:sSubSup>
                  </m:oMath>
                </a14:m>
                <a:r>
                  <a:rPr lang="en-US" sz="2800" dirty="0">
                    <a:solidFill>
                      <a:schemeClr val="tx1"/>
                    </a:solidFill>
                    <a:ea typeface="American Typewriter" charset="0"/>
                    <a:cs typeface="American Typewriter" charset="0"/>
                  </a:rPr>
                  <a:t> </a:t>
                </a:r>
                <a:r>
                  <a:rPr lang="en-US" sz="2800" dirty="0">
                    <a:solidFill>
                      <a:schemeClr val="tx1"/>
                    </a:solidFill>
                    <a:latin typeface="+mn-lt"/>
                    <a:ea typeface="American Typewriter" charset="0"/>
                    <a:cs typeface="American Typewriter" charset="0"/>
                  </a:rPr>
                  <a:t>mod p.</a:t>
                </a:r>
              </a:p>
            </p:txBody>
          </p:sp>
        </mc:Choice>
        <mc:Fallback xmlns="">
          <p:sp>
            <p:nvSpPr>
              <p:cNvPr id="12" name="Rectangle 63">
                <a:extLst>
                  <a:ext uri="{FF2B5EF4-FFF2-40B4-BE49-F238E27FC236}">
                    <a16:creationId xmlns:a16="http://schemas.microsoft.com/office/drawing/2014/main" id="{3E7BC063-0370-264C-B3C5-710AD9E307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5373216"/>
                <a:ext cx="4824536" cy="1170933"/>
              </a:xfrm>
              <a:prstGeom prst="rect">
                <a:avLst/>
              </a:prstGeom>
              <a:blipFill>
                <a:blip r:embed="rId7"/>
                <a:stretch>
                  <a:fillRect l="-5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ight Arrow 1">
            <a:extLst>
              <a:ext uri="{FF2B5EF4-FFF2-40B4-BE49-F238E27FC236}">
                <a16:creationId xmlns:a16="http://schemas.microsoft.com/office/drawing/2014/main" id="{BC404EDC-44F1-3949-ABC2-3BE1C48D8F19}"/>
              </a:ext>
            </a:extLst>
          </p:cNvPr>
          <p:cNvSpPr/>
          <p:nvPr/>
        </p:nvSpPr>
        <p:spPr>
          <a:xfrm>
            <a:off x="5783071" y="5624752"/>
            <a:ext cx="552156" cy="8470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63">
                <a:extLst>
                  <a:ext uri="{FF2B5EF4-FFF2-40B4-BE49-F238E27FC236}">
                    <a16:creationId xmlns:a16="http://schemas.microsoft.com/office/drawing/2014/main" id="{F974ADB4-F07F-0643-8FE6-8D7B4CC2769E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6564318" y="5406363"/>
                <a:ext cx="2184146" cy="1170933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𝐷𝐿𝑂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+mn-lt"/>
                    <a:ea typeface="American Typewriter" charset="0"/>
                    <a:cs typeface="American Typewriter" charset="0"/>
                  </a:rPr>
                  <a:t>!</a:t>
                </a:r>
              </a:p>
            </p:txBody>
          </p:sp>
        </mc:Choice>
        <mc:Fallback xmlns="">
          <p:sp>
            <p:nvSpPr>
              <p:cNvPr id="13" name="Rectangle 63">
                <a:extLst>
                  <a:ext uri="{FF2B5EF4-FFF2-40B4-BE49-F238E27FC236}">
                    <a16:creationId xmlns:a16="http://schemas.microsoft.com/office/drawing/2014/main" id="{F974ADB4-F07F-0643-8FE6-8D7B4CC276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4318" y="5406363"/>
                <a:ext cx="2184146" cy="1170933"/>
              </a:xfrm>
              <a:prstGeom prst="rect">
                <a:avLst/>
              </a:prstGeom>
              <a:blipFill>
                <a:blip r:embed="rId8"/>
                <a:stretch>
                  <a:fillRect l="-1156" r="-40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63">
                <a:extLst>
                  <a:ext uri="{FF2B5EF4-FFF2-40B4-BE49-F238E27FC236}">
                    <a16:creationId xmlns:a16="http://schemas.microsoft.com/office/drawing/2014/main" id="{7AF115A2-378E-154E-AC56-C82AE6398138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475656" y="4493706"/>
                <a:ext cx="7606087" cy="1170933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dirty="0">
                    <a:solidFill>
                      <a:schemeClr val="tx1"/>
                    </a:solidFill>
                    <a:latin typeface="+mn-lt"/>
                    <a:ea typeface="American Typewriter" charset="0"/>
                    <a:cs typeface="American Typewriter" charset="0"/>
                  </a:rPr>
                  <a:t>(assume </a:t>
                </a:r>
                <a:r>
                  <a:rPr lang="en-US" sz="2800" dirty="0" err="1">
                    <a:solidFill>
                      <a:schemeClr val="tx1"/>
                    </a:solidFill>
                    <a:latin typeface="+mn-lt"/>
                    <a:ea typeface="American Typewriter" charset="0"/>
                    <a:cs typeface="American Typewriter" charset="0"/>
                  </a:rPr>
                  <a:t>wlog</a:t>
                </a:r>
                <a:r>
                  <a:rPr lang="en-US" sz="2800" dirty="0">
                    <a:solidFill>
                      <a:schemeClr val="tx1"/>
                    </a:solidFill>
                    <a:latin typeface="+mn-lt"/>
                    <a:ea typeface="American Typewriter" charset="0"/>
                    <a:cs typeface="American Typewriter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𝑚𝑜𝑑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+mn-lt"/>
                    <a:ea typeface="American Typewriter" charset="0"/>
                    <a:cs typeface="American Typewriter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7" name="Rectangle 63">
                <a:extLst>
                  <a:ext uri="{FF2B5EF4-FFF2-40B4-BE49-F238E27FC236}">
                    <a16:creationId xmlns:a16="http://schemas.microsoft.com/office/drawing/2014/main" id="{7AF115A2-378E-154E-AC56-C82AE63981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4493706"/>
                <a:ext cx="7606087" cy="1170933"/>
              </a:xfrm>
              <a:prstGeom prst="rect">
                <a:avLst/>
              </a:prstGeom>
              <a:blipFill>
                <a:blip r:embed="rId9"/>
                <a:stretch>
                  <a:fillRect l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5776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2" grpId="0" animBg="1"/>
      <p:bldP spid="13" grpId="0"/>
      <p:bldP spid="17" grpId="0"/>
      <p:bldP spid="17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-14953" y="404664"/>
            <a:ext cx="9123457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Other Constructions of CRHFs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11" name="Rectangle 63">
            <a:extLst>
              <a:ext uri="{FF2B5EF4-FFF2-40B4-BE49-F238E27FC236}">
                <a16:creationId xmlns:a16="http://schemas.microsoft.com/office/drawing/2014/main" id="{09D670B5-90E6-384F-9FCD-EABC97057F5D}"/>
              </a:ext>
            </a:extLst>
          </p:cNvPr>
          <p:cNvSpPr txBox="1">
            <a:spLocks noChangeArrowheads="1"/>
          </p:cNvSpPr>
          <p:nvPr/>
        </p:nvSpPr>
        <p:spPr>
          <a:xfrm>
            <a:off x="527454" y="1229268"/>
            <a:ext cx="8869082" cy="7920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ea typeface="American Typewriter" charset="0"/>
                <a:cs typeface="American Typewriter" charset="0"/>
              </a:rPr>
              <a:t>From the hardness of factoring, lattice problems etc.</a:t>
            </a:r>
            <a:endParaRPr lang="en-US" sz="2800" dirty="0">
              <a:latin typeface="+mn-lt"/>
              <a:ea typeface="American Typewriter" charset="0"/>
              <a:cs typeface="American Typewriter" charset="0"/>
            </a:endParaRPr>
          </a:p>
        </p:txBody>
      </p:sp>
      <p:sp>
        <p:nvSpPr>
          <p:cNvPr id="9" name="Rectangle 63">
            <a:extLst>
              <a:ext uri="{FF2B5EF4-FFF2-40B4-BE49-F238E27FC236}">
                <a16:creationId xmlns:a16="http://schemas.microsoft.com/office/drawing/2014/main" id="{15B0A39B-EF76-6648-B895-B489AFC1B2BB}"/>
              </a:ext>
            </a:extLst>
          </p:cNvPr>
          <p:cNvSpPr txBox="1">
            <a:spLocks noChangeArrowheads="1"/>
          </p:cNvSpPr>
          <p:nvPr/>
        </p:nvSpPr>
        <p:spPr>
          <a:xfrm>
            <a:off x="539552" y="2256184"/>
            <a:ext cx="8869082" cy="115212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ea typeface="American Typewriter" charset="0"/>
                <a:cs typeface="American Typewriter" charset="0"/>
              </a:rPr>
              <a:t>Not known to follow from the existence of one-way functions or even one-way permutations…</a:t>
            </a:r>
            <a:endParaRPr lang="en-US" sz="2800" dirty="0">
              <a:latin typeface="+mn-lt"/>
              <a:ea typeface="American Typewriter" charset="0"/>
              <a:cs typeface="American Typewriter" charset="0"/>
            </a:endParaRPr>
          </a:p>
        </p:txBody>
      </p:sp>
      <p:sp>
        <p:nvSpPr>
          <p:cNvPr id="10" name="Rectangle 63">
            <a:extLst>
              <a:ext uri="{FF2B5EF4-FFF2-40B4-BE49-F238E27FC236}">
                <a16:creationId xmlns:a16="http://schemas.microsoft.com/office/drawing/2014/main" id="{D8A9AD61-A6C5-2D4C-8293-6F81AC99F5B5}"/>
              </a:ext>
            </a:extLst>
          </p:cNvPr>
          <p:cNvSpPr txBox="1">
            <a:spLocks noChangeArrowheads="1"/>
          </p:cNvSpPr>
          <p:nvPr/>
        </p:nvSpPr>
        <p:spPr>
          <a:xfrm>
            <a:off x="527454" y="3605532"/>
            <a:ext cx="8437034" cy="165618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ea typeface="American Typewriter" charset="0"/>
                <a:cs typeface="American Typewriter" charset="0"/>
              </a:rPr>
              <a:t>“Black-box separations”: Certain ways of constructing CRHF from OWF/OWP cannot work. </a:t>
            </a:r>
          </a:p>
          <a:p>
            <a:pPr algn="l"/>
            <a:r>
              <a:rPr lang="en-US" sz="2000" dirty="0">
                <a:ea typeface="American Typewriter" charset="0"/>
                <a:cs typeface="American Typewriter" charset="0"/>
              </a:rPr>
              <a:t>“Finding collisions on a one-way street”, Daniel Simon, </a:t>
            </a:r>
            <a:r>
              <a:rPr lang="en-US" sz="2000" dirty="0" err="1">
                <a:ea typeface="American Typewriter" charset="0"/>
                <a:cs typeface="American Typewriter" charset="0"/>
              </a:rPr>
              <a:t>Eurocrypt</a:t>
            </a:r>
            <a:r>
              <a:rPr lang="en-US" sz="2000" dirty="0">
                <a:ea typeface="American Typewriter" charset="0"/>
                <a:cs typeface="American Typewriter" charset="0"/>
              </a:rPr>
              <a:t> 1998.</a:t>
            </a:r>
            <a:endParaRPr lang="en-US" sz="2000" dirty="0">
              <a:latin typeface="+mn-lt"/>
              <a:ea typeface="American Typewriter" charset="0"/>
              <a:cs typeface="American Typewriter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63">
                <a:extLst>
                  <a:ext uri="{FF2B5EF4-FFF2-40B4-BE49-F238E27FC236}">
                    <a16:creationId xmlns:a16="http://schemas.microsoft.com/office/drawing/2014/main" id="{94E32EAC-199E-B04D-89E3-444F462B774A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27454" y="5445224"/>
                <a:ext cx="8437034" cy="792088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b="1" dirty="0">
                    <a:ea typeface="American Typewriter" charset="0"/>
                    <a:cs typeface="American Typewriter" charset="0"/>
                  </a:rPr>
                  <a:t>Nevertheless, big open problem: OWF/OWP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⟹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?</m:t>
                        </m:r>
                      </m:sup>
                    </m:sSup>
                  </m:oMath>
                </a14:m>
                <a:r>
                  <a:rPr lang="en-US" sz="2800" b="1" dirty="0">
                    <a:ea typeface="American Typewriter" charset="0"/>
                    <a:cs typeface="American Typewriter" charset="0"/>
                  </a:rPr>
                  <a:t> CRHF?</a:t>
                </a:r>
              </a:p>
            </p:txBody>
          </p:sp>
        </mc:Choice>
        <mc:Fallback xmlns="">
          <p:sp>
            <p:nvSpPr>
              <p:cNvPr id="12" name="Rectangle 63">
                <a:extLst>
                  <a:ext uri="{FF2B5EF4-FFF2-40B4-BE49-F238E27FC236}">
                    <a16:creationId xmlns:a16="http://schemas.microsoft.com/office/drawing/2014/main" id="{94E32EAC-199E-B04D-89E3-444F462B77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454" y="5445224"/>
                <a:ext cx="8437034" cy="792088"/>
              </a:xfrm>
              <a:prstGeom prst="rect">
                <a:avLst/>
              </a:prstGeom>
              <a:blipFill>
                <a:blip r:embed="rId3"/>
                <a:stretch>
                  <a:fillRect l="-1502" r="-150"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7942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215516" y="2655513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So far, only one-time security…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512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20543" y="260648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Constructing a Signature Scheme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2" name="Rectangle 63">
            <a:extLst>
              <a:ext uri="{FF2B5EF4-FFF2-40B4-BE49-F238E27FC236}">
                <a16:creationId xmlns:a16="http://schemas.microsoft.com/office/drawing/2014/main" id="{8CF8189C-3B8F-6D38-2BF7-466BBAEF26E7}"/>
              </a:ext>
            </a:extLst>
          </p:cNvPr>
          <p:cNvSpPr txBox="1">
            <a:spLocks noChangeArrowheads="1"/>
          </p:cNvSpPr>
          <p:nvPr/>
        </p:nvSpPr>
        <p:spPr>
          <a:xfrm>
            <a:off x="373378" y="1772816"/>
            <a:ext cx="8770622" cy="144016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solidFill>
                  <a:srgbClr val="0000FF"/>
                </a:solidFill>
                <a:ea typeface="American Typewriter" charset="0"/>
                <a:cs typeface="American Typewriter" charset="0"/>
              </a:rPr>
              <a:t>Theorem</a:t>
            </a:r>
            <a:r>
              <a:rPr lang="en-US" sz="2800" dirty="0">
                <a:ea typeface="American Typewriter" charset="0"/>
                <a:cs typeface="American Typewriter" charset="0"/>
              </a:rPr>
              <a:t> [Naor-Yung’89, Rompel’90] </a:t>
            </a:r>
            <a:br>
              <a:rPr lang="en-US" sz="2800" dirty="0">
                <a:ea typeface="American Typewriter" charset="0"/>
                <a:cs typeface="American Typewriter" charset="0"/>
              </a:rPr>
            </a:br>
            <a:r>
              <a:rPr lang="en-US" sz="2800" dirty="0">
                <a:ea typeface="American Typewriter" charset="0"/>
                <a:cs typeface="American Typewriter" charset="0"/>
              </a:rPr>
              <a:t>(EUF-CMA-secure) Signature schemes exist assuming that </a:t>
            </a:r>
            <a:r>
              <a:rPr lang="en-US" sz="2800" u="sng" dirty="0">
                <a:ea typeface="American Typewriter" charset="0"/>
                <a:cs typeface="American Typewriter" charset="0"/>
              </a:rPr>
              <a:t>one-way functions </a:t>
            </a:r>
            <a:r>
              <a:rPr lang="en-US" sz="2800" dirty="0">
                <a:ea typeface="American Typewriter" charset="0"/>
                <a:cs typeface="American Typewriter" charset="0"/>
              </a:rPr>
              <a:t>exist. </a:t>
            </a:r>
          </a:p>
        </p:txBody>
      </p:sp>
      <p:sp>
        <p:nvSpPr>
          <p:cNvPr id="5" name="Rectangle 63">
            <a:extLst>
              <a:ext uri="{FF2B5EF4-FFF2-40B4-BE49-F238E27FC236}">
                <a16:creationId xmlns:a16="http://schemas.microsoft.com/office/drawing/2014/main" id="{652E6667-F8F4-E6E2-7D75-3F5C30BE8A44}"/>
              </a:ext>
            </a:extLst>
          </p:cNvPr>
          <p:cNvSpPr txBox="1">
            <a:spLocks noChangeArrowheads="1"/>
          </p:cNvSpPr>
          <p:nvPr/>
        </p:nvSpPr>
        <p:spPr>
          <a:xfrm>
            <a:off x="373378" y="3969444"/>
            <a:ext cx="8770622" cy="144016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solidFill>
                  <a:srgbClr val="FF0000"/>
                </a:solidFill>
                <a:ea typeface="American Typewriter" charset="0"/>
                <a:cs typeface="American Typewriter" charset="0"/>
              </a:rPr>
              <a:t>TODAY</a:t>
            </a:r>
            <a:r>
              <a:rPr lang="en-US" sz="2800" b="1" dirty="0">
                <a:ea typeface="American Typewriter" charset="0"/>
                <a:cs typeface="American Typewriter" charset="0"/>
              </a:rPr>
              <a:t>:</a:t>
            </a:r>
            <a:br>
              <a:rPr lang="en-US" sz="2800" dirty="0">
                <a:ea typeface="American Typewriter" charset="0"/>
                <a:cs typeface="American Typewriter" charset="0"/>
              </a:rPr>
            </a:br>
            <a:r>
              <a:rPr lang="en-US" sz="2800" dirty="0">
                <a:ea typeface="American Typewriter" charset="0"/>
                <a:cs typeface="American Typewriter" charset="0"/>
              </a:rPr>
              <a:t>(EUF-CMA-secure) Signature schemes exist assuming that </a:t>
            </a:r>
            <a:r>
              <a:rPr lang="en-US" sz="2800" u="sng" dirty="0">
                <a:ea typeface="American Typewriter" charset="0"/>
                <a:cs typeface="American Typewriter" charset="0"/>
              </a:rPr>
              <a:t>collision-resistant hash functions </a:t>
            </a:r>
            <a:r>
              <a:rPr lang="en-US" sz="2800" dirty="0">
                <a:ea typeface="American Typewriter" charset="0"/>
                <a:cs typeface="American Typewriter" charset="0"/>
              </a:rPr>
              <a:t>exist. </a:t>
            </a:r>
          </a:p>
        </p:txBody>
      </p:sp>
    </p:spTree>
    <p:extLst>
      <p:ext uri="{BB962C8B-B14F-4D97-AF65-F5344CB8AC3E}">
        <p14:creationId xmlns:p14="http://schemas.microsoft.com/office/powerpoint/2010/main" val="3304958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20543" y="260648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(Many-time) Signature Scheme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28" name="Rectangle 63">
            <a:extLst>
              <a:ext uri="{FF2B5EF4-FFF2-40B4-BE49-F238E27FC236}">
                <a16:creationId xmlns:a16="http://schemas.microsoft.com/office/drawing/2014/main" id="{FCBC1F9C-EE29-FE49-9DB9-60C0EC916993}"/>
              </a:ext>
            </a:extLst>
          </p:cNvPr>
          <p:cNvSpPr txBox="1">
            <a:spLocks noChangeArrowheads="1"/>
          </p:cNvSpPr>
          <p:nvPr/>
        </p:nvSpPr>
        <p:spPr>
          <a:xfrm>
            <a:off x="1907704" y="836712"/>
            <a:ext cx="4680520" cy="57606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00FF"/>
                </a:solidFill>
                <a:ea typeface="American Typewriter" charset="0"/>
                <a:cs typeface="American Typewriter" charset="0"/>
              </a:rPr>
              <a:t>In four+ steps</a:t>
            </a:r>
            <a:endParaRPr lang="en-US" sz="2800" b="1" dirty="0">
              <a:solidFill>
                <a:srgbClr val="0000FF"/>
              </a:solidFill>
              <a:latin typeface="+mn-lt"/>
              <a:ea typeface="American Typewriter" charset="0"/>
              <a:cs typeface="American Typewriter" charset="0"/>
            </a:endParaRPr>
          </a:p>
        </p:txBody>
      </p:sp>
      <p:sp>
        <p:nvSpPr>
          <p:cNvPr id="7" name="Rectangle 63">
            <a:extLst>
              <a:ext uri="{FF2B5EF4-FFF2-40B4-BE49-F238E27FC236}">
                <a16:creationId xmlns:a16="http://schemas.microsoft.com/office/drawing/2014/main" id="{E1C63364-CBAC-4B46-B938-A8D9A978D5B4}"/>
              </a:ext>
            </a:extLst>
          </p:cNvPr>
          <p:cNvSpPr txBox="1">
            <a:spLocks noChangeArrowheads="1"/>
          </p:cNvSpPr>
          <p:nvPr/>
        </p:nvSpPr>
        <p:spPr>
          <a:xfrm>
            <a:off x="362127" y="2348880"/>
            <a:ext cx="8770622" cy="7920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0" dirty="0">
                <a:ea typeface="American Typewriter" charset="0"/>
                <a:cs typeface="American Typewriter" charset="0"/>
              </a:rPr>
              <a:t>Step 2. How to Shrink the signatures. Idea: Signature </a:t>
            </a:r>
            <a:r>
              <a:rPr lang="en-US" sz="2800" b="1" i="1" dirty="0">
                <a:solidFill>
                  <a:srgbClr val="FF0000"/>
                </a:solidFill>
                <a:ea typeface="American Typewriter" charset="0"/>
                <a:cs typeface="American Typewriter" charset="0"/>
              </a:rPr>
              <a:t>Trees</a:t>
            </a:r>
            <a:endParaRPr lang="en-US" sz="2800" b="1" i="1" dirty="0">
              <a:solidFill>
                <a:srgbClr val="FF0000"/>
              </a:solidFill>
              <a:latin typeface="+mn-lt"/>
              <a:ea typeface="American Typewriter" charset="0"/>
              <a:cs typeface="American Typewriter" charset="0"/>
            </a:endParaRPr>
          </a:p>
        </p:txBody>
      </p:sp>
      <p:sp>
        <p:nvSpPr>
          <p:cNvPr id="8" name="Rectangle 63">
            <a:extLst>
              <a:ext uri="{FF2B5EF4-FFF2-40B4-BE49-F238E27FC236}">
                <a16:creationId xmlns:a16="http://schemas.microsoft.com/office/drawing/2014/main" id="{3D0B5B98-909F-4543-9D61-C889A6CE3E39}"/>
              </a:ext>
            </a:extLst>
          </p:cNvPr>
          <p:cNvSpPr txBox="1">
            <a:spLocks noChangeArrowheads="1"/>
          </p:cNvSpPr>
          <p:nvPr/>
        </p:nvSpPr>
        <p:spPr>
          <a:xfrm>
            <a:off x="381182" y="3140968"/>
            <a:ext cx="8770622" cy="115212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0" dirty="0">
                <a:ea typeface="American Typewriter" charset="0"/>
                <a:cs typeface="American Typewriter" charset="0"/>
              </a:rPr>
              <a:t>Step 3. How to Shrink Alice’s storage. </a:t>
            </a:r>
            <a:br>
              <a:rPr lang="en-US" sz="2800" b="0" dirty="0">
                <a:ea typeface="American Typewriter" charset="0"/>
                <a:cs typeface="American Typewriter" charset="0"/>
              </a:rPr>
            </a:br>
            <a:r>
              <a:rPr lang="en-US" sz="2800" b="0" dirty="0">
                <a:ea typeface="American Typewriter" charset="0"/>
                <a:cs typeface="American Typewriter" charset="0"/>
              </a:rPr>
              <a:t>	Idea: </a:t>
            </a:r>
            <a:r>
              <a:rPr lang="en-US" sz="2800" b="1" i="1" dirty="0">
                <a:solidFill>
                  <a:srgbClr val="FF0000"/>
                </a:solidFill>
                <a:ea typeface="American Typewriter" charset="0"/>
                <a:cs typeface="American Typewriter" charset="0"/>
              </a:rPr>
              <a:t>Pseudorandom</a:t>
            </a:r>
            <a:r>
              <a:rPr lang="en-US" sz="2800" b="0" dirty="0">
                <a:ea typeface="American Typewriter" charset="0"/>
                <a:cs typeface="American Typewriter" charset="0"/>
              </a:rPr>
              <a:t> </a:t>
            </a:r>
            <a:r>
              <a:rPr lang="en-US" sz="2800" b="1" i="1" dirty="0">
                <a:solidFill>
                  <a:srgbClr val="FF0000"/>
                </a:solidFill>
                <a:ea typeface="American Typewriter" charset="0"/>
                <a:cs typeface="American Typewriter" charset="0"/>
              </a:rPr>
              <a:t>Trees</a:t>
            </a:r>
            <a:endParaRPr lang="en-US" sz="2800" b="1" i="1" dirty="0">
              <a:solidFill>
                <a:srgbClr val="FF0000"/>
              </a:solidFill>
              <a:latin typeface="+mn-lt"/>
              <a:ea typeface="American Typewriter" charset="0"/>
              <a:cs typeface="American Typewriter" charset="0"/>
            </a:endParaRPr>
          </a:p>
        </p:txBody>
      </p:sp>
      <p:sp>
        <p:nvSpPr>
          <p:cNvPr id="9" name="Rectangle 63">
            <a:extLst>
              <a:ext uri="{FF2B5EF4-FFF2-40B4-BE49-F238E27FC236}">
                <a16:creationId xmlns:a16="http://schemas.microsoft.com/office/drawing/2014/main" id="{B0FDEF45-91F4-CC49-9FAC-94CCD35EEBE6}"/>
              </a:ext>
            </a:extLst>
          </p:cNvPr>
          <p:cNvSpPr txBox="1">
            <a:spLocks noChangeArrowheads="1"/>
          </p:cNvSpPr>
          <p:nvPr/>
        </p:nvSpPr>
        <p:spPr>
          <a:xfrm>
            <a:off x="395536" y="4437112"/>
            <a:ext cx="8770622" cy="115212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0" dirty="0">
                <a:ea typeface="American Typewriter" charset="0"/>
                <a:cs typeface="American Typewriter" charset="0"/>
              </a:rPr>
              <a:t>Step 4. How to make Alice stateless. </a:t>
            </a:r>
            <a:br>
              <a:rPr lang="en-US" sz="2800" b="0" dirty="0">
                <a:ea typeface="American Typewriter" charset="0"/>
                <a:cs typeface="American Typewriter" charset="0"/>
              </a:rPr>
            </a:br>
            <a:r>
              <a:rPr lang="en-US" sz="2800" b="0" dirty="0">
                <a:ea typeface="American Typewriter" charset="0"/>
                <a:cs typeface="American Typewriter" charset="0"/>
              </a:rPr>
              <a:t>	Idea: </a:t>
            </a:r>
            <a:r>
              <a:rPr lang="en-US" sz="2800" b="1" i="1" dirty="0">
                <a:solidFill>
                  <a:srgbClr val="FF0000"/>
                </a:solidFill>
                <a:ea typeface="American Typewriter" charset="0"/>
                <a:cs typeface="American Typewriter" charset="0"/>
              </a:rPr>
              <a:t>Randomization</a:t>
            </a:r>
            <a:endParaRPr lang="en-US" sz="2800" b="1" i="1" dirty="0">
              <a:solidFill>
                <a:srgbClr val="FF0000"/>
              </a:solidFill>
              <a:latin typeface="+mn-lt"/>
              <a:ea typeface="American Typewriter" charset="0"/>
              <a:cs typeface="American Typewriter" charset="0"/>
            </a:endParaRPr>
          </a:p>
        </p:txBody>
      </p:sp>
      <p:sp>
        <p:nvSpPr>
          <p:cNvPr id="10" name="Rectangle 63">
            <a:extLst>
              <a:ext uri="{FF2B5EF4-FFF2-40B4-BE49-F238E27FC236}">
                <a16:creationId xmlns:a16="http://schemas.microsoft.com/office/drawing/2014/main" id="{512D773D-0A7F-7641-B5A0-FC9F5AB3CF57}"/>
              </a:ext>
            </a:extLst>
          </p:cNvPr>
          <p:cNvSpPr txBox="1">
            <a:spLocks noChangeArrowheads="1"/>
          </p:cNvSpPr>
          <p:nvPr/>
        </p:nvSpPr>
        <p:spPr>
          <a:xfrm>
            <a:off x="395536" y="5661248"/>
            <a:ext cx="8770622" cy="115212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0" dirty="0">
                <a:ea typeface="American Typewriter" charset="0"/>
                <a:cs typeface="American Typewriter" charset="0"/>
              </a:rPr>
              <a:t>Step 5 (</a:t>
            </a:r>
            <a:r>
              <a:rPr lang="en-US" sz="2800" b="0" i="1" dirty="0">
                <a:ea typeface="American Typewriter" charset="0"/>
                <a:cs typeface="American Typewriter" charset="0"/>
              </a:rPr>
              <a:t>optional</a:t>
            </a:r>
            <a:r>
              <a:rPr lang="en-US" sz="2800" b="0" dirty="0">
                <a:ea typeface="American Typewriter" charset="0"/>
                <a:cs typeface="American Typewriter" charset="0"/>
              </a:rPr>
              <a:t>). How to make Alice stateless and deterministic. </a:t>
            </a:r>
            <a:r>
              <a:rPr lang="en-US" sz="2800" dirty="0">
                <a:ea typeface="American Typewriter" charset="0"/>
                <a:cs typeface="American Typewriter" charset="0"/>
              </a:rPr>
              <a:t> </a:t>
            </a:r>
            <a:r>
              <a:rPr lang="en-US" sz="2800" b="0" dirty="0">
                <a:ea typeface="American Typewriter" charset="0"/>
                <a:cs typeface="American Typewriter" charset="0"/>
              </a:rPr>
              <a:t>Idea: </a:t>
            </a:r>
            <a:r>
              <a:rPr lang="en-US" sz="2800" b="1" i="1" dirty="0">
                <a:solidFill>
                  <a:srgbClr val="FF0000"/>
                </a:solidFill>
                <a:ea typeface="American Typewriter" charset="0"/>
                <a:cs typeface="American Typewriter" charset="0"/>
              </a:rPr>
              <a:t>PRFs.</a:t>
            </a:r>
            <a:endParaRPr lang="en-US" sz="2800" b="1" i="1" dirty="0">
              <a:solidFill>
                <a:srgbClr val="FF0000"/>
              </a:solidFill>
              <a:latin typeface="+mn-lt"/>
              <a:ea typeface="American Typewriter" charset="0"/>
              <a:cs typeface="American Typewriter" charset="0"/>
            </a:endParaRPr>
          </a:p>
        </p:txBody>
      </p:sp>
      <p:sp>
        <p:nvSpPr>
          <p:cNvPr id="11" name="Rectangle 63">
            <a:extLst>
              <a:ext uri="{FF2B5EF4-FFF2-40B4-BE49-F238E27FC236}">
                <a16:creationId xmlns:a16="http://schemas.microsoft.com/office/drawing/2014/main" id="{0C3809BB-DCEC-3440-9188-AD4EF65161AD}"/>
              </a:ext>
            </a:extLst>
          </p:cNvPr>
          <p:cNvSpPr txBox="1">
            <a:spLocks noChangeArrowheads="1"/>
          </p:cNvSpPr>
          <p:nvPr/>
        </p:nvSpPr>
        <p:spPr>
          <a:xfrm>
            <a:off x="337882" y="1646336"/>
            <a:ext cx="8770622" cy="7920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0" dirty="0">
                <a:ea typeface="American Typewriter" charset="0"/>
                <a:cs typeface="American Typewriter" charset="0"/>
              </a:rPr>
              <a:t>Step </a:t>
            </a:r>
            <a:r>
              <a:rPr lang="en-US" sz="2800" dirty="0">
                <a:ea typeface="American Typewriter" charset="0"/>
                <a:cs typeface="American Typewriter" charset="0"/>
              </a:rPr>
              <a:t>1</a:t>
            </a:r>
            <a:r>
              <a:rPr lang="en-US" sz="2800" b="0" dirty="0">
                <a:ea typeface="American Typewriter" charset="0"/>
                <a:cs typeface="American Typewriter" charset="0"/>
              </a:rPr>
              <a:t>. Stateful, Growing Signatures. Idea: Signature </a:t>
            </a:r>
            <a:r>
              <a:rPr lang="en-US" sz="2800" b="1" i="1" dirty="0">
                <a:solidFill>
                  <a:srgbClr val="FF0000"/>
                </a:solidFill>
                <a:ea typeface="American Typewriter" charset="0"/>
                <a:cs typeface="American Typewriter" charset="0"/>
              </a:rPr>
              <a:t>Chains</a:t>
            </a:r>
            <a:endParaRPr lang="en-US" sz="2800" b="1" i="1" dirty="0">
              <a:solidFill>
                <a:srgbClr val="FF0000"/>
              </a:solidFill>
              <a:latin typeface="+mn-lt"/>
              <a:ea typeface="American Typewriter" charset="0"/>
              <a:cs typeface="American Typewrit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2128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215516" y="2637394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RECAP from L11</a:t>
            </a:r>
            <a:endParaRPr lang="en-US" sz="2400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1835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20543" y="260648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Step 1: Stateful Many-time Signatures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28" name="Rectangle 63">
            <a:extLst>
              <a:ext uri="{FF2B5EF4-FFF2-40B4-BE49-F238E27FC236}">
                <a16:creationId xmlns:a16="http://schemas.microsoft.com/office/drawing/2014/main" id="{FCBC1F9C-EE29-FE49-9DB9-60C0EC916993}"/>
              </a:ext>
            </a:extLst>
          </p:cNvPr>
          <p:cNvSpPr txBox="1">
            <a:spLocks noChangeArrowheads="1"/>
          </p:cNvSpPr>
          <p:nvPr/>
        </p:nvSpPr>
        <p:spPr>
          <a:xfrm>
            <a:off x="2555776" y="980728"/>
            <a:ext cx="8554598" cy="57606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solidFill>
                  <a:srgbClr val="0000FF"/>
                </a:solidFill>
                <a:ea typeface="American Typewriter" charset="0"/>
                <a:cs typeface="American Typewriter" charset="0"/>
              </a:rPr>
              <a:t>Idea: Signature Chains.</a:t>
            </a:r>
            <a:endParaRPr lang="en-US" sz="2800" b="1" dirty="0">
              <a:solidFill>
                <a:srgbClr val="0000FF"/>
              </a:solidFill>
              <a:latin typeface="+mn-lt"/>
              <a:ea typeface="American Typewriter" charset="0"/>
              <a:cs typeface="American Typewriter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63">
                <a:extLst>
                  <a:ext uri="{FF2B5EF4-FFF2-40B4-BE49-F238E27FC236}">
                    <a16:creationId xmlns:a16="http://schemas.microsoft.com/office/drawing/2014/main" id="{1DCFF29E-7E21-354D-A5C3-79CA66E96BB3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06978" y="1628800"/>
                <a:ext cx="6369278" cy="576064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b="0" dirty="0">
                    <a:ea typeface="American Typewriter" charset="0"/>
                    <a:cs typeface="American Typewriter" charset="0"/>
                  </a:rPr>
                  <a:t>Alice starts with a secret signing Key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𝑆</m:t>
                    </m:r>
                    <m:sSub>
                      <m:sSub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 dirty="0">
                  <a:latin typeface="+mn-lt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29" name="Rectangle 63">
                <a:extLst>
                  <a:ext uri="{FF2B5EF4-FFF2-40B4-BE49-F238E27FC236}">
                    <a16:creationId xmlns:a16="http://schemas.microsoft.com/office/drawing/2014/main" id="{1DCFF29E-7E21-354D-A5C3-79CA66E96B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978" y="1628800"/>
                <a:ext cx="6369278" cy="576064"/>
              </a:xfrm>
              <a:prstGeom prst="rect">
                <a:avLst/>
              </a:prstGeom>
              <a:blipFill>
                <a:blip r:embed="rId3"/>
                <a:stretch>
                  <a:fillRect l="-1988" t="-6522" b="-23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63">
                <a:extLst>
                  <a:ext uri="{FF2B5EF4-FFF2-40B4-BE49-F238E27FC236}">
                    <a16:creationId xmlns:a16="http://schemas.microsoft.com/office/drawing/2014/main" id="{A4250662-83D6-4244-BC4E-26305F555A99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53906" y="2187326"/>
                <a:ext cx="8554598" cy="2753842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b="0" dirty="0">
                    <a:ea typeface="American Typewriter" charset="0"/>
                    <a:cs typeface="American Typewriter" charset="0"/>
                  </a:rPr>
                  <a:t>When signing a message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0" dirty="0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:</m:t>
                    </m:r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</a:t>
                </a:r>
                <a:b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</a:br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	Generate a new pair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𝑉𝐾</m:t>
                            </m:r>
                          </m:e>
                          <m:sub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𝑆</m:t>
                        </m:r>
                        <m:sSub>
                          <m:sSub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800" b="0" i="0" dirty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</a:t>
                </a:r>
              </a:p>
              <a:p>
                <a:pPr algn="l"/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	Produce signature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Sign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𝑆</m:t>
                        </m:r>
                        <m:sSub>
                          <m:sSub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||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𝑉𝐾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</a:t>
                </a:r>
              </a:p>
              <a:p>
                <a:pPr algn="l"/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	</a:t>
                </a:r>
                <a:r>
                  <a:rPr lang="en-US" sz="2800" dirty="0">
                    <a:solidFill>
                      <a:srgbClr val="0000FF"/>
                    </a:solidFill>
                    <a:latin typeface="+mn-lt"/>
                    <a:ea typeface="American Typewriter" charset="0"/>
                    <a:cs typeface="American Typewriter" charset="0"/>
                  </a:rPr>
                  <a:t>Output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𝑉</m:t>
                        </m:r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m:rPr>
                        <m:lit/>
                      </m:rPr>
                      <a:rPr lang="en-US" sz="2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0000FF"/>
                    </a:solidFill>
                    <a:ea typeface="American Typewriter" charset="0"/>
                    <a:cs typeface="American Typewriter" charset="0"/>
                  </a:rPr>
                  <a:t>. </a:t>
                </a:r>
                <a:b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</a:br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	Remember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𝑉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m:rPr>
                        <m:lit/>
                      </m:rPr>
                      <a:rPr lang="en-US" sz="28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||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as well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𝑆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1" name="Rectangle 63">
                <a:extLst>
                  <a:ext uri="{FF2B5EF4-FFF2-40B4-BE49-F238E27FC236}">
                    <a16:creationId xmlns:a16="http://schemas.microsoft.com/office/drawing/2014/main" id="{A4250662-83D6-4244-BC4E-26305F555A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906" y="2187326"/>
                <a:ext cx="8554598" cy="2753842"/>
              </a:xfrm>
              <a:prstGeom prst="rect">
                <a:avLst/>
              </a:prstGeom>
              <a:blipFill>
                <a:blip r:embed="rId4"/>
                <a:stretch>
                  <a:fillRect l="-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22316AC5-4A79-5D4B-996E-6489B528EBD7}"/>
                  </a:ext>
                </a:extLst>
              </p:cNvPr>
              <p:cNvSpPr/>
              <p:nvPr/>
            </p:nvSpPr>
            <p:spPr>
              <a:xfrm>
                <a:off x="515235" y="4907529"/>
                <a:ext cx="8218276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solidFill>
                      <a:prstClr val="black"/>
                    </a:solidFill>
                    <a:ea typeface="American Typewriter" charset="0"/>
                    <a:cs typeface="American Typewriter" charset="0"/>
                  </a:rPr>
                  <a:t>To verify a signature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𝑉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m:rPr>
                        <m:lit/>
                      </m:rPr>
                      <a:rPr lang="en-US" sz="2800" i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prstClr val="black"/>
                    </a:solidFill>
                    <a:ea typeface="American Typewriter" charset="0"/>
                    <a:cs typeface="American Typewriter" charset="0"/>
                  </a:rPr>
                  <a:t> for message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8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: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  <a:ea typeface="American Typewriter" charset="0"/>
                    <a:cs typeface="American Typewriter" charset="0"/>
                  </a:rPr>
                  <a:t> </a:t>
                </a:r>
              </a:p>
              <a:p>
                <a:r>
                  <a:rPr lang="en-US" sz="2800" dirty="0">
                    <a:solidFill>
                      <a:prstClr val="black"/>
                    </a:solidFill>
                  </a:rPr>
                  <a:t>	Run </a:t>
                </a:r>
                <a:r>
                  <a:rPr lang="en-US" sz="2800" dirty="0">
                    <a:solidFill>
                      <a:srgbClr val="0000FF"/>
                    </a:solidFill>
                  </a:rPr>
                  <a:t>Verify(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sz="2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||</m:t>
                        </m:r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𝑉𝐾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rgbClr val="0000FF"/>
                    </a:solidFill>
                  </a:rPr>
                  <a:t>)</a:t>
                </a:r>
                <a:endParaRPr lang="en-US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22316AC5-4A79-5D4B-996E-6489B528EB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235" y="4907529"/>
                <a:ext cx="8218276" cy="954107"/>
              </a:xfrm>
              <a:prstGeom prst="rect">
                <a:avLst/>
              </a:prstGeom>
              <a:blipFill>
                <a:blip r:embed="rId5"/>
                <a:stretch>
                  <a:fillRect l="-1543" t="-6579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05A74327-74DC-1B42-A467-7749262D15E6}"/>
              </a:ext>
            </a:extLst>
          </p:cNvPr>
          <p:cNvGrpSpPr/>
          <p:nvPr/>
        </p:nvGrpSpPr>
        <p:grpSpPr>
          <a:xfrm>
            <a:off x="7126895" y="969431"/>
            <a:ext cx="1436200" cy="1923177"/>
            <a:chOff x="439281" y="332520"/>
            <a:chExt cx="1436200" cy="1923177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41BA00B5-660F-8048-8058-9F1B372A70CC}"/>
                </a:ext>
              </a:extLst>
            </p:cNvPr>
            <p:cNvCxnSpPr/>
            <p:nvPr/>
          </p:nvCxnSpPr>
          <p:spPr>
            <a:xfrm>
              <a:off x="466597" y="332656"/>
              <a:ext cx="0" cy="18423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5BB572C8-8D76-6045-A2F8-F41E087EABD0}"/>
                </a:ext>
              </a:extLst>
            </p:cNvPr>
            <p:cNvCxnSpPr/>
            <p:nvPr/>
          </p:nvCxnSpPr>
          <p:spPr>
            <a:xfrm>
              <a:off x="1835696" y="332656"/>
              <a:ext cx="0" cy="18423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EB3E0DCF-B82A-5642-A63E-E453A1973E8E}"/>
                </a:ext>
              </a:extLst>
            </p:cNvPr>
            <p:cNvCxnSpPr>
              <a:cxnSpLocks/>
            </p:cNvCxnSpPr>
            <p:nvPr/>
          </p:nvCxnSpPr>
          <p:spPr>
            <a:xfrm>
              <a:off x="439281" y="332656"/>
              <a:ext cx="139641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B096AA9-1795-354F-89A1-A81BF3A4C1A0}"/>
                </a:ext>
              </a:extLst>
            </p:cNvPr>
            <p:cNvCxnSpPr>
              <a:cxnSpLocks/>
            </p:cNvCxnSpPr>
            <p:nvPr/>
          </p:nvCxnSpPr>
          <p:spPr>
            <a:xfrm>
              <a:off x="439281" y="2175011"/>
              <a:ext cx="139641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76BDF727-FAA5-FB44-A041-09E76F632E64}"/>
                </a:ext>
              </a:extLst>
            </p:cNvPr>
            <p:cNvCxnSpPr>
              <a:cxnSpLocks/>
            </p:cNvCxnSpPr>
            <p:nvPr/>
          </p:nvCxnSpPr>
          <p:spPr>
            <a:xfrm>
              <a:off x="1087353" y="332520"/>
              <a:ext cx="0" cy="576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B2FDE372-2439-634D-B5A6-3A40E9515523}"/>
                </a:ext>
              </a:extLst>
            </p:cNvPr>
            <p:cNvCxnSpPr>
              <a:cxnSpLocks/>
            </p:cNvCxnSpPr>
            <p:nvPr/>
          </p:nvCxnSpPr>
          <p:spPr>
            <a:xfrm>
              <a:off x="466597" y="887115"/>
              <a:ext cx="136909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538E5A6B-A326-6941-AECD-2AE5C3BFE371}"/>
                </a:ext>
              </a:extLst>
            </p:cNvPr>
            <p:cNvCxnSpPr>
              <a:cxnSpLocks/>
            </p:cNvCxnSpPr>
            <p:nvPr/>
          </p:nvCxnSpPr>
          <p:spPr>
            <a:xfrm>
              <a:off x="1087353" y="777885"/>
              <a:ext cx="0" cy="1477812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63">
              <a:extLst>
                <a:ext uri="{FF2B5EF4-FFF2-40B4-BE49-F238E27FC236}">
                  <a16:creationId xmlns:a16="http://schemas.microsoft.com/office/drawing/2014/main" id="{BAE67AB7-0C1D-5248-BE3B-9E42612EACF2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473218" y="420282"/>
              <a:ext cx="894751" cy="357603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2000" dirty="0">
                  <a:latin typeface="+mn-lt"/>
                  <a:ea typeface="American Typewriter" charset="0"/>
                  <a:cs typeface="American Typewriter" charset="0"/>
                </a:rPr>
                <a:t>Alice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63">
                  <a:extLst>
                    <a:ext uri="{FF2B5EF4-FFF2-40B4-BE49-F238E27FC236}">
                      <a16:creationId xmlns:a16="http://schemas.microsoft.com/office/drawing/2014/main" id="{8D0907FB-F630-3C4E-AB7C-D3F1C499B3E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980730" y="422413"/>
                  <a:ext cx="894751" cy="357603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000" b="0" i="0" dirty="0" smtClean="0">
                            <a:latin typeface="Cambria Math" panose="02040503050406030204" pitchFamily="18" charset="0"/>
                          </a:rPr>
                          <m:t>V</m:t>
                        </m:r>
                        <m:sSub>
                          <m:sSub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latin typeface="+mn-lt"/>
                    <a:ea typeface="American Typewriter" charset="0"/>
                    <a:cs typeface="American Typewriter" charset="0"/>
                  </a:endParaRPr>
                </a:p>
              </p:txBody>
            </p:sp>
          </mc:Choice>
          <mc:Fallback xmlns="">
            <p:sp>
              <p:nvSpPr>
                <p:cNvPr id="23" name="Rectangle 63">
                  <a:extLst>
                    <a:ext uri="{FF2B5EF4-FFF2-40B4-BE49-F238E27FC236}">
                      <a16:creationId xmlns:a16="http://schemas.microsoft.com/office/drawing/2014/main" id="{8D0907FB-F630-3C4E-AB7C-D3F1C499B3E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0730" y="422413"/>
                  <a:ext cx="894751" cy="357603"/>
                </a:xfrm>
                <a:prstGeom prst="rect">
                  <a:avLst/>
                </a:prstGeom>
                <a:blipFill>
                  <a:blip r:embed="rId6"/>
                  <a:stretch>
                    <a:fillRect b="-689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573186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63">
            <a:extLst>
              <a:ext uri="{FF2B5EF4-FFF2-40B4-BE49-F238E27FC236}">
                <a16:creationId xmlns:a16="http://schemas.microsoft.com/office/drawing/2014/main" id="{FCBC1F9C-EE29-FE49-9DB9-60C0EC916993}"/>
              </a:ext>
            </a:extLst>
          </p:cNvPr>
          <p:cNvSpPr txBox="1">
            <a:spLocks noChangeArrowheads="1"/>
          </p:cNvSpPr>
          <p:nvPr/>
        </p:nvSpPr>
        <p:spPr>
          <a:xfrm>
            <a:off x="2555776" y="980728"/>
            <a:ext cx="8554598" cy="57606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solidFill>
                  <a:srgbClr val="0000FF"/>
                </a:solidFill>
                <a:ea typeface="American Typewriter" charset="0"/>
                <a:cs typeface="American Typewriter" charset="0"/>
              </a:rPr>
              <a:t>Idea: Signature Chains.</a:t>
            </a:r>
            <a:endParaRPr lang="en-US" sz="2800" b="1" dirty="0">
              <a:solidFill>
                <a:srgbClr val="0000FF"/>
              </a:solidFill>
              <a:latin typeface="+mn-lt"/>
              <a:ea typeface="American Typewriter" charset="0"/>
              <a:cs typeface="American Typewriter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63">
                <a:extLst>
                  <a:ext uri="{FF2B5EF4-FFF2-40B4-BE49-F238E27FC236}">
                    <a16:creationId xmlns:a16="http://schemas.microsoft.com/office/drawing/2014/main" id="{1DCFF29E-7E21-354D-A5C3-79CA66E96BB3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06978" y="1628800"/>
                <a:ext cx="6369278" cy="576064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b="0" dirty="0">
                    <a:ea typeface="American Typewriter" charset="0"/>
                    <a:cs typeface="American Typewriter" charset="0"/>
                  </a:rPr>
                  <a:t>Alice starts with a secret signing Key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𝑆</m:t>
                    </m:r>
                    <m:sSub>
                      <m:sSub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 dirty="0">
                  <a:latin typeface="+mn-lt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29" name="Rectangle 63">
                <a:extLst>
                  <a:ext uri="{FF2B5EF4-FFF2-40B4-BE49-F238E27FC236}">
                    <a16:creationId xmlns:a16="http://schemas.microsoft.com/office/drawing/2014/main" id="{1DCFF29E-7E21-354D-A5C3-79CA66E96B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978" y="1628800"/>
                <a:ext cx="6369278" cy="576064"/>
              </a:xfrm>
              <a:prstGeom prst="rect">
                <a:avLst/>
              </a:prstGeom>
              <a:blipFill>
                <a:blip r:embed="rId3"/>
                <a:stretch>
                  <a:fillRect l="-1988" t="-6522" b="-23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63">
                <a:extLst>
                  <a:ext uri="{FF2B5EF4-FFF2-40B4-BE49-F238E27FC236}">
                    <a16:creationId xmlns:a16="http://schemas.microsoft.com/office/drawing/2014/main" id="{A4250662-83D6-4244-BC4E-26305F555A99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53906" y="2187326"/>
                <a:ext cx="8554598" cy="2753842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b="0" dirty="0">
                    <a:ea typeface="American Typewriter" charset="0"/>
                    <a:cs typeface="American Typewriter" charset="0"/>
                  </a:rPr>
                  <a:t>When signing a message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0" dirty="0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:</m:t>
                    </m:r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</a:t>
                </a:r>
                <a:b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</a:br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	Generate a new pair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𝑉𝐾</m:t>
                            </m:r>
                          </m:e>
                          <m:sub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𝑆</m:t>
                        </m:r>
                        <m:sSub>
                          <m:sSub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800" b="0" i="0" dirty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</a:t>
                </a:r>
              </a:p>
              <a:p>
                <a:pPr algn="l"/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	Produce signature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Sign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𝑆</m:t>
                        </m:r>
                        <m:sSub>
                          <m:sSub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||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𝑉𝐾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</a:t>
                </a:r>
              </a:p>
              <a:p>
                <a:pPr algn="l"/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	Output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𝑉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m:rPr>
                        <m:lit/>
                      </m:rPr>
                      <a:rPr lang="en-US" sz="2800" i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>
                    <a:ea typeface="American Typewriter" charset="0"/>
                    <a:cs typeface="American Typewriter" charset="0"/>
                  </a:rPr>
                  <a:t>. </a:t>
                </a:r>
                <a:b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</a:br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	Remember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𝑉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m:rPr>
                        <m:lit/>
                      </m:rPr>
                      <a:rPr lang="en-US" sz="2800" b="0" i="1" smtClean="0">
                        <a:latin typeface="Cambria Math" panose="02040503050406030204" pitchFamily="18" charset="0"/>
                      </a:rPr>
                      <m:t>|</m:t>
                    </m:r>
                    <m:d>
                      <m:dPr>
                        <m:begChr m:val="|"/>
                        <m:endChr m:val="|"/>
                        <m:ctrlP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as well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𝑆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1" name="Rectangle 63">
                <a:extLst>
                  <a:ext uri="{FF2B5EF4-FFF2-40B4-BE49-F238E27FC236}">
                    <a16:creationId xmlns:a16="http://schemas.microsoft.com/office/drawing/2014/main" id="{A4250662-83D6-4244-BC4E-26305F555A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906" y="2187326"/>
                <a:ext cx="8554598" cy="2753842"/>
              </a:xfrm>
              <a:prstGeom prst="rect">
                <a:avLst/>
              </a:prstGeom>
              <a:blipFill>
                <a:blip r:embed="rId4"/>
                <a:stretch>
                  <a:fillRect l="-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6081B696-1DF9-834C-80F9-C9AE19B28A95}"/>
                  </a:ext>
                </a:extLst>
              </p:cNvPr>
              <p:cNvSpPr/>
              <p:nvPr/>
            </p:nvSpPr>
            <p:spPr>
              <a:xfrm>
                <a:off x="580800" y="5570076"/>
                <a:ext cx="87934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𝑉</m:t>
                          </m:r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6081B696-1DF9-834C-80F9-C9AE19B28A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800" y="5570076"/>
                <a:ext cx="879343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6CCEB82-2FDA-5444-A3EC-103C4AFE4186}"/>
              </a:ext>
            </a:extLst>
          </p:cNvPr>
          <p:cNvCxnSpPr>
            <a:stCxn id="2" idx="3"/>
          </p:cNvCxnSpPr>
          <p:nvPr/>
        </p:nvCxnSpPr>
        <p:spPr>
          <a:xfrm>
            <a:off x="1460143" y="5831686"/>
            <a:ext cx="807601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6175284C-A0E6-6347-AA7D-3C303EB68E37}"/>
                  </a:ext>
                </a:extLst>
              </p:cNvPr>
              <p:cNvSpPr/>
              <p:nvPr/>
            </p:nvSpPr>
            <p:spPr>
              <a:xfrm>
                <a:off x="2195736" y="5563180"/>
                <a:ext cx="87107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𝑉</m:t>
                          </m:r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6175284C-A0E6-6347-AA7D-3C303EB68E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736" y="5563180"/>
                <a:ext cx="871072" cy="523220"/>
              </a:xfrm>
              <a:prstGeom prst="rect">
                <a:avLst/>
              </a:prstGeom>
              <a:blipFill>
                <a:blip r:embed="rId6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BFBE6F49-DA5D-154B-82C6-28F39CDEF603}"/>
                  </a:ext>
                </a:extLst>
              </p:cNvPr>
              <p:cNvSpPr/>
              <p:nvPr/>
            </p:nvSpPr>
            <p:spPr>
              <a:xfrm>
                <a:off x="2195736" y="5136402"/>
                <a:ext cx="75552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BFBE6F49-DA5D-154B-82C6-28F39CDEF6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736" y="5136402"/>
                <a:ext cx="755528" cy="523220"/>
              </a:xfrm>
              <a:prstGeom prst="rect">
                <a:avLst/>
              </a:prstGeom>
              <a:blipFill>
                <a:blip r:embed="rId7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B0B76F54-36B2-494E-9CB7-ECB6E2BD6F9B}"/>
                  </a:ext>
                </a:extLst>
              </p:cNvPr>
              <p:cNvSpPr/>
              <p:nvPr/>
            </p:nvSpPr>
            <p:spPr>
              <a:xfrm>
                <a:off x="1584991" y="5301208"/>
                <a:ext cx="61074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B0B76F54-36B2-494E-9CB7-ECB6E2BD6F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4991" y="5301208"/>
                <a:ext cx="610745" cy="523220"/>
              </a:xfrm>
              <a:prstGeom prst="rect">
                <a:avLst/>
              </a:prstGeom>
              <a:blipFill>
                <a:blip r:embed="rId8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BED549AE-0D50-D94E-8688-5C56CC75352F}"/>
              </a:ext>
            </a:extLst>
          </p:cNvPr>
          <p:cNvGrpSpPr/>
          <p:nvPr/>
        </p:nvGrpSpPr>
        <p:grpSpPr>
          <a:xfrm>
            <a:off x="7126895" y="969431"/>
            <a:ext cx="1436200" cy="1923177"/>
            <a:chOff x="439281" y="332520"/>
            <a:chExt cx="1436200" cy="192317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14D4AD60-C703-134B-AB94-E57B3ABDBC8A}"/>
                </a:ext>
              </a:extLst>
            </p:cNvPr>
            <p:cNvCxnSpPr/>
            <p:nvPr/>
          </p:nvCxnSpPr>
          <p:spPr>
            <a:xfrm>
              <a:off x="466597" y="332656"/>
              <a:ext cx="0" cy="18423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1F32605-C38D-7341-92EF-9F7408EE4D57}"/>
                </a:ext>
              </a:extLst>
            </p:cNvPr>
            <p:cNvCxnSpPr/>
            <p:nvPr/>
          </p:nvCxnSpPr>
          <p:spPr>
            <a:xfrm>
              <a:off x="1835696" y="332656"/>
              <a:ext cx="0" cy="18423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A003A0DE-7E83-5B4C-B0C1-5C909881082A}"/>
                </a:ext>
              </a:extLst>
            </p:cNvPr>
            <p:cNvCxnSpPr>
              <a:cxnSpLocks/>
            </p:cNvCxnSpPr>
            <p:nvPr/>
          </p:nvCxnSpPr>
          <p:spPr>
            <a:xfrm>
              <a:off x="439281" y="332656"/>
              <a:ext cx="139641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8592A69D-B275-3449-859D-2FEB01C822C8}"/>
                </a:ext>
              </a:extLst>
            </p:cNvPr>
            <p:cNvCxnSpPr>
              <a:cxnSpLocks/>
            </p:cNvCxnSpPr>
            <p:nvPr/>
          </p:nvCxnSpPr>
          <p:spPr>
            <a:xfrm>
              <a:off x="439281" y="2175011"/>
              <a:ext cx="139641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3F891CD4-DA9D-C448-AA56-640043EE6FD6}"/>
                </a:ext>
              </a:extLst>
            </p:cNvPr>
            <p:cNvCxnSpPr>
              <a:cxnSpLocks/>
            </p:cNvCxnSpPr>
            <p:nvPr/>
          </p:nvCxnSpPr>
          <p:spPr>
            <a:xfrm>
              <a:off x="1087353" y="332520"/>
              <a:ext cx="0" cy="576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EF0E224-B35C-7F41-BA63-05DC41B28D22}"/>
                </a:ext>
              </a:extLst>
            </p:cNvPr>
            <p:cNvCxnSpPr>
              <a:cxnSpLocks/>
            </p:cNvCxnSpPr>
            <p:nvPr/>
          </p:nvCxnSpPr>
          <p:spPr>
            <a:xfrm>
              <a:off x="466597" y="887115"/>
              <a:ext cx="136909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D01475B-61B3-4F49-A59A-C397AF2BB606}"/>
                </a:ext>
              </a:extLst>
            </p:cNvPr>
            <p:cNvCxnSpPr>
              <a:cxnSpLocks/>
            </p:cNvCxnSpPr>
            <p:nvPr/>
          </p:nvCxnSpPr>
          <p:spPr>
            <a:xfrm>
              <a:off x="1087353" y="777885"/>
              <a:ext cx="0" cy="1477812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 63">
              <a:extLst>
                <a:ext uri="{FF2B5EF4-FFF2-40B4-BE49-F238E27FC236}">
                  <a16:creationId xmlns:a16="http://schemas.microsoft.com/office/drawing/2014/main" id="{D3F5539D-14A9-504A-B88D-C574681003B3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473218" y="420282"/>
              <a:ext cx="894751" cy="357603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2000" dirty="0">
                  <a:latin typeface="+mn-lt"/>
                  <a:ea typeface="American Typewriter" charset="0"/>
                  <a:cs typeface="American Typewriter" charset="0"/>
                </a:rPr>
                <a:t>Alice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ectangle 63">
                  <a:extLst>
                    <a:ext uri="{FF2B5EF4-FFF2-40B4-BE49-F238E27FC236}">
                      <a16:creationId xmlns:a16="http://schemas.microsoft.com/office/drawing/2014/main" id="{537383CD-BE9E-D84C-8871-065A29D0036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980730" y="422413"/>
                  <a:ext cx="894751" cy="357603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000" b="0" i="0" dirty="0" smtClean="0">
                            <a:latin typeface="Cambria Math" panose="02040503050406030204" pitchFamily="18" charset="0"/>
                          </a:rPr>
                          <m:t>V</m:t>
                        </m:r>
                        <m:sSub>
                          <m:sSub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latin typeface="+mn-lt"/>
                    <a:ea typeface="American Typewriter" charset="0"/>
                    <a:cs typeface="American Typewriter" charset="0"/>
                  </a:endParaRPr>
                </a:p>
              </p:txBody>
            </p:sp>
          </mc:Choice>
          <mc:Fallback xmlns="">
            <p:sp>
              <p:nvSpPr>
                <p:cNvPr id="21" name="Rectangle 63">
                  <a:extLst>
                    <a:ext uri="{FF2B5EF4-FFF2-40B4-BE49-F238E27FC236}">
                      <a16:creationId xmlns:a16="http://schemas.microsoft.com/office/drawing/2014/main" id="{537383CD-BE9E-D84C-8871-065A29D0036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0730" y="422413"/>
                  <a:ext cx="894751" cy="357603"/>
                </a:xfrm>
                <a:prstGeom prst="rect">
                  <a:avLst/>
                </a:prstGeom>
                <a:blipFill>
                  <a:blip r:embed="rId9"/>
                  <a:stretch>
                    <a:fillRect b="-689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2" name="Subtitle 1">
            <a:extLst>
              <a:ext uri="{FF2B5EF4-FFF2-40B4-BE49-F238E27FC236}">
                <a16:creationId xmlns:a16="http://schemas.microsoft.com/office/drawing/2014/main" id="{0E78A96F-29C6-B74B-96F3-8A70874B9B95}"/>
              </a:ext>
            </a:extLst>
          </p:cNvPr>
          <p:cNvSpPr txBox="1">
            <a:spLocks/>
          </p:cNvSpPr>
          <p:nvPr/>
        </p:nvSpPr>
        <p:spPr>
          <a:xfrm>
            <a:off x="20543" y="260648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Step 1: Stateful Many-time Signatures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44409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63">
            <a:extLst>
              <a:ext uri="{FF2B5EF4-FFF2-40B4-BE49-F238E27FC236}">
                <a16:creationId xmlns:a16="http://schemas.microsoft.com/office/drawing/2014/main" id="{FCBC1F9C-EE29-FE49-9DB9-60C0EC916993}"/>
              </a:ext>
            </a:extLst>
          </p:cNvPr>
          <p:cNvSpPr txBox="1">
            <a:spLocks noChangeArrowheads="1"/>
          </p:cNvSpPr>
          <p:nvPr/>
        </p:nvSpPr>
        <p:spPr>
          <a:xfrm>
            <a:off x="2555776" y="980728"/>
            <a:ext cx="8554598" cy="57606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solidFill>
                  <a:srgbClr val="0000FF"/>
                </a:solidFill>
                <a:ea typeface="American Typewriter" charset="0"/>
                <a:cs typeface="American Typewriter" charset="0"/>
              </a:rPr>
              <a:t>Idea: Signature Chains.</a:t>
            </a:r>
            <a:endParaRPr lang="en-US" sz="2800" b="1" dirty="0">
              <a:solidFill>
                <a:srgbClr val="0000FF"/>
              </a:solidFill>
              <a:latin typeface="+mn-lt"/>
              <a:ea typeface="American Typewriter" charset="0"/>
              <a:cs typeface="American Typewriter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63">
                <a:extLst>
                  <a:ext uri="{FF2B5EF4-FFF2-40B4-BE49-F238E27FC236}">
                    <a16:creationId xmlns:a16="http://schemas.microsoft.com/office/drawing/2014/main" id="{1DCFF29E-7E21-354D-A5C3-79CA66E96BB3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06978" y="1628800"/>
                <a:ext cx="6369278" cy="576064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b="0" dirty="0">
                    <a:ea typeface="American Typewriter" charset="0"/>
                    <a:cs typeface="American Typewriter" charset="0"/>
                  </a:rPr>
                  <a:t>Alice starts with a secret signing Key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𝑆</m:t>
                    </m:r>
                    <m:sSub>
                      <m:sSub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 dirty="0">
                  <a:latin typeface="+mn-lt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29" name="Rectangle 63">
                <a:extLst>
                  <a:ext uri="{FF2B5EF4-FFF2-40B4-BE49-F238E27FC236}">
                    <a16:creationId xmlns:a16="http://schemas.microsoft.com/office/drawing/2014/main" id="{1DCFF29E-7E21-354D-A5C3-79CA66E96B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978" y="1628800"/>
                <a:ext cx="6369278" cy="576064"/>
              </a:xfrm>
              <a:prstGeom prst="rect">
                <a:avLst/>
              </a:prstGeom>
              <a:blipFill>
                <a:blip r:embed="rId3"/>
                <a:stretch>
                  <a:fillRect l="-1988" t="-6522" b="-23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63">
                <a:extLst>
                  <a:ext uri="{FF2B5EF4-FFF2-40B4-BE49-F238E27FC236}">
                    <a16:creationId xmlns:a16="http://schemas.microsoft.com/office/drawing/2014/main" id="{A4250662-83D6-4244-BC4E-26305F555A99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53906" y="2187326"/>
                <a:ext cx="8770622" cy="2753842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b="0" dirty="0">
                    <a:ea typeface="American Typewriter" charset="0"/>
                    <a:cs typeface="American Typewriter" charset="0"/>
                  </a:rPr>
                  <a:t>When signing </a:t>
                </a:r>
                <a:r>
                  <a:rPr lang="en-US" sz="2800" b="0" dirty="0">
                    <a:solidFill>
                      <a:srgbClr val="0000FF"/>
                    </a:solidFill>
                    <a:ea typeface="American Typewriter" charset="0"/>
                    <a:cs typeface="American Typewriter" charset="0"/>
                  </a:rPr>
                  <a:t>the next message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0" dirty="0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:</m:t>
                    </m:r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</a:t>
                </a:r>
                <a:b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</a:br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	Generate a new pair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𝑉𝐾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𝑆</m:t>
                        </m:r>
                        <m:sSub>
                          <m:sSubPr>
                            <m:ctrlPr>
                              <a:rPr lang="en-US" sz="2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8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+mn-lt"/>
                    <a:ea typeface="American Typewriter" charset="0"/>
                    <a:cs typeface="American Typewriter" charset="0"/>
                  </a:rPr>
                  <a:t> </a:t>
                </a:r>
                <a:endParaRPr lang="en-US" sz="2800" dirty="0">
                  <a:latin typeface="+mn-lt"/>
                  <a:ea typeface="American Typewriter" charset="0"/>
                  <a:cs typeface="American Typewriter" charset="0"/>
                </a:endParaRPr>
              </a:p>
              <a:p>
                <a:pPr algn="l"/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	Produce signature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m:rPr>
                        <m:sty m:val="p"/>
                      </m:rPr>
                      <a:rPr lang="en-US" sz="28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Sign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𝑆</m:t>
                        </m:r>
                        <m:sSub>
                          <m:sSubPr>
                            <m:ctrlPr>
                              <a:rPr lang="en-US" sz="2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||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𝑉𝐾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+mn-lt"/>
                    <a:ea typeface="American Typewriter" charset="0"/>
                    <a:cs typeface="American Typewriter" charset="0"/>
                  </a:rPr>
                  <a:t> </a:t>
                </a:r>
                <a:endParaRPr lang="en-US" sz="2800" dirty="0">
                  <a:latin typeface="+mn-lt"/>
                  <a:ea typeface="American Typewriter" charset="0"/>
                  <a:cs typeface="American Typewriter" charset="0"/>
                </a:endParaRPr>
              </a:p>
              <a:p>
                <a:pPr algn="l"/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	Output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𝑉</m:t>
                        </m:r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m:rPr>
                        <m:lit/>
                      </m:rPr>
                      <a:rPr lang="en-US" sz="2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??</m:t>
                    </m:r>
                  </m:oMath>
                </a14:m>
                <a:r>
                  <a:rPr lang="en-US" sz="2800" dirty="0">
                    <a:ea typeface="American Typewriter" charset="0"/>
                    <a:cs typeface="American Typewriter" charset="0"/>
                  </a:rPr>
                  <a:t> </a:t>
                </a:r>
                <a:b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</a:br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	 </a:t>
                </a:r>
              </a:p>
            </p:txBody>
          </p:sp>
        </mc:Choice>
        <mc:Fallback xmlns="">
          <p:sp>
            <p:nvSpPr>
              <p:cNvPr id="31" name="Rectangle 63">
                <a:extLst>
                  <a:ext uri="{FF2B5EF4-FFF2-40B4-BE49-F238E27FC236}">
                    <a16:creationId xmlns:a16="http://schemas.microsoft.com/office/drawing/2014/main" id="{A4250662-83D6-4244-BC4E-26305F555A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906" y="2187326"/>
                <a:ext cx="8770622" cy="2753842"/>
              </a:xfrm>
              <a:prstGeom prst="rect">
                <a:avLst/>
              </a:prstGeom>
              <a:blipFill>
                <a:blip r:embed="rId4"/>
                <a:stretch>
                  <a:fillRect l="-14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6081B696-1DF9-834C-80F9-C9AE19B28A95}"/>
                  </a:ext>
                </a:extLst>
              </p:cNvPr>
              <p:cNvSpPr/>
              <p:nvPr/>
            </p:nvSpPr>
            <p:spPr>
              <a:xfrm>
                <a:off x="580800" y="5570076"/>
                <a:ext cx="87934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𝑉</m:t>
                          </m:r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6081B696-1DF9-834C-80F9-C9AE19B28A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800" y="5570076"/>
                <a:ext cx="879343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6CCEB82-2FDA-5444-A3EC-103C4AFE4186}"/>
              </a:ext>
            </a:extLst>
          </p:cNvPr>
          <p:cNvCxnSpPr>
            <a:stCxn id="2" idx="3"/>
          </p:cNvCxnSpPr>
          <p:nvPr/>
        </p:nvCxnSpPr>
        <p:spPr>
          <a:xfrm>
            <a:off x="1460143" y="5831686"/>
            <a:ext cx="807601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6175284C-A0E6-6347-AA7D-3C303EB68E37}"/>
                  </a:ext>
                </a:extLst>
              </p:cNvPr>
              <p:cNvSpPr/>
              <p:nvPr/>
            </p:nvSpPr>
            <p:spPr>
              <a:xfrm>
                <a:off x="2195736" y="5563180"/>
                <a:ext cx="87107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𝑉</m:t>
                          </m:r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6175284C-A0E6-6347-AA7D-3C303EB68E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736" y="5563180"/>
                <a:ext cx="871072" cy="523220"/>
              </a:xfrm>
              <a:prstGeom prst="rect">
                <a:avLst/>
              </a:prstGeom>
              <a:blipFill>
                <a:blip r:embed="rId6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BFBE6F49-DA5D-154B-82C6-28F39CDEF603}"/>
                  </a:ext>
                </a:extLst>
              </p:cNvPr>
              <p:cNvSpPr/>
              <p:nvPr/>
            </p:nvSpPr>
            <p:spPr>
              <a:xfrm>
                <a:off x="2195736" y="5136402"/>
                <a:ext cx="75552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BFBE6F49-DA5D-154B-82C6-28F39CDEF6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736" y="5136402"/>
                <a:ext cx="755528" cy="523220"/>
              </a:xfrm>
              <a:prstGeom prst="rect">
                <a:avLst/>
              </a:prstGeom>
              <a:blipFill>
                <a:blip r:embed="rId7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B0B76F54-36B2-494E-9CB7-ECB6E2BD6F9B}"/>
                  </a:ext>
                </a:extLst>
              </p:cNvPr>
              <p:cNvSpPr/>
              <p:nvPr/>
            </p:nvSpPr>
            <p:spPr>
              <a:xfrm>
                <a:off x="1584991" y="5301208"/>
                <a:ext cx="61074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B0B76F54-36B2-494E-9CB7-ECB6E2BD6F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4991" y="5301208"/>
                <a:ext cx="610745" cy="523220"/>
              </a:xfrm>
              <a:prstGeom prst="rect">
                <a:avLst/>
              </a:prstGeom>
              <a:blipFill>
                <a:blip r:embed="rId8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" name="Group 32">
            <a:extLst>
              <a:ext uri="{FF2B5EF4-FFF2-40B4-BE49-F238E27FC236}">
                <a16:creationId xmlns:a16="http://schemas.microsoft.com/office/drawing/2014/main" id="{F093EB5C-66B8-1E40-B4F9-77BF096AF7EF}"/>
              </a:ext>
            </a:extLst>
          </p:cNvPr>
          <p:cNvGrpSpPr/>
          <p:nvPr/>
        </p:nvGrpSpPr>
        <p:grpSpPr>
          <a:xfrm>
            <a:off x="7126895" y="969431"/>
            <a:ext cx="1436200" cy="1923177"/>
            <a:chOff x="439281" y="332520"/>
            <a:chExt cx="1436200" cy="1923177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73EA0BF7-3825-2444-96EF-506B024CBF9F}"/>
                </a:ext>
              </a:extLst>
            </p:cNvPr>
            <p:cNvCxnSpPr/>
            <p:nvPr/>
          </p:nvCxnSpPr>
          <p:spPr>
            <a:xfrm>
              <a:off x="466597" y="332656"/>
              <a:ext cx="0" cy="18423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A284AC70-0E68-C144-B915-56533A63CEEC}"/>
                </a:ext>
              </a:extLst>
            </p:cNvPr>
            <p:cNvCxnSpPr/>
            <p:nvPr/>
          </p:nvCxnSpPr>
          <p:spPr>
            <a:xfrm>
              <a:off x="1835696" y="332656"/>
              <a:ext cx="0" cy="18423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21018DCB-2D35-374A-A23D-AD160FE999AE}"/>
                </a:ext>
              </a:extLst>
            </p:cNvPr>
            <p:cNvCxnSpPr>
              <a:cxnSpLocks/>
            </p:cNvCxnSpPr>
            <p:nvPr/>
          </p:nvCxnSpPr>
          <p:spPr>
            <a:xfrm>
              <a:off x="439281" y="332656"/>
              <a:ext cx="139641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A3C27650-CE30-8F42-B7F9-029E5AB02265}"/>
                </a:ext>
              </a:extLst>
            </p:cNvPr>
            <p:cNvCxnSpPr>
              <a:cxnSpLocks/>
            </p:cNvCxnSpPr>
            <p:nvPr/>
          </p:nvCxnSpPr>
          <p:spPr>
            <a:xfrm>
              <a:off x="439281" y="2175011"/>
              <a:ext cx="139641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40C34056-7D4E-B846-A4D8-3187120775CA}"/>
                </a:ext>
              </a:extLst>
            </p:cNvPr>
            <p:cNvCxnSpPr>
              <a:cxnSpLocks/>
            </p:cNvCxnSpPr>
            <p:nvPr/>
          </p:nvCxnSpPr>
          <p:spPr>
            <a:xfrm>
              <a:off x="1087353" y="332520"/>
              <a:ext cx="0" cy="576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50A74135-16C5-FF41-9505-452EFEDB4A19}"/>
                </a:ext>
              </a:extLst>
            </p:cNvPr>
            <p:cNvCxnSpPr>
              <a:cxnSpLocks/>
            </p:cNvCxnSpPr>
            <p:nvPr/>
          </p:nvCxnSpPr>
          <p:spPr>
            <a:xfrm>
              <a:off x="466597" y="887115"/>
              <a:ext cx="136909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D18D1A38-08FC-9B4F-90C4-25550352B19E}"/>
                </a:ext>
              </a:extLst>
            </p:cNvPr>
            <p:cNvCxnSpPr>
              <a:cxnSpLocks/>
            </p:cNvCxnSpPr>
            <p:nvPr/>
          </p:nvCxnSpPr>
          <p:spPr>
            <a:xfrm>
              <a:off x="1087353" y="777885"/>
              <a:ext cx="0" cy="1477812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Rectangle 63">
              <a:extLst>
                <a:ext uri="{FF2B5EF4-FFF2-40B4-BE49-F238E27FC236}">
                  <a16:creationId xmlns:a16="http://schemas.microsoft.com/office/drawing/2014/main" id="{040C1115-3A60-F34D-B39D-0335448CCC37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473218" y="420282"/>
              <a:ext cx="894751" cy="357603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2000" dirty="0">
                  <a:latin typeface="+mn-lt"/>
                  <a:ea typeface="American Typewriter" charset="0"/>
                  <a:cs typeface="American Typewriter" charset="0"/>
                </a:rPr>
                <a:t>Alice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Rectangle 63">
                  <a:extLst>
                    <a:ext uri="{FF2B5EF4-FFF2-40B4-BE49-F238E27FC236}">
                      <a16:creationId xmlns:a16="http://schemas.microsoft.com/office/drawing/2014/main" id="{6B52F65A-DE1E-0D4F-92CA-A2F79F00B5E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980730" y="422413"/>
                  <a:ext cx="894751" cy="357603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000" b="0" i="0" dirty="0" smtClean="0">
                            <a:latin typeface="Cambria Math" panose="02040503050406030204" pitchFamily="18" charset="0"/>
                          </a:rPr>
                          <m:t>V</m:t>
                        </m:r>
                        <m:sSub>
                          <m:sSub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latin typeface="+mn-lt"/>
                    <a:ea typeface="American Typewriter" charset="0"/>
                    <a:cs typeface="American Typewriter" charset="0"/>
                  </a:endParaRPr>
                </a:p>
              </p:txBody>
            </p:sp>
          </mc:Choice>
          <mc:Fallback xmlns="">
            <p:sp>
              <p:nvSpPr>
                <p:cNvPr id="42" name="Rectangle 63">
                  <a:extLst>
                    <a:ext uri="{FF2B5EF4-FFF2-40B4-BE49-F238E27FC236}">
                      <a16:creationId xmlns:a16="http://schemas.microsoft.com/office/drawing/2014/main" id="{6B52F65A-DE1E-0D4F-92CA-A2F79F00B5E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0730" y="422413"/>
                  <a:ext cx="894751" cy="357603"/>
                </a:xfrm>
                <a:prstGeom prst="rect">
                  <a:avLst/>
                </a:prstGeom>
                <a:blipFill>
                  <a:blip r:embed="rId9"/>
                  <a:stretch>
                    <a:fillRect b="-689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1" name="Subtitle 1">
            <a:extLst>
              <a:ext uri="{FF2B5EF4-FFF2-40B4-BE49-F238E27FC236}">
                <a16:creationId xmlns:a16="http://schemas.microsoft.com/office/drawing/2014/main" id="{40CF5754-37CF-4F47-A303-1745B256031E}"/>
              </a:ext>
            </a:extLst>
          </p:cNvPr>
          <p:cNvSpPr txBox="1">
            <a:spLocks/>
          </p:cNvSpPr>
          <p:nvPr/>
        </p:nvSpPr>
        <p:spPr>
          <a:xfrm>
            <a:off x="20543" y="260648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Step 1: Stateful Many-time Signatures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00669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63">
            <a:extLst>
              <a:ext uri="{FF2B5EF4-FFF2-40B4-BE49-F238E27FC236}">
                <a16:creationId xmlns:a16="http://schemas.microsoft.com/office/drawing/2014/main" id="{FCBC1F9C-EE29-FE49-9DB9-60C0EC916993}"/>
              </a:ext>
            </a:extLst>
          </p:cNvPr>
          <p:cNvSpPr txBox="1">
            <a:spLocks noChangeArrowheads="1"/>
          </p:cNvSpPr>
          <p:nvPr/>
        </p:nvSpPr>
        <p:spPr>
          <a:xfrm>
            <a:off x="2555776" y="980728"/>
            <a:ext cx="8554598" cy="57606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solidFill>
                  <a:srgbClr val="0000FF"/>
                </a:solidFill>
                <a:ea typeface="American Typewriter" charset="0"/>
                <a:cs typeface="American Typewriter" charset="0"/>
              </a:rPr>
              <a:t>Idea: Signature Chains.</a:t>
            </a:r>
            <a:endParaRPr lang="en-US" sz="2800" b="1" dirty="0">
              <a:solidFill>
                <a:srgbClr val="0000FF"/>
              </a:solidFill>
              <a:latin typeface="+mn-lt"/>
              <a:ea typeface="American Typewriter" charset="0"/>
              <a:cs typeface="American Typewriter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63">
                <a:extLst>
                  <a:ext uri="{FF2B5EF4-FFF2-40B4-BE49-F238E27FC236}">
                    <a16:creationId xmlns:a16="http://schemas.microsoft.com/office/drawing/2014/main" id="{1DCFF29E-7E21-354D-A5C3-79CA66E96BB3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06978" y="1628800"/>
                <a:ext cx="6369278" cy="576064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b="0" dirty="0">
                    <a:ea typeface="American Typewriter" charset="0"/>
                    <a:cs typeface="American Typewriter" charset="0"/>
                  </a:rPr>
                  <a:t>Alice starts with a secret signing Key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𝑆</m:t>
                    </m:r>
                    <m:sSub>
                      <m:sSub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 dirty="0">
                  <a:latin typeface="+mn-lt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29" name="Rectangle 63">
                <a:extLst>
                  <a:ext uri="{FF2B5EF4-FFF2-40B4-BE49-F238E27FC236}">
                    <a16:creationId xmlns:a16="http://schemas.microsoft.com/office/drawing/2014/main" id="{1DCFF29E-7E21-354D-A5C3-79CA66E96B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978" y="1628800"/>
                <a:ext cx="6369278" cy="576064"/>
              </a:xfrm>
              <a:prstGeom prst="rect">
                <a:avLst/>
              </a:prstGeom>
              <a:blipFill>
                <a:blip r:embed="rId3"/>
                <a:stretch>
                  <a:fillRect l="-1988" t="-6522" b="-23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63">
                <a:extLst>
                  <a:ext uri="{FF2B5EF4-FFF2-40B4-BE49-F238E27FC236}">
                    <a16:creationId xmlns:a16="http://schemas.microsoft.com/office/drawing/2014/main" id="{A4250662-83D6-4244-BC4E-26305F555A99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53906" y="2187326"/>
                <a:ext cx="8770622" cy="2753842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b="0" dirty="0">
                    <a:ea typeface="American Typewriter" charset="0"/>
                    <a:cs typeface="American Typewriter" charset="0"/>
                  </a:rPr>
                  <a:t>When signing </a:t>
                </a:r>
                <a:r>
                  <a:rPr lang="en-US" sz="2800" b="0" dirty="0">
                    <a:solidFill>
                      <a:srgbClr val="0000FF"/>
                    </a:solidFill>
                    <a:ea typeface="American Typewriter" charset="0"/>
                    <a:cs typeface="American Typewriter" charset="0"/>
                  </a:rPr>
                  <a:t>the next message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0" dirty="0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:</m:t>
                    </m:r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</a:t>
                </a:r>
                <a:b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</a:br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	Generate a new pair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𝑉𝐾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𝑆</m:t>
                        </m:r>
                        <m:sSub>
                          <m:sSubPr>
                            <m:ctrlPr>
                              <a:rPr lang="en-US" sz="2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8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+mn-lt"/>
                    <a:ea typeface="American Typewriter" charset="0"/>
                    <a:cs typeface="American Typewriter" charset="0"/>
                  </a:rPr>
                  <a:t> </a:t>
                </a:r>
                <a:endParaRPr lang="en-US" sz="2800" dirty="0">
                  <a:latin typeface="+mn-lt"/>
                  <a:ea typeface="American Typewriter" charset="0"/>
                  <a:cs typeface="American Typewriter" charset="0"/>
                </a:endParaRPr>
              </a:p>
              <a:p>
                <a:pPr algn="l"/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	Produce signature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m:rPr>
                        <m:sty m:val="p"/>
                      </m:rPr>
                      <a:rPr lang="en-US" sz="28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Sign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𝑆</m:t>
                        </m:r>
                        <m:sSub>
                          <m:sSubPr>
                            <m:ctrlPr>
                              <a:rPr lang="en-US" sz="2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||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𝑉𝐾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+mn-lt"/>
                    <a:ea typeface="American Typewriter" charset="0"/>
                    <a:cs typeface="American Typewriter" charset="0"/>
                  </a:rPr>
                  <a:t> </a:t>
                </a:r>
                <a:endParaRPr lang="en-US" sz="2800" dirty="0">
                  <a:latin typeface="+mn-lt"/>
                  <a:ea typeface="American Typewriter" charset="0"/>
                  <a:cs typeface="American Typewriter" charset="0"/>
                </a:endParaRPr>
              </a:p>
              <a:p>
                <a:pPr algn="l"/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	Output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||</m:t>
                        </m:r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𝑉</m:t>
                        </m:r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m:rPr>
                        <m:lit/>
                      </m:rPr>
                      <a:rPr lang="en-US" sz="2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??</m:t>
                    </m:r>
                  </m:oMath>
                </a14:m>
                <a:r>
                  <a:rPr lang="en-US" sz="2800" dirty="0">
                    <a:ea typeface="American Typewriter" charset="0"/>
                    <a:cs typeface="American Typewriter" charset="0"/>
                  </a:rPr>
                  <a:t> </a:t>
                </a:r>
                <a:b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</a:br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	 </a:t>
                </a:r>
              </a:p>
            </p:txBody>
          </p:sp>
        </mc:Choice>
        <mc:Fallback xmlns="">
          <p:sp>
            <p:nvSpPr>
              <p:cNvPr id="31" name="Rectangle 63">
                <a:extLst>
                  <a:ext uri="{FF2B5EF4-FFF2-40B4-BE49-F238E27FC236}">
                    <a16:creationId xmlns:a16="http://schemas.microsoft.com/office/drawing/2014/main" id="{A4250662-83D6-4244-BC4E-26305F555A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906" y="2187326"/>
                <a:ext cx="8770622" cy="2753842"/>
              </a:xfrm>
              <a:prstGeom prst="rect">
                <a:avLst/>
              </a:prstGeom>
              <a:blipFill>
                <a:blip r:embed="rId4"/>
                <a:stretch>
                  <a:fillRect l="-14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6081B696-1DF9-834C-80F9-C9AE19B28A95}"/>
                  </a:ext>
                </a:extLst>
              </p:cNvPr>
              <p:cNvSpPr/>
              <p:nvPr/>
            </p:nvSpPr>
            <p:spPr>
              <a:xfrm>
                <a:off x="580800" y="5570076"/>
                <a:ext cx="87934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𝑉</m:t>
                          </m:r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6081B696-1DF9-834C-80F9-C9AE19B28A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800" y="5570076"/>
                <a:ext cx="879343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6CCEB82-2FDA-5444-A3EC-103C4AFE4186}"/>
              </a:ext>
            </a:extLst>
          </p:cNvPr>
          <p:cNvCxnSpPr>
            <a:stCxn id="2" idx="3"/>
          </p:cNvCxnSpPr>
          <p:nvPr/>
        </p:nvCxnSpPr>
        <p:spPr>
          <a:xfrm>
            <a:off x="1460143" y="5831686"/>
            <a:ext cx="807601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6175284C-A0E6-6347-AA7D-3C303EB68E37}"/>
                  </a:ext>
                </a:extLst>
              </p:cNvPr>
              <p:cNvSpPr/>
              <p:nvPr/>
            </p:nvSpPr>
            <p:spPr>
              <a:xfrm>
                <a:off x="2195736" y="5563180"/>
                <a:ext cx="87107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𝑉</m:t>
                          </m:r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6175284C-A0E6-6347-AA7D-3C303EB68E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736" y="5563180"/>
                <a:ext cx="871072" cy="523220"/>
              </a:xfrm>
              <a:prstGeom prst="rect">
                <a:avLst/>
              </a:prstGeom>
              <a:blipFill>
                <a:blip r:embed="rId6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BFBE6F49-DA5D-154B-82C6-28F39CDEF603}"/>
                  </a:ext>
                </a:extLst>
              </p:cNvPr>
              <p:cNvSpPr/>
              <p:nvPr/>
            </p:nvSpPr>
            <p:spPr>
              <a:xfrm>
                <a:off x="2195736" y="5136402"/>
                <a:ext cx="75552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BFBE6F49-DA5D-154B-82C6-28F39CDEF6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736" y="5136402"/>
                <a:ext cx="755528" cy="523220"/>
              </a:xfrm>
              <a:prstGeom prst="rect">
                <a:avLst/>
              </a:prstGeom>
              <a:blipFill>
                <a:blip r:embed="rId7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B0B76F54-36B2-494E-9CB7-ECB6E2BD6F9B}"/>
                  </a:ext>
                </a:extLst>
              </p:cNvPr>
              <p:cNvSpPr/>
              <p:nvPr/>
            </p:nvSpPr>
            <p:spPr>
              <a:xfrm>
                <a:off x="1584991" y="5301208"/>
                <a:ext cx="61074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B0B76F54-36B2-494E-9CB7-ECB6E2BD6F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4991" y="5301208"/>
                <a:ext cx="610745" cy="523220"/>
              </a:xfrm>
              <a:prstGeom prst="rect">
                <a:avLst/>
              </a:prstGeom>
              <a:blipFill>
                <a:blip r:embed="rId8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" name="Group 32">
            <a:extLst>
              <a:ext uri="{FF2B5EF4-FFF2-40B4-BE49-F238E27FC236}">
                <a16:creationId xmlns:a16="http://schemas.microsoft.com/office/drawing/2014/main" id="{F093EB5C-66B8-1E40-B4F9-77BF096AF7EF}"/>
              </a:ext>
            </a:extLst>
          </p:cNvPr>
          <p:cNvGrpSpPr/>
          <p:nvPr/>
        </p:nvGrpSpPr>
        <p:grpSpPr>
          <a:xfrm>
            <a:off x="7126895" y="969431"/>
            <a:ext cx="1436200" cy="1923177"/>
            <a:chOff x="439281" y="332520"/>
            <a:chExt cx="1436200" cy="1923177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73EA0BF7-3825-2444-96EF-506B024CBF9F}"/>
                </a:ext>
              </a:extLst>
            </p:cNvPr>
            <p:cNvCxnSpPr/>
            <p:nvPr/>
          </p:nvCxnSpPr>
          <p:spPr>
            <a:xfrm>
              <a:off x="466597" y="332656"/>
              <a:ext cx="0" cy="18423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A284AC70-0E68-C144-B915-56533A63CEEC}"/>
                </a:ext>
              </a:extLst>
            </p:cNvPr>
            <p:cNvCxnSpPr/>
            <p:nvPr/>
          </p:nvCxnSpPr>
          <p:spPr>
            <a:xfrm>
              <a:off x="1835696" y="332656"/>
              <a:ext cx="0" cy="18423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21018DCB-2D35-374A-A23D-AD160FE999AE}"/>
                </a:ext>
              </a:extLst>
            </p:cNvPr>
            <p:cNvCxnSpPr>
              <a:cxnSpLocks/>
            </p:cNvCxnSpPr>
            <p:nvPr/>
          </p:nvCxnSpPr>
          <p:spPr>
            <a:xfrm>
              <a:off x="439281" y="332656"/>
              <a:ext cx="139641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A3C27650-CE30-8F42-B7F9-029E5AB02265}"/>
                </a:ext>
              </a:extLst>
            </p:cNvPr>
            <p:cNvCxnSpPr>
              <a:cxnSpLocks/>
            </p:cNvCxnSpPr>
            <p:nvPr/>
          </p:nvCxnSpPr>
          <p:spPr>
            <a:xfrm>
              <a:off x="439281" y="2175011"/>
              <a:ext cx="139641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40C34056-7D4E-B846-A4D8-3187120775CA}"/>
                </a:ext>
              </a:extLst>
            </p:cNvPr>
            <p:cNvCxnSpPr>
              <a:cxnSpLocks/>
            </p:cNvCxnSpPr>
            <p:nvPr/>
          </p:nvCxnSpPr>
          <p:spPr>
            <a:xfrm>
              <a:off x="1087353" y="332520"/>
              <a:ext cx="0" cy="576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50A74135-16C5-FF41-9505-452EFEDB4A19}"/>
                </a:ext>
              </a:extLst>
            </p:cNvPr>
            <p:cNvCxnSpPr>
              <a:cxnSpLocks/>
            </p:cNvCxnSpPr>
            <p:nvPr/>
          </p:nvCxnSpPr>
          <p:spPr>
            <a:xfrm>
              <a:off x="466597" y="887115"/>
              <a:ext cx="136909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D18D1A38-08FC-9B4F-90C4-25550352B19E}"/>
                </a:ext>
              </a:extLst>
            </p:cNvPr>
            <p:cNvCxnSpPr>
              <a:cxnSpLocks/>
            </p:cNvCxnSpPr>
            <p:nvPr/>
          </p:nvCxnSpPr>
          <p:spPr>
            <a:xfrm>
              <a:off x="1087353" y="777885"/>
              <a:ext cx="0" cy="1477812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Rectangle 63">
              <a:extLst>
                <a:ext uri="{FF2B5EF4-FFF2-40B4-BE49-F238E27FC236}">
                  <a16:creationId xmlns:a16="http://schemas.microsoft.com/office/drawing/2014/main" id="{040C1115-3A60-F34D-B39D-0335448CCC37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473218" y="420282"/>
              <a:ext cx="894751" cy="357603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2000" dirty="0">
                  <a:latin typeface="+mn-lt"/>
                  <a:ea typeface="American Typewriter" charset="0"/>
                  <a:cs typeface="American Typewriter" charset="0"/>
                </a:rPr>
                <a:t>Alice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Rectangle 63">
                  <a:extLst>
                    <a:ext uri="{FF2B5EF4-FFF2-40B4-BE49-F238E27FC236}">
                      <a16:creationId xmlns:a16="http://schemas.microsoft.com/office/drawing/2014/main" id="{6B52F65A-DE1E-0D4F-92CA-A2F79F00B5E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980730" y="422413"/>
                  <a:ext cx="894751" cy="357603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000" b="0" i="0" dirty="0" smtClean="0">
                            <a:latin typeface="Cambria Math" panose="02040503050406030204" pitchFamily="18" charset="0"/>
                          </a:rPr>
                          <m:t>V</m:t>
                        </m:r>
                        <m:sSub>
                          <m:sSub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latin typeface="+mn-lt"/>
                    <a:ea typeface="American Typewriter" charset="0"/>
                    <a:cs typeface="American Typewriter" charset="0"/>
                  </a:endParaRPr>
                </a:p>
              </p:txBody>
            </p:sp>
          </mc:Choice>
          <mc:Fallback xmlns="">
            <p:sp>
              <p:nvSpPr>
                <p:cNvPr id="42" name="Rectangle 63">
                  <a:extLst>
                    <a:ext uri="{FF2B5EF4-FFF2-40B4-BE49-F238E27FC236}">
                      <a16:creationId xmlns:a16="http://schemas.microsoft.com/office/drawing/2014/main" id="{6B52F65A-DE1E-0D4F-92CA-A2F79F00B5E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0730" y="422413"/>
                  <a:ext cx="894751" cy="357603"/>
                </a:xfrm>
                <a:prstGeom prst="rect">
                  <a:avLst/>
                </a:prstGeom>
                <a:blipFill>
                  <a:blip r:embed="rId9"/>
                  <a:stretch>
                    <a:fillRect b="-689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1" name="Subtitle 1">
            <a:extLst>
              <a:ext uri="{FF2B5EF4-FFF2-40B4-BE49-F238E27FC236}">
                <a16:creationId xmlns:a16="http://schemas.microsoft.com/office/drawing/2014/main" id="{40CF5754-37CF-4F47-A303-1745B256031E}"/>
              </a:ext>
            </a:extLst>
          </p:cNvPr>
          <p:cNvSpPr txBox="1">
            <a:spLocks/>
          </p:cNvSpPr>
          <p:nvPr/>
        </p:nvSpPr>
        <p:spPr>
          <a:xfrm>
            <a:off x="20543" y="260648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Step 1: Stateful Many-time Signatures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08793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63">
            <a:extLst>
              <a:ext uri="{FF2B5EF4-FFF2-40B4-BE49-F238E27FC236}">
                <a16:creationId xmlns:a16="http://schemas.microsoft.com/office/drawing/2014/main" id="{FCBC1F9C-EE29-FE49-9DB9-60C0EC916993}"/>
              </a:ext>
            </a:extLst>
          </p:cNvPr>
          <p:cNvSpPr txBox="1">
            <a:spLocks noChangeArrowheads="1"/>
          </p:cNvSpPr>
          <p:nvPr/>
        </p:nvSpPr>
        <p:spPr>
          <a:xfrm>
            <a:off x="2555776" y="980728"/>
            <a:ext cx="8554598" cy="57606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solidFill>
                  <a:srgbClr val="0000FF"/>
                </a:solidFill>
                <a:ea typeface="American Typewriter" charset="0"/>
                <a:cs typeface="American Typewriter" charset="0"/>
              </a:rPr>
              <a:t>Idea: Signature Chains.</a:t>
            </a:r>
            <a:endParaRPr lang="en-US" sz="2800" b="1" dirty="0">
              <a:solidFill>
                <a:srgbClr val="0000FF"/>
              </a:solidFill>
              <a:latin typeface="+mn-lt"/>
              <a:ea typeface="American Typewriter" charset="0"/>
              <a:cs typeface="American Typewriter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63">
                <a:extLst>
                  <a:ext uri="{FF2B5EF4-FFF2-40B4-BE49-F238E27FC236}">
                    <a16:creationId xmlns:a16="http://schemas.microsoft.com/office/drawing/2014/main" id="{1DCFF29E-7E21-354D-A5C3-79CA66E96BB3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06978" y="1628800"/>
                <a:ext cx="6369278" cy="576064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b="0" dirty="0">
                    <a:ea typeface="American Typewriter" charset="0"/>
                    <a:cs typeface="American Typewriter" charset="0"/>
                  </a:rPr>
                  <a:t>Alice starts with a secret signing Key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𝑆</m:t>
                    </m:r>
                    <m:sSub>
                      <m:sSub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 dirty="0">
                  <a:latin typeface="+mn-lt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29" name="Rectangle 63">
                <a:extLst>
                  <a:ext uri="{FF2B5EF4-FFF2-40B4-BE49-F238E27FC236}">
                    <a16:creationId xmlns:a16="http://schemas.microsoft.com/office/drawing/2014/main" id="{1DCFF29E-7E21-354D-A5C3-79CA66E96B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978" y="1628800"/>
                <a:ext cx="6369278" cy="576064"/>
              </a:xfrm>
              <a:prstGeom prst="rect">
                <a:avLst/>
              </a:prstGeom>
              <a:blipFill>
                <a:blip r:embed="rId3"/>
                <a:stretch>
                  <a:fillRect l="-1988" t="-6522" b="-23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63">
                <a:extLst>
                  <a:ext uri="{FF2B5EF4-FFF2-40B4-BE49-F238E27FC236}">
                    <a16:creationId xmlns:a16="http://schemas.microsoft.com/office/drawing/2014/main" id="{A4250662-83D6-4244-BC4E-26305F555A99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53906" y="2187326"/>
                <a:ext cx="8770622" cy="2753842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b="0" dirty="0">
                    <a:ea typeface="American Typewriter" charset="0"/>
                    <a:cs typeface="American Typewriter" charset="0"/>
                  </a:rPr>
                  <a:t>When signing </a:t>
                </a:r>
                <a:r>
                  <a:rPr lang="en-US" sz="2800" b="0" dirty="0">
                    <a:solidFill>
                      <a:srgbClr val="0000FF"/>
                    </a:solidFill>
                    <a:ea typeface="American Typewriter" charset="0"/>
                    <a:cs typeface="American Typewriter" charset="0"/>
                  </a:rPr>
                  <a:t>the next message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0" dirty="0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:</m:t>
                    </m:r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</a:t>
                </a:r>
                <a:b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</a:br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	Generate a new pair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𝑉𝐾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𝑆</m:t>
                        </m:r>
                        <m:sSub>
                          <m:sSubPr>
                            <m:ctrlPr>
                              <a:rPr lang="en-US" sz="2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8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+mn-lt"/>
                    <a:ea typeface="American Typewriter" charset="0"/>
                    <a:cs typeface="American Typewriter" charset="0"/>
                  </a:rPr>
                  <a:t> </a:t>
                </a:r>
                <a:endParaRPr lang="en-US" sz="2800" dirty="0">
                  <a:latin typeface="+mn-lt"/>
                  <a:ea typeface="American Typewriter" charset="0"/>
                  <a:cs typeface="American Typewriter" charset="0"/>
                </a:endParaRPr>
              </a:p>
              <a:p>
                <a:pPr algn="l"/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	Produce signature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m:rPr>
                        <m:sty m:val="p"/>
                      </m:rPr>
                      <a:rPr lang="en-US" sz="28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Sign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𝑆</m:t>
                        </m:r>
                        <m:sSub>
                          <m:sSubPr>
                            <m:ctrlPr>
                              <a:rPr lang="en-US" sz="2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||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𝑉𝐾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+mn-lt"/>
                    <a:ea typeface="American Typewriter" charset="0"/>
                    <a:cs typeface="American Typewriter" charset="0"/>
                  </a:rPr>
                  <a:t> </a:t>
                </a:r>
                <a:endParaRPr lang="en-US" sz="2800" dirty="0">
                  <a:latin typeface="+mn-lt"/>
                  <a:ea typeface="American Typewriter" charset="0"/>
                  <a:cs typeface="American Typewriter" charset="0"/>
                </a:endParaRPr>
              </a:p>
              <a:p>
                <a:pPr algn="l"/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	Output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m:rPr>
                            <m:lit/>
                          </m:rP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2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28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||</m:t>
                                </m:r>
                                <m:r>
                                  <a:rPr lang="en-US" sz="28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𝑉</m:t>
                        </m:r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m:rPr>
                        <m:lit/>
                      </m:rPr>
                      <a:rPr lang="en-US" sz="2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>
                    <a:ea typeface="American Typewriter" charset="0"/>
                    <a:cs typeface="American Typewriter" charset="0"/>
                  </a:rPr>
                  <a:t>. </a:t>
                </a:r>
                <a:b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</a:br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	</a:t>
                </a:r>
              </a:p>
            </p:txBody>
          </p:sp>
        </mc:Choice>
        <mc:Fallback xmlns="">
          <p:sp>
            <p:nvSpPr>
              <p:cNvPr id="31" name="Rectangle 63">
                <a:extLst>
                  <a:ext uri="{FF2B5EF4-FFF2-40B4-BE49-F238E27FC236}">
                    <a16:creationId xmlns:a16="http://schemas.microsoft.com/office/drawing/2014/main" id="{A4250662-83D6-4244-BC4E-26305F555A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906" y="2187326"/>
                <a:ext cx="8770622" cy="2753842"/>
              </a:xfrm>
              <a:prstGeom prst="rect">
                <a:avLst/>
              </a:prstGeom>
              <a:blipFill>
                <a:blip r:embed="rId4"/>
                <a:stretch>
                  <a:fillRect l="-14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6081B696-1DF9-834C-80F9-C9AE19B28A95}"/>
                  </a:ext>
                </a:extLst>
              </p:cNvPr>
              <p:cNvSpPr/>
              <p:nvPr/>
            </p:nvSpPr>
            <p:spPr>
              <a:xfrm>
                <a:off x="580800" y="5570076"/>
                <a:ext cx="87934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𝑉</m:t>
                          </m:r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6081B696-1DF9-834C-80F9-C9AE19B28A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800" y="5570076"/>
                <a:ext cx="879343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6CCEB82-2FDA-5444-A3EC-103C4AFE4186}"/>
              </a:ext>
            </a:extLst>
          </p:cNvPr>
          <p:cNvCxnSpPr>
            <a:stCxn id="2" idx="3"/>
          </p:cNvCxnSpPr>
          <p:nvPr/>
        </p:nvCxnSpPr>
        <p:spPr>
          <a:xfrm>
            <a:off x="1460143" y="5831686"/>
            <a:ext cx="807601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6175284C-A0E6-6347-AA7D-3C303EB68E37}"/>
                  </a:ext>
                </a:extLst>
              </p:cNvPr>
              <p:cNvSpPr/>
              <p:nvPr/>
            </p:nvSpPr>
            <p:spPr>
              <a:xfrm>
                <a:off x="2195736" y="5563180"/>
                <a:ext cx="87107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𝑉</m:t>
                          </m:r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6175284C-A0E6-6347-AA7D-3C303EB68E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736" y="5563180"/>
                <a:ext cx="871072" cy="523220"/>
              </a:xfrm>
              <a:prstGeom prst="rect">
                <a:avLst/>
              </a:prstGeom>
              <a:blipFill>
                <a:blip r:embed="rId6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BFBE6F49-DA5D-154B-82C6-28F39CDEF603}"/>
                  </a:ext>
                </a:extLst>
              </p:cNvPr>
              <p:cNvSpPr/>
              <p:nvPr/>
            </p:nvSpPr>
            <p:spPr>
              <a:xfrm>
                <a:off x="2195736" y="5136402"/>
                <a:ext cx="75552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BFBE6F49-DA5D-154B-82C6-28F39CDEF6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736" y="5136402"/>
                <a:ext cx="755528" cy="523220"/>
              </a:xfrm>
              <a:prstGeom prst="rect">
                <a:avLst/>
              </a:prstGeom>
              <a:blipFill>
                <a:blip r:embed="rId7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B0B76F54-36B2-494E-9CB7-ECB6E2BD6F9B}"/>
                  </a:ext>
                </a:extLst>
              </p:cNvPr>
              <p:cNvSpPr/>
              <p:nvPr/>
            </p:nvSpPr>
            <p:spPr>
              <a:xfrm>
                <a:off x="1584991" y="5301208"/>
                <a:ext cx="61074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B0B76F54-36B2-494E-9CB7-ECB6E2BD6F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4991" y="5301208"/>
                <a:ext cx="610745" cy="523220"/>
              </a:xfrm>
              <a:prstGeom prst="rect">
                <a:avLst/>
              </a:prstGeom>
              <a:blipFill>
                <a:blip r:embed="rId8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8DDCD456-8A87-7745-AE0A-D0879DE5E09F}"/>
              </a:ext>
            </a:extLst>
          </p:cNvPr>
          <p:cNvGrpSpPr/>
          <p:nvPr/>
        </p:nvGrpSpPr>
        <p:grpSpPr>
          <a:xfrm>
            <a:off x="2988256" y="5136040"/>
            <a:ext cx="1614936" cy="949998"/>
            <a:chOff x="2988256" y="5136040"/>
            <a:chExt cx="1614936" cy="949998"/>
          </a:xfrm>
        </p:grpSpPr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5DC4E0FB-8E72-8F48-8BE9-E4BFBCC1A997}"/>
                </a:ext>
              </a:extLst>
            </p:cNvPr>
            <p:cNvCxnSpPr/>
            <p:nvPr/>
          </p:nvCxnSpPr>
          <p:spPr>
            <a:xfrm>
              <a:off x="2988256" y="5831324"/>
              <a:ext cx="807601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F6F19024-418B-F945-99E2-63539F9D4F92}"/>
                    </a:ext>
                  </a:extLst>
                </p:cNvPr>
                <p:cNvSpPr/>
                <p:nvPr/>
              </p:nvSpPr>
              <p:spPr>
                <a:xfrm>
                  <a:off x="3723849" y="5562818"/>
                  <a:ext cx="87934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F6F19024-418B-F945-99E2-63539F9D4F9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23849" y="5562818"/>
                  <a:ext cx="879343" cy="523220"/>
                </a:xfrm>
                <a:prstGeom prst="rect">
                  <a:avLst/>
                </a:prstGeom>
                <a:blipFill>
                  <a:blip r:embed="rId9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D85E8054-6F73-1248-B612-CC6772AAFD15}"/>
                    </a:ext>
                  </a:extLst>
                </p:cNvPr>
                <p:cNvSpPr/>
                <p:nvPr/>
              </p:nvSpPr>
              <p:spPr>
                <a:xfrm>
                  <a:off x="3723849" y="5136040"/>
                  <a:ext cx="734945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D85E8054-6F73-1248-B612-CC6772AAFD1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23849" y="5136040"/>
                  <a:ext cx="734945" cy="523220"/>
                </a:xfrm>
                <a:prstGeom prst="rect">
                  <a:avLst/>
                </a:prstGeom>
                <a:blipFill>
                  <a:blip r:embed="rId10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5C95CB3D-F027-B543-88BE-D056CBA19275}"/>
                    </a:ext>
                  </a:extLst>
                </p:cNvPr>
                <p:cNvSpPr/>
                <p:nvPr/>
              </p:nvSpPr>
              <p:spPr>
                <a:xfrm>
                  <a:off x="3113104" y="5300846"/>
                  <a:ext cx="619016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5C95CB3D-F027-B543-88BE-D056CBA1927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13104" y="5300846"/>
                  <a:ext cx="619016" cy="523220"/>
                </a:xfrm>
                <a:prstGeom prst="rect">
                  <a:avLst/>
                </a:prstGeom>
                <a:blipFill>
                  <a:blip r:embed="rId11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C95B7760-E324-E741-B340-6719B9584B3D}"/>
              </a:ext>
            </a:extLst>
          </p:cNvPr>
          <p:cNvGrpSpPr/>
          <p:nvPr/>
        </p:nvGrpSpPr>
        <p:grpSpPr>
          <a:xfrm>
            <a:off x="4603192" y="5136040"/>
            <a:ext cx="1614936" cy="949998"/>
            <a:chOff x="3140656" y="5288440"/>
            <a:chExt cx="1614936" cy="949998"/>
          </a:xfrm>
        </p:grpSpPr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17348FE1-642F-D442-85E5-EFA0A1AB948B}"/>
                </a:ext>
              </a:extLst>
            </p:cNvPr>
            <p:cNvCxnSpPr/>
            <p:nvPr/>
          </p:nvCxnSpPr>
          <p:spPr>
            <a:xfrm>
              <a:off x="3140656" y="5983724"/>
              <a:ext cx="807601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7428A66B-0B37-104E-BDCD-1592D5791096}"/>
                    </a:ext>
                  </a:extLst>
                </p:cNvPr>
                <p:cNvSpPr/>
                <p:nvPr/>
              </p:nvSpPr>
              <p:spPr>
                <a:xfrm>
                  <a:off x="3876249" y="5715218"/>
                  <a:ext cx="87934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7428A66B-0B37-104E-BDCD-1592D579109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76249" y="5715218"/>
                  <a:ext cx="879343" cy="523220"/>
                </a:xfrm>
                <a:prstGeom prst="rect">
                  <a:avLst/>
                </a:prstGeom>
                <a:blipFill>
                  <a:blip r:embed="rId12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9085D710-BEC2-D149-821D-DD0DC0EA97B4}"/>
                    </a:ext>
                  </a:extLst>
                </p:cNvPr>
                <p:cNvSpPr/>
                <p:nvPr/>
              </p:nvSpPr>
              <p:spPr>
                <a:xfrm>
                  <a:off x="3876249" y="5288440"/>
                  <a:ext cx="734945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9085D710-BEC2-D149-821D-DD0DC0EA97B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76249" y="5288440"/>
                  <a:ext cx="734945" cy="523220"/>
                </a:xfrm>
                <a:prstGeom prst="rect">
                  <a:avLst/>
                </a:prstGeom>
                <a:blipFill>
                  <a:blip r:embed="rId13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F5977F2A-B7FD-BB41-942F-AFEB3AE4E253}"/>
                    </a:ext>
                  </a:extLst>
                </p:cNvPr>
                <p:cNvSpPr/>
                <p:nvPr/>
              </p:nvSpPr>
              <p:spPr>
                <a:xfrm>
                  <a:off x="3265504" y="5453246"/>
                  <a:ext cx="619016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F5977F2A-B7FD-BB41-942F-AFEB3AE4E25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65504" y="5453246"/>
                  <a:ext cx="619016" cy="523220"/>
                </a:xfrm>
                <a:prstGeom prst="rect">
                  <a:avLst/>
                </a:prstGeom>
                <a:blipFill>
                  <a:blip r:embed="rId14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408578B-C63B-EB4F-9AEB-3FF7FD0D1839}"/>
              </a:ext>
            </a:extLst>
          </p:cNvPr>
          <p:cNvGrpSpPr/>
          <p:nvPr/>
        </p:nvGrpSpPr>
        <p:grpSpPr>
          <a:xfrm>
            <a:off x="6192738" y="5095077"/>
            <a:ext cx="1614936" cy="949998"/>
            <a:chOff x="3140656" y="5288440"/>
            <a:chExt cx="1614936" cy="949998"/>
          </a:xfrm>
        </p:grpSpPr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C117482E-EB9F-2343-99AF-071B5CA31905}"/>
                </a:ext>
              </a:extLst>
            </p:cNvPr>
            <p:cNvCxnSpPr/>
            <p:nvPr/>
          </p:nvCxnSpPr>
          <p:spPr>
            <a:xfrm>
              <a:off x="3140656" y="5983724"/>
              <a:ext cx="807601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1C4A9A00-3965-3740-B3D7-53876ECA1688}"/>
                    </a:ext>
                  </a:extLst>
                </p:cNvPr>
                <p:cNvSpPr/>
                <p:nvPr/>
              </p:nvSpPr>
              <p:spPr>
                <a:xfrm>
                  <a:off x="3876249" y="5715218"/>
                  <a:ext cx="87934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1C4A9A00-3965-3740-B3D7-53876ECA168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76249" y="5715218"/>
                  <a:ext cx="879343" cy="523220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8E236971-D3D7-0240-AB19-0B07A9EB4657}"/>
                    </a:ext>
                  </a:extLst>
                </p:cNvPr>
                <p:cNvSpPr/>
                <p:nvPr/>
              </p:nvSpPr>
              <p:spPr>
                <a:xfrm>
                  <a:off x="3876249" y="5288440"/>
                  <a:ext cx="734945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8E236971-D3D7-0240-AB19-0B07A9EB465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76249" y="5288440"/>
                  <a:ext cx="734945" cy="523220"/>
                </a:xfrm>
                <a:prstGeom prst="rect">
                  <a:avLst/>
                </a:prstGeom>
                <a:blipFill>
                  <a:blip r:embed="rId16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9C1F075E-E014-4948-9E13-1E2AC11C65D4}"/>
                    </a:ext>
                  </a:extLst>
                </p:cNvPr>
                <p:cNvSpPr/>
                <p:nvPr/>
              </p:nvSpPr>
              <p:spPr>
                <a:xfrm>
                  <a:off x="3265504" y="5453246"/>
                  <a:ext cx="619016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9C1F075E-E014-4948-9E13-1E2AC11C65D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65504" y="5453246"/>
                  <a:ext cx="619016" cy="523220"/>
                </a:xfrm>
                <a:prstGeom prst="rect">
                  <a:avLst/>
                </a:prstGeom>
                <a:blipFill>
                  <a:blip r:embed="rId17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C1452E1D-07B9-E84A-9992-35CC2879C3BF}"/>
                  </a:ext>
                </a:extLst>
              </p:cNvPr>
              <p:cNvSpPr/>
              <p:nvPr/>
            </p:nvSpPr>
            <p:spPr>
              <a:xfrm>
                <a:off x="7802610" y="5373216"/>
                <a:ext cx="53572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C1452E1D-07B9-E84A-9992-35CC2879C3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2610" y="5373216"/>
                <a:ext cx="535723" cy="52322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" name="Group 32">
            <a:extLst>
              <a:ext uri="{FF2B5EF4-FFF2-40B4-BE49-F238E27FC236}">
                <a16:creationId xmlns:a16="http://schemas.microsoft.com/office/drawing/2014/main" id="{F093EB5C-66B8-1E40-B4F9-77BF096AF7EF}"/>
              </a:ext>
            </a:extLst>
          </p:cNvPr>
          <p:cNvGrpSpPr/>
          <p:nvPr/>
        </p:nvGrpSpPr>
        <p:grpSpPr>
          <a:xfrm>
            <a:off x="7126895" y="969431"/>
            <a:ext cx="1436200" cy="1923177"/>
            <a:chOff x="439281" y="332520"/>
            <a:chExt cx="1436200" cy="1923177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73EA0BF7-3825-2444-96EF-506B024CBF9F}"/>
                </a:ext>
              </a:extLst>
            </p:cNvPr>
            <p:cNvCxnSpPr/>
            <p:nvPr/>
          </p:nvCxnSpPr>
          <p:spPr>
            <a:xfrm>
              <a:off x="466597" y="332656"/>
              <a:ext cx="0" cy="18423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A284AC70-0E68-C144-B915-56533A63CEEC}"/>
                </a:ext>
              </a:extLst>
            </p:cNvPr>
            <p:cNvCxnSpPr/>
            <p:nvPr/>
          </p:nvCxnSpPr>
          <p:spPr>
            <a:xfrm>
              <a:off x="1835696" y="332656"/>
              <a:ext cx="0" cy="18423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21018DCB-2D35-374A-A23D-AD160FE999AE}"/>
                </a:ext>
              </a:extLst>
            </p:cNvPr>
            <p:cNvCxnSpPr>
              <a:cxnSpLocks/>
            </p:cNvCxnSpPr>
            <p:nvPr/>
          </p:nvCxnSpPr>
          <p:spPr>
            <a:xfrm>
              <a:off x="439281" y="332656"/>
              <a:ext cx="139641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A3C27650-CE30-8F42-B7F9-029E5AB02265}"/>
                </a:ext>
              </a:extLst>
            </p:cNvPr>
            <p:cNvCxnSpPr>
              <a:cxnSpLocks/>
            </p:cNvCxnSpPr>
            <p:nvPr/>
          </p:nvCxnSpPr>
          <p:spPr>
            <a:xfrm>
              <a:off x="439281" y="2175011"/>
              <a:ext cx="139641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40C34056-7D4E-B846-A4D8-3187120775CA}"/>
                </a:ext>
              </a:extLst>
            </p:cNvPr>
            <p:cNvCxnSpPr>
              <a:cxnSpLocks/>
            </p:cNvCxnSpPr>
            <p:nvPr/>
          </p:nvCxnSpPr>
          <p:spPr>
            <a:xfrm>
              <a:off x="1087353" y="332520"/>
              <a:ext cx="0" cy="576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50A74135-16C5-FF41-9505-452EFEDB4A19}"/>
                </a:ext>
              </a:extLst>
            </p:cNvPr>
            <p:cNvCxnSpPr>
              <a:cxnSpLocks/>
            </p:cNvCxnSpPr>
            <p:nvPr/>
          </p:nvCxnSpPr>
          <p:spPr>
            <a:xfrm>
              <a:off x="466597" y="887115"/>
              <a:ext cx="136909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D18D1A38-08FC-9B4F-90C4-25550352B19E}"/>
                </a:ext>
              </a:extLst>
            </p:cNvPr>
            <p:cNvCxnSpPr>
              <a:cxnSpLocks/>
            </p:cNvCxnSpPr>
            <p:nvPr/>
          </p:nvCxnSpPr>
          <p:spPr>
            <a:xfrm>
              <a:off x="1087353" y="777885"/>
              <a:ext cx="0" cy="1477812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Rectangle 63">
              <a:extLst>
                <a:ext uri="{FF2B5EF4-FFF2-40B4-BE49-F238E27FC236}">
                  <a16:creationId xmlns:a16="http://schemas.microsoft.com/office/drawing/2014/main" id="{040C1115-3A60-F34D-B39D-0335448CCC37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473218" y="420282"/>
              <a:ext cx="894751" cy="357603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2000" dirty="0">
                  <a:latin typeface="+mn-lt"/>
                  <a:ea typeface="American Typewriter" charset="0"/>
                  <a:cs typeface="American Typewriter" charset="0"/>
                </a:rPr>
                <a:t>Alice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Rectangle 63">
                  <a:extLst>
                    <a:ext uri="{FF2B5EF4-FFF2-40B4-BE49-F238E27FC236}">
                      <a16:creationId xmlns:a16="http://schemas.microsoft.com/office/drawing/2014/main" id="{6B52F65A-DE1E-0D4F-92CA-A2F79F00B5E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980730" y="422413"/>
                  <a:ext cx="894751" cy="357603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000" b="0" i="0" dirty="0" smtClean="0">
                            <a:latin typeface="Cambria Math" panose="02040503050406030204" pitchFamily="18" charset="0"/>
                          </a:rPr>
                          <m:t>V</m:t>
                        </m:r>
                        <m:sSub>
                          <m:sSub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latin typeface="+mn-lt"/>
                    <a:ea typeface="American Typewriter" charset="0"/>
                    <a:cs typeface="American Typewriter" charset="0"/>
                  </a:endParaRPr>
                </a:p>
              </p:txBody>
            </p:sp>
          </mc:Choice>
          <mc:Fallback xmlns="">
            <p:sp>
              <p:nvSpPr>
                <p:cNvPr id="42" name="Rectangle 63">
                  <a:extLst>
                    <a:ext uri="{FF2B5EF4-FFF2-40B4-BE49-F238E27FC236}">
                      <a16:creationId xmlns:a16="http://schemas.microsoft.com/office/drawing/2014/main" id="{6B52F65A-DE1E-0D4F-92CA-A2F79F00B5E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0730" y="422413"/>
                  <a:ext cx="894751" cy="357603"/>
                </a:xfrm>
                <a:prstGeom prst="rect">
                  <a:avLst/>
                </a:prstGeom>
                <a:blipFill>
                  <a:blip r:embed="rId19"/>
                  <a:stretch>
                    <a:fillRect b="-689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3" name="Subtitle 1">
            <a:extLst>
              <a:ext uri="{FF2B5EF4-FFF2-40B4-BE49-F238E27FC236}">
                <a16:creationId xmlns:a16="http://schemas.microsoft.com/office/drawing/2014/main" id="{1397A56F-0E70-DB4E-89CA-E1785A847BC2}"/>
              </a:ext>
            </a:extLst>
          </p:cNvPr>
          <p:cNvSpPr txBox="1">
            <a:spLocks/>
          </p:cNvSpPr>
          <p:nvPr/>
        </p:nvSpPr>
        <p:spPr>
          <a:xfrm>
            <a:off x="20543" y="260648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Step 1: Stateful Many-time Signatures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07188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63">
            <a:extLst>
              <a:ext uri="{FF2B5EF4-FFF2-40B4-BE49-F238E27FC236}">
                <a16:creationId xmlns:a16="http://schemas.microsoft.com/office/drawing/2014/main" id="{FCBC1F9C-EE29-FE49-9DB9-60C0EC916993}"/>
              </a:ext>
            </a:extLst>
          </p:cNvPr>
          <p:cNvSpPr txBox="1">
            <a:spLocks noChangeArrowheads="1"/>
          </p:cNvSpPr>
          <p:nvPr/>
        </p:nvSpPr>
        <p:spPr>
          <a:xfrm>
            <a:off x="2555776" y="980728"/>
            <a:ext cx="8554598" cy="57606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solidFill>
                  <a:srgbClr val="0000FF"/>
                </a:solidFill>
                <a:ea typeface="American Typewriter" charset="0"/>
                <a:cs typeface="American Typewriter" charset="0"/>
              </a:rPr>
              <a:t>Idea: Signature Chains.</a:t>
            </a:r>
            <a:endParaRPr lang="en-US" sz="2800" b="1" dirty="0">
              <a:solidFill>
                <a:srgbClr val="0000FF"/>
              </a:solidFill>
              <a:latin typeface="+mn-lt"/>
              <a:ea typeface="American Typewriter" charset="0"/>
              <a:cs typeface="American Typewriter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63">
                <a:extLst>
                  <a:ext uri="{FF2B5EF4-FFF2-40B4-BE49-F238E27FC236}">
                    <a16:creationId xmlns:a16="http://schemas.microsoft.com/office/drawing/2014/main" id="{1DCFF29E-7E21-354D-A5C3-79CA66E96BB3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06978" y="1628800"/>
                <a:ext cx="6369278" cy="576064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b="0" dirty="0">
                    <a:ea typeface="American Typewriter" charset="0"/>
                    <a:cs typeface="American Typewriter" charset="0"/>
                  </a:rPr>
                  <a:t>Alice starts with a secret signing Key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𝑆</m:t>
                    </m:r>
                    <m:sSub>
                      <m:sSub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 dirty="0">
                  <a:latin typeface="+mn-lt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29" name="Rectangle 63">
                <a:extLst>
                  <a:ext uri="{FF2B5EF4-FFF2-40B4-BE49-F238E27FC236}">
                    <a16:creationId xmlns:a16="http://schemas.microsoft.com/office/drawing/2014/main" id="{1DCFF29E-7E21-354D-A5C3-79CA66E96B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978" y="1628800"/>
                <a:ext cx="6369278" cy="576064"/>
              </a:xfrm>
              <a:prstGeom prst="rect">
                <a:avLst/>
              </a:prstGeom>
              <a:blipFill>
                <a:blip r:embed="rId3"/>
                <a:stretch>
                  <a:fillRect l="-1988" t="-6522" b="-23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63">
                <a:extLst>
                  <a:ext uri="{FF2B5EF4-FFF2-40B4-BE49-F238E27FC236}">
                    <a16:creationId xmlns:a16="http://schemas.microsoft.com/office/drawing/2014/main" id="{A4250662-83D6-4244-BC4E-26305F555A99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53906" y="2187326"/>
                <a:ext cx="8770622" cy="2753842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b="0" dirty="0">
                    <a:ea typeface="American Typewriter" charset="0"/>
                    <a:cs typeface="American Typewriter" charset="0"/>
                  </a:rPr>
                  <a:t>When signing </a:t>
                </a:r>
                <a:r>
                  <a:rPr lang="en-US" sz="2800" b="0" dirty="0">
                    <a:solidFill>
                      <a:srgbClr val="0000FF"/>
                    </a:solidFill>
                    <a:ea typeface="American Typewriter" charset="0"/>
                    <a:cs typeface="American Typewriter" charset="0"/>
                  </a:rPr>
                  <a:t>the next message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0" dirty="0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:</m:t>
                    </m:r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</a:t>
                </a:r>
                <a:b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</a:br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	Generate a new pair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𝑉𝐾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𝑆</m:t>
                        </m:r>
                        <m:sSub>
                          <m:sSubPr>
                            <m:ctrlPr>
                              <a:rPr lang="en-US" sz="2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8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+mn-lt"/>
                    <a:ea typeface="American Typewriter" charset="0"/>
                    <a:cs typeface="American Typewriter" charset="0"/>
                  </a:rPr>
                  <a:t> </a:t>
                </a:r>
                <a:endParaRPr lang="en-US" sz="2800" dirty="0">
                  <a:latin typeface="+mn-lt"/>
                  <a:ea typeface="American Typewriter" charset="0"/>
                  <a:cs typeface="American Typewriter" charset="0"/>
                </a:endParaRPr>
              </a:p>
              <a:p>
                <a:pPr algn="l"/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	Produce signature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m:rPr>
                        <m:sty m:val="p"/>
                      </m:rPr>
                      <a:rPr lang="en-US" sz="28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Sign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𝑆</m:t>
                        </m:r>
                        <m:sSub>
                          <m:sSubPr>
                            <m:ctrlPr>
                              <a:rPr lang="en-US" sz="2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||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𝑉𝐾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+mn-lt"/>
                    <a:ea typeface="American Typewriter" charset="0"/>
                    <a:cs typeface="American Typewriter" charset="0"/>
                  </a:rPr>
                  <a:t> </a:t>
                </a:r>
                <a:endParaRPr lang="en-US" sz="2800" dirty="0">
                  <a:latin typeface="+mn-lt"/>
                  <a:ea typeface="American Typewriter" charset="0"/>
                  <a:cs typeface="American Typewriter" charset="0"/>
                </a:endParaRPr>
              </a:p>
              <a:p>
                <a:pPr algn="l"/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	Output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m:rPr>
                            <m:lit/>
                          </m:rP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2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28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||</m:t>
                                </m:r>
                                <m:r>
                                  <a:rPr lang="en-US" sz="28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𝑉</m:t>
                        </m:r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m:rPr>
                        <m:lit/>
                      </m:rPr>
                      <a:rPr lang="en-US" sz="2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>
                    <a:ea typeface="American Typewriter" charset="0"/>
                    <a:cs typeface="American Typewriter" charset="0"/>
                  </a:rPr>
                  <a:t>. </a:t>
                </a:r>
                <a:b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</a:br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	(additionally) remember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𝑉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m:rPr>
                        <m:lit/>
                      </m:rPr>
                      <a:rPr lang="en-US" sz="28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||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as well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𝑆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1" name="Rectangle 63">
                <a:extLst>
                  <a:ext uri="{FF2B5EF4-FFF2-40B4-BE49-F238E27FC236}">
                    <a16:creationId xmlns:a16="http://schemas.microsoft.com/office/drawing/2014/main" id="{A4250662-83D6-4244-BC4E-26305F555A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906" y="2187326"/>
                <a:ext cx="8770622" cy="2753842"/>
              </a:xfrm>
              <a:prstGeom prst="rect">
                <a:avLst/>
              </a:prstGeom>
              <a:blipFill>
                <a:blip r:embed="rId4"/>
                <a:stretch>
                  <a:fillRect l="-1445" r="-13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6081B696-1DF9-834C-80F9-C9AE19B28A95}"/>
                  </a:ext>
                </a:extLst>
              </p:cNvPr>
              <p:cNvSpPr/>
              <p:nvPr/>
            </p:nvSpPr>
            <p:spPr>
              <a:xfrm>
                <a:off x="580800" y="5570076"/>
                <a:ext cx="87934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𝑉</m:t>
                          </m:r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6081B696-1DF9-834C-80F9-C9AE19B28A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800" y="5570076"/>
                <a:ext cx="879343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6CCEB82-2FDA-5444-A3EC-103C4AFE4186}"/>
              </a:ext>
            </a:extLst>
          </p:cNvPr>
          <p:cNvCxnSpPr>
            <a:stCxn id="2" idx="3"/>
          </p:cNvCxnSpPr>
          <p:nvPr/>
        </p:nvCxnSpPr>
        <p:spPr>
          <a:xfrm>
            <a:off x="1460143" y="5831686"/>
            <a:ext cx="807601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6175284C-A0E6-6347-AA7D-3C303EB68E37}"/>
                  </a:ext>
                </a:extLst>
              </p:cNvPr>
              <p:cNvSpPr/>
              <p:nvPr/>
            </p:nvSpPr>
            <p:spPr>
              <a:xfrm>
                <a:off x="2195736" y="5563180"/>
                <a:ext cx="87107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𝑉</m:t>
                          </m:r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6175284C-A0E6-6347-AA7D-3C303EB68E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736" y="5563180"/>
                <a:ext cx="871072" cy="523220"/>
              </a:xfrm>
              <a:prstGeom prst="rect">
                <a:avLst/>
              </a:prstGeom>
              <a:blipFill>
                <a:blip r:embed="rId6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BFBE6F49-DA5D-154B-82C6-28F39CDEF603}"/>
                  </a:ext>
                </a:extLst>
              </p:cNvPr>
              <p:cNvSpPr/>
              <p:nvPr/>
            </p:nvSpPr>
            <p:spPr>
              <a:xfrm>
                <a:off x="2195736" y="5136402"/>
                <a:ext cx="75552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BFBE6F49-DA5D-154B-82C6-28F39CDEF6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736" y="5136402"/>
                <a:ext cx="755528" cy="523220"/>
              </a:xfrm>
              <a:prstGeom prst="rect">
                <a:avLst/>
              </a:prstGeom>
              <a:blipFill>
                <a:blip r:embed="rId7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B0B76F54-36B2-494E-9CB7-ECB6E2BD6F9B}"/>
                  </a:ext>
                </a:extLst>
              </p:cNvPr>
              <p:cNvSpPr/>
              <p:nvPr/>
            </p:nvSpPr>
            <p:spPr>
              <a:xfrm>
                <a:off x="1584991" y="5301208"/>
                <a:ext cx="61074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B0B76F54-36B2-494E-9CB7-ECB6E2BD6F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4991" y="5301208"/>
                <a:ext cx="610745" cy="523220"/>
              </a:xfrm>
              <a:prstGeom prst="rect">
                <a:avLst/>
              </a:prstGeom>
              <a:blipFill>
                <a:blip r:embed="rId8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8DDCD456-8A87-7745-AE0A-D0879DE5E09F}"/>
              </a:ext>
            </a:extLst>
          </p:cNvPr>
          <p:cNvGrpSpPr/>
          <p:nvPr/>
        </p:nvGrpSpPr>
        <p:grpSpPr>
          <a:xfrm>
            <a:off x="2988256" y="5136040"/>
            <a:ext cx="1614936" cy="949998"/>
            <a:chOff x="2988256" y="5136040"/>
            <a:chExt cx="1614936" cy="949998"/>
          </a:xfrm>
        </p:grpSpPr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5DC4E0FB-8E72-8F48-8BE9-E4BFBCC1A997}"/>
                </a:ext>
              </a:extLst>
            </p:cNvPr>
            <p:cNvCxnSpPr/>
            <p:nvPr/>
          </p:nvCxnSpPr>
          <p:spPr>
            <a:xfrm>
              <a:off x="2988256" y="5831324"/>
              <a:ext cx="807601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F6F19024-418B-F945-99E2-63539F9D4F92}"/>
                    </a:ext>
                  </a:extLst>
                </p:cNvPr>
                <p:cNvSpPr/>
                <p:nvPr/>
              </p:nvSpPr>
              <p:spPr>
                <a:xfrm>
                  <a:off x="3723849" y="5562818"/>
                  <a:ext cx="87934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F6F19024-418B-F945-99E2-63539F9D4F9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23849" y="5562818"/>
                  <a:ext cx="879343" cy="523220"/>
                </a:xfrm>
                <a:prstGeom prst="rect">
                  <a:avLst/>
                </a:prstGeom>
                <a:blipFill>
                  <a:blip r:embed="rId9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D85E8054-6F73-1248-B612-CC6772AAFD15}"/>
                    </a:ext>
                  </a:extLst>
                </p:cNvPr>
                <p:cNvSpPr/>
                <p:nvPr/>
              </p:nvSpPr>
              <p:spPr>
                <a:xfrm>
                  <a:off x="3723849" y="5136040"/>
                  <a:ext cx="734945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D85E8054-6F73-1248-B612-CC6772AAFD1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23849" y="5136040"/>
                  <a:ext cx="734945" cy="523220"/>
                </a:xfrm>
                <a:prstGeom prst="rect">
                  <a:avLst/>
                </a:prstGeom>
                <a:blipFill>
                  <a:blip r:embed="rId10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5C95CB3D-F027-B543-88BE-D056CBA19275}"/>
                    </a:ext>
                  </a:extLst>
                </p:cNvPr>
                <p:cNvSpPr/>
                <p:nvPr/>
              </p:nvSpPr>
              <p:spPr>
                <a:xfrm>
                  <a:off x="3113104" y="5300846"/>
                  <a:ext cx="619016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5C95CB3D-F027-B543-88BE-D056CBA1927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13104" y="5300846"/>
                  <a:ext cx="619016" cy="523220"/>
                </a:xfrm>
                <a:prstGeom prst="rect">
                  <a:avLst/>
                </a:prstGeom>
                <a:blipFill>
                  <a:blip r:embed="rId11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C95B7760-E324-E741-B340-6719B9584B3D}"/>
              </a:ext>
            </a:extLst>
          </p:cNvPr>
          <p:cNvGrpSpPr/>
          <p:nvPr/>
        </p:nvGrpSpPr>
        <p:grpSpPr>
          <a:xfrm>
            <a:off x="4603192" y="5136040"/>
            <a:ext cx="1614936" cy="949998"/>
            <a:chOff x="3140656" y="5288440"/>
            <a:chExt cx="1614936" cy="949998"/>
          </a:xfrm>
        </p:grpSpPr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17348FE1-642F-D442-85E5-EFA0A1AB948B}"/>
                </a:ext>
              </a:extLst>
            </p:cNvPr>
            <p:cNvCxnSpPr/>
            <p:nvPr/>
          </p:nvCxnSpPr>
          <p:spPr>
            <a:xfrm>
              <a:off x="3140656" y="5983724"/>
              <a:ext cx="807601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7428A66B-0B37-104E-BDCD-1592D5791096}"/>
                    </a:ext>
                  </a:extLst>
                </p:cNvPr>
                <p:cNvSpPr/>
                <p:nvPr/>
              </p:nvSpPr>
              <p:spPr>
                <a:xfrm>
                  <a:off x="3876249" y="5715218"/>
                  <a:ext cx="87934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7428A66B-0B37-104E-BDCD-1592D579109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76249" y="5715218"/>
                  <a:ext cx="879343" cy="523220"/>
                </a:xfrm>
                <a:prstGeom prst="rect">
                  <a:avLst/>
                </a:prstGeom>
                <a:blipFill>
                  <a:blip r:embed="rId12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9085D710-BEC2-D149-821D-DD0DC0EA97B4}"/>
                    </a:ext>
                  </a:extLst>
                </p:cNvPr>
                <p:cNvSpPr/>
                <p:nvPr/>
              </p:nvSpPr>
              <p:spPr>
                <a:xfrm>
                  <a:off x="3876249" y="5288440"/>
                  <a:ext cx="734945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9085D710-BEC2-D149-821D-DD0DC0EA97B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76249" y="5288440"/>
                  <a:ext cx="734945" cy="523220"/>
                </a:xfrm>
                <a:prstGeom prst="rect">
                  <a:avLst/>
                </a:prstGeom>
                <a:blipFill>
                  <a:blip r:embed="rId13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F5977F2A-B7FD-BB41-942F-AFEB3AE4E253}"/>
                    </a:ext>
                  </a:extLst>
                </p:cNvPr>
                <p:cNvSpPr/>
                <p:nvPr/>
              </p:nvSpPr>
              <p:spPr>
                <a:xfrm>
                  <a:off x="3265504" y="5453246"/>
                  <a:ext cx="619016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F5977F2A-B7FD-BB41-942F-AFEB3AE4E25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65504" y="5453246"/>
                  <a:ext cx="619016" cy="523220"/>
                </a:xfrm>
                <a:prstGeom prst="rect">
                  <a:avLst/>
                </a:prstGeom>
                <a:blipFill>
                  <a:blip r:embed="rId14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408578B-C63B-EB4F-9AEB-3FF7FD0D1839}"/>
              </a:ext>
            </a:extLst>
          </p:cNvPr>
          <p:cNvGrpSpPr/>
          <p:nvPr/>
        </p:nvGrpSpPr>
        <p:grpSpPr>
          <a:xfrm>
            <a:off x="6192738" y="5095077"/>
            <a:ext cx="1614936" cy="949998"/>
            <a:chOff x="3140656" y="5288440"/>
            <a:chExt cx="1614936" cy="949998"/>
          </a:xfrm>
        </p:grpSpPr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C117482E-EB9F-2343-99AF-071B5CA31905}"/>
                </a:ext>
              </a:extLst>
            </p:cNvPr>
            <p:cNvCxnSpPr/>
            <p:nvPr/>
          </p:nvCxnSpPr>
          <p:spPr>
            <a:xfrm>
              <a:off x="3140656" y="5983724"/>
              <a:ext cx="807601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1C4A9A00-3965-3740-B3D7-53876ECA1688}"/>
                    </a:ext>
                  </a:extLst>
                </p:cNvPr>
                <p:cNvSpPr/>
                <p:nvPr/>
              </p:nvSpPr>
              <p:spPr>
                <a:xfrm>
                  <a:off x="3876249" y="5715218"/>
                  <a:ext cx="87934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1C4A9A00-3965-3740-B3D7-53876ECA168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76249" y="5715218"/>
                  <a:ext cx="879343" cy="523220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8E236971-D3D7-0240-AB19-0B07A9EB4657}"/>
                    </a:ext>
                  </a:extLst>
                </p:cNvPr>
                <p:cNvSpPr/>
                <p:nvPr/>
              </p:nvSpPr>
              <p:spPr>
                <a:xfrm>
                  <a:off x="3876249" y="5288440"/>
                  <a:ext cx="734945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8E236971-D3D7-0240-AB19-0B07A9EB465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76249" y="5288440"/>
                  <a:ext cx="734945" cy="523220"/>
                </a:xfrm>
                <a:prstGeom prst="rect">
                  <a:avLst/>
                </a:prstGeom>
                <a:blipFill>
                  <a:blip r:embed="rId16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9C1F075E-E014-4948-9E13-1E2AC11C65D4}"/>
                    </a:ext>
                  </a:extLst>
                </p:cNvPr>
                <p:cNvSpPr/>
                <p:nvPr/>
              </p:nvSpPr>
              <p:spPr>
                <a:xfrm>
                  <a:off x="3265504" y="5453246"/>
                  <a:ext cx="619016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9C1F075E-E014-4948-9E13-1E2AC11C65D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65504" y="5453246"/>
                  <a:ext cx="619016" cy="523220"/>
                </a:xfrm>
                <a:prstGeom prst="rect">
                  <a:avLst/>
                </a:prstGeom>
                <a:blipFill>
                  <a:blip r:embed="rId17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C1452E1D-07B9-E84A-9992-35CC2879C3BF}"/>
                  </a:ext>
                </a:extLst>
              </p:cNvPr>
              <p:cNvSpPr/>
              <p:nvPr/>
            </p:nvSpPr>
            <p:spPr>
              <a:xfrm>
                <a:off x="7802610" y="5373216"/>
                <a:ext cx="53572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C1452E1D-07B9-E84A-9992-35CC2879C3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2610" y="5373216"/>
                <a:ext cx="535723" cy="52322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" name="Group 32">
            <a:extLst>
              <a:ext uri="{FF2B5EF4-FFF2-40B4-BE49-F238E27FC236}">
                <a16:creationId xmlns:a16="http://schemas.microsoft.com/office/drawing/2014/main" id="{F093EB5C-66B8-1E40-B4F9-77BF096AF7EF}"/>
              </a:ext>
            </a:extLst>
          </p:cNvPr>
          <p:cNvGrpSpPr/>
          <p:nvPr/>
        </p:nvGrpSpPr>
        <p:grpSpPr>
          <a:xfrm>
            <a:off x="7126895" y="969431"/>
            <a:ext cx="1436200" cy="1923177"/>
            <a:chOff x="439281" y="332520"/>
            <a:chExt cx="1436200" cy="1923177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73EA0BF7-3825-2444-96EF-506B024CBF9F}"/>
                </a:ext>
              </a:extLst>
            </p:cNvPr>
            <p:cNvCxnSpPr/>
            <p:nvPr/>
          </p:nvCxnSpPr>
          <p:spPr>
            <a:xfrm>
              <a:off x="466597" y="332656"/>
              <a:ext cx="0" cy="18423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A284AC70-0E68-C144-B915-56533A63CEEC}"/>
                </a:ext>
              </a:extLst>
            </p:cNvPr>
            <p:cNvCxnSpPr/>
            <p:nvPr/>
          </p:nvCxnSpPr>
          <p:spPr>
            <a:xfrm>
              <a:off x="1835696" y="332656"/>
              <a:ext cx="0" cy="18423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21018DCB-2D35-374A-A23D-AD160FE999AE}"/>
                </a:ext>
              </a:extLst>
            </p:cNvPr>
            <p:cNvCxnSpPr>
              <a:cxnSpLocks/>
            </p:cNvCxnSpPr>
            <p:nvPr/>
          </p:nvCxnSpPr>
          <p:spPr>
            <a:xfrm>
              <a:off x="439281" y="332656"/>
              <a:ext cx="139641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A3C27650-CE30-8F42-B7F9-029E5AB02265}"/>
                </a:ext>
              </a:extLst>
            </p:cNvPr>
            <p:cNvCxnSpPr>
              <a:cxnSpLocks/>
            </p:cNvCxnSpPr>
            <p:nvPr/>
          </p:nvCxnSpPr>
          <p:spPr>
            <a:xfrm>
              <a:off x="439281" y="2175011"/>
              <a:ext cx="139641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40C34056-7D4E-B846-A4D8-3187120775CA}"/>
                </a:ext>
              </a:extLst>
            </p:cNvPr>
            <p:cNvCxnSpPr>
              <a:cxnSpLocks/>
            </p:cNvCxnSpPr>
            <p:nvPr/>
          </p:nvCxnSpPr>
          <p:spPr>
            <a:xfrm>
              <a:off x="1087353" y="332520"/>
              <a:ext cx="0" cy="576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50A74135-16C5-FF41-9505-452EFEDB4A19}"/>
                </a:ext>
              </a:extLst>
            </p:cNvPr>
            <p:cNvCxnSpPr>
              <a:cxnSpLocks/>
            </p:cNvCxnSpPr>
            <p:nvPr/>
          </p:nvCxnSpPr>
          <p:spPr>
            <a:xfrm>
              <a:off x="466597" y="887115"/>
              <a:ext cx="136909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D18D1A38-08FC-9B4F-90C4-25550352B19E}"/>
                </a:ext>
              </a:extLst>
            </p:cNvPr>
            <p:cNvCxnSpPr>
              <a:cxnSpLocks/>
            </p:cNvCxnSpPr>
            <p:nvPr/>
          </p:nvCxnSpPr>
          <p:spPr>
            <a:xfrm>
              <a:off x="1087353" y="777885"/>
              <a:ext cx="0" cy="1477812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Rectangle 63">
              <a:extLst>
                <a:ext uri="{FF2B5EF4-FFF2-40B4-BE49-F238E27FC236}">
                  <a16:creationId xmlns:a16="http://schemas.microsoft.com/office/drawing/2014/main" id="{040C1115-3A60-F34D-B39D-0335448CCC37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473218" y="420282"/>
              <a:ext cx="894751" cy="357603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2000" dirty="0">
                  <a:latin typeface="+mn-lt"/>
                  <a:ea typeface="American Typewriter" charset="0"/>
                  <a:cs typeface="American Typewriter" charset="0"/>
                </a:rPr>
                <a:t>Alice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Rectangle 63">
                  <a:extLst>
                    <a:ext uri="{FF2B5EF4-FFF2-40B4-BE49-F238E27FC236}">
                      <a16:creationId xmlns:a16="http://schemas.microsoft.com/office/drawing/2014/main" id="{6B52F65A-DE1E-0D4F-92CA-A2F79F00B5E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980730" y="422413"/>
                  <a:ext cx="894751" cy="357603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000" b="0" i="0" dirty="0" smtClean="0">
                            <a:latin typeface="Cambria Math" panose="02040503050406030204" pitchFamily="18" charset="0"/>
                          </a:rPr>
                          <m:t>V</m:t>
                        </m:r>
                        <m:sSub>
                          <m:sSub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latin typeface="+mn-lt"/>
                    <a:ea typeface="American Typewriter" charset="0"/>
                    <a:cs typeface="American Typewriter" charset="0"/>
                  </a:endParaRPr>
                </a:p>
              </p:txBody>
            </p:sp>
          </mc:Choice>
          <mc:Fallback xmlns="">
            <p:sp>
              <p:nvSpPr>
                <p:cNvPr id="42" name="Rectangle 63">
                  <a:extLst>
                    <a:ext uri="{FF2B5EF4-FFF2-40B4-BE49-F238E27FC236}">
                      <a16:creationId xmlns:a16="http://schemas.microsoft.com/office/drawing/2014/main" id="{6B52F65A-DE1E-0D4F-92CA-A2F79F00B5E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0730" y="422413"/>
                  <a:ext cx="894751" cy="357603"/>
                </a:xfrm>
                <a:prstGeom prst="rect">
                  <a:avLst/>
                </a:prstGeom>
                <a:blipFill>
                  <a:blip r:embed="rId19"/>
                  <a:stretch>
                    <a:fillRect b="-689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3" name="Subtitle 1">
            <a:extLst>
              <a:ext uri="{FF2B5EF4-FFF2-40B4-BE49-F238E27FC236}">
                <a16:creationId xmlns:a16="http://schemas.microsoft.com/office/drawing/2014/main" id="{AA9A5F47-412C-CA43-A75C-8FEC6F66DF03}"/>
              </a:ext>
            </a:extLst>
          </p:cNvPr>
          <p:cNvSpPr txBox="1">
            <a:spLocks/>
          </p:cNvSpPr>
          <p:nvPr/>
        </p:nvSpPr>
        <p:spPr>
          <a:xfrm>
            <a:off x="20543" y="260648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Step 1: Stateful Many-time Signatures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33580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63">
            <a:extLst>
              <a:ext uri="{FF2B5EF4-FFF2-40B4-BE49-F238E27FC236}">
                <a16:creationId xmlns:a16="http://schemas.microsoft.com/office/drawing/2014/main" id="{1DCFF29E-7E21-354D-A5C3-79CA66E96BB3}"/>
              </a:ext>
            </a:extLst>
          </p:cNvPr>
          <p:cNvSpPr txBox="1">
            <a:spLocks noChangeArrowheads="1"/>
          </p:cNvSpPr>
          <p:nvPr/>
        </p:nvSpPr>
        <p:spPr>
          <a:xfrm>
            <a:off x="515356" y="1916832"/>
            <a:ext cx="8089091" cy="117093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i="1" dirty="0">
                <a:ea typeface="American Typewriter" charset="0"/>
                <a:cs typeface="American Typewriter" charset="0"/>
              </a:rPr>
              <a:t>An optimization</a:t>
            </a:r>
            <a:r>
              <a:rPr lang="en-US" sz="2800" dirty="0">
                <a:ea typeface="American Typewriter" charset="0"/>
                <a:cs typeface="American Typewriter" charset="0"/>
              </a:rPr>
              <a:t>: </a:t>
            </a:r>
            <a:r>
              <a:rPr lang="en-US" sz="2800" b="0" dirty="0">
                <a:ea typeface="American Typewriter" charset="0"/>
                <a:cs typeface="American Typewriter" charset="0"/>
              </a:rPr>
              <a:t>Need to remember only the past verification keys, not the past messages.</a:t>
            </a:r>
            <a:endParaRPr lang="en-US" sz="2800" dirty="0">
              <a:latin typeface="+mn-lt"/>
              <a:ea typeface="American Typewriter" charset="0"/>
              <a:cs typeface="American Typewriter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6081B696-1DF9-834C-80F9-C9AE19B28A95}"/>
                  </a:ext>
                </a:extLst>
              </p:cNvPr>
              <p:cNvSpPr/>
              <p:nvPr/>
            </p:nvSpPr>
            <p:spPr>
              <a:xfrm>
                <a:off x="580800" y="5570076"/>
                <a:ext cx="87934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𝑉</m:t>
                          </m:r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6081B696-1DF9-834C-80F9-C9AE19B28A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800" y="5570076"/>
                <a:ext cx="879343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6CCEB82-2FDA-5444-A3EC-103C4AFE4186}"/>
              </a:ext>
            </a:extLst>
          </p:cNvPr>
          <p:cNvCxnSpPr>
            <a:cxnSpLocks/>
          </p:cNvCxnSpPr>
          <p:nvPr/>
        </p:nvCxnSpPr>
        <p:spPr>
          <a:xfrm>
            <a:off x="1460143" y="5831686"/>
            <a:ext cx="807601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6175284C-A0E6-6347-AA7D-3C303EB68E37}"/>
                  </a:ext>
                </a:extLst>
              </p:cNvPr>
              <p:cNvSpPr/>
              <p:nvPr/>
            </p:nvSpPr>
            <p:spPr>
              <a:xfrm>
                <a:off x="2195736" y="5563180"/>
                <a:ext cx="87107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𝑉</m:t>
                          </m:r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6175284C-A0E6-6347-AA7D-3C303EB68E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736" y="5563180"/>
                <a:ext cx="871072" cy="523220"/>
              </a:xfrm>
              <a:prstGeom prst="rect">
                <a:avLst/>
              </a:prstGeom>
              <a:blipFill>
                <a:blip r:embed="rId4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BFBE6F49-DA5D-154B-82C6-28F39CDEF603}"/>
                  </a:ext>
                </a:extLst>
              </p:cNvPr>
              <p:cNvSpPr/>
              <p:nvPr/>
            </p:nvSpPr>
            <p:spPr>
              <a:xfrm>
                <a:off x="2195736" y="4725144"/>
                <a:ext cx="75552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BFBE6F49-DA5D-154B-82C6-28F39CDEF6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736" y="4725144"/>
                <a:ext cx="755528" cy="523220"/>
              </a:xfrm>
              <a:prstGeom prst="rect">
                <a:avLst/>
              </a:prstGeom>
              <a:blipFill>
                <a:blip r:embed="rId5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B0B76F54-36B2-494E-9CB7-ECB6E2BD6F9B}"/>
                  </a:ext>
                </a:extLst>
              </p:cNvPr>
              <p:cNvSpPr/>
              <p:nvPr/>
            </p:nvSpPr>
            <p:spPr>
              <a:xfrm>
                <a:off x="1584991" y="5301208"/>
                <a:ext cx="61074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B0B76F54-36B2-494E-9CB7-ECB6E2BD6F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4991" y="5301208"/>
                <a:ext cx="610745" cy="523220"/>
              </a:xfrm>
              <a:prstGeom prst="rect">
                <a:avLst/>
              </a:prstGeom>
              <a:blipFill>
                <a:blip r:embed="rId6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8DDCD456-8A87-7745-AE0A-D0879DE5E09F}"/>
              </a:ext>
            </a:extLst>
          </p:cNvPr>
          <p:cNvGrpSpPr/>
          <p:nvPr/>
        </p:nvGrpSpPr>
        <p:grpSpPr>
          <a:xfrm>
            <a:off x="2988256" y="5300846"/>
            <a:ext cx="1614936" cy="785192"/>
            <a:chOff x="2988256" y="5300846"/>
            <a:chExt cx="1614936" cy="785192"/>
          </a:xfrm>
        </p:grpSpPr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5DC4E0FB-8E72-8F48-8BE9-E4BFBCC1A997}"/>
                </a:ext>
              </a:extLst>
            </p:cNvPr>
            <p:cNvCxnSpPr/>
            <p:nvPr/>
          </p:nvCxnSpPr>
          <p:spPr>
            <a:xfrm>
              <a:off x="2988256" y="5831324"/>
              <a:ext cx="807601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F6F19024-418B-F945-99E2-63539F9D4F92}"/>
                    </a:ext>
                  </a:extLst>
                </p:cNvPr>
                <p:cNvSpPr/>
                <p:nvPr/>
              </p:nvSpPr>
              <p:spPr>
                <a:xfrm>
                  <a:off x="3723849" y="5562818"/>
                  <a:ext cx="87934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F6F19024-418B-F945-99E2-63539F9D4F9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23849" y="5562818"/>
                  <a:ext cx="879343" cy="523220"/>
                </a:xfrm>
                <a:prstGeom prst="rect">
                  <a:avLst/>
                </a:prstGeom>
                <a:blipFill>
                  <a:blip r:embed="rId7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5C95CB3D-F027-B543-88BE-D056CBA19275}"/>
                    </a:ext>
                  </a:extLst>
                </p:cNvPr>
                <p:cNvSpPr/>
                <p:nvPr/>
              </p:nvSpPr>
              <p:spPr>
                <a:xfrm>
                  <a:off x="3113104" y="5300846"/>
                  <a:ext cx="619016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5C95CB3D-F027-B543-88BE-D056CBA1927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13104" y="5300846"/>
                  <a:ext cx="619016" cy="523220"/>
                </a:xfrm>
                <a:prstGeom prst="rect">
                  <a:avLst/>
                </a:prstGeom>
                <a:blipFill>
                  <a:blip r:embed="rId8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C95B7760-E324-E741-B340-6719B9584B3D}"/>
              </a:ext>
            </a:extLst>
          </p:cNvPr>
          <p:cNvGrpSpPr/>
          <p:nvPr/>
        </p:nvGrpSpPr>
        <p:grpSpPr>
          <a:xfrm>
            <a:off x="4603192" y="5300846"/>
            <a:ext cx="1614936" cy="785192"/>
            <a:chOff x="3140656" y="5453246"/>
            <a:chExt cx="1614936" cy="785192"/>
          </a:xfrm>
        </p:grpSpPr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17348FE1-642F-D442-85E5-EFA0A1AB948B}"/>
                </a:ext>
              </a:extLst>
            </p:cNvPr>
            <p:cNvCxnSpPr/>
            <p:nvPr/>
          </p:nvCxnSpPr>
          <p:spPr>
            <a:xfrm>
              <a:off x="3140656" y="5983724"/>
              <a:ext cx="807601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7428A66B-0B37-104E-BDCD-1592D5791096}"/>
                    </a:ext>
                  </a:extLst>
                </p:cNvPr>
                <p:cNvSpPr/>
                <p:nvPr/>
              </p:nvSpPr>
              <p:spPr>
                <a:xfrm>
                  <a:off x="3876249" y="5715218"/>
                  <a:ext cx="87934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7428A66B-0B37-104E-BDCD-1592D579109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76249" y="5715218"/>
                  <a:ext cx="879343" cy="523220"/>
                </a:xfrm>
                <a:prstGeom prst="rect">
                  <a:avLst/>
                </a:prstGeom>
                <a:blipFill>
                  <a:blip r:embed="rId9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F5977F2A-B7FD-BB41-942F-AFEB3AE4E253}"/>
                    </a:ext>
                  </a:extLst>
                </p:cNvPr>
                <p:cNvSpPr/>
                <p:nvPr/>
              </p:nvSpPr>
              <p:spPr>
                <a:xfrm>
                  <a:off x="3265504" y="5453246"/>
                  <a:ext cx="619016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F5977F2A-B7FD-BB41-942F-AFEB3AE4E25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65504" y="5453246"/>
                  <a:ext cx="619016" cy="523220"/>
                </a:xfrm>
                <a:prstGeom prst="rect">
                  <a:avLst/>
                </a:prstGeom>
                <a:blipFill>
                  <a:blip r:embed="rId10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408578B-C63B-EB4F-9AEB-3FF7FD0D1839}"/>
              </a:ext>
            </a:extLst>
          </p:cNvPr>
          <p:cNvGrpSpPr/>
          <p:nvPr/>
        </p:nvGrpSpPr>
        <p:grpSpPr>
          <a:xfrm>
            <a:off x="6192738" y="5259883"/>
            <a:ext cx="1614936" cy="785192"/>
            <a:chOff x="3140656" y="5453246"/>
            <a:chExt cx="1614936" cy="785192"/>
          </a:xfrm>
        </p:grpSpPr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C117482E-EB9F-2343-99AF-071B5CA31905}"/>
                </a:ext>
              </a:extLst>
            </p:cNvPr>
            <p:cNvCxnSpPr/>
            <p:nvPr/>
          </p:nvCxnSpPr>
          <p:spPr>
            <a:xfrm>
              <a:off x="3140656" y="5983724"/>
              <a:ext cx="807601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1C4A9A00-3965-3740-B3D7-53876ECA1688}"/>
                    </a:ext>
                  </a:extLst>
                </p:cNvPr>
                <p:cNvSpPr/>
                <p:nvPr/>
              </p:nvSpPr>
              <p:spPr>
                <a:xfrm>
                  <a:off x="3876249" y="5715218"/>
                  <a:ext cx="87934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1C4A9A00-3965-3740-B3D7-53876ECA168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76249" y="5715218"/>
                  <a:ext cx="879343" cy="523220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9C1F075E-E014-4948-9E13-1E2AC11C65D4}"/>
                    </a:ext>
                  </a:extLst>
                </p:cNvPr>
                <p:cNvSpPr/>
                <p:nvPr/>
              </p:nvSpPr>
              <p:spPr>
                <a:xfrm>
                  <a:off x="3265504" y="5453246"/>
                  <a:ext cx="619016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9C1F075E-E014-4948-9E13-1E2AC11C65D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65504" y="5453246"/>
                  <a:ext cx="619016" cy="523220"/>
                </a:xfrm>
                <a:prstGeom prst="rect">
                  <a:avLst/>
                </a:prstGeom>
                <a:blipFill>
                  <a:blip r:embed="rId12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C1452E1D-07B9-E84A-9992-35CC2879C3BF}"/>
                  </a:ext>
                </a:extLst>
              </p:cNvPr>
              <p:cNvSpPr/>
              <p:nvPr/>
            </p:nvSpPr>
            <p:spPr>
              <a:xfrm>
                <a:off x="7802610" y="5373216"/>
                <a:ext cx="53572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C1452E1D-07B9-E84A-9992-35CC2879C3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2610" y="5373216"/>
                <a:ext cx="535723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83780F3-24CF-A04B-9ADC-CBC23E53F455}"/>
              </a:ext>
            </a:extLst>
          </p:cNvPr>
          <p:cNvCxnSpPr>
            <a:cxnSpLocks/>
          </p:cNvCxnSpPr>
          <p:nvPr/>
        </p:nvCxnSpPr>
        <p:spPr>
          <a:xfrm flipV="1">
            <a:off x="1259632" y="5102335"/>
            <a:ext cx="1008112" cy="41952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83EEEC15-FA54-B945-8FAC-F81E68225280}"/>
                  </a:ext>
                </a:extLst>
              </p:cNvPr>
              <p:cNvSpPr/>
              <p:nvPr/>
            </p:nvSpPr>
            <p:spPr>
              <a:xfrm>
                <a:off x="1435370" y="4654920"/>
                <a:ext cx="61074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83EEEC15-FA54-B945-8FAC-F81E682252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5370" y="4654920"/>
                <a:ext cx="610745" cy="523220"/>
              </a:xfrm>
              <a:prstGeom prst="rect">
                <a:avLst/>
              </a:prstGeom>
              <a:blipFill>
                <a:blip r:embed="rId14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A5470CE0-AE00-C34B-8237-A2D820E11152}"/>
                  </a:ext>
                </a:extLst>
              </p:cNvPr>
              <p:cNvSpPr/>
              <p:nvPr/>
            </p:nvSpPr>
            <p:spPr>
              <a:xfrm>
                <a:off x="3753726" y="4697716"/>
                <a:ext cx="73494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A5470CE0-AE00-C34B-8237-A2D820E111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3726" y="4697716"/>
                <a:ext cx="734945" cy="523220"/>
              </a:xfrm>
              <a:prstGeom prst="rect">
                <a:avLst/>
              </a:prstGeom>
              <a:blipFill>
                <a:blip r:embed="rId15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BFE97FC9-078C-B84B-940E-A6649BA6B30E}"/>
              </a:ext>
            </a:extLst>
          </p:cNvPr>
          <p:cNvCxnSpPr>
            <a:cxnSpLocks/>
          </p:cNvCxnSpPr>
          <p:nvPr/>
        </p:nvCxnSpPr>
        <p:spPr>
          <a:xfrm flipV="1">
            <a:off x="2843808" y="5074907"/>
            <a:ext cx="981926" cy="446586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A2BAB143-AF56-BC4D-8D41-1FA2F0BEC594}"/>
                  </a:ext>
                </a:extLst>
              </p:cNvPr>
              <p:cNvSpPr/>
              <p:nvPr/>
            </p:nvSpPr>
            <p:spPr>
              <a:xfrm>
                <a:off x="3053150" y="4725144"/>
                <a:ext cx="59868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A2BAB143-AF56-BC4D-8D41-1FA2F0BEC5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3150" y="4725144"/>
                <a:ext cx="598689" cy="523220"/>
              </a:xfrm>
              <a:prstGeom prst="rect">
                <a:avLst/>
              </a:prstGeom>
              <a:blipFill>
                <a:blip r:embed="rId16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6CDB734F-3C05-4142-AA0F-9BE777C70447}"/>
                  </a:ext>
                </a:extLst>
              </p:cNvPr>
              <p:cNvSpPr/>
              <p:nvPr/>
            </p:nvSpPr>
            <p:spPr>
              <a:xfrm>
                <a:off x="5311525" y="4687165"/>
                <a:ext cx="73494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6CDB734F-3C05-4142-AA0F-9BE777C704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1525" y="4687165"/>
                <a:ext cx="734945" cy="523220"/>
              </a:xfrm>
              <a:prstGeom prst="rect">
                <a:avLst/>
              </a:prstGeom>
              <a:blipFill>
                <a:blip r:embed="rId17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DEE7DD15-F3D8-8141-90A7-1FB86E0BA9BA}"/>
              </a:ext>
            </a:extLst>
          </p:cNvPr>
          <p:cNvCxnSpPr>
            <a:cxnSpLocks/>
          </p:cNvCxnSpPr>
          <p:nvPr/>
        </p:nvCxnSpPr>
        <p:spPr>
          <a:xfrm flipV="1">
            <a:off x="4401607" y="5064356"/>
            <a:ext cx="981926" cy="446586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A92D3D55-DA53-2E42-8740-74ED104CDD0F}"/>
                  </a:ext>
                </a:extLst>
              </p:cNvPr>
              <p:cNvSpPr/>
              <p:nvPr/>
            </p:nvSpPr>
            <p:spPr>
              <a:xfrm>
                <a:off x="4610949" y="4714593"/>
                <a:ext cx="59868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A92D3D55-DA53-2E42-8740-74ED104CDD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0949" y="4714593"/>
                <a:ext cx="598689" cy="523220"/>
              </a:xfrm>
              <a:prstGeom prst="rect">
                <a:avLst/>
              </a:prstGeom>
              <a:blipFill>
                <a:blip r:embed="rId18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3338F86F-68F0-DF4D-8AD7-28DA75FA1D6F}"/>
                  </a:ext>
                </a:extLst>
              </p:cNvPr>
              <p:cNvSpPr/>
              <p:nvPr/>
            </p:nvSpPr>
            <p:spPr>
              <a:xfrm>
                <a:off x="6802124" y="4734968"/>
                <a:ext cx="73494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3338F86F-68F0-DF4D-8AD7-28DA75FA1D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2124" y="4734968"/>
                <a:ext cx="734945" cy="52322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1E8F4F38-5880-5B40-80E2-B57AF699AA0F}"/>
              </a:ext>
            </a:extLst>
          </p:cNvPr>
          <p:cNvCxnSpPr>
            <a:cxnSpLocks/>
          </p:cNvCxnSpPr>
          <p:nvPr/>
        </p:nvCxnSpPr>
        <p:spPr>
          <a:xfrm flipV="1">
            <a:off x="5892206" y="5112159"/>
            <a:ext cx="981926" cy="446586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B82579F7-B3C5-AC4B-AD34-736342D2FC1A}"/>
                  </a:ext>
                </a:extLst>
              </p:cNvPr>
              <p:cNvSpPr/>
              <p:nvPr/>
            </p:nvSpPr>
            <p:spPr>
              <a:xfrm>
                <a:off x="6101548" y="4762396"/>
                <a:ext cx="59868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B82579F7-B3C5-AC4B-AD34-736342D2FC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1548" y="4762396"/>
                <a:ext cx="598689" cy="523220"/>
              </a:xfrm>
              <a:prstGeom prst="rect">
                <a:avLst/>
              </a:prstGeom>
              <a:blipFill>
                <a:blip r:embed="rId20"/>
                <a:stretch>
                  <a:fillRect b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DDC3C495-D470-FE4F-8D22-8FDB3ABCA820}"/>
                  </a:ext>
                </a:extLst>
              </p:cNvPr>
              <p:cNvSpPr/>
              <p:nvPr/>
            </p:nvSpPr>
            <p:spPr>
              <a:xfrm rot="18668746">
                <a:off x="7413692" y="5053402"/>
                <a:ext cx="53572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DDC3C495-D470-FE4F-8D22-8FDB3ABCA8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668746">
                <a:off x="7413692" y="5053402"/>
                <a:ext cx="535723" cy="523220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63">
                <a:extLst>
                  <a:ext uri="{FF2B5EF4-FFF2-40B4-BE49-F238E27FC236}">
                    <a16:creationId xmlns:a16="http://schemas.microsoft.com/office/drawing/2014/main" id="{D3914B95-1B96-9442-87B7-75CC337D38AD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39552" y="3050155"/>
                <a:ext cx="8604448" cy="1170933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b="0" dirty="0">
                    <a:ea typeface="American Typewriter" charset="0"/>
                    <a:cs typeface="American Typewriter" charset="0"/>
                  </a:rPr>
                  <a:t>Use (part of)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𝑉</m:t>
                        </m:r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b="0" dirty="0">
                    <a:ea typeface="American Typewriter" charset="0"/>
                    <a:cs typeface="American Typewriter" charset="0"/>
                  </a:rPr>
                  <a:t> to sign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sz="2800" b="0" dirty="0">
                    <a:ea typeface="American Typewriter" charset="0"/>
                    <a:cs typeface="American Typewriter" charset="0"/>
                  </a:rPr>
                  <a:t> and the rest to sign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𝑉</m:t>
                        </m:r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sz="28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800" b="0" dirty="0">
                    <a:ea typeface="American Typewriter" charset="0"/>
                    <a:cs typeface="American Typewriter" charset="0"/>
                  </a:rPr>
                  <a:t> </a:t>
                </a:r>
                <a:endParaRPr lang="en-US" sz="2800" dirty="0">
                  <a:latin typeface="+mn-lt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49" name="Rectangle 63">
                <a:extLst>
                  <a:ext uri="{FF2B5EF4-FFF2-40B4-BE49-F238E27FC236}">
                    <a16:creationId xmlns:a16="http://schemas.microsoft.com/office/drawing/2014/main" id="{D3914B95-1B96-9442-87B7-75CC337D38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3050155"/>
                <a:ext cx="8604448" cy="1170933"/>
              </a:xfrm>
              <a:prstGeom prst="rect">
                <a:avLst/>
              </a:prstGeom>
              <a:blipFill>
                <a:blip r:embed="rId22"/>
                <a:stretch>
                  <a:fillRect l="-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Rectangle 63">
            <a:extLst>
              <a:ext uri="{FF2B5EF4-FFF2-40B4-BE49-F238E27FC236}">
                <a16:creationId xmlns:a16="http://schemas.microsoft.com/office/drawing/2014/main" id="{53C55F05-9C98-054C-92E2-CA00D46F3500}"/>
              </a:ext>
            </a:extLst>
          </p:cNvPr>
          <p:cNvSpPr txBox="1">
            <a:spLocks noChangeArrowheads="1"/>
          </p:cNvSpPr>
          <p:nvPr/>
        </p:nvSpPr>
        <p:spPr>
          <a:xfrm>
            <a:off x="2555776" y="980728"/>
            <a:ext cx="4246348" cy="57606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solidFill>
                  <a:srgbClr val="0000FF"/>
                </a:solidFill>
                <a:ea typeface="American Typewriter" charset="0"/>
                <a:cs typeface="American Typewriter" charset="0"/>
              </a:rPr>
              <a:t>Idea: Signature Chains.</a:t>
            </a:r>
            <a:endParaRPr lang="en-US" sz="2800" b="1" dirty="0">
              <a:solidFill>
                <a:srgbClr val="0000FF"/>
              </a:solidFill>
              <a:latin typeface="+mn-lt"/>
              <a:ea typeface="American Typewriter" charset="0"/>
              <a:cs typeface="American Typewriter" charset="0"/>
            </a:endParaRPr>
          </a:p>
        </p:txBody>
      </p:sp>
      <p:sp>
        <p:nvSpPr>
          <p:cNvPr id="43" name="Subtitle 1">
            <a:extLst>
              <a:ext uri="{FF2B5EF4-FFF2-40B4-BE49-F238E27FC236}">
                <a16:creationId xmlns:a16="http://schemas.microsoft.com/office/drawing/2014/main" id="{B228F5DD-38FA-5349-9634-8DD0BAB2A6A8}"/>
              </a:ext>
            </a:extLst>
          </p:cNvPr>
          <p:cNvSpPr txBox="1">
            <a:spLocks/>
          </p:cNvSpPr>
          <p:nvPr/>
        </p:nvSpPr>
        <p:spPr>
          <a:xfrm>
            <a:off x="20543" y="260648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Step 1: Stateful Many-time Signatures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85829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63">
            <a:extLst>
              <a:ext uri="{FF2B5EF4-FFF2-40B4-BE49-F238E27FC236}">
                <a16:creationId xmlns:a16="http://schemas.microsoft.com/office/drawing/2014/main" id="{FCBC1F9C-EE29-FE49-9DB9-60C0EC916993}"/>
              </a:ext>
            </a:extLst>
          </p:cNvPr>
          <p:cNvSpPr txBox="1">
            <a:spLocks noChangeArrowheads="1"/>
          </p:cNvSpPr>
          <p:nvPr/>
        </p:nvSpPr>
        <p:spPr>
          <a:xfrm>
            <a:off x="2555776" y="980728"/>
            <a:ext cx="8554598" cy="57606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solidFill>
                  <a:srgbClr val="0000FF"/>
                </a:solidFill>
                <a:ea typeface="American Typewriter" charset="0"/>
                <a:cs typeface="American Typewriter" charset="0"/>
              </a:rPr>
              <a:t>Idea: Signature Chains.</a:t>
            </a:r>
            <a:endParaRPr lang="en-US" sz="2800" b="1" dirty="0">
              <a:solidFill>
                <a:srgbClr val="0000FF"/>
              </a:solidFill>
              <a:latin typeface="+mn-lt"/>
              <a:ea typeface="American Typewriter" charset="0"/>
              <a:cs typeface="American Typewriter" charset="0"/>
            </a:endParaRPr>
          </a:p>
        </p:txBody>
      </p:sp>
      <p:sp>
        <p:nvSpPr>
          <p:cNvPr id="29" name="Rectangle 63">
            <a:extLst>
              <a:ext uri="{FF2B5EF4-FFF2-40B4-BE49-F238E27FC236}">
                <a16:creationId xmlns:a16="http://schemas.microsoft.com/office/drawing/2014/main" id="{1DCFF29E-7E21-354D-A5C3-79CA66E96BB3}"/>
              </a:ext>
            </a:extLst>
          </p:cNvPr>
          <p:cNvSpPr txBox="1">
            <a:spLocks noChangeArrowheads="1"/>
          </p:cNvSpPr>
          <p:nvPr/>
        </p:nvSpPr>
        <p:spPr>
          <a:xfrm>
            <a:off x="506978" y="1628800"/>
            <a:ext cx="6369278" cy="57606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0" dirty="0">
                <a:ea typeface="American Typewriter" charset="0"/>
                <a:cs typeface="American Typewriter" charset="0"/>
              </a:rPr>
              <a:t>Two major problems:</a:t>
            </a:r>
            <a:endParaRPr lang="en-US" sz="2800" dirty="0">
              <a:latin typeface="+mn-lt"/>
              <a:ea typeface="American Typewriter" charset="0"/>
              <a:cs typeface="American Typewriter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63">
                <a:extLst>
                  <a:ext uri="{FF2B5EF4-FFF2-40B4-BE49-F238E27FC236}">
                    <a16:creationId xmlns:a16="http://schemas.microsoft.com/office/drawing/2014/main" id="{A4250662-83D6-4244-BC4E-26305F555A99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53906" y="2187325"/>
                <a:ext cx="8770622" cy="1241673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b="0" dirty="0">
                    <a:ea typeface="American Typewriter" charset="0"/>
                    <a:cs typeface="American Typewriter" charset="0"/>
                  </a:rPr>
                  <a:t>1. </a:t>
                </a:r>
                <a:r>
                  <a:rPr lang="en-US" sz="2800" b="0" dirty="0">
                    <a:solidFill>
                      <a:srgbClr val="FF0000"/>
                    </a:solidFill>
                    <a:ea typeface="American Typewriter" charset="0"/>
                    <a:cs typeface="American Typewriter" charset="0"/>
                  </a:rPr>
                  <a:t>Alice is </a:t>
                </a:r>
                <a:r>
                  <a:rPr lang="en-US" sz="2800" b="0" i="1" dirty="0">
                    <a:solidFill>
                      <a:srgbClr val="FF0000"/>
                    </a:solidFill>
                    <a:ea typeface="American Typewriter" charset="0"/>
                    <a:cs typeface="American Typewriter" charset="0"/>
                  </a:rPr>
                  <a:t>stateful</a:t>
                </a:r>
                <a:r>
                  <a:rPr lang="en-US" sz="2800" b="0" dirty="0">
                    <a:solidFill>
                      <a:srgbClr val="FF0000"/>
                    </a:solidFill>
                    <a:ea typeface="American Typewriter" charset="0"/>
                    <a:cs typeface="American Typewriter" charset="0"/>
                  </a:rPr>
                  <a:t>: </a:t>
                </a:r>
                <a:r>
                  <a:rPr lang="en-US" sz="2800" b="0" dirty="0">
                    <a:ea typeface="American Typewriter" charset="0"/>
                    <a:cs typeface="American Typewriter" charset="0"/>
                  </a:rPr>
                  <a:t>Alice needs to remember a whole lot of things,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𝑂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𝑇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)</m:t>
                    </m:r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information after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𝑇</m:t>
                    </m:r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steps.</a:t>
                </a:r>
              </a:p>
            </p:txBody>
          </p:sp>
        </mc:Choice>
        <mc:Fallback xmlns="">
          <p:sp>
            <p:nvSpPr>
              <p:cNvPr id="31" name="Rectangle 63">
                <a:extLst>
                  <a:ext uri="{FF2B5EF4-FFF2-40B4-BE49-F238E27FC236}">
                    <a16:creationId xmlns:a16="http://schemas.microsoft.com/office/drawing/2014/main" id="{A4250662-83D6-4244-BC4E-26305F555A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906" y="2187325"/>
                <a:ext cx="8770622" cy="1241673"/>
              </a:xfrm>
              <a:prstGeom prst="rect">
                <a:avLst/>
              </a:prstGeom>
              <a:blipFill>
                <a:blip r:embed="rId3"/>
                <a:stretch>
                  <a:fillRect l="-1445" r="-145" b="-2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6081B696-1DF9-834C-80F9-C9AE19B28A95}"/>
                  </a:ext>
                </a:extLst>
              </p:cNvPr>
              <p:cNvSpPr/>
              <p:nvPr/>
            </p:nvSpPr>
            <p:spPr>
              <a:xfrm>
                <a:off x="580800" y="5570076"/>
                <a:ext cx="87934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𝑉</m:t>
                          </m:r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6081B696-1DF9-834C-80F9-C9AE19B28A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800" y="5570076"/>
                <a:ext cx="879343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6CCEB82-2FDA-5444-A3EC-103C4AFE4186}"/>
              </a:ext>
            </a:extLst>
          </p:cNvPr>
          <p:cNvCxnSpPr>
            <a:stCxn id="2" idx="3"/>
          </p:cNvCxnSpPr>
          <p:nvPr/>
        </p:nvCxnSpPr>
        <p:spPr>
          <a:xfrm>
            <a:off x="1460143" y="5831686"/>
            <a:ext cx="807601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6175284C-A0E6-6347-AA7D-3C303EB68E37}"/>
                  </a:ext>
                </a:extLst>
              </p:cNvPr>
              <p:cNvSpPr/>
              <p:nvPr/>
            </p:nvSpPr>
            <p:spPr>
              <a:xfrm>
                <a:off x="2195736" y="5563180"/>
                <a:ext cx="87107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𝑉</m:t>
                          </m:r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6175284C-A0E6-6347-AA7D-3C303EB68E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736" y="5563180"/>
                <a:ext cx="871072" cy="523220"/>
              </a:xfrm>
              <a:prstGeom prst="rect">
                <a:avLst/>
              </a:prstGeom>
              <a:blipFill>
                <a:blip r:embed="rId5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B0B76F54-36B2-494E-9CB7-ECB6E2BD6F9B}"/>
                  </a:ext>
                </a:extLst>
              </p:cNvPr>
              <p:cNvSpPr/>
              <p:nvPr/>
            </p:nvSpPr>
            <p:spPr>
              <a:xfrm>
                <a:off x="1584991" y="5301208"/>
                <a:ext cx="61074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B0B76F54-36B2-494E-9CB7-ECB6E2BD6F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4991" y="5301208"/>
                <a:ext cx="610745" cy="523220"/>
              </a:xfrm>
              <a:prstGeom prst="rect">
                <a:avLst/>
              </a:prstGeom>
              <a:blipFill>
                <a:blip r:embed="rId6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8DDCD456-8A87-7745-AE0A-D0879DE5E09F}"/>
              </a:ext>
            </a:extLst>
          </p:cNvPr>
          <p:cNvGrpSpPr/>
          <p:nvPr/>
        </p:nvGrpSpPr>
        <p:grpSpPr>
          <a:xfrm>
            <a:off x="2988256" y="5300846"/>
            <a:ext cx="1614936" cy="785192"/>
            <a:chOff x="2988256" y="5300846"/>
            <a:chExt cx="1614936" cy="785192"/>
          </a:xfrm>
        </p:grpSpPr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5DC4E0FB-8E72-8F48-8BE9-E4BFBCC1A997}"/>
                </a:ext>
              </a:extLst>
            </p:cNvPr>
            <p:cNvCxnSpPr/>
            <p:nvPr/>
          </p:nvCxnSpPr>
          <p:spPr>
            <a:xfrm>
              <a:off x="2988256" y="5831324"/>
              <a:ext cx="807601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F6F19024-418B-F945-99E2-63539F9D4F92}"/>
                    </a:ext>
                  </a:extLst>
                </p:cNvPr>
                <p:cNvSpPr/>
                <p:nvPr/>
              </p:nvSpPr>
              <p:spPr>
                <a:xfrm>
                  <a:off x="3723849" y="5562818"/>
                  <a:ext cx="87934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F6F19024-418B-F945-99E2-63539F9D4F9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23849" y="5562818"/>
                  <a:ext cx="879343" cy="523220"/>
                </a:xfrm>
                <a:prstGeom prst="rect">
                  <a:avLst/>
                </a:prstGeom>
                <a:blipFill>
                  <a:blip r:embed="rId7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5C95CB3D-F027-B543-88BE-D056CBA19275}"/>
                    </a:ext>
                  </a:extLst>
                </p:cNvPr>
                <p:cNvSpPr/>
                <p:nvPr/>
              </p:nvSpPr>
              <p:spPr>
                <a:xfrm>
                  <a:off x="3113104" y="5300846"/>
                  <a:ext cx="619016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5C95CB3D-F027-B543-88BE-D056CBA1927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13104" y="5300846"/>
                  <a:ext cx="619016" cy="523220"/>
                </a:xfrm>
                <a:prstGeom prst="rect">
                  <a:avLst/>
                </a:prstGeom>
                <a:blipFill>
                  <a:blip r:embed="rId8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C95B7760-E324-E741-B340-6719B9584B3D}"/>
              </a:ext>
            </a:extLst>
          </p:cNvPr>
          <p:cNvGrpSpPr/>
          <p:nvPr/>
        </p:nvGrpSpPr>
        <p:grpSpPr>
          <a:xfrm>
            <a:off x="4603192" y="5300846"/>
            <a:ext cx="1614936" cy="785192"/>
            <a:chOff x="3140656" y="5453246"/>
            <a:chExt cx="1614936" cy="785192"/>
          </a:xfrm>
        </p:grpSpPr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17348FE1-642F-D442-85E5-EFA0A1AB948B}"/>
                </a:ext>
              </a:extLst>
            </p:cNvPr>
            <p:cNvCxnSpPr/>
            <p:nvPr/>
          </p:nvCxnSpPr>
          <p:spPr>
            <a:xfrm>
              <a:off x="3140656" y="5983724"/>
              <a:ext cx="807601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7428A66B-0B37-104E-BDCD-1592D5791096}"/>
                    </a:ext>
                  </a:extLst>
                </p:cNvPr>
                <p:cNvSpPr/>
                <p:nvPr/>
              </p:nvSpPr>
              <p:spPr>
                <a:xfrm>
                  <a:off x="3876249" y="5715218"/>
                  <a:ext cx="87934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7428A66B-0B37-104E-BDCD-1592D579109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76249" y="5715218"/>
                  <a:ext cx="879343" cy="523220"/>
                </a:xfrm>
                <a:prstGeom prst="rect">
                  <a:avLst/>
                </a:prstGeom>
                <a:blipFill>
                  <a:blip r:embed="rId9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F5977F2A-B7FD-BB41-942F-AFEB3AE4E253}"/>
                    </a:ext>
                  </a:extLst>
                </p:cNvPr>
                <p:cNvSpPr/>
                <p:nvPr/>
              </p:nvSpPr>
              <p:spPr>
                <a:xfrm>
                  <a:off x="3265504" y="5453246"/>
                  <a:ext cx="619016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F5977F2A-B7FD-BB41-942F-AFEB3AE4E25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65504" y="5453246"/>
                  <a:ext cx="619016" cy="523220"/>
                </a:xfrm>
                <a:prstGeom prst="rect">
                  <a:avLst/>
                </a:prstGeom>
                <a:blipFill>
                  <a:blip r:embed="rId10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408578B-C63B-EB4F-9AEB-3FF7FD0D1839}"/>
              </a:ext>
            </a:extLst>
          </p:cNvPr>
          <p:cNvGrpSpPr/>
          <p:nvPr/>
        </p:nvGrpSpPr>
        <p:grpSpPr>
          <a:xfrm>
            <a:off x="6192738" y="5259883"/>
            <a:ext cx="1614936" cy="785192"/>
            <a:chOff x="3140656" y="5453246"/>
            <a:chExt cx="1614936" cy="785192"/>
          </a:xfrm>
        </p:grpSpPr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C117482E-EB9F-2343-99AF-071B5CA31905}"/>
                </a:ext>
              </a:extLst>
            </p:cNvPr>
            <p:cNvCxnSpPr/>
            <p:nvPr/>
          </p:nvCxnSpPr>
          <p:spPr>
            <a:xfrm>
              <a:off x="3140656" y="5983724"/>
              <a:ext cx="807601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1C4A9A00-3965-3740-B3D7-53876ECA1688}"/>
                    </a:ext>
                  </a:extLst>
                </p:cNvPr>
                <p:cNvSpPr/>
                <p:nvPr/>
              </p:nvSpPr>
              <p:spPr>
                <a:xfrm>
                  <a:off x="3876249" y="5715218"/>
                  <a:ext cx="87934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1C4A9A00-3965-3740-B3D7-53876ECA168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76249" y="5715218"/>
                  <a:ext cx="879343" cy="523220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9C1F075E-E014-4948-9E13-1E2AC11C65D4}"/>
                    </a:ext>
                  </a:extLst>
                </p:cNvPr>
                <p:cNvSpPr/>
                <p:nvPr/>
              </p:nvSpPr>
              <p:spPr>
                <a:xfrm>
                  <a:off x="3265504" y="5453246"/>
                  <a:ext cx="619016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9C1F075E-E014-4948-9E13-1E2AC11C65D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65504" y="5453246"/>
                  <a:ext cx="619016" cy="523220"/>
                </a:xfrm>
                <a:prstGeom prst="rect">
                  <a:avLst/>
                </a:prstGeom>
                <a:blipFill>
                  <a:blip r:embed="rId12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C1452E1D-07B9-E84A-9992-35CC2879C3BF}"/>
                  </a:ext>
                </a:extLst>
              </p:cNvPr>
              <p:cNvSpPr/>
              <p:nvPr/>
            </p:nvSpPr>
            <p:spPr>
              <a:xfrm>
                <a:off x="7802610" y="5373216"/>
                <a:ext cx="53572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C1452E1D-07B9-E84A-9992-35CC2879C3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2610" y="5373216"/>
                <a:ext cx="535723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63">
                <a:extLst>
                  <a:ext uri="{FF2B5EF4-FFF2-40B4-BE49-F238E27FC236}">
                    <a16:creationId xmlns:a16="http://schemas.microsoft.com/office/drawing/2014/main" id="{A313D032-3362-C644-A4EB-59D220D83BB9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39552" y="3284984"/>
                <a:ext cx="8770622" cy="1241673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dirty="0">
                    <a:ea typeface="American Typewriter" charset="0"/>
                    <a:cs typeface="American Typewriter" charset="0"/>
                  </a:rPr>
                  <a:t>2</a:t>
                </a:r>
                <a:r>
                  <a:rPr lang="en-US" sz="2800" b="0" dirty="0">
                    <a:ea typeface="American Typewriter" charset="0"/>
                    <a:cs typeface="American Typewriter" charset="0"/>
                  </a:rPr>
                  <a:t>. </a:t>
                </a:r>
                <a:r>
                  <a:rPr lang="en-US" sz="2800" b="0" dirty="0">
                    <a:solidFill>
                      <a:srgbClr val="FF0000"/>
                    </a:solidFill>
                    <a:ea typeface="American Typewriter" charset="0"/>
                    <a:cs typeface="American Typewriter" charset="0"/>
                  </a:rPr>
                  <a:t>The </a:t>
                </a:r>
                <a:r>
                  <a:rPr lang="en-US" sz="2800" b="0" i="1" dirty="0">
                    <a:solidFill>
                      <a:srgbClr val="FF0000"/>
                    </a:solidFill>
                    <a:ea typeface="American Typewriter" charset="0"/>
                    <a:cs typeface="American Typewriter" charset="0"/>
                  </a:rPr>
                  <a:t>signatures grow</a:t>
                </a:r>
                <a:r>
                  <a:rPr lang="en-US" sz="2800" b="0" dirty="0">
                    <a:solidFill>
                      <a:srgbClr val="FF0000"/>
                    </a:solidFill>
                    <a:ea typeface="American Typewriter" charset="0"/>
                    <a:cs typeface="American Typewriter" charset="0"/>
                  </a:rPr>
                  <a:t>: </a:t>
                </a:r>
                <a:r>
                  <a:rPr lang="en-US" sz="2800" b="0" dirty="0">
                    <a:ea typeface="American Typewriter" charset="0"/>
                    <a:cs typeface="American Typewriter" charset="0"/>
                  </a:rPr>
                  <a:t>Length of the signature of the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𝑇</m:t>
                    </m:r>
                  </m:oMath>
                </a14:m>
                <a:r>
                  <a:rPr lang="en-US" sz="2800" b="0" dirty="0">
                    <a:ea typeface="American Typewriter" charset="0"/>
                    <a:cs typeface="American Typewriter" charset="0"/>
                  </a:rPr>
                  <a:t>-</a:t>
                </a:r>
                <a:r>
                  <a:rPr lang="en-US" sz="2800" b="0" dirty="0" err="1">
                    <a:ea typeface="American Typewriter" charset="0"/>
                    <a:cs typeface="American Typewriter" charset="0"/>
                  </a:rPr>
                  <a:t>th</a:t>
                </a:r>
                <a:r>
                  <a:rPr lang="en-US" sz="2800" b="0" dirty="0">
                    <a:ea typeface="American Typewriter" charset="0"/>
                    <a:cs typeface="American Typewriter" charset="0"/>
                  </a:rPr>
                  <a:t> message is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𝑂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𝑇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)</m:t>
                    </m:r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3" name="Rectangle 63">
                <a:extLst>
                  <a:ext uri="{FF2B5EF4-FFF2-40B4-BE49-F238E27FC236}">
                    <a16:creationId xmlns:a16="http://schemas.microsoft.com/office/drawing/2014/main" id="{A313D032-3362-C644-A4EB-59D220D83B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3284984"/>
                <a:ext cx="8770622" cy="1241673"/>
              </a:xfrm>
              <a:prstGeom prst="rect">
                <a:avLst/>
              </a:prstGeom>
              <a:blipFill>
                <a:blip r:embed="rId14"/>
                <a:stretch>
                  <a:fillRect l="-1447" r="-145" b="-20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A625A73E-EBD0-264A-A7AA-9DCB61AEBF50}"/>
                  </a:ext>
                </a:extLst>
              </p:cNvPr>
              <p:cNvSpPr/>
              <p:nvPr/>
            </p:nvSpPr>
            <p:spPr>
              <a:xfrm>
                <a:off x="2195736" y="4725144"/>
                <a:ext cx="75552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A625A73E-EBD0-264A-A7AA-9DCB61AEBF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736" y="4725144"/>
                <a:ext cx="755528" cy="523220"/>
              </a:xfrm>
              <a:prstGeom prst="rect">
                <a:avLst/>
              </a:prstGeom>
              <a:blipFill>
                <a:blip r:embed="rId15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E81114F1-3735-0740-A3B4-717BB315690E}"/>
              </a:ext>
            </a:extLst>
          </p:cNvPr>
          <p:cNvCxnSpPr>
            <a:cxnSpLocks/>
          </p:cNvCxnSpPr>
          <p:nvPr/>
        </p:nvCxnSpPr>
        <p:spPr>
          <a:xfrm flipV="1">
            <a:off x="1259632" y="5102335"/>
            <a:ext cx="1008112" cy="41952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E1CD7B8E-7EAF-B440-85F2-979247DC0C85}"/>
                  </a:ext>
                </a:extLst>
              </p:cNvPr>
              <p:cNvSpPr/>
              <p:nvPr/>
            </p:nvSpPr>
            <p:spPr>
              <a:xfrm>
                <a:off x="1435370" y="4654920"/>
                <a:ext cx="61074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E1CD7B8E-7EAF-B440-85F2-979247DC0C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5370" y="4654920"/>
                <a:ext cx="610745" cy="523220"/>
              </a:xfrm>
              <a:prstGeom prst="rect">
                <a:avLst/>
              </a:prstGeom>
              <a:blipFill>
                <a:blip r:embed="rId16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15D03F1E-5FDE-624E-8679-E15ED7862483}"/>
                  </a:ext>
                </a:extLst>
              </p:cNvPr>
              <p:cNvSpPr/>
              <p:nvPr/>
            </p:nvSpPr>
            <p:spPr>
              <a:xfrm>
                <a:off x="3753726" y="4697716"/>
                <a:ext cx="73494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15D03F1E-5FDE-624E-8679-E15ED78624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3726" y="4697716"/>
                <a:ext cx="734945" cy="523220"/>
              </a:xfrm>
              <a:prstGeom prst="rect">
                <a:avLst/>
              </a:prstGeom>
              <a:blipFill>
                <a:blip r:embed="rId17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C1C51DD3-ACA1-B047-B9AF-EAF8B2DDE5EF}"/>
              </a:ext>
            </a:extLst>
          </p:cNvPr>
          <p:cNvCxnSpPr>
            <a:cxnSpLocks/>
          </p:cNvCxnSpPr>
          <p:nvPr/>
        </p:nvCxnSpPr>
        <p:spPr>
          <a:xfrm flipV="1">
            <a:off x="2843808" y="5074907"/>
            <a:ext cx="981926" cy="446586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9BDD5E40-9DEA-744B-9496-0F22A6645BA4}"/>
                  </a:ext>
                </a:extLst>
              </p:cNvPr>
              <p:cNvSpPr/>
              <p:nvPr/>
            </p:nvSpPr>
            <p:spPr>
              <a:xfrm>
                <a:off x="3053150" y="4725144"/>
                <a:ext cx="59868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9BDD5E40-9DEA-744B-9496-0F22A6645B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3150" y="4725144"/>
                <a:ext cx="598689" cy="523220"/>
              </a:xfrm>
              <a:prstGeom prst="rect">
                <a:avLst/>
              </a:prstGeom>
              <a:blipFill>
                <a:blip r:embed="rId18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DC932300-A443-D34F-B8F6-75AC59AE76B6}"/>
                  </a:ext>
                </a:extLst>
              </p:cNvPr>
              <p:cNvSpPr/>
              <p:nvPr/>
            </p:nvSpPr>
            <p:spPr>
              <a:xfrm>
                <a:off x="5311525" y="4687165"/>
                <a:ext cx="73494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DC932300-A443-D34F-B8F6-75AC59AE76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1525" y="4687165"/>
                <a:ext cx="734945" cy="523220"/>
              </a:xfrm>
              <a:prstGeom prst="rect">
                <a:avLst/>
              </a:prstGeom>
              <a:blipFill>
                <a:blip r:embed="rId19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1030213E-4E1F-4B48-80FC-96D3465EAC2E}"/>
              </a:ext>
            </a:extLst>
          </p:cNvPr>
          <p:cNvCxnSpPr>
            <a:cxnSpLocks/>
          </p:cNvCxnSpPr>
          <p:nvPr/>
        </p:nvCxnSpPr>
        <p:spPr>
          <a:xfrm flipV="1">
            <a:off x="4401607" y="5064356"/>
            <a:ext cx="981926" cy="446586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323213CB-ADAF-7E4B-B5C1-33037F746928}"/>
                  </a:ext>
                </a:extLst>
              </p:cNvPr>
              <p:cNvSpPr/>
              <p:nvPr/>
            </p:nvSpPr>
            <p:spPr>
              <a:xfrm>
                <a:off x="4610949" y="4714593"/>
                <a:ext cx="59868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323213CB-ADAF-7E4B-B5C1-33037F7469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0949" y="4714593"/>
                <a:ext cx="598689" cy="523220"/>
              </a:xfrm>
              <a:prstGeom prst="rect">
                <a:avLst/>
              </a:prstGeom>
              <a:blipFill>
                <a:blip r:embed="rId20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B6D1B7E1-2572-0E43-BEBA-D6BE3C6446DB}"/>
                  </a:ext>
                </a:extLst>
              </p:cNvPr>
              <p:cNvSpPr/>
              <p:nvPr/>
            </p:nvSpPr>
            <p:spPr>
              <a:xfrm>
                <a:off x="6802124" y="4734968"/>
                <a:ext cx="73494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B6D1B7E1-2572-0E43-BEBA-D6BE3C6446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2124" y="4734968"/>
                <a:ext cx="734945" cy="523220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FC7DA385-A43D-5441-96FA-004008658D65}"/>
              </a:ext>
            </a:extLst>
          </p:cNvPr>
          <p:cNvCxnSpPr>
            <a:cxnSpLocks/>
          </p:cNvCxnSpPr>
          <p:nvPr/>
        </p:nvCxnSpPr>
        <p:spPr>
          <a:xfrm flipV="1">
            <a:off x="5892206" y="5112159"/>
            <a:ext cx="981926" cy="446586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006C6A55-A4BB-0C4B-8C6E-4D4BB262E083}"/>
                  </a:ext>
                </a:extLst>
              </p:cNvPr>
              <p:cNvSpPr/>
              <p:nvPr/>
            </p:nvSpPr>
            <p:spPr>
              <a:xfrm>
                <a:off x="6101548" y="4762396"/>
                <a:ext cx="59868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006C6A55-A4BB-0C4B-8C6E-4D4BB262E0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1548" y="4762396"/>
                <a:ext cx="598689" cy="523220"/>
              </a:xfrm>
              <a:prstGeom prst="rect">
                <a:avLst/>
              </a:prstGeom>
              <a:blipFill>
                <a:blip r:embed="rId22"/>
                <a:stretch>
                  <a:fillRect b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Subtitle 1">
            <a:extLst>
              <a:ext uri="{FF2B5EF4-FFF2-40B4-BE49-F238E27FC236}">
                <a16:creationId xmlns:a16="http://schemas.microsoft.com/office/drawing/2014/main" id="{17CE4E34-5AC4-454A-A43C-1F1983E2956D}"/>
              </a:ext>
            </a:extLst>
          </p:cNvPr>
          <p:cNvSpPr txBox="1">
            <a:spLocks/>
          </p:cNvSpPr>
          <p:nvPr/>
        </p:nvSpPr>
        <p:spPr>
          <a:xfrm>
            <a:off x="20543" y="260648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Step 1: Stateful Many-time Signatures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1708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20543" y="260648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(Many-time) Signature Scheme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28" name="Rectangle 63">
            <a:extLst>
              <a:ext uri="{FF2B5EF4-FFF2-40B4-BE49-F238E27FC236}">
                <a16:creationId xmlns:a16="http://schemas.microsoft.com/office/drawing/2014/main" id="{FCBC1F9C-EE29-FE49-9DB9-60C0EC916993}"/>
              </a:ext>
            </a:extLst>
          </p:cNvPr>
          <p:cNvSpPr txBox="1">
            <a:spLocks noChangeArrowheads="1"/>
          </p:cNvSpPr>
          <p:nvPr/>
        </p:nvSpPr>
        <p:spPr>
          <a:xfrm>
            <a:off x="1907704" y="836712"/>
            <a:ext cx="4680520" cy="57606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00FF"/>
                </a:solidFill>
                <a:ea typeface="American Typewriter" charset="0"/>
                <a:cs typeface="American Typewriter" charset="0"/>
              </a:rPr>
              <a:t>In four+ steps</a:t>
            </a:r>
            <a:endParaRPr lang="en-US" sz="2800" b="1" dirty="0">
              <a:solidFill>
                <a:srgbClr val="0000FF"/>
              </a:solidFill>
              <a:latin typeface="+mn-lt"/>
              <a:ea typeface="American Typewriter" charset="0"/>
              <a:cs typeface="American Typewriter" charset="0"/>
            </a:endParaRPr>
          </a:p>
        </p:txBody>
      </p:sp>
      <p:sp>
        <p:nvSpPr>
          <p:cNvPr id="7" name="Rectangle 63">
            <a:extLst>
              <a:ext uri="{FF2B5EF4-FFF2-40B4-BE49-F238E27FC236}">
                <a16:creationId xmlns:a16="http://schemas.microsoft.com/office/drawing/2014/main" id="{E1C63364-CBAC-4B46-B938-A8D9A978D5B4}"/>
              </a:ext>
            </a:extLst>
          </p:cNvPr>
          <p:cNvSpPr txBox="1">
            <a:spLocks noChangeArrowheads="1"/>
          </p:cNvSpPr>
          <p:nvPr/>
        </p:nvSpPr>
        <p:spPr>
          <a:xfrm>
            <a:off x="362127" y="2348880"/>
            <a:ext cx="8770622" cy="7920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0" dirty="0">
                <a:ea typeface="American Typewriter" charset="0"/>
                <a:cs typeface="American Typewriter" charset="0"/>
              </a:rPr>
              <a:t>Step 2. How to Shrink the signatures. Idea: Signature </a:t>
            </a:r>
            <a:r>
              <a:rPr lang="en-US" sz="2800" b="1" i="1" dirty="0">
                <a:solidFill>
                  <a:srgbClr val="FF0000"/>
                </a:solidFill>
                <a:ea typeface="American Typewriter" charset="0"/>
                <a:cs typeface="American Typewriter" charset="0"/>
              </a:rPr>
              <a:t>Trees</a:t>
            </a:r>
            <a:endParaRPr lang="en-US" sz="2800" b="1" i="1" dirty="0">
              <a:solidFill>
                <a:srgbClr val="FF0000"/>
              </a:solidFill>
              <a:latin typeface="+mn-lt"/>
              <a:ea typeface="American Typewriter" charset="0"/>
              <a:cs typeface="American Typewriter" charset="0"/>
            </a:endParaRPr>
          </a:p>
        </p:txBody>
      </p:sp>
      <p:sp>
        <p:nvSpPr>
          <p:cNvPr id="11" name="Rectangle 63">
            <a:extLst>
              <a:ext uri="{FF2B5EF4-FFF2-40B4-BE49-F238E27FC236}">
                <a16:creationId xmlns:a16="http://schemas.microsoft.com/office/drawing/2014/main" id="{0C3809BB-DCEC-3440-9188-AD4EF65161AD}"/>
              </a:ext>
            </a:extLst>
          </p:cNvPr>
          <p:cNvSpPr txBox="1">
            <a:spLocks noChangeArrowheads="1"/>
          </p:cNvSpPr>
          <p:nvPr/>
        </p:nvSpPr>
        <p:spPr>
          <a:xfrm>
            <a:off x="337882" y="1646336"/>
            <a:ext cx="8770622" cy="7920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0" dirty="0">
                <a:ea typeface="American Typewriter" charset="0"/>
                <a:cs typeface="American Typewriter" charset="0"/>
              </a:rPr>
              <a:t>Step </a:t>
            </a:r>
            <a:r>
              <a:rPr lang="en-US" sz="2800" dirty="0">
                <a:ea typeface="American Typewriter" charset="0"/>
                <a:cs typeface="American Typewriter" charset="0"/>
              </a:rPr>
              <a:t>1</a:t>
            </a:r>
            <a:r>
              <a:rPr lang="en-US" sz="2800" b="0" dirty="0">
                <a:ea typeface="American Typewriter" charset="0"/>
                <a:cs typeface="American Typewriter" charset="0"/>
              </a:rPr>
              <a:t>. Stateful, Growing Signatures. Idea: Signature </a:t>
            </a:r>
            <a:r>
              <a:rPr lang="en-US" sz="2800" b="1" i="1" dirty="0">
                <a:solidFill>
                  <a:srgbClr val="FF0000"/>
                </a:solidFill>
                <a:ea typeface="American Typewriter" charset="0"/>
                <a:cs typeface="American Typewriter" charset="0"/>
              </a:rPr>
              <a:t>Chains</a:t>
            </a:r>
            <a:endParaRPr lang="en-US" sz="2800" b="1" i="1" dirty="0">
              <a:solidFill>
                <a:srgbClr val="FF0000"/>
              </a:solidFill>
              <a:latin typeface="+mn-lt"/>
              <a:ea typeface="American Typewriter" charset="0"/>
              <a:cs typeface="American Typewrit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839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1058936" y="257430"/>
            <a:ext cx="3621247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Step 2.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1BD3684-E7F9-7C47-BD2F-A5A7554CF530}"/>
              </a:ext>
            </a:extLst>
          </p:cNvPr>
          <p:cNvSpPr/>
          <p:nvPr/>
        </p:nvSpPr>
        <p:spPr>
          <a:xfrm>
            <a:off x="3641790" y="410724"/>
            <a:ext cx="44757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ea typeface="American Typewriter" charset="0"/>
                <a:cs typeface="American Typewriter" charset="0"/>
              </a:rPr>
              <a:t>How to Shrink the signatures.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86B2AAC-EB22-3E43-B14A-4F7F00A3D84A}"/>
                  </a:ext>
                </a:extLst>
              </p:cNvPr>
              <p:cNvSpPr/>
              <p:nvPr/>
            </p:nvSpPr>
            <p:spPr>
              <a:xfrm>
                <a:off x="4456536" y="1022186"/>
                <a:ext cx="87934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𝑉</m:t>
                          </m:r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86B2AAC-EB22-3E43-B14A-4F7F00A3D8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6536" y="1022186"/>
                <a:ext cx="879343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8" name="Group 87">
            <a:extLst>
              <a:ext uri="{FF2B5EF4-FFF2-40B4-BE49-F238E27FC236}">
                <a16:creationId xmlns:a16="http://schemas.microsoft.com/office/drawing/2014/main" id="{8E79EBC8-B336-8144-B2BC-E499758E4D2F}"/>
              </a:ext>
            </a:extLst>
          </p:cNvPr>
          <p:cNvGrpSpPr/>
          <p:nvPr/>
        </p:nvGrpSpPr>
        <p:grpSpPr>
          <a:xfrm>
            <a:off x="150162" y="157992"/>
            <a:ext cx="1436200" cy="1923177"/>
            <a:chOff x="439281" y="332520"/>
            <a:chExt cx="1436200" cy="1923177"/>
          </a:xfrm>
        </p:grpSpPr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0AC2AB09-D390-234E-BE49-1F6A97501A82}"/>
                </a:ext>
              </a:extLst>
            </p:cNvPr>
            <p:cNvCxnSpPr/>
            <p:nvPr/>
          </p:nvCxnSpPr>
          <p:spPr>
            <a:xfrm>
              <a:off x="466597" y="332656"/>
              <a:ext cx="0" cy="18423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EDBA6E32-52BF-9A4A-96FE-BEC95016516C}"/>
                </a:ext>
              </a:extLst>
            </p:cNvPr>
            <p:cNvCxnSpPr/>
            <p:nvPr/>
          </p:nvCxnSpPr>
          <p:spPr>
            <a:xfrm>
              <a:off x="1835696" y="332656"/>
              <a:ext cx="0" cy="18423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B5782BB3-58EA-B046-930A-B4C1E1399337}"/>
                </a:ext>
              </a:extLst>
            </p:cNvPr>
            <p:cNvCxnSpPr>
              <a:cxnSpLocks/>
            </p:cNvCxnSpPr>
            <p:nvPr/>
          </p:nvCxnSpPr>
          <p:spPr>
            <a:xfrm>
              <a:off x="439281" y="332656"/>
              <a:ext cx="139641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88AEAF93-8F06-1F48-9138-F24E9D9AA34F}"/>
                </a:ext>
              </a:extLst>
            </p:cNvPr>
            <p:cNvCxnSpPr>
              <a:cxnSpLocks/>
            </p:cNvCxnSpPr>
            <p:nvPr/>
          </p:nvCxnSpPr>
          <p:spPr>
            <a:xfrm>
              <a:off x="439281" y="2175011"/>
              <a:ext cx="139641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7A500820-7202-6048-8018-501EEAB81AA1}"/>
                </a:ext>
              </a:extLst>
            </p:cNvPr>
            <p:cNvCxnSpPr>
              <a:cxnSpLocks/>
            </p:cNvCxnSpPr>
            <p:nvPr/>
          </p:nvCxnSpPr>
          <p:spPr>
            <a:xfrm>
              <a:off x="1087353" y="332520"/>
              <a:ext cx="0" cy="576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C52B9C0F-7868-1443-B0F1-08EFFC4F1BA9}"/>
                </a:ext>
              </a:extLst>
            </p:cNvPr>
            <p:cNvCxnSpPr>
              <a:cxnSpLocks/>
            </p:cNvCxnSpPr>
            <p:nvPr/>
          </p:nvCxnSpPr>
          <p:spPr>
            <a:xfrm>
              <a:off x="466597" y="887115"/>
              <a:ext cx="136909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A322BBD7-C826-374D-AEA7-106691C4FBCB}"/>
                </a:ext>
              </a:extLst>
            </p:cNvPr>
            <p:cNvCxnSpPr>
              <a:cxnSpLocks/>
            </p:cNvCxnSpPr>
            <p:nvPr/>
          </p:nvCxnSpPr>
          <p:spPr>
            <a:xfrm>
              <a:off x="1087353" y="777885"/>
              <a:ext cx="0" cy="1477812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Rectangle 63">
              <a:extLst>
                <a:ext uri="{FF2B5EF4-FFF2-40B4-BE49-F238E27FC236}">
                  <a16:creationId xmlns:a16="http://schemas.microsoft.com/office/drawing/2014/main" id="{D534F272-D216-AA43-A692-C0B11D5B3CFB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473218" y="420282"/>
              <a:ext cx="894751" cy="357603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2000" dirty="0">
                  <a:latin typeface="+mn-lt"/>
                  <a:ea typeface="American Typewriter" charset="0"/>
                  <a:cs typeface="American Typewriter" charset="0"/>
                </a:rPr>
                <a:t>Alice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7" name="Rectangle 63">
                  <a:extLst>
                    <a:ext uri="{FF2B5EF4-FFF2-40B4-BE49-F238E27FC236}">
                      <a16:creationId xmlns:a16="http://schemas.microsoft.com/office/drawing/2014/main" id="{086A7C59-7ACE-1243-8DCD-12D02770265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980730" y="422413"/>
                  <a:ext cx="894751" cy="357603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000" b="0" i="0" dirty="0" smtClean="0">
                            <a:latin typeface="Cambria Math" panose="02040503050406030204" pitchFamily="18" charset="0"/>
                          </a:rPr>
                          <m:t>V</m:t>
                        </m:r>
                        <m:sSub>
                          <m:sSub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𝜖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latin typeface="+mn-lt"/>
                    <a:ea typeface="American Typewriter" charset="0"/>
                    <a:cs typeface="American Typewriter" charset="0"/>
                  </a:endParaRPr>
                </a:p>
              </p:txBody>
            </p:sp>
          </mc:Choice>
          <mc:Fallback xmlns="">
            <p:sp>
              <p:nvSpPr>
                <p:cNvPr id="97" name="Rectangle 63">
                  <a:extLst>
                    <a:ext uri="{FF2B5EF4-FFF2-40B4-BE49-F238E27FC236}">
                      <a16:creationId xmlns:a16="http://schemas.microsoft.com/office/drawing/2014/main" id="{086A7C59-7ACE-1243-8DCD-12D02770265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0730" y="422413"/>
                  <a:ext cx="894751" cy="357603"/>
                </a:xfrm>
                <a:prstGeom prst="rect">
                  <a:avLst/>
                </a:prstGeom>
                <a:blipFill>
                  <a:blip r:embed="rId4"/>
                  <a:stretch>
                    <a:fillRect b="-34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68163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179512" y="332656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Digital Signatures: Definition</a:t>
            </a:r>
            <a:endParaRPr lang="en-US" sz="2400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63">
                <a:extLst>
                  <a:ext uri="{FF2B5EF4-FFF2-40B4-BE49-F238E27FC236}">
                    <a16:creationId xmlns:a16="http://schemas.microsoft.com/office/drawing/2014/main" id="{90051730-6420-9744-A42F-6DFB37D5FA6F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827584" y="1511876"/>
                <a:ext cx="8316416" cy="160515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457200" indent="-457200" algn="l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erican Typewriter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erican Typewriter" charset="0"/>
                          </a:rPr>
                          <m:t>𝑣𝑘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erican Typewriter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erican Typewriter" charset="0"/>
                          </a:rPr>
                          <m:t>𝑠𝑘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←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𝐺𝑒𝑛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" name="Rectangle 63">
                <a:extLst>
                  <a:ext uri="{FF2B5EF4-FFF2-40B4-BE49-F238E27FC236}">
                    <a16:creationId xmlns:a16="http://schemas.microsoft.com/office/drawing/2014/main" id="{90051730-6420-9744-A42F-6DFB37D5FA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1511876"/>
                <a:ext cx="8316416" cy="1605156"/>
              </a:xfrm>
              <a:prstGeom prst="rect">
                <a:avLst/>
              </a:prstGeom>
              <a:blipFill>
                <a:blip r:embed="rId3"/>
                <a:stretch>
                  <a:fillRect l="-13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63">
                <a:extLst>
                  <a:ext uri="{FF2B5EF4-FFF2-40B4-BE49-F238E27FC236}">
                    <a16:creationId xmlns:a16="http://schemas.microsoft.com/office/drawing/2014/main" id="{D3132F03-5EF7-6E49-8840-5BD6C521E0CC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824744" y="2664004"/>
                <a:ext cx="8316416" cy="548972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457200" indent="-457200" algn="l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←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𝑆𝑖𝑔𝑛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Rectangle 63">
                <a:extLst>
                  <a:ext uri="{FF2B5EF4-FFF2-40B4-BE49-F238E27FC236}">
                    <a16:creationId xmlns:a16="http://schemas.microsoft.com/office/drawing/2014/main" id="{D3132F03-5EF7-6E49-8840-5BD6C521E0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744" y="2664004"/>
                <a:ext cx="8316416" cy="548972"/>
              </a:xfrm>
              <a:prstGeom prst="rect">
                <a:avLst/>
              </a:prstGeom>
              <a:blipFill>
                <a:blip r:embed="rId4"/>
                <a:stretch>
                  <a:fillRect l="-1220" t="-4545" b="-2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63">
                <a:extLst>
                  <a:ext uri="{FF2B5EF4-FFF2-40B4-BE49-F238E27FC236}">
                    <a16:creationId xmlns:a16="http://schemas.microsoft.com/office/drawing/2014/main" id="{F863B77A-69EE-1A4A-9602-C0A6C19CB760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827584" y="3384084"/>
                <a:ext cx="8316416" cy="548972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457200" indent="-457200" algn="l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A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𝑐𝑐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(1)/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𝑅𝑒𝑗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(0)←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𝑉𝑒𝑟𝑖𝑓𝑦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𝑣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erican Typewriter" charset="0"/>
                          </a:rPr>
                          <m:t>𝜎</m:t>
                        </m:r>
                      </m:e>
                    </m:d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" name="Rectangle 63">
                <a:extLst>
                  <a:ext uri="{FF2B5EF4-FFF2-40B4-BE49-F238E27FC236}">
                    <a16:creationId xmlns:a16="http://schemas.microsoft.com/office/drawing/2014/main" id="{F863B77A-69EE-1A4A-9602-C0A6C19CB7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3384084"/>
                <a:ext cx="8316416" cy="548972"/>
              </a:xfrm>
              <a:prstGeom prst="rect">
                <a:avLst/>
              </a:prstGeom>
              <a:blipFill>
                <a:blip r:embed="rId5"/>
                <a:stretch>
                  <a:fillRect l="-1374" t="-4545" b="-2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3">
                <a:extLst>
                  <a:ext uri="{FF2B5EF4-FFF2-40B4-BE49-F238E27FC236}">
                    <a16:creationId xmlns:a16="http://schemas.microsoft.com/office/drawing/2014/main" id="{9A3CDCEC-3BC0-FE4B-9D52-9C9B3284C46A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434430" y="4254894"/>
                <a:ext cx="8581528" cy="160515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b="1" i="1" dirty="0">
                    <a:ea typeface="Cambria Math" panose="02040503050406030204" pitchFamily="18" charset="0"/>
                    <a:cs typeface="American Typewriter" charset="0"/>
                  </a:rPr>
                  <a:t>Correctness: </a:t>
                </a:r>
                <a:r>
                  <a:rPr lang="en-US" sz="2800" dirty="0">
                    <a:ea typeface="Cambria Math" panose="02040503050406030204" pitchFamily="18" charset="0"/>
                    <a:cs typeface="American Typewriter" charset="0"/>
                  </a:rPr>
                  <a:t>For all </a:t>
                </a:r>
                <a:r>
                  <a:rPr lang="en-US" sz="2800" dirty="0" err="1">
                    <a:ea typeface="Cambria Math" panose="02040503050406030204" pitchFamily="18" charset="0"/>
                    <a:cs typeface="American Typewriter" charset="0"/>
                  </a:rPr>
                  <a:t>vk</a:t>
                </a:r>
                <a:r>
                  <a:rPr lang="en-US" sz="2800" dirty="0">
                    <a:ea typeface="Cambria Math" panose="02040503050406030204" pitchFamily="18" charset="0"/>
                    <a:cs typeface="American Typewriter" charset="0"/>
                  </a:rPr>
                  <a:t>, sk, m: 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𝑉𝑒𝑟𝑖𝑓𝑦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erican Typewriter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erican Typewriter" charset="0"/>
                          </a:rPr>
                          <m:t>𝑣𝑘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erican Typewriter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erican Typewriter" charset="0"/>
                          </a:rPr>
                          <m:t>𝑚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erican Typewriter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merican Typewriter" charset="0"/>
                          </a:rPr>
                          <m:t>𝑆𝑖𝑔𝑛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𝑠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</m:e>
                    </m:d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accept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</a:t>
                </a:r>
              </a:p>
            </p:txBody>
          </p:sp>
        </mc:Choice>
        <mc:Fallback xmlns="">
          <p:sp>
            <p:nvSpPr>
              <p:cNvPr id="7" name="Rectangle 63">
                <a:extLst>
                  <a:ext uri="{FF2B5EF4-FFF2-40B4-BE49-F238E27FC236}">
                    <a16:creationId xmlns:a16="http://schemas.microsoft.com/office/drawing/2014/main" id="{9A3CDCEC-3BC0-FE4B-9D52-9C9B3284C4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430" y="4254894"/>
                <a:ext cx="8581528" cy="1605156"/>
              </a:xfrm>
              <a:prstGeom prst="rect">
                <a:avLst/>
              </a:prstGeom>
              <a:blipFill>
                <a:blip r:embed="rId6"/>
                <a:stretch>
                  <a:fillRect l="-14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83EECA11-7148-DF49-B1BB-FE727168DDB8}"/>
              </a:ext>
            </a:extLst>
          </p:cNvPr>
          <p:cNvSpPr/>
          <p:nvPr/>
        </p:nvSpPr>
        <p:spPr>
          <a:xfrm>
            <a:off x="467544" y="1844824"/>
            <a:ext cx="216024" cy="223224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63">
                <a:extLst>
                  <a:ext uri="{FF2B5EF4-FFF2-40B4-BE49-F238E27FC236}">
                    <a16:creationId xmlns:a16="http://schemas.microsoft.com/office/drawing/2014/main" id="{087A6882-182A-4D4D-8A9C-37DC2DCA43A5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467544" y="978656"/>
                <a:ext cx="8316416" cy="722152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i="1" dirty="0">
                    <a:solidFill>
                      <a:schemeClr val="tx1"/>
                    </a:solidFill>
                    <a:ea typeface="Cambria Math" panose="02040503050406030204" pitchFamily="18" charset="0"/>
                    <a:cs typeface="American Typewriter" charset="0"/>
                  </a:rPr>
                  <a:t>A triple of PPT algorithms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𝐺𝑒𝑛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𝑆𝑖𝑔𝑛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𝑉𝑒𝑟𝑖𝑓𝑦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+mn-lt"/>
                    <a:ea typeface="American Typewriter" charset="0"/>
                    <a:cs typeface="American Typewriter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+mn-lt"/>
                    <a:ea typeface="American Typewriter" charset="0"/>
                    <a:cs typeface="American Typewriter" charset="0"/>
                  </a:rPr>
                  <a:t>s.t.</a:t>
                </a:r>
                <a:r>
                  <a:rPr lang="en-US" sz="2800" dirty="0">
                    <a:solidFill>
                      <a:schemeClr val="tx1"/>
                    </a:solidFill>
                    <a:latin typeface="+mn-lt"/>
                    <a:ea typeface="American Typewriter" charset="0"/>
                    <a:cs typeface="American Typewriter" charset="0"/>
                  </a:rPr>
                  <a:t> </a:t>
                </a:r>
              </a:p>
            </p:txBody>
          </p:sp>
        </mc:Choice>
        <mc:Fallback xmlns="">
          <p:sp>
            <p:nvSpPr>
              <p:cNvPr id="9" name="Rectangle 63">
                <a:extLst>
                  <a:ext uri="{FF2B5EF4-FFF2-40B4-BE49-F238E27FC236}">
                    <a16:creationId xmlns:a16="http://schemas.microsoft.com/office/drawing/2014/main" id="{087A6882-182A-4D4D-8A9C-37DC2DCA43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978656"/>
                <a:ext cx="8316416" cy="722152"/>
              </a:xfrm>
              <a:prstGeom prst="rect">
                <a:avLst/>
              </a:prstGeom>
              <a:blipFill>
                <a:blip r:embed="rId7"/>
                <a:stretch>
                  <a:fillRect l="-1524" b="-87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6757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1058936" y="257430"/>
            <a:ext cx="3621247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Step 2.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1BD3684-E7F9-7C47-BD2F-A5A7554CF530}"/>
              </a:ext>
            </a:extLst>
          </p:cNvPr>
          <p:cNvSpPr/>
          <p:nvPr/>
        </p:nvSpPr>
        <p:spPr>
          <a:xfrm>
            <a:off x="3641790" y="410724"/>
            <a:ext cx="44757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ea typeface="American Typewriter" charset="0"/>
                <a:cs typeface="American Typewriter" charset="0"/>
              </a:rPr>
              <a:t>How to Shrink the signatures.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3B91B955-0D90-F84D-AB1C-4429F9967345}"/>
                  </a:ext>
                </a:extLst>
              </p:cNvPr>
              <p:cNvSpPr/>
              <p:nvPr/>
            </p:nvSpPr>
            <p:spPr>
              <a:xfrm>
                <a:off x="2233318" y="1911362"/>
                <a:ext cx="87107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𝑉</m:t>
                          </m:r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3B91B955-0D90-F84D-AB1C-4429F99673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3318" y="1911362"/>
                <a:ext cx="871072" cy="523220"/>
              </a:xfrm>
              <a:prstGeom prst="rect">
                <a:avLst/>
              </a:prstGeom>
              <a:blipFill>
                <a:blip r:embed="rId3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7" name="Group 76">
            <a:extLst>
              <a:ext uri="{FF2B5EF4-FFF2-40B4-BE49-F238E27FC236}">
                <a16:creationId xmlns:a16="http://schemas.microsoft.com/office/drawing/2014/main" id="{93C69E2B-BA63-AC41-8744-D7F9CDB68850}"/>
              </a:ext>
            </a:extLst>
          </p:cNvPr>
          <p:cNvGrpSpPr/>
          <p:nvPr/>
        </p:nvGrpSpPr>
        <p:grpSpPr>
          <a:xfrm>
            <a:off x="3027478" y="1022186"/>
            <a:ext cx="3587405" cy="973937"/>
            <a:chOff x="2224507" y="1720334"/>
            <a:chExt cx="3587405" cy="97393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586B2AAC-EB22-3E43-B14A-4F7F00A3D84A}"/>
                    </a:ext>
                  </a:extLst>
                </p:cNvPr>
                <p:cNvSpPr/>
                <p:nvPr/>
              </p:nvSpPr>
              <p:spPr>
                <a:xfrm>
                  <a:off x="3653565" y="1720334"/>
                  <a:ext cx="87934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𝜖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586B2AAC-EB22-3E43-B14A-4F7F00A3D84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53565" y="1720334"/>
                  <a:ext cx="879343" cy="52322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90C74E32-7536-7743-A521-CD942B4705B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24507" y="2259124"/>
              <a:ext cx="1760209" cy="43514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2780C273-CACF-2848-998C-4E1A76306B04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19" y="2253793"/>
              <a:ext cx="1685793" cy="43361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714BFC3B-B78C-264A-8DD7-E832CDB46922}"/>
                  </a:ext>
                </a:extLst>
              </p:cNvPr>
              <p:cNvSpPr/>
              <p:nvPr/>
            </p:nvSpPr>
            <p:spPr>
              <a:xfrm>
                <a:off x="6653256" y="1844164"/>
                <a:ext cx="87107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𝑉</m:t>
                          </m:r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714BFC3B-B78C-264A-8DD7-E832CDB469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3256" y="1844164"/>
                <a:ext cx="871072" cy="523220"/>
              </a:xfrm>
              <a:prstGeom prst="rect">
                <a:avLst/>
              </a:prstGeom>
              <a:blipFill>
                <a:blip r:embed="rId5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7A0D4A33-D640-1E4F-82F1-D6B34F6C81BA}"/>
              </a:ext>
            </a:extLst>
          </p:cNvPr>
          <p:cNvCxnSpPr>
            <a:cxnSpLocks/>
          </p:cNvCxnSpPr>
          <p:nvPr/>
        </p:nvCxnSpPr>
        <p:spPr>
          <a:xfrm flipH="1">
            <a:off x="1406179" y="2446228"/>
            <a:ext cx="1138377" cy="33764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E31C73AD-5CBB-B347-A929-65E9AC3FF543}"/>
              </a:ext>
            </a:extLst>
          </p:cNvPr>
          <p:cNvCxnSpPr>
            <a:cxnSpLocks/>
          </p:cNvCxnSpPr>
          <p:nvPr/>
        </p:nvCxnSpPr>
        <p:spPr>
          <a:xfrm>
            <a:off x="2665366" y="2442998"/>
            <a:ext cx="988199" cy="36729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4187DC88-0F36-4041-A019-97CCC4D51D37}"/>
              </a:ext>
            </a:extLst>
          </p:cNvPr>
          <p:cNvCxnSpPr>
            <a:cxnSpLocks/>
          </p:cNvCxnSpPr>
          <p:nvPr/>
        </p:nvCxnSpPr>
        <p:spPr>
          <a:xfrm flipH="1">
            <a:off x="5785108" y="2421304"/>
            <a:ext cx="1057977" cy="40743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1C10D5CF-C232-9646-82C4-B04F9EAC316A}"/>
              </a:ext>
            </a:extLst>
          </p:cNvPr>
          <p:cNvCxnSpPr>
            <a:cxnSpLocks/>
          </p:cNvCxnSpPr>
          <p:nvPr/>
        </p:nvCxnSpPr>
        <p:spPr>
          <a:xfrm>
            <a:off x="6963895" y="2418074"/>
            <a:ext cx="1341493" cy="41066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Group 56">
            <a:extLst>
              <a:ext uri="{FF2B5EF4-FFF2-40B4-BE49-F238E27FC236}">
                <a16:creationId xmlns:a16="http://schemas.microsoft.com/office/drawing/2014/main" id="{4C9C50EA-3636-4A4D-BAE1-B692840C59B5}"/>
              </a:ext>
            </a:extLst>
          </p:cNvPr>
          <p:cNvGrpSpPr/>
          <p:nvPr/>
        </p:nvGrpSpPr>
        <p:grpSpPr>
          <a:xfrm>
            <a:off x="-36512" y="2783874"/>
            <a:ext cx="2351223" cy="1478488"/>
            <a:chOff x="467544" y="3429000"/>
            <a:chExt cx="2351223" cy="147848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8C56231B-4F62-024B-BA9D-D543A72A54E8}"/>
                    </a:ext>
                  </a:extLst>
                </p:cNvPr>
                <p:cNvSpPr/>
                <p:nvPr/>
              </p:nvSpPr>
              <p:spPr>
                <a:xfrm>
                  <a:off x="1298330" y="3429000"/>
                  <a:ext cx="1031629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8C56231B-4F62-024B-BA9D-D543A72A54E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8330" y="3429000"/>
                  <a:ext cx="1031629" cy="523220"/>
                </a:xfrm>
                <a:prstGeom prst="rect">
                  <a:avLst/>
                </a:prstGeom>
                <a:blipFill>
                  <a:blip r:embed="rId6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5D74A9BF-F556-2E44-9D84-7CFCFC5F637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54314" y="4008294"/>
              <a:ext cx="414132" cy="37597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C331F1D0-E1CB-7C4B-9904-2B27EEFFBA07}"/>
                </a:ext>
              </a:extLst>
            </p:cNvPr>
            <p:cNvCxnSpPr>
              <a:cxnSpLocks/>
            </p:cNvCxnSpPr>
            <p:nvPr/>
          </p:nvCxnSpPr>
          <p:spPr>
            <a:xfrm>
              <a:off x="1689256" y="4005064"/>
              <a:ext cx="401162" cy="37920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F393274A-CD17-A346-86B5-A289E3E3F6EF}"/>
                    </a:ext>
                  </a:extLst>
                </p:cNvPr>
                <p:cNvSpPr/>
                <p:nvPr/>
              </p:nvSpPr>
              <p:spPr>
                <a:xfrm>
                  <a:off x="467544" y="4384268"/>
                  <a:ext cx="1183914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000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F393274A-CD17-A346-86B5-A289E3E3F6E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544" y="4384268"/>
                  <a:ext cx="1183914" cy="523220"/>
                </a:xfrm>
                <a:prstGeom prst="rect">
                  <a:avLst/>
                </a:prstGeom>
                <a:blipFill>
                  <a:blip r:embed="rId7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40E92E11-CB5B-5046-89B5-0793C9E6D3FF}"/>
                    </a:ext>
                  </a:extLst>
                </p:cNvPr>
                <p:cNvSpPr/>
                <p:nvPr/>
              </p:nvSpPr>
              <p:spPr>
                <a:xfrm>
                  <a:off x="1634853" y="4384268"/>
                  <a:ext cx="1183914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001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40E92E11-CB5B-5046-89B5-0793C9E6D3F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4853" y="4384268"/>
                  <a:ext cx="1183914" cy="523220"/>
                </a:xfrm>
                <a:prstGeom prst="rect">
                  <a:avLst/>
                </a:prstGeom>
                <a:blipFill>
                  <a:blip r:embed="rId8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B9AFE111-F9E3-BD4E-BD33-9992C3BAE577}"/>
              </a:ext>
            </a:extLst>
          </p:cNvPr>
          <p:cNvGrpSpPr/>
          <p:nvPr/>
        </p:nvGrpSpPr>
        <p:grpSpPr>
          <a:xfrm>
            <a:off x="2435521" y="2810296"/>
            <a:ext cx="2351223" cy="1478488"/>
            <a:chOff x="467544" y="3429000"/>
            <a:chExt cx="2351223" cy="147848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2CBEFF1A-9C13-5148-A426-AD66D151BCC4}"/>
                    </a:ext>
                  </a:extLst>
                </p:cNvPr>
                <p:cNvSpPr/>
                <p:nvPr/>
              </p:nvSpPr>
              <p:spPr>
                <a:xfrm>
                  <a:off x="1298330" y="3429000"/>
                  <a:ext cx="1031629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2CBEFF1A-9C13-5148-A426-AD66D151BC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8330" y="3429000"/>
                  <a:ext cx="1031629" cy="523220"/>
                </a:xfrm>
                <a:prstGeom prst="rect">
                  <a:avLst/>
                </a:prstGeom>
                <a:blipFill>
                  <a:blip r:embed="rId9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A953360E-E2AC-2F4F-8D4E-765C737080C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54314" y="4008294"/>
              <a:ext cx="414132" cy="37597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A632B8DA-E3C1-5744-9E9F-8E6E8469DC1E}"/>
                </a:ext>
              </a:extLst>
            </p:cNvPr>
            <p:cNvCxnSpPr>
              <a:cxnSpLocks/>
            </p:cNvCxnSpPr>
            <p:nvPr/>
          </p:nvCxnSpPr>
          <p:spPr>
            <a:xfrm>
              <a:off x="1689256" y="4005064"/>
              <a:ext cx="401162" cy="37920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Rectangle 61">
                  <a:extLst>
                    <a:ext uri="{FF2B5EF4-FFF2-40B4-BE49-F238E27FC236}">
                      <a16:creationId xmlns:a16="http://schemas.microsoft.com/office/drawing/2014/main" id="{89F633A2-9C6D-FF42-B35D-2E4D480DB1ED}"/>
                    </a:ext>
                  </a:extLst>
                </p:cNvPr>
                <p:cNvSpPr/>
                <p:nvPr/>
              </p:nvSpPr>
              <p:spPr>
                <a:xfrm>
                  <a:off x="467544" y="4384268"/>
                  <a:ext cx="1183914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010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2" name="Rectangle 61">
                  <a:extLst>
                    <a:ext uri="{FF2B5EF4-FFF2-40B4-BE49-F238E27FC236}">
                      <a16:creationId xmlns:a16="http://schemas.microsoft.com/office/drawing/2014/main" id="{89F633A2-9C6D-FF42-B35D-2E4D480DB1E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544" y="4384268"/>
                  <a:ext cx="1183914" cy="523220"/>
                </a:xfrm>
                <a:prstGeom prst="rect">
                  <a:avLst/>
                </a:prstGeom>
                <a:blipFill>
                  <a:blip r:embed="rId10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DC8FB157-C408-F741-AFA8-58D4E9523654}"/>
                    </a:ext>
                  </a:extLst>
                </p:cNvPr>
                <p:cNvSpPr/>
                <p:nvPr/>
              </p:nvSpPr>
              <p:spPr>
                <a:xfrm>
                  <a:off x="1634853" y="4384268"/>
                  <a:ext cx="1183914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011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DC8FB157-C408-F741-AFA8-58D4E952365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4853" y="4384268"/>
                  <a:ext cx="1183914" cy="523220"/>
                </a:xfrm>
                <a:prstGeom prst="rect">
                  <a:avLst/>
                </a:prstGeom>
                <a:blipFill>
                  <a:blip r:embed="rId11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9BABC75D-BFE0-ED49-AC84-13E69BDB6FBF}"/>
              </a:ext>
            </a:extLst>
          </p:cNvPr>
          <p:cNvGrpSpPr/>
          <p:nvPr/>
        </p:nvGrpSpPr>
        <p:grpSpPr>
          <a:xfrm>
            <a:off x="4645763" y="2855882"/>
            <a:ext cx="2342952" cy="1478488"/>
            <a:chOff x="467544" y="3429000"/>
            <a:chExt cx="2342952" cy="147848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id="{7C2AB422-6F06-E54A-AC78-44B5DC4E7360}"/>
                    </a:ext>
                  </a:extLst>
                </p:cNvPr>
                <p:cNvSpPr/>
                <p:nvPr/>
              </p:nvSpPr>
              <p:spPr>
                <a:xfrm>
                  <a:off x="1298330" y="3429000"/>
                  <a:ext cx="1023357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id="{7C2AB422-6F06-E54A-AC78-44B5DC4E736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8330" y="3429000"/>
                  <a:ext cx="1023357" cy="523220"/>
                </a:xfrm>
                <a:prstGeom prst="rect">
                  <a:avLst/>
                </a:prstGeom>
                <a:blipFill>
                  <a:blip r:embed="rId12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9B3D8EF9-49F5-C14C-BD18-8FA9A271BF7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54314" y="4008294"/>
              <a:ext cx="414132" cy="37597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23A6A7A1-4C9B-C847-B6A4-0BDF7D117B00}"/>
                </a:ext>
              </a:extLst>
            </p:cNvPr>
            <p:cNvCxnSpPr>
              <a:cxnSpLocks/>
            </p:cNvCxnSpPr>
            <p:nvPr/>
          </p:nvCxnSpPr>
          <p:spPr>
            <a:xfrm>
              <a:off x="1689256" y="4005064"/>
              <a:ext cx="401162" cy="37920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Rectangle 68">
                  <a:extLst>
                    <a:ext uri="{FF2B5EF4-FFF2-40B4-BE49-F238E27FC236}">
                      <a16:creationId xmlns:a16="http://schemas.microsoft.com/office/drawing/2014/main" id="{A9D41594-6BF3-9740-A6BE-26D16E880A1A}"/>
                    </a:ext>
                  </a:extLst>
                </p:cNvPr>
                <p:cNvSpPr/>
                <p:nvPr/>
              </p:nvSpPr>
              <p:spPr>
                <a:xfrm>
                  <a:off x="467544" y="4384268"/>
                  <a:ext cx="117564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100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9" name="Rectangle 68">
                  <a:extLst>
                    <a:ext uri="{FF2B5EF4-FFF2-40B4-BE49-F238E27FC236}">
                      <a16:creationId xmlns:a16="http://schemas.microsoft.com/office/drawing/2014/main" id="{A9D41594-6BF3-9740-A6BE-26D16E880A1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544" y="4384268"/>
                  <a:ext cx="1175643" cy="523220"/>
                </a:xfrm>
                <a:prstGeom prst="rect">
                  <a:avLst/>
                </a:prstGeom>
                <a:blipFill>
                  <a:blip r:embed="rId13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Rectangle 69">
                  <a:extLst>
                    <a:ext uri="{FF2B5EF4-FFF2-40B4-BE49-F238E27FC236}">
                      <a16:creationId xmlns:a16="http://schemas.microsoft.com/office/drawing/2014/main" id="{A2621BB7-4779-4246-B5F3-0B502152A178}"/>
                    </a:ext>
                  </a:extLst>
                </p:cNvPr>
                <p:cNvSpPr/>
                <p:nvPr/>
              </p:nvSpPr>
              <p:spPr>
                <a:xfrm>
                  <a:off x="1634853" y="4384268"/>
                  <a:ext cx="117564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101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0" name="Rectangle 69">
                  <a:extLst>
                    <a:ext uri="{FF2B5EF4-FFF2-40B4-BE49-F238E27FC236}">
                      <a16:creationId xmlns:a16="http://schemas.microsoft.com/office/drawing/2014/main" id="{A2621BB7-4779-4246-B5F3-0B502152A1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4853" y="4384268"/>
                  <a:ext cx="1175643" cy="523220"/>
                </a:xfrm>
                <a:prstGeom prst="rect">
                  <a:avLst/>
                </a:prstGeom>
                <a:blipFill>
                  <a:blip r:embed="rId14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B293D1CC-8EFB-544A-94ED-D6279AE11957}"/>
              </a:ext>
            </a:extLst>
          </p:cNvPr>
          <p:cNvGrpSpPr/>
          <p:nvPr/>
        </p:nvGrpSpPr>
        <p:grpSpPr>
          <a:xfrm>
            <a:off x="6855982" y="2882304"/>
            <a:ext cx="2342952" cy="1478488"/>
            <a:chOff x="467544" y="3429000"/>
            <a:chExt cx="2342952" cy="147848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Rectangle 71">
                  <a:extLst>
                    <a:ext uri="{FF2B5EF4-FFF2-40B4-BE49-F238E27FC236}">
                      <a16:creationId xmlns:a16="http://schemas.microsoft.com/office/drawing/2014/main" id="{A5E6ED31-3A64-D64B-9CF8-68B0146CD9B3}"/>
                    </a:ext>
                  </a:extLst>
                </p:cNvPr>
                <p:cNvSpPr/>
                <p:nvPr/>
              </p:nvSpPr>
              <p:spPr>
                <a:xfrm>
                  <a:off x="1298330" y="3429000"/>
                  <a:ext cx="1023357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2" name="Rectangle 71">
                  <a:extLst>
                    <a:ext uri="{FF2B5EF4-FFF2-40B4-BE49-F238E27FC236}">
                      <a16:creationId xmlns:a16="http://schemas.microsoft.com/office/drawing/2014/main" id="{A5E6ED31-3A64-D64B-9CF8-68B0146CD9B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8330" y="3429000"/>
                  <a:ext cx="1023357" cy="523220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8C70CE96-43E3-B148-8B39-CD827584DB2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54314" y="4008294"/>
              <a:ext cx="414132" cy="37597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31B18DF0-9463-1941-91C1-CAB443F134D8}"/>
                </a:ext>
              </a:extLst>
            </p:cNvPr>
            <p:cNvCxnSpPr>
              <a:cxnSpLocks/>
            </p:cNvCxnSpPr>
            <p:nvPr/>
          </p:nvCxnSpPr>
          <p:spPr>
            <a:xfrm>
              <a:off x="1689256" y="4005064"/>
              <a:ext cx="401162" cy="37920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Rectangle 74">
                  <a:extLst>
                    <a:ext uri="{FF2B5EF4-FFF2-40B4-BE49-F238E27FC236}">
                      <a16:creationId xmlns:a16="http://schemas.microsoft.com/office/drawing/2014/main" id="{2591E9F7-4693-F641-AB4F-60470CB26A0E}"/>
                    </a:ext>
                  </a:extLst>
                </p:cNvPr>
                <p:cNvSpPr/>
                <p:nvPr/>
              </p:nvSpPr>
              <p:spPr>
                <a:xfrm>
                  <a:off x="467544" y="4384268"/>
                  <a:ext cx="117564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110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5" name="Rectangle 74">
                  <a:extLst>
                    <a:ext uri="{FF2B5EF4-FFF2-40B4-BE49-F238E27FC236}">
                      <a16:creationId xmlns:a16="http://schemas.microsoft.com/office/drawing/2014/main" id="{2591E9F7-4693-F641-AB4F-60470CB26A0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544" y="4384268"/>
                  <a:ext cx="1175643" cy="523220"/>
                </a:xfrm>
                <a:prstGeom prst="rect">
                  <a:avLst/>
                </a:prstGeom>
                <a:blipFill>
                  <a:blip r:embed="rId16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Rectangle 75">
                  <a:extLst>
                    <a:ext uri="{FF2B5EF4-FFF2-40B4-BE49-F238E27FC236}">
                      <a16:creationId xmlns:a16="http://schemas.microsoft.com/office/drawing/2014/main" id="{AE08ECEC-2942-094D-83F3-D8A4D5DE17CB}"/>
                    </a:ext>
                  </a:extLst>
                </p:cNvPr>
                <p:cNvSpPr/>
                <p:nvPr/>
              </p:nvSpPr>
              <p:spPr>
                <a:xfrm>
                  <a:off x="1634853" y="4384268"/>
                  <a:ext cx="117564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111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6" name="Rectangle 75">
                  <a:extLst>
                    <a:ext uri="{FF2B5EF4-FFF2-40B4-BE49-F238E27FC236}">
                      <a16:creationId xmlns:a16="http://schemas.microsoft.com/office/drawing/2014/main" id="{AE08ECEC-2942-094D-83F3-D8A4D5DE17C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4853" y="4384268"/>
                  <a:ext cx="1175643" cy="523220"/>
                </a:xfrm>
                <a:prstGeom prst="rect">
                  <a:avLst/>
                </a:prstGeom>
                <a:blipFill>
                  <a:blip r:embed="rId17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Rectangle 63">
                <a:extLst>
                  <a:ext uri="{FF2B5EF4-FFF2-40B4-BE49-F238E27FC236}">
                    <a16:creationId xmlns:a16="http://schemas.microsoft.com/office/drawing/2014/main" id="{99BE868D-1EC7-E446-8C18-CD632032A291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251520" y="5085184"/>
                <a:ext cx="8770622" cy="1241673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Alice (the </a:t>
                </a:r>
                <a:r>
                  <a:rPr lang="en-US" sz="2800" i="1" dirty="0">
                    <a:latin typeface="+mn-lt"/>
                    <a:ea typeface="American Typewriter" charset="0"/>
                    <a:cs typeface="American Typewriter" charset="0"/>
                  </a:rPr>
                  <a:t>stateful</a:t>
                </a:r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signer) computes many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𝑉𝐾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𝑆𝐾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)</m:t>
                    </m:r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pairs and arranges them in a tree of depth = sec. param.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𝜆</m:t>
                    </m:r>
                  </m:oMath>
                </a14:m>
                <a:endParaRPr lang="en-US" sz="2800" dirty="0">
                  <a:latin typeface="+mn-lt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86" name="Rectangle 63">
                <a:extLst>
                  <a:ext uri="{FF2B5EF4-FFF2-40B4-BE49-F238E27FC236}">
                    <a16:creationId xmlns:a16="http://schemas.microsoft.com/office/drawing/2014/main" id="{99BE868D-1EC7-E446-8C18-CD632032A2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5085184"/>
                <a:ext cx="8770622" cy="1241673"/>
              </a:xfrm>
              <a:prstGeom prst="rect">
                <a:avLst/>
              </a:prstGeom>
              <a:blipFill>
                <a:blip r:embed="rId18"/>
                <a:stretch>
                  <a:fillRect l="-1445" b="-20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8" name="Group 87">
            <a:extLst>
              <a:ext uri="{FF2B5EF4-FFF2-40B4-BE49-F238E27FC236}">
                <a16:creationId xmlns:a16="http://schemas.microsoft.com/office/drawing/2014/main" id="{8E79EBC8-B336-8144-B2BC-E499758E4D2F}"/>
              </a:ext>
            </a:extLst>
          </p:cNvPr>
          <p:cNvGrpSpPr/>
          <p:nvPr/>
        </p:nvGrpSpPr>
        <p:grpSpPr>
          <a:xfrm>
            <a:off x="150162" y="157992"/>
            <a:ext cx="1436200" cy="1923177"/>
            <a:chOff x="439281" y="332520"/>
            <a:chExt cx="1436200" cy="1923177"/>
          </a:xfrm>
        </p:grpSpPr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0AC2AB09-D390-234E-BE49-1F6A97501A82}"/>
                </a:ext>
              </a:extLst>
            </p:cNvPr>
            <p:cNvCxnSpPr/>
            <p:nvPr/>
          </p:nvCxnSpPr>
          <p:spPr>
            <a:xfrm>
              <a:off x="466597" y="332656"/>
              <a:ext cx="0" cy="18423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EDBA6E32-52BF-9A4A-96FE-BEC95016516C}"/>
                </a:ext>
              </a:extLst>
            </p:cNvPr>
            <p:cNvCxnSpPr/>
            <p:nvPr/>
          </p:nvCxnSpPr>
          <p:spPr>
            <a:xfrm>
              <a:off x="1835696" y="332656"/>
              <a:ext cx="0" cy="18423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B5782BB3-58EA-B046-930A-B4C1E1399337}"/>
                </a:ext>
              </a:extLst>
            </p:cNvPr>
            <p:cNvCxnSpPr>
              <a:cxnSpLocks/>
            </p:cNvCxnSpPr>
            <p:nvPr/>
          </p:nvCxnSpPr>
          <p:spPr>
            <a:xfrm>
              <a:off x="439281" y="332656"/>
              <a:ext cx="139641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88AEAF93-8F06-1F48-9138-F24E9D9AA34F}"/>
                </a:ext>
              </a:extLst>
            </p:cNvPr>
            <p:cNvCxnSpPr>
              <a:cxnSpLocks/>
            </p:cNvCxnSpPr>
            <p:nvPr/>
          </p:nvCxnSpPr>
          <p:spPr>
            <a:xfrm>
              <a:off x="439281" y="2175011"/>
              <a:ext cx="139641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7A500820-7202-6048-8018-501EEAB81AA1}"/>
                </a:ext>
              </a:extLst>
            </p:cNvPr>
            <p:cNvCxnSpPr>
              <a:cxnSpLocks/>
            </p:cNvCxnSpPr>
            <p:nvPr/>
          </p:nvCxnSpPr>
          <p:spPr>
            <a:xfrm>
              <a:off x="1087353" y="332520"/>
              <a:ext cx="0" cy="576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C52B9C0F-7868-1443-B0F1-08EFFC4F1BA9}"/>
                </a:ext>
              </a:extLst>
            </p:cNvPr>
            <p:cNvCxnSpPr>
              <a:cxnSpLocks/>
            </p:cNvCxnSpPr>
            <p:nvPr/>
          </p:nvCxnSpPr>
          <p:spPr>
            <a:xfrm>
              <a:off x="466597" y="887115"/>
              <a:ext cx="136909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A322BBD7-C826-374D-AEA7-106691C4FBCB}"/>
                </a:ext>
              </a:extLst>
            </p:cNvPr>
            <p:cNvCxnSpPr>
              <a:cxnSpLocks/>
            </p:cNvCxnSpPr>
            <p:nvPr/>
          </p:nvCxnSpPr>
          <p:spPr>
            <a:xfrm>
              <a:off x="1087353" y="777885"/>
              <a:ext cx="0" cy="1477812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Rectangle 63">
              <a:extLst>
                <a:ext uri="{FF2B5EF4-FFF2-40B4-BE49-F238E27FC236}">
                  <a16:creationId xmlns:a16="http://schemas.microsoft.com/office/drawing/2014/main" id="{D534F272-D216-AA43-A692-C0B11D5B3CFB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473218" y="420282"/>
              <a:ext cx="894751" cy="357603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2000" dirty="0">
                  <a:latin typeface="+mn-lt"/>
                  <a:ea typeface="American Typewriter" charset="0"/>
                  <a:cs typeface="American Typewriter" charset="0"/>
                </a:rPr>
                <a:t>Alice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7" name="Rectangle 63">
                  <a:extLst>
                    <a:ext uri="{FF2B5EF4-FFF2-40B4-BE49-F238E27FC236}">
                      <a16:creationId xmlns:a16="http://schemas.microsoft.com/office/drawing/2014/main" id="{086A7C59-7ACE-1243-8DCD-12D02770265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980730" y="422413"/>
                  <a:ext cx="894751" cy="357603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000" b="0" i="0" dirty="0" smtClean="0">
                            <a:latin typeface="Cambria Math" panose="02040503050406030204" pitchFamily="18" charset="0"/>
                          </a:rPr>
                          <m:t>V</m:t>
                        </m:r>
                        <m:sSub>
                          <m:sSub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𝜖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latin typeface="+mn-lt"/>
                    <a:ea typeface="American Typewriter" charset="0"/>
                    <a:cs typeface="American Typewriter" charset="0"/>
                  </a:endParaRPr>
                </a:p>
              </p:txBody>
            </p:sp>
          </mc:Choice>
          <mc:Fallback xmlns="">
            <p:sp>
              <p:nvSpPr>
                <p:cNvPr id="97" name="Rectangle 63">
                  <a:extLst>
                    <a:ext uri="{FF2B5EF4-FFF2-40B4-BE49-F238E27FC236}">
                      <a16:creationId xmlns:a16="http://schemas.microsoft.com/office/drawing/2014/main" id="{086A7C59-7ACE-1243-8DCD-12D02770265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0730" y="422413"/>
                  <a:ext cx="894751" cy="357603"/>
                </a:xfrm>
                <a:prstGeom prst="rect">
                  <a:avLst/>
                </a:prstGeom>
                <a:blipFill>
                  <a:blip r:embed="rId19"/>
                  <a:stretch>
                    <a:fillRect b="-34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067131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80">
            <a:extLst>
              <a:ext uri="{FF2B5EF4-FFF2-40B4-BE49-F238E27FC236}">
                <a16:creationId xmlns:a16="http://schemas.microsoft.com/office/drawing/2014/main" id="{6096703C-516D-5349-9880-C0ABC727F58A}"/>
              </a:ext>
            </a:extLst>
          </p:cNvPr>
          <p:cNvSpPr/>
          <p:nvPr/>
        </p:nvSpPr>
        <p:spPr>
          <a:xfrm>
            <a:off x="1043608" y="4901088"/>
            <a:ext cx="7855712" cy="1699482"/>
          </a:xfrm>
          <a:prstGeom prst="rect">
            <a:avLst/>
          </a:prstGeom>
          <a:solidFill>
            <a:schemeClr val="accent1">
              <a:lumMod val="20000"/>
              <a:lumOff val="80000"/>
              <a:alpha val="3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1058936" y="257430"/>
            <a:ext cx="3621247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Step 2.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1BD3684-E7F9-7C47-BD2F-A5A7554CF530}"/>
              </a:ext>
            </a:extLst>
          </p:cNvPr>
          <p:cNvSpPr/>
          <p:nvPr/>
        </p:nvSpPr>
        <p:spPr>
          <a:xfrm>
            <a:off x="3641790" y="410724"/>
            <a:ext cx="44757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ea typeface="American Typewriter" charset="0"/>
                <a:cs typeface="American Typewriter" charset="0"/>
              </a:rPr>
              <a:t>How to Shrink the signatures.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3B91B955-0D90-F84D-AB1C-4429F9967345}"/>
                  </a:ext>
                </a:extLst>
              </p:cNvPr>
              <p:cNvSpPr/>
              <p:nvPr/>
            </p:nvSpPr>
            <p:spPr>
              <a:xfrm>
                <a:off x="2233318" y="1911362"/>
                <a:ext cx="87107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𝑉</m:t>
                          </m:r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3B91B955-0D90-F84D-AB1C-4429F99673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3318" y="1911362"/>
                <a:ext cx="871072" cy="523220"/>
              </a:xfrm>
              <a:prstGeom prst="rect">
                <a:avLst/>
              </a:prstGeom>
              <a:blipFill>
                <a:blip r:embed="rId3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7" name="Group 76">
            <a:extLst>
              <a:ext uri="{FF2B5EF4-FFF2-40B4-BE49-F238E27FC236}">
                <a16:creationId xmlns:a16="http://schemas.microsoft.com/office/drawing/2014/main" id="{93C69E2B-BA63-AC41-8744-D7F9CDB68850}"/>
              </a:ext>
            </a:extLst>
          </p:cNvPr>
          <p:cNvGrpSpPr/>
          <p:nvPr/>
        </p:nvGrpSpPr>
        <p:grpSpPr>
          <a:xfrm>
            <a:off x="3027478" y="1022186"/>
            <a:ext cx="3587405" cy="973937"/>
            <a:chOff x="2224507" y="1720334"/>
            <a:chExt cx="3587405" cy="97393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586B2AAC-EB22-3E43-B14A-4F7F00A3D84A}"/>
                    </a:ext>
                  </a:extLst>
                </p:cNvPr>
                <p:cNvSpPr/>
                <p:nvPr/>
              </p:nvSpPr>
              <p:spPr>
                <a:xfrm>
                  <a:off x="3653565" y="1720334"/>
                  <a:ext cx="87934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𝜖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586B2AAC-EB22-3E43-B14A-4F7F00A3D84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53565" y="1720334"/>
                  <a:ext cx="879343" cy="52322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90C74E32-7536-7743-A521-CD942B4705B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24507" y="2259124"/>
              <a:ext cx="1760209" cy="43514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2780C273-CACF-2848-998C-4E1A76306B04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19" y="2253793"/>
              <a:ext cx="1685793" cy="43361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714BFC3B-B78C-264A-8DD7-E832CDB46922}"/>
                  </a:ext>
                </a:extLst>
              </p:cNvPr>
              <p:cNvSpPr/>
              <p:nvPr/>
            </p:nvSpPr>
            <p:spPr>
              <a:xfrm>
                <a:off x="6653256" y="1844164"/>
                <a:ext cx="87107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𝑉</m:t>
                          </m:r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714BFC3B-B78C-264A-8DD7-E832CDB469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3256" y="1844164"/>
                <a:ext cx="871072" cy="523220"/>
              </a:xfrm>
              <a:prstGeom prst="rect">
                <a:avLst/>
              </a:prstGeom>
              <a:blipFill>
                <a:blip r:embed="rId5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7A0D4A33-D640-1E4F-82F1-D6B34F6C81BA}"/>
              </a:ext>
            </a:extLst>
          </p:cNvPr>
          <p:cNvCxnSpPr>
            <a:cxnSpLocks/>
          </p:cNvCxnSpPr>
          <p:nvPr/>
        </p:nvCxnSpPr>
        <p:spPr>
          <a:xfrm flipH="1">
            <a:off x="1406179" y="2446228"/>
            <a:ext cx="1138377" cy="33764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E31C73AD-5CBB-B347-A929-65E9AC3FF543}"/>
              </a:ext>
            </a:extLst>
          </p:cNvPr>
          <p:cNvCxnSpPr>
            <a:cxnSpLocks/>
          </p:cNvCxnSpPr>
          <p:nvPr/>
        </p:nvCxnSpPr>
        <p:spPr>
          <a:xfrm>
            <a:off x="2665366" y="2442998"/>
            <a:ext cx="988199" cy="36729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4187DC88-0F36-4041-A019-97CCC4D51D37}"/>
              </a:ext>
            </a:extLst>
          </p:cNvPr>
          <p:cNvCxnSpPr>
            <a:cxnSpLocks/>
          </p:cNvCxnSpPr>
          <p:nvPr/>
        </p:nvCxnSpPr>
        <p:spPr>
          <a:xfrm flipH="1">
            <a:off x="5785108" y="2421304"/>
            <a:ext cx="1057977" cy="40743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1C10D5CF-C232-9646-82C4-B04F9EAC316A}"/>
              </a:ext>
            </a:extLst>
          </p:cNvPr>
          <p:cNvCxnSpPr>
            <a:cxnSpLocks/>
          </p:cNvCxnSpPr>
          <p:nvPr/>
        </p:nvCxnSpPr>
        <p:spPr>
          <a:xfrm>
            <a:off x="6963895" y="2418074"/>
            <a:ext cx="1341493" cy="41066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Group 56">
            <a:extLst>
              <a:ext uri="{FF2B5EF4-FFF2-40B4-BE49-F238E27FC236}">
                <a16:creationId xmlns:a16="http://schemas.microsoft.com/office/drawing/2014/main" id="{4C9C50EA-3636-4A4D-BAE1-B692840C59B5}"/>
              </a:ext>
            </a:extLst>
          </p:cNvPr>
          <p:cNvGrpSpPr/>
          <p:nvPr/>
        </p:nvGrpSpPr>
        <p:grpSpPr>
          <a:xfrm>
            <a:off x="-36512" y="2783874"/>
            <a:ext cx="2351223" cy="1478488"/>
            <a:chOff x="467544" y="3429000"/>
            <a:chExt cx="2351223" cy="147848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8C56231B-4F62-024B-BA9D-D543A72A54E8}"/>
                    </a:ext>
                  </a:extLst>
                </p:cNvPr>
                <p:cNvSpPr/>
                <p:nvPr/>
              </p:nvSpPr>
              <p:spPr>
                <a:xfrm>
                  <a:off x="1298330" y="3429000"/>
                  <a:ext cx="1031629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8C56231B-4F62-024B-BA9D-D543A72A54E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8330" y="3429000"/>
                  <a:ext cx="1031629" cy="523220"/>
                </a:xfrm>
                <a:prstGeom prst="rect">
                  <a:avLst/>
                </a:prstGeom>
                <a:blipFill>
                  <a:blip r:embed="rId6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5D74A9BF-F556-2E44-9D84-7CFCFC5F637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54314" y="4008294"/>
              <a:ext cx="414132" cy="37597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C331F1D0-E1CB-7C4B-9904-2B27EEFFBA07}"/>
                </a:ext>
              </a:extLst>
            </p:cNvPr>
            <p:cNvCxnSpPr>
              <a:cxnSpLocks/>
            </p:cNvCxnSpPr>
            <p:nvPr/>
          </p:nvCxnSpPr>
          <p:spPr>
            <a:xfrm>
              <a:off x="1689256" y="4005064"/>
              <a:ext cx="401162" cy="37920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F393274A-CD17-A346-86B5-A289E3E3F6EF}"/>
                    </a:ext>
                  </a:extLst>
                </p:cNvPr>
                <p:cNvSpPr/>
                <p:nvPr/>
              </p:nvSpPr>
              <p:spPr>
                <a:xfrm>
                  <a:off x="467544" y="4384268"/>
                  <a:ext cx="1183914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000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F393274A-CD17-A346-86B5-A289E3E3F6E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544" y="4384268"/>
                  <a:ext cx="1183914" cy="523220"/>
                </a:xfrm>
                <a:prstGeom prst="rect">
                  <a:avLst/>
                </a:prstGeom>
                <a:blipFill>
                  <a:blip r:embed="rId7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40E92E11-CB5B-5046-89B5-0793C9E6D3FF}"/>
                    </a:ext>
                  </a:extLst>
                </p:cNvPr>
                <p:cNvSpPr/>
                <p:nvPr/>
              </p:nvSpPr>
              <p:spPr>
                <a:xfrm>
                  <a:off x="1634853" y="4384268"/>
                  <a:ext cx="1183914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001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40E92E11-CB5B-5046-89B5-0793C9E6D3F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4853" y="4384268"/>
                  <a:ext cx="1183914" cy="523220"/>
                </a:xfrm>
                <a:prstGeom prst="rect">
                  <a:avLst/>
                </a:prstGeom>
                <a:blipFill>
                  <a:blip r:embed="rId8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B9AFE111-F9E3-BD4E-BD33-9992C3BAE577}"/>
              </a:ext>
            </a:extLst>
          </p:cNvPr>
          <p:cNvGrpSpPr/>
          <p:nvPr/>
        </p:nvGrpSpPr>
        <p:grpSpPr>
          <a:xfrm>
            <a:off x="2435521" y="2810296"/>
            <a:ext cx="2351223" cy="1478488"/>
            <a:chOff x="467544" y="3429000"/>
            <a:chExt cx="2351223" cy="147848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2CBEFF1A-9C13-5148-A426-AD66D151BCC4}"/>
                    </a:ext>
                  </a:extLst>
                </p:cNvPr>
                <p:cNvSpPr/>
                <p:nvPr/>
              </p:nvSpPr>
              <p:spPr>
                <a:xfrm>
                  <a:off x="1298330" y="3429000"/>
                  <a:ext cx="1031629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2CBEFF1A-9C13-5148-A426-AD66D151BC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8330" y="3429000"/>
                  <a:ext cx="1031629" cy="523220"/>
                </a:xfrm>
                <a:prstGeom prst="rect">
                  <a:avLst/>
                </a:prstGeom>
                <a:blipFill>
                  <a:blip r:embed="rId9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A953360E-E2AC-2F4F-8D4E-765C737080C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54314" y="4008294"/>
              <a:ext cx="414132" cy="37597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A632B8DA-E3C1-5744-9E9F-8E6E8469DC1E}"/>
                </a:ext>
              </a:extLst>
            </p:cNvPr>
            <p:cNvCxnSpPr>
              <a:cxnSpLocks/>
            </p:cNvCxnSpPr>
            <p:nvPr/>
          </p:nvCxnSpPr>
          <p:spPr>
            <a:xfrm>
              <a:off x="1689256" y="4005064"/>
              <a:ext cx="401162" cy="37920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Rectangle 61">
                  <a:extLst>
                    <a:ext uri="{FF2B5EF4-FFF2-40B4-BE49-F238E27FC236}">
                      <a16:creationId xmlns:a16="http://schemas.microsoft.com/office/drawing/2014/main" id="{89F633A2-9C6D-FF42-B35D-2E4D480DB1ED}"/>
                    </a:ext>
                  </a:extLst>
                </p:cNvPr>
                <p:cNvSpPr/>
                <p:nvPr/>
              </p:nvSpPr>
              <p:spPr>
                <a:xfrm>
                  <a:off x="467544" y="4384268"/>
                  <a:ext cx="1183914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010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2" name="Rectangle 61">
                  <a:extLst>
                    <a:ext uri="{FF2B5EF4-FFF2-40B4-BE49-F238E27FC236}">
                      <a16:creationId xmlns:a16="http://schemas.microsoft.com/office/drawing/2014/main" id="{89F633A2-9C6D-FF42-B35D-2E4D480DB1E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544" y="4384268"/>
                  <a:ext cx="1183914" cy="523220"/>
                </a:xfrm>
                <a:prstGeom prst="rect">
                  <a:avLst/>
                </a:prstGeom>
                <a:blipFill>
                  <a:blip r:embed="rId10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DC8FB157-C408-F741-AFA8-58D4E9523654}"/>
                    </a:ext>
                  </a:extLst>
                </p:cNvPr>
                <p:cNvSpPr/>
                <p:nvPr/>
              </p:nvSpPr>
              <p:spPr>
                <a:xfrm>
                  <a:off x="1634853" y="4384268"/>
                  <a:ext cx="1183914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011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DC8FB157-C408-F741-AFA8-58D4E952365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4853" y="4384268"/>
                  <a:ext cx="1183914" cy="523220"/>
                </a:xfrm>
                <a:prstGeom prst="rect">
                  <a:avLst/>
                </a:prstGeom>
                <a:blipFill>
                  <a:blip r:embed="rId11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9BABC75D-BFE0-ED49-AC84-13E69BDB6FBF}"/>
              </a:ext>
            </a:extLst>
          </p:cNvPr>
          <p:cNvGrpSpPr/>
          <p:nvPr/>
        </p:nvGrpSpPr>
        <p:grpSpPr>
          <a:xfrm>
            <a:off x="4645763" y="2855882"/>
            <a:ext cx="2342952" cy="1478488"/>
            <a:chOff x="467544" y="3429000"/>
            <a:chExt cx="2342952" cy="147848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id="{7C2AB422-6F06-E54A-AC78-44B5DC4E7360}"/>
                    </a:ext>
                  </a:extLst>
                </p:cNvPr>
                <p:cNvSpPr/>
                <p:nvPr/>
              </p:nvSpPr>
              <p:spPr>
                <a:xfrm>
                  <a:off x="1298330" y="3429000"/>
                  <a:ext cx="1023357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id="{7C2AB422-6F06-E54A-AC78-44B5DC4E736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8330" y="3429000"/>
                  <a:ext cx="1023357" cy="523220"/>
                </a:xfrm>
                <a:prstGeom prst="rect">
                  <a:avLst/>
                </a:prstGeom>
                <a:blipFill>
                  <a:blip r:embed="rId12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9B3D8EF9-49F5-C14C-BD18-8FA9A271BF7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54314" y="4008294"/>
              <a:ext cx="414132" cy="37597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23A6A7A1-4C9B-C847-B6A4-0BDF7D117B00}"/>
                </a:ext>
              </a:extLst>
            </p:cNvPr>
            <p:cNvCxnSpPr>
              <a:cxnSpLocks/>
            </p:cNvCxnSpPr>
            <p:nvPr/>
          </p:nvCxnSpPr>
          <p:spPr>
            <a:xfrm>
              <a:off x="1689256" y="4005064"/>
              <a:ext cx="401162" cy="37920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Rectangle 68">
                  <a:extLst>
                    <a:ext uri="{FF2B5EF4-FFF2-40B4-BE49-F238E27FC236}">
                      <a16:creationId xmlns:a16="http://schemas.microsoft.com/office/drawing/2014/main" id="{A9D41594-6BF3-9740-A6BE-26D16E880A1A}"/>
                    </a:ext>
                  </a:extLst>
                </p:cNvPr>
                <p:cNvSpPr/>
                <p:nvPr/>
              </p:nvSpPr>
              <p:spPr>
                <a:xfrm>
                  <a:off x="467544" y="4384268"/>
                  <a:ext cx="117564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100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9" name="Rectangle 68">
                  <a:extLst>
                    <a:ext uri="{FF2B5EF4-FFF2-40B4-BE49-F238E27FC236}">
                      <a16:creationId xmlns:a16="http://schemas.microsoft.com/office/drawing/2014/main" id="{A9D41594-6BF3-9740-A6BE-26D16E880A1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544" y="4384268"/>
                  <a:ext cx="1175643" cy="523220"/>
                </a:xfrm>
                <a:prstGeom prst="rect">
                  <a:avLst/>
                </a:prstGeom>
                <a:blipFill>
                  <a:blip r:embed="rId13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Rectangle 69">
                  <a:extLst>
                    <a:ext uri="{FF2B5EF4-FFF2-40B4-BE49-F238E27FC236}">
                      <a16:creationId xmlns:a16="http://schemas.microsoft.com/office/drawing/2014/main" id="{A2621BB7-4779-4246-B5F3-0B502152A178}"/>
                    </a:ext>
                  </a:extLst>
                </p:cNvPr>
                <p:cNvSpPr/>
                <p:nvPr/>
              </p:nvSpPr>
              <p:spPr>
                <a:xfrm>
                  <a:off x="1634853" y="4384268"/>
                  <a:ext cx="117564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101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0" name="Rectangle 69">
                  <a:extLst>
                    <a:ext uri="{FF2B5EF4-FFF2-40B4-BE49-F238E27FC236}">
                      <a16:creationId xmlns:a16="http://schemas.microsoft.com/office/drawing/2014/main" id="{A2621BB7-4779-4246-B5F3-0B502152A1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4853" y="4384268"/>
                  <a:ext cx="1175643" cy="523220"/>
                </a:xfrm>
                <a:prstGeom prst="rect">
                  <a:avLst/>
                </a:prstGeom>
                <a:blipFill>
                  <a:blip r:embed="rId14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B293D1CC-8EFB-544A-94ED-D6279AE11957}"/>
              </a:ext>
            </a:extLst>
          </p:cNvPr>
          <p:cNvGrpSpPr/>
          <p:nvPr/>
        </p:nvGrpSpPr>
        <p:grpSpPr>
          <a:xfrm>
            <a:off x="6855982" y="2882304"/>
            <a:ext cx="2342952" cy="1478488"/>
            <a:chOff x="467544" y="3429000"/>
            <a:chExt cx="2342952" cy="147848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Rectangle 71">
                  <a:extLst>
                    <a:ext uri="{FF2B5EF4-FFF2-40B4-BE49-F238E27FC236}">
                      <a16:creationId xmlns:a16="http://schemas.microsoft.com/office/drawing/2014/main" id="{A5E6ED31-3A64-D64B-9CF8-68B0146CD9B3}"/>
                    </a:ext>
                  </a:extLst>
                </p:cNvPr>
                <p:cNvSpPr/>
                <p:nvPr/>
              </p:nvSpPr>
              <p:spPr>
                <a:xfrm>
                  <a:off x="1298330" y="3429000"/>
                  <a:ext cx="1023357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2" name="Rectangle 71">
                  <a:extLst>
                    <a:ext uri="{FF2B5EF4-FFF2-40B4-BE49-F238E27FC236}">
                      <a16:creationId xmlns:a16="http://schemas.microsoft.com/office/drawing/2014/main" id="{A5E6ED31-3A64-D64B-9CF8-68B0146CD9B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8330" y="3429000"/>
                  <a:ext cx="1023357" cy="523220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8C70CE96-43E3-B148-8B39-CD827584DB2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54314" y="4008294"/>
              <a:ext cx="414132" cy="37597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31B18DF0-9463-1941-91C1-CAB443F134D8}"/>
                </a:ext>
              </a:extLst>
            </p:cNvPr>
            <p:cNvCxnSpPr>
              <a:cxnSpLocks/>
            </p:cNvCxnSpPr>
            <p:nvPr/>
          </p:nvCxnSpPr>
          <p:spPr>
            <a:xfrm>
              <a:off x="1689256" y="4005064"/>
              <a:ext cx="401162" cy="37920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Rectangle 74">
                  <a:extLst>
                    <a:ext uri="{FF2B5EF4-FFF2-40B4-BE49-F238E27FC236}">
                      <a16:creationId xmlns:a16="http://schemas.microsoft.com/office/drawing/2014/main" id="{2591E9F7-4693-F641-AB4F-60470CB26A0E}"/>
                    </a:ext>
                  </a:extLst>
                </p:cNvPr>
                <p:cNvSpPr/>
                <p:nvPr/>
              </p:nvSpPr>
              <p:spPr>
                <a:xfrm>
                  <a:off x="467544" y="4384268"/>
                  <a:ext cx="117564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110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5" name="Rectangle 74">
                  <a:extLst>
                    <a:ext uri="{FF2B5EF4-FFF2-40B4-BE49-F238E27FC236}">
                      <a16:creationId xmlns:a16="http://schemas.microsoft.com/office/drawing/2014/main" id="{2591E9F7-4693-F641-AB4F-60470CB26A0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544" y="4384268"/>
                  <a:ext cx="1175643" cy="523220"/>
                </a:xfrm>
                <a:prstGeom prst="rect">
                  <a:avLst/>
                </a:prstGeom>
                <a:blipFill>
                  <a:blip r:embed="rId16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Rectangle 75">
                  <a:extLst>
                    <a:ext uri="{FF2B5EF4-FFF2-40B4-BE49-F238E27FC236}">
                      <a16:creationId xmlns:a16="http://schemas.microsoft.com/office/drawing/2014/main" id="{AE08ECEC-2942-094D-83F3-D8A4D5DE17CB}"/>
                    </a:ext>
                  </a:extLst>
                </p:cNvPr>
                <p:cNvSpPr/>
                <p:nvPr/>
              </p:nvSpPr>
              <p:spPr>
                <a:xfrm>
                  <a:off x="1634853" y="4384268"/>
                  <a:ext cx="117564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111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6" name="Rectangle 75">
                  <a:extLst>
                    <a:ext uri="{FF2B5EF4-FFF2-40B4-BE49-F238E27FC236}">
                      <a16:creationId xmlns:a16="http://schemas.microsoft.com/office/drawing/2014/main" id="{AE08ECEC-2942-094D-83F3-D8A4D5DE17C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4853" y="4384268"/>
                  <a:ext cx="1175643" cy="523220"/>
                </a:xfrm>
                <a:prstGeom prst="rect">
                  <a:avLst/>
                </a:prstGeom>
                <a:blipFill>
                  <a:blip r:embed="rId17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Rectangle 63">
                <a:extLst>
                  <a:ext uri="{FF2B5EF4-FFF2-40B4-BE49-F238E27FC236}">
                    <a16:creationId xmlns:a16="http://schemas.microsoft.com/office/drawing/2014/main" id="{99BE868D-1EC7-E446-8C18-CD632032A291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115616" y="4901088"/>
                <a:ext cx="6466567" cy="522288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b="1" dirty="0">
                    <a:latin typeface="+mn-lt"/>
                    <a:ea typeface="American Typewriter" charset="0"/>
                    <a:cs typeface="American Typewriter" charset="0"/>
                  </a:rPr>
                  <a:t>Signature of the first message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sz="2800" b="1" dirty="0">
                  <a:latin typeface="+mn-lt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86" name="Rectangle 63">
                <a:extLst>
                  <a:ext uri="{FF2B5EF4-FFF2-40B4-BE49-F238E27FC236}">
                    <a16:creationId xmlns:a16="http://schemas.microsoft.com/office/drawing/2014/main" id="{99BE868D-1EC7-E446-8C18-CD632032A2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4901088"/>
                <a:ext cx="6466567" cy="522288"/>
              </a:xfrm>
              <a:prstGeom prst="rect">
                <a:avLst/>
              </a:prstGeom>
              <a:blipFill>
                <a:blip r:embed="rId18"/>
                <a:stretch>
                  <a:fillRect l="-1957" t="-9302" b="-27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0" name="Group 39">
            <a:extLst>
              <a:ext uri="{FF2B5EF4-FFF2-40B4-BE49-F238E27FC236}">
                <a16:creationId xmlns:a16="http://schemas.microsoft.com/office/drawing/2014/main" id="{BD87C918-E3BA-D44C-AD1E-EF893FA8BF29}"/>
              </a:ext>
            </a:extLst>
          </p:cNvPr>
          <p:cNvGrpSpPr/>
          <p:nvPr/>
        </p:nvGrpSpPr>
        <p:grpSpPr>
          <a:xfrm>
            <a:off x="683568" y="955451"/>
            <a:ext cx="4543833" cy="2761581"/>
            <a:chOff x="484088" y="910350"/>
            <a:chExt cx="4543833" cy="276158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4E4F1B0E-4A08-E14A-A7C1-1E9CD0D4F370}"/>
                    </a:ext>
                  </a:extLst>
                </p:cNvPr>
                <p:cNvSpPr/>
                <p:nvPr/>
              </p:nvSpPr>
              <p:spPr>
                <a:xfrm>
                  <a:off x="4265347" y="1757306"/>
                  <a:ext cx="637161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𝝈</m:t>
                            </m:r>
                          </m:e>
                          <m:sub>
                            <m:r>
                              <a:rPr lang="en-US" sz="28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𝝐</m:t>
                            </m:r>
                          </m:sub>
                        </m:sSub>
                      </m:oMath>
                    </m:oMathPara>
                  </a14:m>
                  <a:endParaRPr lang="en-US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4E4F1B0E-4A08-E14A-A7C1-1E9CD0D4F37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65347" y="1757306"/>
                  <a:ext cx="637161" cy="523220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3" name="Arc 42">
              <a:extLst>
                <a:ext uri="{FF2B5EF4-FFF2-40B4-BE49-F238E27FC236}">
                  <a16:creationId xmlns:a16="http://schemas.microsoft.com/office/drawing/2014/main" id="{3F1C9C20-6E25-7946-9C15-14AEC1A6A224}"/>
                </a:ext>
              </a:extLst>
            </p:cNvPr>
            <p:cNvSpPr/>
            <p:nvPr/>
          </p:nvSpPr>
          <p:spPr>
            <a:xfrm rot="8118830">
              <a:off x="4113521" y="910350"/>
              <a:ext cx="914400" cy="914400"/>
            </a:xfrm>
            <a:prstGeom prst="arc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F1CF1D11-B921-BA42-A8FC-081B62F6F2F5}"/>
                    </a:ext>
                  </a:extLst>
                </p:cNvPr>
                <p:cNvSpPr/>
                <p:nvPr/>
              </p:nvSpPr>
              <p:spPr>
                <a:xfrm>
                  <a:off x="2122530" y="2594272"/>
                  <a:ext cx="66441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𝝈</m:t>
                            </m:r>
                          </m:e>
                          <m:sub>
                            <m:r>
                              <a:rPr lang="en-US" sz="28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oMath>
                    </m:oMathPara>
                  </a14:m>
                  <a:endParaRPr lang="en-US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F1CF1D11-B921-BA42-A8FC-081B62F6F2F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22530" y="2594272"/>
                  <a:ext cx="664413" cy="523220"/>
                </a:xfrm>
                <a:prstGeom prst="rect">
                  <a:avLst/>
                </a:prstGeom>
                <a:blipFill>
                  <a:blip r:embed="rId20"/>
                  <a:stretch>
                    <a:fillRect b="-23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9" name="Arc 48">
              <a:extLst>
                <a:ext uri="{FF2B5EF4-FFF2-40B4-BE49-F238E27FC236}">
                  <a16:creationId xmlns:a16="http://schemas.microsoft.com/office/drawing/2014/main" id="{FE09E1A2-7F9F-3D41-9C99-C9F0C30FC5E0}"/>
                </a:ext>
              </a:extLst>
            </p:cNvPr>
            <p:cNvSpPr/>
            <p:nvPr/>
          </p:nvSpPr>
          <p:spPr>
            <a:xfrm rot="8118830">
              <a:off x="1970704" y="1747316"/>
              <a:ext cx="914400" cy="914400"/>
            </a:xfrm>
            <a:prstGeom prst="arc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56558157-5A58-CC40-8CEC-ED2D710F855D}"/>
                    </a:ext>
                  </a:extLst>
                </p:cNvPr>
                <p:cNvSpPr/>
                <p:nvPr/>
              </p:nvSpPr>
              <p:spPr>
                <a:xfrm>
                  <a:off x="1214036" y="3148711"/>
                  <a:ext cx="821507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𝝈</m:t>
                            </m:r>
                          </m:e>
                          <m:sub>
                            <m:r>
                              <a:rPr lang="en-US" sz="28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𝟎𝟎</m:t>
                            </m:r>
                          </m:sub>
                        </m:sSub>
                      </m:oMath>
                    </m:oMathPara>
                  </a14:m>
                  <a:endParaRPr lang="en-US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56558157-5A58-CC40-8CEC-ED2D710F855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4036" y="3148711"/>
                  <a:ext cx="821507" cy="523220"/>
                </a:xfrm>
                <a:prstGeom prst="rect">
                  <a:avLst/>
                </a:prstGeom>
                <a:blipFill>
                  <a:blip r:embed="rId21"/>
                  <a:stretch>
                    <a:fillRect b="-476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3" name="Arc 52">
              <a:extLst>
                <a:ext uri="{FF2B5EF4-FFF2-40B4-BE49-F238E27FC236}">
                  <a16:creationId xmlns:a16="http://schemas.microsoft.com/office/drawing/2014/main" id="{5CA65186-D18C-3440-BC39-EFFADB283DF4}"/>
                </a:ext>
              </a:extLst>
            </p:cNvPr>
            <p:cNvSpPr/>
            <p:nvPr/>
          </p:nvSpPr>
          <p:spPr>
            <a:xfrm rot="8118830">
              <a:off x="484088" y="2656998"/>
              <a:ext cx="914400" cy="914400"/>
            </a:xfrm>
            <a:prstGeom prst="arc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4" name="Rectangle 63">
            <a:extLst>
              <a:ext uri="{FF2B5EF4-FFF2-40B4-BE49-F238E27FC236}">
                <a16:creationId xmlns:a16="http://schemas.microsoft.com/office/drawing/2014/main" id="{2C11A253-BC70-F546-B6C8-79FA31A6BD20}"/>
              </a:ext>
            </a:extLst>
          </p:cNvPr>
          <p:cNvSpPr txBox="1">
            <a:spLocks noChangeArrowheads="1"/>
          </p:cNvSpPr>
          <p:nvPr/>
        </p:nvSpPr>
        <p:spPr>
          <a:xfrm>
            <a:off x="179512" y="5426992"/>
            <a:ext cx="8770622" cy="5222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800" dirty="0">
              <a:latin typeface="+mn-lt"/>
              <a:ea typeface="American Typewriter" charset="0"/>
              <a:cs typeface="American Typewriter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63">
                <a:extLst>
                  <a:ext uri="{FF2B5EF4-FFF2-40B4-BE49-F238E27FC236}">
                    <a16:creationId xmlns:a16="http://schemas.microsoft.com/office/drawing/2014/main" id="{707D7FBB-CEC4-AC45-9CCF-14D613FEB67B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664778" y="5441384"/>
                <a:ext cx="7363240" cy="522288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Use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𝑉</m:t>
                        </m:r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000</m:t>
                        </m:r>
                      </m:sub>
                    </m:sSub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to sign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.  </a:t>
                </a:r>
              </a:p>
            </p:txBody>
          </p:sp>
        </mc:Choice>
        <mc:Fallback xmlns="">
          <p:sp>
            <p:nvSpPr>
              <p:cNvPr id="55" name="Rectangle 63">
                <a:extLst>
                  <a:ext uri="{FF2B5EF4-FFF2-40B4-BE49-F238E27FC236}">
                    <a16:creationId xmlns:a16="http://schemas.microsoft.com/office/drawing/2014/main" id="{707D7FBB-CEC4-AC45-9CCF-14D613FEB6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4778" y="5441384"/>
                <a:ext cx="7363240" cy="522288"/>
              </a:xfrm>
              <a:prstGeom prst="rect">
                <a:avLst/>
              </a:prstGeom>
              <a:blipFill>
                <a:blip r:embed="rId22"/>
                <a:stretch>
                  <a:fillRect l="-1897" t="-11905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6" name="Group 55">
            <a:extLst>
              <a:ext uri="{FF2B5EF4-FFF2-40B4-BE49-F238E27FC236}">
                <a16:creationId xmlns:a16="http://schemas.microsoft.com/office/drawing/2014/main" id="{0F845EF6-C255-6044-8BDA-E4F86C1071B4}"/>
              </a:ext>
            </a:extLst>
          </p:cNvPr>
          <p:cNvGrpSpPr/>
          <p:nvPr/>
        </p:nvGrpSpPr>
        <p:grpSpPr>
          <a:xfrm>
            <a:off x="117864" y="4115116"/>
            <a:ext cx="896015" cy="970635"/>
            <a:chOff x="91707" y="4831683"/>
            <a:chExt cx="896015" cy="97063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Rectangle 63">
                  <a:extLst>
                    <a:ext uri="{FF2B5EF4-FFF2-40B4-BE49-F238E27FC236}">
                      <a16:creationId xmlns:a16="http://schemas.microsoft.com/office/drawing/2014/main" id="{372B48A1-1110-6B4A-ACD6-1A49EB582BFF}"/>
                    </a:ext>
                  </a:extLst>
                </p:cNvPr>
                <p:cNvSpPr/>
                <p:nvPr/>
              </p:nvSpPr>
              <p:spPr>
                <a:xfrm>
                  <a:off x="91707" y="5279098"/>
                  <a:ext cx="734945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64" name="Rectangle 63">
                  <a:extLst>
                    <a:ext uri="{FF2B5EF4-FFF2-40B4-BE49-F238E27FC236}">
                      <a16:creationId xmlns:a16="http://schemas.microsoft.com/office/drawing/2014/main" id="{372B48A1-1110-6B4A-ACD6-1A49EB582BF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707" y="5279098"/>
                  <a:ext cx="734945" cy="523220"/>
                </a:xfrm>
                <a:prstGeom prst="rect">
                  <a:avLst/>
                </a:prstGeom>
                <a:blipFill>
                  <a:blip r:embed="rId23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id="{261F1E2A-F10C-AD43-88CE-859103D0094D}"/>
                </a:ext>
              </a:extLst>
            </p:cNvPr>
            <p:cNvCxnSpPr>
              <a:cxnSpLocks/>
            </p:cNvCxnSpPr>
            <p:nvPr/>
          </p:nvCxnSpPr>
          <p:spPr>
            <a:xfrm>
              <a:off x="410189" y="5000503"/>
              <a:ext cx="0" cy="339033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Rectangle 78">
                  <a:extLst>
                    <a:ext uri="{FF2B5EF4-FFF2-40B4-BE49-F238E27FC236}">
                      <a16:creationId xmlns:a16="http://schemas.microsoft.com/office/drawing/2014/main" id="{66688E17-56FA-C94F-A9AA-8EFF4C7A2D59}"/>
                    </a:ext>
                  </a:extLst>
                </p:cNvPr>
                <p:cNvSpPr/>
                <p:nvPr/>
              </p:nvSpPr>
              <p:spPr>
                <a:xfrm>
                  <a:off x="389033" y="4831683"/>
                  <a:ext cx="598689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79" name="Rectangle 78">
                  <a:extLst>
                    <a:ext uri="{FF2B5EF4-FFF2-40B4-BE49-F238E27FC236}">
                      <a16:creationId xmlns:a16="http://schemas.microsoft.com/office/drawing/2014/main" id="{66688E17-56FA-C94F-A9AA-8EFF4C7A2D5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9033" y="4831683"/>
                  <a:ext cx="598689" cy="523220"/>
                </a:xfrm>
                <a:prstGeom prst="rect">
                  <a:avLst/>
                </a:prstGeom>
                <a:blipFill>
                  <a:blip r:embed="rId24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Rectangle 63">
                <a:extLst>
                  <a:ext uri="{FF2B5EF4-FFF2-40B4-BE49-F238E27FC236}">
                    <a16:creationId xmlns:a16="http://schemas.microsoft.com/office/drawing/2014/main" id="{DCAB262B-4377-A041-B533-702F2A3F861C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607530" y="6007600"/>
                <a:ext cx="7363240" cy="522288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“Authenticate”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𝑉</m:t>
                        </m:r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000</m:t>
                        </m:r>
                      </m:sub>
                    </m:sSub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using the “signature path”.  </a:t>
                </a:r>
              </a:p>
            </p:txBody>
          </p:sp>
        </mc:Choice>
        <mc:Fallback xmlns="">
          <p:sp>
            <p:nvSpPr>
              <p:cNvPr id="80" name="Rectangle 63">
                <a:extLst>
                  <a:ext uri="{FF2B5EF4-FFF2-40B4-BE49-F238E27FC236}">
                    <a16:creationId xmlns:a16="http://schemas.microsoft.com/office/drawing/2014/main" id="{DCAB262B-4377-A041-B533-702F2A3F86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7530" y="6007600"/>
                <a:ext cx="7363240" cy="522288"/>
              </a:xfrm>
              <a:prstGeom prst="rect">
                <a:avLst/>
              </a:prstGeom>
              <a:blipFill>
                <a:blip r:embed="rId25"/>
                <a:stretch>
                  <a:fillRect l="-1721" t="-9302" r="-2065" b="-30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6356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DB29B4E-D740-4F44-B75B-4FF32D34F964}"/>
              </a:ext>
            </a:extLst>
          </p:cNvPr>
          <p:cNvSpPr/>
          <p:nvPr/>
        </p:nvSpPr>
        <p:spPr>
          <a:xfrm>
            <a:off x="854413" y="4901088"/>
            <a:ext cx="7855712" cy="1699482"/>
          </a:xfrm>
          <a:prstGeom prst="rect">
            <a:avLst/>
          </a:prstGeom>
          <a:solidFill>
            <a:schemeClr val="accent1">
              <a:lumMod val="20000"/>
              <a:lumOff val="80000"/>
              <a:alpha val="3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1058936" y="257430"/>
            <a:ext cx="3621247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Step 2.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1BD3684-E7F9-7C47-BD2F-A5A7554CF530}"/>
              </a:ext>
            </a:extLst>
          </p:cNvPr>
          <p:cNvSpPr/>
          <p:nvPr/>
        </p:nvSpPr>
        <p:spPr>
          <a:xfrm>
            <a:off x="3641790" y="410724"/>
            <a:ext cx="44757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ea typeface="American Typewriter" charset="0"/>
                <a:cs typeface="American Typewriter" charset="0"/>
              </a:rPr>
              <a:t>How to Shrink the signatures.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3B91B955-0D90-F84D-AB1C-4429F9967345}"/>
                  </a:ext>
                </a:extLst>
              </p:cNvPr>
              <p:cNvSpPr/>
              <p:nvPr/>
            </p:nvSpPr>
            <p:spPr>
              <a:xfrm>
                <a:off x="2233318" y="1911362"/>
                <a:ext cx="87107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𝑉</m:t>
                          </m:r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3B91B955-0D90-F84D-AB1C-4429F99673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3318" y="1911362"/>
                <a:ext cx="871072" cy="523220"/>
              </a:xfrm>
              <a:prstGeom prst="rect">
                <a:avLst/>
              </a:prstGeom>
              <a:blipFill>
                <a:blip r:embed="rId3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7" name="Group 76">
            <a:extLst>
              <a:ext uri="{FF2B5EF4-FFF2-40B4-BE49-F238E27FC236}">
                <a16:creationId xmlns:a16="http://schemas.microsoft.com/office/drawing/2014/main" id="{93C69E2B-BA63-AC41-8744-D7F9CDB68850}"/>
              </a:ext>
            </a:extLst>
          </p:cNvPr>
          <p:cNvGrpSpPr/>
          <p:nvPr/>
        </p:nvGrpSpPr>
        <p:grpSpPr>
          <a:xfrm>
            <a:off x="3027478" y="1022186"/>
            <a:ext cx="3587405" cy="973937"/>
            <a:chOff x="2224507" y="1720334"/>
            <a:chExt cx="3587405" cy="97393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586B2AAC-EB22-3E43-B14A-4F7F00A3D84A}"/>
                    </a:ext>
                  </a:extLst>
                </p:cNvPr>
                <p:cNvSpPr/>
                <p:nvPr/>
              </p:nvSpPr>
              <p:spPr>
                <a:xfrm>
                  <a:off x="3653565" y="1720334"/>
                  <a:ext cx="87934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𝜖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586B2AAC-EB22-3E43-B14A-4F7F00A3D84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53565" y="1720334"/>
                  <a:ext cx="879343" cy="52322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90C74E32-7536-7743-A521-CD942B4705B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24507" y="2259124"/>
              <a:ext cx="1760209" cy="43514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2780C273-CACF-2848-998C-4E1A76306B04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19" y="2253793"/>
              <a:ext cx="1685793" cy="43361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714BFC3B-B78C-264A-8DD7-E832CDB46922}"/>
                  </a:ext>
                </a:extLst>
              </p:cNvPr>
              <p:cNvSpPr/>
              <p:nvPr/>
            </p:nvSpPr>
            <p:spPr>
              <a:xfrm>
                <a:off x="6653256" y="1844164"/>
                <a:ext cx="87107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𝑉</m:t>
                          </m:r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714BFC3B-B78C-264A-8DD7-E832CDB469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3256" y="1844164"/>
                <a:ext cx="871072" cy="523220"/>
              </a:xfrm>
              <a:prstGeom prst="rect">
                <a:avLst/>
              </a:prstGeom>
              <a:blipFill>
                <a:blip r:embed="rId5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7A0D4A33-D640-1E4F-82F1-D6B34F6C81BA}"/>
              </a:ext>
            </a:extLst>
          </p:cNvPr>
          <p:cNvCxnSpPr>
            <a:cxnSpLocks/>
          </p:cNvCxnSpPr>
          <p:nvPr/>
        </p:nvCxnSpPr>
        <p:spPr>
          <a:xfrm flipH="1">
            <a:off x="1406179" y="2446228"/>
            <a:ext cx="1138377" cy="33764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E31C73AD-5CBB-B347-A929-65E9AC3FF543}"/>
              </a:ext>
            </a:extLst>
          </p:cNvPr>
          <p:cNvCxnSpPr>
            <a:cxnSpLocks/>
          </p:cNvCxnSpPr>
          <p:nvPr/>
        </p:nvCxnSpPr>
        <p:spPr>
          <a:xfrm>
            <a:off x="2665366" y="2442998"/>
            <a:ext cx="988199" cy="36729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4187DC88-0F36-4041-A019-97CCC4D51D37}"/>
              </a:ext>
            </a:extLst>
          </p:cNvPr>
          <p:cNvCxnSpPr>
            <a:cxnSpLocks/>
          </p:cNvCxnSpPr>
          <p:nvPr/>
        </p:nvCxnSpPr>
        <p:spPr>
          <a:xfrm flipH="1">
            <a:off x="5785108" y="2421304"/>
            <a:ext cx="1057977" cy="40743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1C10D5CF-C232-9646-82C4-B04F9EAC316A}"/>
              </a:ext>
            </a:extLst>
          </p:cNvPr>
          <p:cNvCxnSpPr>
            <a:cxnSpLocks/>
          </p:cNvCxnSpPr>
          <p:nvPr/>
        </p:nvCxnSpPr>
        <p:spPr>
          <a:xfrm>
            <a:off x="6963895" y="2418074"/>
            <a:ext cx="1341493" cy="41066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Group 56">
            <a:extLst>
              <a:ext uri="{FF2B5EF4-FFF2-40B4-BE49-F238E27FC236}">
                <a16:creationId xmlns:a16="http://schemas.microsoft.com/office/drawing/2014/main" id="{4C9C50EA-3636-4A4D-BAE1-B692840C59B5}"/>
              </a:ext>
            </a:extLst>
          </p:cNvPr>
          <p:cNvGrpSpPr/>
          <p:nvPr/>
        </p:nvGrpSpPr>
        <p:grpSpPr>
          <a:xfrm>
            <a:off x="-36512" y="2783874"/>
            <a:ext cx="2351223" cy="1478488"/>
            <a:chOff x="467544" y="3429000"/>
            <a:chExt cx="2351223" cy="147848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8C56231B-4F62-024B-BA9D-D543A72A54E8}"/>
                    </a:ext>
                  </a:extLst>
                </p:cNvPr>
                <p:cNvSpPr/>
                <p:nvPr/>
              </p:nvSpPr>
              <p:spPr>
                <a:xfrm>
                  <a:off x="1298330" y="3429000"/>
                  <a:ext cx="1031629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8C56231B-4F62-024B-BA9D-D543A72A54E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8330" y="3429000"/>
                  <a:ext cx="1031629" cy="523220"/>
                </a:xfrm>
                <a:prstGeom prst="rect">
                  <a:avLst/>
                </a:prstGeom>
                <a:blipFill>
                  <a:blip r:embed="rId6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5D74A9BF-F556-2E44-9D84-7CFCFC5F637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54314" y="4008294"/>
              <a:ext cx="414132" cy="37597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C331F1D0-E1CB-7C4B-9904-2B27EEFFBA07}"/>
                </a:ext>
              </a:extLst>
            </p:cNvPr>
            <p:cNvCxnSpPr>
              <a:cxnSpLocks/>
            </p:cNvCxnSpPr>
            <p:nvPr/>
          </p:nvCxnSpPr>
          <p:spPr>
            <a:xfrm>
              <a:off x="1689256" y="4005064"/>
              <a:ext cx="401162" cy="37920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F393274A-CD17-A346-86B5-A289E3E3F6EF}"/>
                    </a:ext>
                  </a:extLst>
                </p:cNvPr>
                <p:cNvSpPr/>
                <p:nvPr/>
              </p:nvSpPr>
              <p:spPr>
                <a:xfrm>
                  <a:off x="467544" y="4384268"/>
                  <a:ext cx="1183914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000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F393274A-CD17-A346-86B5-A289E3E3F6E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544" y="4384268"/>
                  <a:ext cx="1183914" cy="523220"/>
                </a:xfrm>
                <a:prstGeom prst="rect">
                  <a:avLst/>
                </a:prstGeom>
                <a:blipFill>
                  <a:blip r:embed="rId7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40E92E11-CB5B-5046-89B5-0793C9E6D3FF}"/>
                    </a:ext>
                  </a:extLst>
                </p:cNvPr>
                <p:cNvSpPr/>
                <p:nvPr/>
              </p:nvSpPr>
              <p:spPr>
                <a:xfrm>
                  <a:off x="1634853" y="4384268"/>
                  <a:ext cx="1183914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001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40E92E11-CB5B-5046-89B5-0793C9E6D3F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4853" y="4384268"/>
                  <a:ext cx="1183914" cy="523220"/>
                </a:xfrm>
                <a:prstGeom prst="rect">
                  <a:avLst/>
                </a:prstGeom>
                <a:blipFill>
                  <a:blip r:embed="rId8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B9AFE111-F9E3-BD4E-BD33-9992C3BAE577}"/>
              </a:ext>
            </a:extLst>
          </p:cNvPr>
          <p:cNvGrpSpPr/>
          <p:nvPr/>
        </p:nvGrpSpPr>
        <p:grpSpPr>
          <a:xfrm>
            <a:off x="2435521" y="2810296"/>
            <a:ext cx="2351223" cy="1478488"/>
            <a:chOff x="467544" y="3429000"/>
            <a:chExt cx="2351223" cy="147848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2CBEFF1A-9C13-5148-A426-AD66D151BCC4}"/>
                    </a:ext>
                  </a:extLst>
                </p:cNvPr>
                <p:cNvSpPr/>
                <p:nvPr/>
              </p:nvSpPr>
              <p:spPr>
                <a:xfrm>
                  <a:off x="1298330" y="3429000"/>
                  <a:ext cx="1031629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2CBEFF1A-9C13-5148-A426-AD66D151BC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8330" y="3429000"/>
                  <a:ext cx="1031629" cy="523220"/>
                </a:xfrm>
                <a:prstGeom prst="rect">
                  <a:avLst/>
                </a:prstGeom>
                <a:blipFill>
                  <a:blip r:embed="rId9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A953360E-E2AC-2F4F-8D4E-765C737080C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54314" y="4008294"/>
              <a:ext cx="414132" cy="37597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A632B8DA-E3C1-5744-9E9F-8E6E8469DC1E}"/>
                </a:ext>
              </a:extLst>
            </p:cNvPr>
            <p:cNvCxnSpPr>
              <a:cxnSpLocks/>
            </p:cNvCxnSpPr>
            <p:nvPr/>
          </p:nvCxnSpPr>
          <p:spPr>
            <a:xfrm>
              <a:off x="1689256" y="4005064"/>
              <a:ext cx="401162" cy="37920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Rectangle 61">
                  <a:extLst>
                    <a:ext uri="{FF2B5EF4-FFF2-40B4-BE49-F238E27FC236}">
                      <a16:creationId xmlns:a16="http://schemas.microsoft.com/office/drawing/2014/main" id="{89F633A2-9C6D-FF42-B35D-2E4D480DB1ED}"/>
                    </a:ext>
                  </a:extLst>
                </p:cNvPr>
                <p:cNvSpPr/>
                <p:nvPr/>
              </p:nvSpPr>
              <p:spPr>
                <a:xfrm>
                  <a:off x="467544" y="4384268"/>
                  <a:ext cx="1183914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010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2" name="Rectangle 61">
                  <a:extLst>
                    <a:ext uri="{FF2B5EF4-FFF2-40B4-BE49-F238E27FC236}">
                      <a16:creationId xmlns:a16="http://schemas.microsoft.com/office/drawing/2014/main" id="{89F633A2-9C6D-FF42-B35D-2E4D480DB1E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544" y="4384268"/>
                  <a:ext cx="1183914" cy="523220"/>
                </a:xfrm>
                <a:prstGeom prst="rect">
                  <a:avLst/>
                </a:prstGeom>
                <a:blipFill>
                  <a:blip r:embed="rId10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DC8FB157-C408-F741-AFA8-58D4E9523654}"/>
                    </a:ext>
                  </a:extLst>
                </p:cNvPr>
                <p:cNvSpPr/>
                <p:nvPr/>
              </p:nvSpPr>
              <p:spPr>
                <a:xfrm>
                  <a:off x="1634853" y="4384268"/>
                  <a:ext cx="1183914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011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DC8FB157-C408-F741-AFA8-58D4E952365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4853" y="4384268"/>
                  <a:ext cx="1183914" cy="523220"/>
                </a:xfrm>
                <a:prstGeom prst="rect">
                  <a:avLst/>
                </a:prstGeom>
                <a:blipFill>
                  <a:blip r:embed="rId11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9BABC75D-BFE0-ED49-AC84-13E69BDB6FBF}"/>
              </a:ext>
            </a:extLst>
          </p:cNvPr>
          <p:cNvGrpSpPr/>
          <p:nvPr/>
        </p:nvGrpSpPr>
        <p:grpSpPr>
          <a:xfrm>
            <a:off x="4645763" y="2855882"/>
            <a:ext cx="2342952" cy="1478488"/>
            <a:chOff x="467544" y="3429000"/>
            <a:chExt cx="2342952" cy="147848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id="{7C2AB422-6F06-E54A-AC78-44B5DC4E7360}"/>
                    </a:ext>
                  </a:extLst>
                </p:cNvPr>
                <p:cNvSpPr/>
                <p:nvPr/>
              </p:nvSpPr>
              <p:spPr>
                <a:xfrm>
                  <a:off x="1298330" y="3429000"/>
                  <a:ext cx="1023357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id="{7C2AB422-6F06-E54A-AC78-44B5DC4E736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8330" y="3429000"/>
                  <a:ext cx="1023357" cy="523220"/>
                </a:xfrm>
                <a:prstGeom prst="rect">
                  <a:avLst/>
                </a:prstGeom>
                <a:blipFill>
                  <a:blip r:embed="rId12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9B3D8EF9-49F5-C14C-BD18-8FA9A271BF7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54314" y="4008294"/>
              <a:ext cx="414132" cy="37597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23A6A7A1-4C9B-C847-B6A4-0BDF7D117B00}"/>
                </a:ext>
              </a:extLst>
            </p:cNvPr>
            <p:cNvCxnSpPr>
              <a:cxnSpLocks/>
            </p:cNvCxnSpPr>
            <p:nvPr/>
          </p:nvCxnSpPr>
          <p:spPr>
            <a:xfrm>
              <a:off x="1689256" y="4005064"/>
              <a:ext cx="401162" cy="37920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Rectangle 68">
                  <a:extLst>
                    <a:ext uri="{FF2B5EF4-FFF2-40B4-BE49-F238E27FC236}">
                      <a16:creationId xmlns:a16="http://schemas.microsoft.com/office/drawing/2014/main" id="{A9D41594-6BF3-9740-A6BE-26D16E880A1A}"/>
                    </a:ext>
                  </a:extLst>
                </p:cNvPr>
                <p:cNvSpPr/>
                <p:nvPr/>
              </p:nvSpPr>
              <p:spPr>
                <a:xfrm>
                  <a:off x="467544" y="4384268"/>
                  <a:ext cx="117564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100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9" name="Rectangle 68">
                  <a:extLst>
                    <a:ext uri="{FF2B5EF4-FFF2-40B4-BE49-F238E27FC236}">
                      <a16:creationId xmlns:a16="http://schemas.microsoft.com/office/drawing/2014/main" id="{A9D41594-6BF3-9740-A6BE-26D16E880A1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544" y="4384268"/>
                  <a:ext cx="1175643" cy="523220"/>
                </a:xfrm>
                <a:prstGeom prst="rect">
                  <a:avLst/>
                </a:prstGeom>
                <a:blipFill>
                  <a:blip r:embed="rId13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Rectangle 69">
                  <a:extLst>
                    <a:ext uri="{FF2B5EF4-FFF2-40B4-BE49-F238E27FC236}">
                      <a16:creationId xmlns:a16="http://schemas.microsoft.com/office/drawing/2014/main" id="{A2621BB7-4779-4246-B5F3-0B502152A178}"/>
                    </a:ext>
                  </a:extLst>
                </p:cNvPr>
                <p:cNvSpPr/>
                <p:nvPr/>
              </p:nvSpPr>
              <p:spPr>
                <a:xfrm>
                  <a:off x="1634853" y="4384268"/>
                  <a:ext cx="117564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101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0" name="Rectangle 69">
                  <a:extLst>
                    <a:ext uri="{FF2B5EF4-FFF2-40B4-BE49-F238E27FC236}">
                      <a16:creationId xmlns:a16="http://schemas.microsoft.com/office/drawing/2014/main" id="{A2621BB7-4779-4246-B5F3-0B502152A1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4853" y="4384268"/>
                  <a:ext cx="1175643" cy="523220"/>
                </a:xfrm>
                <a:prstGeom prst="rect">
                  <a:avLst/>
                </a:prstGeom>
                <a:blipFill>
                  <a:blip r:embed="rId14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B293D1CC-8EFB-544A-94ED-D6279AE11957}"/>
              </a:ext>
            </a:extLst>
          </p:cNvPr>
          <p:cNvGrpSpPr/>
          <p:nvPr/>
        </p:nvGrpSpPr>
        <p:grpSpPr>
          <a:xfrm>
            <a:off x="6855982" y="2882304"/>
            <a:ext cx="2342952" cy="1478488"/>
            <a:chOff x="467544" y="3429000"/>
            <a:chExt cx="2342952" cy="147848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Rectangle 71">
                  <a:extLst>
                    <a:ext uri="{FF2B5EF4-FFF2-40B4-BE49-F238E27FC236}">
                      <a16:creationId xmlns:a16="http://schemas.microsoft.com/office/drawing/2014/main" id="{A5E6ED31-3A64-D64B-9CF8-68B0146CD9B3}"/>
                    </a:ext>
                  </a:extLst>
                </p:cNvPr>
                <p:cNvSpPr/>
                <p:nvPr/>
              </p:nvSpPr>
              <p:spPr>
                <a:xfrm>
                  <a:off x="1298330" y="3429000"/>
                  <a:ext cx="1023357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2" name="Rectangle 71">
                  <a:extLst>
                    <a:ext uri="{FF2B5EF4-FFF2-40B4-BE49-F238E27FC236}">
                      <a16:creationId xmlns:a16="http://schemas.microsoft.com/office/drawing/2014/main" id="{A5E6ED31-3A64-D64B-9CF8-68B0146CD9B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8330" y="3429000"/>
                  <a:ext cx="1023357" cy="523220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8C70CE96-43E3-B148-8B39-CD827584DB2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54314" y="4008294"/>
              <a:ext cx="414132" cy="37597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31B18DF0-9463-1941-91C1-CAB443F134D8}"/>
                </a:ext>
              </a:extLst>
            </p:cNvPr>
            <p:cNvCxnSpPr>
              <a:cxnSpLocks/>
            </p:cNvCxnSpPr>
            <p:nvPr/>
          </p:nvCxnSpPr>
          <p:spPr>
            <a:xfrm>
              <a:off x="1689256" y="4005064"/>
              <a:ext cx="401162" cy="37920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Rectangle 74">
                  <a:extLst>
                    <a:ext uri="{FF2B5EF4-FFF2-40B4-BE49-F238E27FC236}">
                      <a16:creationId xmlns:a16="http://schemas.microsoft.com/office/drawing/2014/main" id="{2591E9F7-4693-F641-AB4F-60470CB26A0E}"/>
                    </a:ext>
                  </a:extLst>
                </p:cNvPr>
                <p:cNvSpPr/>
                <p:nvPr/>
              </p:nvSpPr>
              <p:spPr>
                <a:xfrm>
                  <a:off x="467544" y="4384268"/>
                  <a:ext cx="117564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110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5" name="Rectangle 74">
                  <a:extLst>
                    <a:ext uri="{FF2B5EF4-FFF2-40B4-BE49-F238E27FC236}">
                      <a16:creationId xmlns:a16="http://schemas.microsoft.com/office/drawing/2014/main" id="{2591E9F7-4693-F641-AB4F-60470CB26A0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544" y="4384268"/>
                  <a:ext cx="1175643" cy="523220"/>
                </a:xfrm>
                <a:prstGeom prst="rect">
                  <a:avLst/>
                </a:prstGeom>
                <a:blipFill>
                  <a:blip r:embed="rId16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Rectangle 75">
                  <a:extLst>
                    <a:ext uri="{FF2B5EF4-FFF2-40B4-BE49-F238E27FC236}">
                      <a16:creationId xmlns:a16="http://schemas.microsoft.com/office/drawing/2014/main" id="{AE08ECEC-2942-094D-83F3-D8A4D5DE17CB}"/>
                    </a:ext>
                  </a:extLst>
                </p:cNvPr>
                <p:cNvSpPr/>
                <p:nvPr/>
              </p:nvSpPr>
              <p:spPr>
                <a:xfrm>
                  <a:off x="1634853" y="4384268"/>
                  <a:ext cx="117564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111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6" name="Rectangle 75">
                  <a:extLst>
                    <a:ext uri="{FF2B5EF4-FFF2-40B4-BE49-F238E27FC236}">
                      <a16:creationId xmlns:a16="http://schemas.microsoft.com/office/drawing/2014/main" id="{AE08ECEC-2942-094D-83F3-D8A4D5DE17C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4853" y="4384268"/>
                  <a:ext cx="1175643" cy="523220"/>
                </a:xfrm>
                <a:prstGeom prst="rect">
                  <a:avLst/>
                </a:prstGeom>
                <a:blipFill>
                  <a:blip r:embed="rId17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Rectangle 63">
                <a:extLst>
                  <a:ext uri="{FF2B5EF4-FFF2-40B4-BE49-F238E27FC236}">
                    <a16:creationId xmlns:a16="http://schemas.microsoft.com/office/drawing/2014/main" id="{99BE868D-1EC7-E446-8C18-CD632032A291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971600" y="4901088"/>
                <a:ext cx="6466567" cy="522288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b="1" dirty="0">
                    <a:latin typeface="+mn-lt"/>
                    <a:ea typeface="American Typewriter" charset="0"/>
                    <a:cs typeface="American Typewriter" charset="0"/>
                  </a:rPr>
                  <a:t>Signature of the first message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sz="2800" b="1" dirty="0">
                  <a:latin typeface="+mn-lt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86" name="Rectangle 63">
                <a:extLst>
                  <a:ext uri="{FF2B5EF4-FFF2-40B4-BE49-F238E27FC236}">
                    <a16:creationId xmlns:a16="http://schemas.microsoft.com/office/drawing/2014/main" id="{99BE868D-1EC7-E446-8C18-CD632032A2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4901088"/>
                <a:ext cx="6466567" cy="522288"/>
              </a:xfrm>
              <a:prstGeom prst="rect">
                <a:avLst/>
              </a:prstGeom>
              <a:blipFill>
                <a:blip r:embed="rId18"/>
                <a:stretch>
                  <a:fillRect l="-1961" t="-9302" b="-27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0" name="Group 39">
            <a:extLst>
              <a:ext uri="{FF2B5EF4-FFF2-40B4-BE49-F238E27FC236}">
                <a16:creationId xmlns:a16="http://schemas.microsoft.com/office/drawing/2014/main" id="{BD87C918-E3BA-D44C-AD1E-EF893FA8BF29}"/>
              </a:ext>
            </a:extLst>
          </p:cNvPr>
          <p:cNvGrpSpPr/>
          <p:nvPr/>
        </p:nvGrpSpPr>
        <p:grpSpPr>
          <a:xfrm>
            <a:off x="683568" y="955451"/>
            <a:ext cx="4543833" cy="2761581"/>
            <a:chOff x="484088" y="910350"/>
            <a:chExt cx="4543833" cy="276158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4E4F1B0E-4A08-E14A-A7C1-1E9CD0D4F370}"/>
                    </a:ext>
                  </a:extLst>
                </p:cNvPr>
                <p:cNvSpPr/>
                <p:nvPr/>
              </p:nvSpPr>
              <p:spPr>
                <a:xfrm>
                  <a:off x="4265347" y="1757306"/>
                  <a:ext cx="637161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𝝈</m:t>
                            </m:r>
                          </m:e>
                          <m:sub>
                            <m:r>
                              <a:rPr lang="en-US" sz="28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𝝐</m:t>
                            </m:r>
                          </m:sub>
                        </m:sSub>
                      </m:oMath>
                    </m:oMathPara>
                  </a14:m>
                  <a:endParaRPr lang="en-US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4E4F1B0E-4A08-E14A-A7C1-1E9CD0D4F37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65347" y="1757306"/>
                  <a:ext cx="637161" cy="523220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3" name="Arc 42">
              <a:extLst>
                <a:ext uri="{FF2B5EF4-FFF2-40B4-BE49-F238E27FC236}">
                  <a16:creationId xmlns:a16="http://schemas.microsoft.com/office/drawing/2014/main" id="{3F1C9C20-6E25-7946-9C15-14AEC1A6A224}"/>
                </a:ext>
              </a:extLst>
            </p:cNvPr>
            <p:cNvSpPr/>
            <p:nvPr/>
          </p:nvSpPr>
          <p:spPr>
            <a:xfrm rot="8118830">
              <a:off x="4113521" y="910350"/>
              <a:ext cx="914400" cy="914400"/>
            </a:xfrm>
            <a:prstGeom prst="arc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F1CF1D11-B921-BA42-A8FC-081B62F6F2F5}"/>
                    </a:ext>
                  </a:extLst>
                </p:cNvPr>
                <p:cNvSpPr/>
                <p:nvPr/>
              </p:nvSpPr>
              <p:spPr>
                <a:xfrm>
                  <a:off x="2122530" y="2594272"/>
                  <a:ext cx="66441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𝝈</m:t>
                            </m:r>
                          </m:e>
                          <m:sub>
                            <m:r>
                              <a:rPr lang="en-US" sz="28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oMath>
                    </m:oMathPara>
                  </a14:m>
                  <a:endParaRPr lang="en-US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F1CF1D11-B921-BA42-A8FC-081B62F6F2F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22530" y="2594272"/>
                  <a:ext cx="664413" cy="523220"/>
                </a:xfrm>
                <a:prstGeom prst="rect">
                  <a:avLst/>
                </a:prstGeom>
                <a:blipFill>
                  <a:blip r:embed="rId20"/>
                  <a:stretch>
                    <a:fillRect b="-23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9" name="Arc 48">
              <a:extLst>
                <a:ext uri="{FF2B5EF4-FFF2-40B4-BE49-F238E27FC236}">
                  <a16:creationId xmlns:a16="http://schemas.microsoft.com/office/drawing/2014/main" id="{FE09E1A2-7F9F-3D41-9C99-C9F0C30FC5E0}"/>
                </a:ext>
              </a:extLst>
            </p:cNvPr>
            <p:cNvSpPr/>
            <p:nvPr/>
          </p:nvSpPr>
          <p:spPr>
            <a:xfrm rot="8118830">
              <a:off x="1970704" y="1747316"/>
              <a:ext cx="914400" cy="914400"/>
            </a:xfrm>
            <a:prstGeom prst="arc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56558157-5A58-CC40-8CEC-ED2D710F855D}"/>
                    </a:ext>
                  </a:extLst>
                </p:cNvPr>
                <p:cNvSpPr/>
                <p:nvPr/>
              </p:nvSpPr>
              <p:spPr>
                <a:xfrm>
                  <a:off x="1214036" y="3148711"/>
                  <a:ext cx="821507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𝝈</m:t>
                            </m:r>
                          </m:e>
                          <m:sub>
                            <m:r>
                              <a:rPr lang="en-US" sz="28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𝟎𝟎</m:t>
                            </m:r>
                          </m:sub>
                        </m:sSub>
                      </m:oMath>
                    </m:oMathPara>
                  </a14:m>
                  <a:endParaRPr lang="en-US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56558157-5A58-CC40-8CEC-ED2D710F855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4036" y="3148711"/>
                  <a:ext cx="821507" cy="523220"/>
                </a:xfrm>
                <a:prstGeom prst="rect">
                  <a:avLst/>
                </a:prstGeom>
                <a:blipFill>
                  <a:blip r:embed="rId21"/>
                  <a:stretch>
                    <a:fillRect b="-476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3" name="Arc 52">
              <a:extLst>
                <a:ext uri="{FF2B5EF4-FFF2-40B4-BE49-F238E27FC236}">
                  <a16:creationId xmlns:a16="http://schemas.microsoft.com/office/drawing/2014/main" id="{5CA65186-D18C-3440-BC39-EFFADB283DF4}"/>
                </a:ext>
              </a:extLst>
            </p:cNvPr>
            <p:cNvSpPr/>
            <p:nvPr/>
          </p:nvSpPr>
          <p:spPr>
            <a:xfrm rot="8118830">
              <a:off x="484088" y="2656998"/>
              <a:ext cx="914400" cy="914400"/>
            </a:xfrm>
            <a:prstGeom prst="arc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4" name="Rectangle 63">
            <a:extLst>
              <a:ext uri="{FF2B5EF4-FFF2-40B4-BE49-F238E27FC236}">
                <a16:creationId xmlns:a16="http://schemas.microsoft.com/office/drawing/2014/main" id="{2C11A253-BC70-F546-B6C8-79FA31A6BD20}"/>
              </a:ext>
            </a:extLst>
          </p:cNvPr>
          <p:cNvSpPr txBox="1">
            <a:spLocks noChangeArrowheads="1"/>
          </p:cNvSpPr>
          <p:nvPr/>
        </p:nvSpPr>
        <p:spPr>
          <a:xfrm>
            <a:off x="179512" y="5426992"/>
            <a:ext cx="8770622" cy="5222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800" dirty="0">
              <a:latin typeface="+mn-lt"/>
              <a:ea typeface="American Typewriter" charset="0"/>
              <a:cs typeface="American Typewriter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Rectangle 63">
                <a:extLst>
                  <a:ext uri="{FF2B5EF4-FFF2-40B4-BE49-F238E27FC236}">
                    <a16:creationId xmlns:a16="http://schemas.microsoft.com/office/drawing/2014/main" id="{F78A43D2-D3B5-ED40-B085-5C41F0DF8576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971600" y="5435830"/>
                <a:ext cx="7828597" cy="522288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32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𝝈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𝝐</m:t>
                        </m:r>
                      </m:sub>
                    </m:sSub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Sign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𝜖</m:t>
                        </m:r>
                      </m:sub>
                    </m:sSub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𝑉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||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𝑉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+mn-lt"/>
                    <a:ea typeface="American Typewriter" charset="0"/>
                    <a:cs typeface="American Typewriter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𝝈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Sign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𝑆𝐾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𝑉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||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𝑉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ea typeface="American Typewriter" charset="0"/>
                    <a:cs typeface="American Typewriter" charset="0"/>
                  </a:rPr>
                  <a:t>, </a:t>
                </a:r>
                <a:endParaRPr lang="en-US" sz="2400" dirty="0">
                  <a:solidFill>
                    <a:schemeClr val="tx1"/>
                  </a:solidFill>
                  <a:latin typeface="+mn-lt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82" name="Rectangle 63">
                <a:extLst>
                  <a:ext uri="{FF2B5EF4-FFF2-40B4-BE49-F238E27FC236}">
                    <a16:creationId xmlns:a16="http://schemas.microsoft.com/office/drawing/2014/main" id="{F78A43D2-D3B5-ED40-B085-5C41F0DF85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5435830"/>
                <a:ext cx="7828597" cy="522288"/>
              </a:xfrm>
              <a:prstGeom prst="rect">
                <a:avLst/>
              </a:prstGeom>
              <a:blipFill>
                <a:blip r:embed="rId22"/>
                <a:stretch>
                  <a:fillRect l="-1942" t="-21951" b="-439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Rectangle 63">
                <a:extLst>
                  <a:ext uri="{FF2B5EF4-FFF2-40B4-BE49-F238E27FC236}">
                    <a16:creationId xmlns:a16="http://schemas.microsoft.com/office/drawing/2014/main" id="{25289055-D287-C146-B569-8CB04E5C5EF0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063883" y="5931048"/>
                <a:ext cx="7828597" cy="522288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𝝈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𝟎𝟎</m:t>
                        </m:r>
                      </m:sub>
                    </m:sSub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Sign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00</m:t>
                        </m:r>
                      </m:sub>
                    </m:sSub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𝑉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000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||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𝑉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001</m:t>
                        </m:r>
                      </m:sub>
                    </m:sSub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+mn-lt"/>
                    <a:ea typeface="American Typewriter" charset="0"/>
                    <a:cs typeface="American Typewriter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𝝉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Sign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00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>
                    <a:ea typeface="American Typewriter" charset="0"/>
                    <a:cs typeface="American Typewriter" charset="0"/>
                  </a:rPr>
                  <a:t>)</a:t>
                </a:r>
                <a:r>
                  <a:rPr lang="en-US" sz="2400" dirty="0">
                    <a:ea typeface="American Typewriter" charset="0"/>
                    <a:cs typeface="American Typewriter" charset="0"/>
                  </a:rPr>
                  <a:t> </a:t>
                </a:r>
                <a:endParaRPr lang="en-US" sz="2400" dirty="0">
                  <a:solidFill>
                    <a:schemeClr val="tx1"/>
                  </a:solidFill>
                  <a:latin typeface="+mn-lt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83" name="Rectangle 63">
                <a:extLst>
                  <a:ext uri="{FF2B5EF4-FFF2-40B4-BE49-F238E27FC236}">
                    <a16:creationId xmlns:a16="http://schemas.microsoft.com/office/drawing/2014/main" id="{25289055-D287-C146-B569-8CB04E5C5E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3883" y="5931048"/>
                <a:ext cx="7828597" cy="522288"/>
              </a:xfrm>
              <a:prstGeom prst="rect">
                <a:avLst/>
              </a:prstGeom>
              <a:blipFill>
                <a:blip r:embed="rId23"/>
                <a:stretch>
                  <a:fillRect t="-21429" b="-404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4" name="Group 83">
            <a:extLst>
              <a:ext uri="{FF2B5EF4-FFF2-40B4-BE49-F238E27FC236}">
                <a16:creationId xmlns:a16="http://schemas.microsoft.com/office/drawing/2014/main" id="{8959C1D7-6E23-D44F-88BA-2B7D7A1EC4B3}"/>
              </a:ext>
            </a:extLst>
          </p:cNvPr>
          <p:cNvGrpSpPr/>
          <p:nvPr/>
        </p:nvGrpSpPr>
        <p:grpSpPr>
          <a:xfrm>
            <a:off x="117864" y="4115116"/>
            <a:ext cx="896015" cy="970635"/>
            <a:chOff x="91707" y="4831683"/>
            <a:chExt cx="896015" cy="97063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" name="Rectangle 84">
                  <a:extLst>
                    <a:ext uri="{FF2B5EF4-FFF2-40B4-BE49-F238E27FC236}">
                      <a16:creationId xmlns:a16="http://schemas.microsoft.com/office/drawing/2014/main" id="{7DCB315E-74AC-5F49-B21A-265562882D54}"/>
                    </a:ext>
                  </a:extLst>
                </p:cNvPr>
                <p:cNvSpPr/>
                <p:nvPr/>
              </p:nvSpPr>
              <p:spPr>
                <a:xfrm>
                  <a:off x="91707" y="5279098"/>
                  <a:ext cx="734945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85" name="Rectangle 84">
                  <a:extLst>
                    <a:ext uri="{FF2B5EF4-FFF2-40B4-BE49-F238E27FC236}">
                      <a16:creationId xmlns:a16="http://schemas.microsoft.com/office/drawing/2014/main" id="{7DCB315E-74AC-5F49-B21A-265562882D5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707" y="5279098"/>
                  <a:ext cx="734945" cy="523220"/>
                </a:xfrm>
                <a:prstGeom prst="rect">
                  <a:avLst/>
                </a:prstGeom>
                <a:blipFill>
                  <a:blip r:embed="rId24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7" name="Straight Arrow Connector 86">
              <a:extLst>
                <a:ext uri="{FF2B5EF4-FFF2-40B4-BE49-F238E27FC236}">
                  <a16:creationId xmlns:a16="http://schemas.microsoft.com/office/drawing/2014/main" id="{4C83A180-4E3C-BB40-BD1A-4D2ECEB692EB}"/>
                </a:ext>
              </a:extLst>
            </p:cNvPr>
            <p:cNvCxnSpPr>
              <a:cxnSpLocks/>
            </p:cNvCxnSpPr>
            <p:nvPr/>
          </p:nvCxnSpPr>
          <p:spPr>
            <a:xfrm>
              <a:off x="410189" y="5000503"/>
              <a:ext cx="0" cy="339033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Rectangle 87">
                  <a:extLst>
                    <a:ext uri="{FF2B5EF4-FFF2-40B4-BE49-F238E27FC236}">
                      <a16:creationId xmlns:a16="http://schemas.microsoft.com/office/drawing/2014/main" id="{757D28BF-219A-FA49-BEBC-03B66F512820}"/>
                    </a:ext>
                  </a:extLst>
                </p:cNvPr>
                <p:cNvSpPr/>
                <p:nvPr/>
              </p:nvSpPr>
              <p:spPr>
                <a:xfrm>
                  <a:off x="389033" y="4831683"/>
                  <a:ext cx="598689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88" name="Rectangle 87">
                  <a:extLst>
                    <a:ext uri="{FF2B5EF4-FFF2-40B4-BE49-F238E27FC236}">
                      <a16:creationId xmlns:a16="http://schemas.microsoft.com/office/drawing/2014/main" id="{757D28BF-219A-FA49-BEBC-03B66F51282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9033" y="4831683"/>
                  <a:ext cx="598689" cy="523220"/>
                </a:xfrm>
                <a:prstGeom prst="rect">
                  <a:avLst/>
                </a:prstGeom>
                <a:blipFill>
                  <a:blip r:embed="rId25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534547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DB29B4E-D740-4F44-B75B-4FF32D34F964}"/>
              </a:ext>
            </a:extLst>
          </p:cNvPr>
          <p:cNvSpPr/>
          <p:nvPr/>
        </p:nvSpPr>
        <p:spPr>
          <a:xfrm>
            <a:off x="854413" y="4901088"/>
            <a:ext cx="7855712" cy="1699482"/>
          </a:xfrm>
          <a:prstGeom prst="rect">
            <a:avLst/>
          </a:prstGeom>
          <a:solidFill>
            <a:schemeClr val="accent1">
              <a:lumMod val="20000"/>
              <a:lumOff val="80000"/>
              <a:alpha val="3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1058936" y="257430"/>
            <a:ext cx="3621247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Step 2.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1BD3684-E7F9-7C47-BD2F-A5A7554CF530}"/>
              </a:ext>
            </a:extLst>
          </p:cNvPr>
          <p:cNvSpPr/>
          <p:nvPr/>
        </p:nvSpPr>
        <p:spPr>
          <a:xfrm>
            <a:off x="3641790" y="410724"/>
            <a:ext cx="44757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ea typeface="American Typewriter" charset="0"/>
                <a:cs typeface="American Typewriter" charset="0"/>
              </a:rPr>
              <a:t>How to Shrink the signatures.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3B91B955-0D90-F84D-AB1C-4429F9967345}"/>
                  </a:ext>
                </a:extLst>
              </p:cNvPr>
              <p:cNvSpPr/>
              <p:nvPr/>
            </p:nvSpPr>
            <p:spPr>
              <a:xfrm>
                <a:off x="2233318" y="1911362"/>
                <a:ext cx="87107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𝑉</m:t>
                          </m:r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3B91B955-0D90-F84D-AB1C-4429F99673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3318" y="1911362"/>
                <a:ext cx="871072" cy="523220"/>
              </a:xfrm>
              <a:prstGeom prst="rect">
                <a:avLst/>
              </a:prstGeom>
              <a:blipFill>
                <a:blip r:embed="rId3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7" name="Group 76">
            <a:extLst>
              <a:ext uri="{FF2B5EF4-FFF2-40B4-BE49-F238E27FC236}">
                <a16:creationId xmlns:a16="http://schemas.microsoft.com/office/drawing/2014/main" id="{93C69E2B-BA63-AC41-8744-D7F9CDB68850}"/>
              </a:ext>
            </a:extLst>
          </p:cNvPr>
          <p:cNvGrpSpPr/>
          <p:nvPr/>
        </p:nvGrpSpPr>
        <p:grpSpPr>
          <a:xfrm>
            <a:off x="3027478" y="1022186"/>
            <a:ext cx="3587405" cy="973937"/>
            <a:chOff x="2224507" y="1720334"/>
            <a:chExt cx="3587405" cy="97393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586B2AAC-EB22-3E43-B14A-4F7F00A3D84A}"/>
                    </a:ext>
                  </a:extLst>
                </p:cNvPr>
                <p:cNvSpPr/>
                <p:nvPr/>
              </p:nvSpPr>
              <p:spPr>
                <a:xfrm>
                  <a:off x="3653565" y="1720334"/>
                  <a:ext cx="87934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𝜖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586B2AAC-EB22-3E43-B14A-4F7F00A3D84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53565" y="1720334"/>
                  <a:ext cx="879343" cy="52322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90C74E32-7536-7743-A521-CD942B4705B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24507" y="2259124"/>
              <a:ext cx="1760209" cy="43514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2780C273-CACF-2848-998C-4E1A76306B04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19" y="2253793"/>
              <a:ext cx="1685793" cy="43361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714BFC3B-B78C-264A-8DD7-E832CDB46922}"/>
                  </a:ext>
                </a:extLst>
              </p:cNvPr>
              <p:cNvSpPr/>
              <p:nvPr/>
            </p:nvSpPr>
            <p:spPr>
              <a:xfrm>
                <a:off x="6653256" y="1844164"/>
                <a:ext cx="87107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𝑉</m:t>
                          </m:r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714BFC3B-B78C-264A-8DD7-E832CDB469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3256" y="1844164"/>
                <a:ext cx="871072" cy="523220"/>
              </a:xfrm>
              <a:prstGeom prst="rect">
                <a:avLst/>
              </a:prstGeom>
              <a:blipFill>
                <a:blip r:embed="rId5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7A0D4A33-D640-1E4F-82F1-D6B34F6C81BA}"/>
              </a:ext>
            </a:extLst>
          </p:cNvPr>
          <p:cNvCxnSpPr>
            <a:cxnSpLocks/>
          </p:cNvCxnSpPr>
          <p:nvPr/>
        </p:nvCxnSpPr>
        <p:spPr>
          <a:xfrm flipH="1">
            <a:off x="1406179" y="2446228"/>
            <a:ext cx="1138377" cy="33764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E31C73AD-5CBB-B347-A929-65E9AC3FF543}"/>
              </a:ext>
            </a:extLst>
          </p:cNvPr>
          <p:cNvCxnSpPr>
            <a:cxnSpLocks/>
          </p:cNvCxnSpPr>
          <p:nvPr/>
        </p:nvCxnSpPr>
        <p:spPr>
          <a:xfrm>
            <a:off x="2665366" y="2442998"/>
            <a:ext cx="988199" cy="36729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4187DC88-0F36-4041-A019-97CCC4D51D37}"/>
              </a:ext>
            </a:extLst>
          </p:cNvPr>
          <p:cNvCxnSpPr>
            <a:cxnSpLocks/>
          </p:cNvCxnSpPr>
          <p:nvPr/>
        </p:nvCxnSpPr>
        <p:spPr>
          <a:xfrm flipH="1">
            <a:off x="5785108" y="2421304"/>
            <a:ext cx="1057977" cy="40743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1C10D5CF-C232-9646-82C4-B04F9EAC316A}"/>
              </a:ext>
            </a:extLst>
          </p:cNvPr>
          <p:cNvCxnSpPr>
            <a:cxnSpLocks/>
          </p:cNvCxnSpPr>
          <p:nvPr/>
        </p:nvCxnSpPr>
        <p:spPr>
          <a:xfrm>
            <a:off x="6963895" y="2418074"/>
            <a:ext cx="1341493" cy="41066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Group 56">
            <a:extLst>
              <a:ext uri="{FF2B5EF4-FFF2-40B4-BE49-F238E27FC236}">
                <a16:creationId xmlns:a16="http://schemas.microsoft.com/office/drawing/2014/main" id="{4C9C50EA-3636-4A4D-BAE1-B692840C59B5}"/>
              </a:ext>
            </a:extLst>
          </p:cNvPr>
          <p:cNvGrpSpPr/>
          <p:nvPr/>
        </p:nvGrpSpPr>
        <p:grpSpPr>
          <a:xfrm>
            <a:off x="-36512" y="2783874"/>
            <a:ext cx="2351223" cy="1478488"/>
            <a:chOff x="467544" y="3429000"/>
            <a:chExt cx="2351223" cy="147848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8C56231B-4F62-024B-BA9D-D543A72A54E8}"/>
                    </a:ext>
                  </a:extLst>
                </p:cNvPr>
                <p:cNvSpPr/>
                <p:nvPr/>
              </p:nvSpPr>
              <p:spPr>
                <a:xfrm>
                  <a:off x="1298330" y="3429000"/>
                  <a:ext cx="1031629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8C56231B-4F62-024B-BA9D-D543A72A54E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8330" y="3429000"/>
                  <a:ext cx="1031629" cy="523220"/>
                </a:xfrm>
                <a:prstGeom prst="rect">
                  <a:avLst/>
                </a:prstGeom>
                <a:blipFill>
                  <a:blip r:embed="rId6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5D74A9BF-F556-2E44-9D84-7CFCFC5F637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54314" y="4008294"/>
              <a:ext cx="414132" cy="37597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C331F1D0-E1CB-7C4B-9904-2B27EEFFBA07}"/>
                </a:ext>
              </a:extLst>
            </p:cNvPr>
            <p:cNvCxnSpPr>
              <a:cxnSpLocks/>
            </p:cNvCxnSpPr>
            <p:nvPr/>
          </p:nvCxnSpPr>
          <p:spPr>
            <a:xfrm>
              <a:off x="1689256" y="4005064"/>
              <a:ext cx="401162" cy="37920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F393274A-CD17-A346-86B5-A289E3E3F6EF}"/>
                    </a:ext>
                  </a:extLst>
                </p:cNvPr>
                <p:cNvSpPr/>
                <p:nvPr/>
              </p:nvSpPr>
              <p:spPr>
                <a:xfrm>
                  <a:off x="467544" y="4384268"/>
                  <a:ext cx="1183914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000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F393274A-CD17-A346-86B5-A289E3E3F6E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544" y="4384268"/>
                  <a:ext cx="1183914" cy="523220"/>
                </a:xfrm>
                <a:prstGeom prst="rect">
                  <a:avLst/>
                </a:prstGeom>
                <a:blipFill>
                  <a:blip r:embed="rId7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40E92E11-CB5B-5046-89B5-0793C9E6D3FF}"/>
                    </a:ext>
                  </a:extLst>
                </p:cNvPr>
                <p:cNvSpPr/>
                <p:nvPr/>
              </p:nvSpPr>
              <p:spPr>
                <a:xfrm>
                  <a:off x="1634853" y="4384268"/>
                  <a:ext cx="1183914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001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40E92E11-CB5B-5046-89B5-0793C9E6D3F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4853" y="4384268"/>
                  <a:ext cx="1183914" cy="523220"/>
                </a:xfrm>
                <a:prstGeom prst="rect">
                  <a:avLst/>
                </a:prstGeom>
                <a:blipFill>
                  <a:blip r:embed="rId8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B9AFE111-F9E3-BD4E-BD33-9992C3BAE577}"/>
              </a:ext>
            </a:extLst>
          </p:cNvPr>
          <p:cNvGrpSpPr/>
          <p:nvPr/>
        </p:nvGrpSpPr>
        <p:grpSpPr>
          <a:xfrm>
            <a:off x="2435521" y="2810296"/>
            <a:ext cx="2351223" cy="1478488"/>
            <a:chOff x="467544" y="3429000"/>
            <a:chExt cx="2351223" cy="147848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2CBEFF1A-9C13-5148-A426-AD66D151BCC4}"/>
                    </a:ext>
                  </a:extLst>
                </p:cNvPr>
                <p:cNvSpPr/>
                <p:nvPr/>
              </p:nvSpPr>
              <p:spPr>
                <a:xfrm>
                  <a:off x="1298330" y="3429000"/>
                  <a:ext cx="1031629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2CBEFF1A-9C13-5148-A426-AD66D151BC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8330" y="3429000"/>
                  <a:ext cx="1031629" cy="523220"/>
                </a:xfrm>
                <a:prstGeom prst="rect">
                  <a:avLst/>
                </a:prstGeom>
                <a:blipFill>
                  <a:blip r:embed="rId9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A953360E-E2AC-2F4F-8D4E-765C737080C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54314" y="4008294"/>
              <a:ext cx="414132" cy="37597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A632B8DA-E3C1-5744-9E9F-8E6E8469DC1E}"/>
                </a:ext>
              </a:extLst>
            </p:cNvPr>
            <p:cNvCxnSpPr>
              <a:cxnSpLocks/>
            </p:cNvCxnSpPr>
            <p:nvPr/>
          </p:nvCxnSpPr>
          <p:spPr>
            <a:xfrm>
              <a:off x="1689256" y="4005064"/>
              <a:ext cx="401162" cy="37920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Rectangle 61">
                  <a:extLst>
                    <a:ext uri="{FF2B5EF4-FFF2-40B4-BE49-F238E27FC236}">
                      <a16:creationId xmlns:a16="http://schemas.microsoft.com/office/drawing/2014/main" id="{89F633A2-9C6D-FF42-B35D-2E4D480DB1ED}"/>
                    </a:ext>
                  </a:extLst>
                </p:cNvPr>
                <p:cNvSpPr/>
                <p:nvPr/>
              </p:nvSpPr>
              <p:spPr>
                <a:xfrm>
                  <a:off x="467544" y="4384268"/>
                  <a:ext cx="1183914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010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2" name="Rectangle 61">
                  <a:extLst>
                    <a:ext uri="{FF2B5EF4-FFF2-40B4-BE49-F238E27FC236}">
                      <a16:creationId xmlns:a16="http://schemas.microsoft.com/office/drawing/2014/main" id="{89F633A2-9C6D-FF42-B35D-2E4D480DB1E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544" y="4384268"/>
                  <a:ext cx="1183914" cy="523220"/>
                </a:xfrm>
                <a:prstGeom prst="rect">
                  <a:avLst/>
                </a:prstGeom>
                <a:blipFill>
                  <a:blip r:embed="rId10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DC8FB157-C408-F741-AFA8-58D4E9523654}"/>
                    </a:ext>
                  </a:extLst>
                </p:cNvPr>
                <p:cNvSpPr/>
                <p:nvPr/>
              </p:nvSpPr>
              <p:spPr>
                <a:xfrm>
                  <a:off x="1634853" y="4384268"/>
                  <a:ext cx="1183914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011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DC8FB157-C408-F741-AFA8-58D4E952365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4853" y="4384268"/>
                  <a:ext cx="1183914" cy="523220"/>
                </a:xfrm>
                <a:prstGeom prst="rect">
                  <a:avLst/>
                </a:prstGeom>
                <a:blipFill>
                  <a:blip r:embed="rId11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9BABC75D-BFE0-ED49-AC84-13E69BDB6FBF}"/>
              </a:ext>
            </a:extLst>
          </p:cNvPr>
          <p:cNvGrpSpPr/>
          <p:nvPr/>
        </p:nvGrpSpPr>
        <p:grpSpPr>
          <a:xfrm>
            <a:off x="4645763" y="2855882"/>
            <a:ext cx="2342952" cy="1478488"/>
            <a:chOff x="467544" y="3429000"/>
            <a:chExt cx="2342952" cy="147848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id="{7C2AB422-6F06-E54A-AC78-44B5DC4E7360}"/>
                    </a:ext>
                  </a:extLst>
                </p:cNvPr>
                <p:cNvSpPr/>
                <p:nvPr/>
              </p:nvSpPr>
              <p:spPr>
                <a:xfrm>
                  <a:off x="1298330" y="3429000"/>
                  <a:ext cx="1023357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id="{7C2AB422-6F06-E54A-AC78-44B5DC4E736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8330" y="3429000"/>
                  <a:ext cx="1023357" cy="523220"/>
                </a:xfrm>
                <a:prstGeom prst="rect">
                  <a:avLst/>
                </a:prstGeom>
                <a:blipFill>
                  <a:blip r:embed="rId12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9B3D8EF9-49F5-C14C-BD18-8FA9A271BF7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54314" y="4008294"/>
              <a:ext cx="414132" cy="37597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23A6A7A1-4C9B-C847-B6A4-0BDF7D117B00}"/>
                </a:ext>
              </a:extLst>
            </p:cNvPr>
            <p:cNvCxnSpPr>
              <a:cxnSpLocks/>
            </p:cNvCxnSpPr>
            <p:nvPr/>
          </p:nvCxnSpPr>
          <p:spPr>
            <a:xfrm>
              <a:off x="1689256" y="4005064"/>
              <a:ext cx="401162" cy="37920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Rectangle 68">
                  <a:extLst>
                    <a:ext uri="{FF2B5EF4-FFF2-40B4-BE49-F238E27FC236}">
                      <a16:creationId xmlns:a16="http://schemas.microsoft.com/office/drawing/2014/main" id="{A9D41594-6BF3-9740-A6BE-26D16E880A1A}"/>
                    </a:ext>
                  </a:extLst>
                </p:cNvPr>
                <p:cNvSpPr/>
                <p:nvPr/>
              </p:nvSpPr>
              <p:spPr>
                <a:xfrm>
                  <a:off x="467544" y="4384268"/>
                  <a:ext cx="117564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100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9" name="Rectangle 68">
                  <a:extLst>
                    <a:ext uri="{FF2B5EF4-FFF2-40B4-BE49-F238E27FC236}">
                      <a16:creationId xmlns:a16="http://schemas.microsoft.com/office/drawing/2014/main" id="{A9D41594-6BF3-9740-A6BE-26D16E880A1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544" y="4384268"/>
                  <a:ext cx="1175643" cy="523220"/>
                </a:xfrm>
                <a:prstGeom prst="rect">
                  <a:avLst/>
                </a:prstGeom>
                <a:blipFill>
                  <a:blip r:embed="rId13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Rectangle 69">
                  <a:extLst>
                    <a:ext uri="{FF2B5EF4-FFF2-40B4-BE49-F238E27FC236}">
                      <a16:creationId xmlns:a16="http://schemas.microsoft.com/office/drawing/2014/main" id="{A2621BB7-4779-4246-B5F3-0B502152A178}"/>
                    </a:ext>
                  </a:extLst>
                </p:cNvPr>
                <p:cNvSpPr/>
                <p:nvPr/>
              </p:nvSpPr>
              <p:spPr>
                <a:xfrm>
                  <a:off x="1634853" y="4384268"/>
                  <a:ext cx="117564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101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0" name="Rectangle 69">
                  <a:extLst>
                    <a:ext uri="{FF2B5EF4-FFF2-40B4-BE49-F238E27FC236}">
                      <a16:creationId xmlns:a16="http://schemas.microsoft.com/office/drawing/2014/main" id="{A2621BB7-4779-4246-B5F3-0B502152A1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4853" y="4384268"/>
                  <a:ext cx="1175643" cy="523220"/>
                </a:xfrm>
                <a:prstGeom prst="rect">
                  <a:avLst/>
                </a:prstGeom>
                <a:blipFill>
                  <a:blip r:embed="rId14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B293D1CC-8EFB-544A-94ED-D6279AE11957}"/>
              </a:ext>
            </a:extLst>
          </p:cNvPr>
          <p:cNvGrpSpPr/>
          <p:nvPr/>
        </p:nvGrpSpPr>
        <p:grpSpPr>
          <a:xfrm>
            <a:off x="6855982" y="2882304"/>
            <a:ext cx="2342952" cy="1478488"/>
            <a:chOff x="467544" y="3429000"/>
            <a:chExt cx="2342952" cy="147848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Rectangle 71">
                  <a:extLst>
                    <a:ext uri="{FF2B5EF4-FFF2-40B4-BE49-F238E27FC236}">
                      <a16:creationId xmlns:a16="http://schemas.microsoft.com/office/drawing/2014/main" id="{A5E6ED31-3A64-D64B-9CF8-68B0146CD9B3}"/>
                    </a:ext>
                  </a:extLst>
                </p:cNvPr>
                <p:cNvSpPr/>
                <p:nvPr/>
              </p:nvSpPr>
              <p:spPr>
                <a:xfrm>
                  <a:off x="1298330" y="3429000"/>
                  <a:ext cx="1023357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2" name="Rectangle 71">
                  <a:extLst>
                    <a:ext uri="{FF2B5EF4-FFF2-40B4-BE49-F238E27FC236}">
                      <a16:creationId xmlns:a16="http://schemas.microsoft.com/office/drawing/2014/main" id="{A5E6ED31-3A64-D64B-9CF8-68B0146CD9B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8330" y="3429000"/>
                  <a:ext cx="1023357" cy="523220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8C70CE96-43E3-B148-8B39-CD827584DB2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54314" y="4008294"/>
              <a:ext cx="414132" cy="37597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31B18DF0-9463-1941-91C1-CAB443F134D8}"/>
                </a:ext>
              </a:extLst>
            </p:cNvPr>
            <p:cNvCxnSpPr>
              <a:cxnSpLocks/>
            </p:cNvCxnSpPr>
            <p:nvPr/>
          </p:nvCxnSpPr>
          <p:spPr>
            <a:xfrm>
              <a:off x="1689256" y="4005064"/>
              <a:ext cx="401162" cy="37920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Rectangle 74">
                  <a:extLst>
                    <a:ext uri="{FF2B5EF4-FFF2-40B4-BE49-F238E27FC236}">
                      <a16:creationId xmlns:a16="http://schemas.microsoft.com/office/drawing/2014/main" id="{2591E9F7-4693-F641-AB4F-60470CB26A0E}"/>
                    </a:ext>
                  </a:extLst>
                </p:cNvPr>
                <p:cNvSpPr/>
                <p:nvPr/>
              </p:nvSpPr>
              <p:spPr>
                <a:xfrm>
                  <a:off x="467544" y="4384268"/>
                  <a:ext cx="117564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110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5" name="Rectangle 74">
                  <a:extLst>
                    <a:ext uri="{FF2B5EF4-FFF2-40B4-BE49-F238E27FC236}">
                      <a16:creationId xmlns:a16="http://schemas.microsoft.com/office/drawing/2014/main" id="{2591E9F7-4693-F641-AB4F-60470CB26A0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544" y="4384268"/>
                  <a:ext cx="1175643" cy="523220"/>
                </a:xfrm>
                <a:prstGeom prst="rect">
                  <a:avLst/>
                </a:prstGeom>
                <a:blipFill>
                  <a:blip r:embed="rId16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Rectangle 75">
                  <a:extLst>
                    <a:ext uri="{FF2B5EF4-FFF2-40B4-BE49-F238E27FC236}">
                      <a16:creationId xmlns:a16="http://schemas.microsoft.com/office/drawing/2014/main" id="{AE08ECEC-2942-094D-83F3-D8A4D5DE17CB}"/>
                    </a:ext>
                  </a:extLst>
                </p:cNvPr>
                <p:cNvSpPr/>
                <p:nvPr/>
              </p:nvSpPr>
              <p:spPr>
                <a:xfrm>
                  <a:off x="1634853" y="4384268"/>
                  <a:ext cx="117564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111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6" name="Rectangle 75">
                  <a:extLst>
                    <a:ext uri="{FF2B5EF4-FFF2-40B4-BE49-F238E27FC236}">
                      <a16:creationId xmlns:a16="http://schemas.microsoft.com/office/drawing/2014/main" id="{AE08ECEC-2942-094D-83F3-D8A4D5DE17C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4853" y="4384268"/>
                  <a:ext cx="1175643" cy="523220"/>
                </a:xfrm>
                <a:prstGeom prst="rect">
                  <a:avLst/>
                </a:prstGeom>
                <a:blipFill>
                  <a:blip r:embed="rId17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Rectangle 63">
                <a:extLst>
                  <a:ext uri="{FF2B5EF4-FFF2-40B4-BE49-F238E27FC236}">
                    <a16:creationId xmlns:a16="http://schemas.microsoft.com/office/drawing/2014/main" id="{99BE868D-1EC7-E446-8C18-CD632032A291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971600" y="4901088"/>
                <a:ext cx="6466567" cy="522288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b="1" dirty="0">
                    <a:latin typeface="+mn-lt"/>
                    <a:ea typeface="American Typewriter" charset="0"/>
                    <a:cs typeface="American Typewriter" charset="0"/>
                  </a:rPr>
                  <a:t>Authentication Path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𝑉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000</m:t>
                        </m:r>
                      </m:sub>
                    </m:sSub>
                  </m:oMath>
                </a14:m>
                <a:r>
                  <a:rPr lang="en-US" sz="2800" b="1" dirty="0">
                    <a:latin typeface="+mn-lt"/>
                    <a:ea typeface="American Typewriter" charset="0"/>
                    <a:cs typeface="American Typewriter" charset="0"/>
                  </a:rPr>
                  <a:t>: </a:t>
                </a:r>
              </a:p>
            </p:txBody>
          </p:sp>
        </mc:Choice>
        <mc:Fallback xmlns="">
          <p:sp>
            <p:nvSpPr>
              <p:cNvPr id="86" name="Rectangle 63">
                <a:extLst>
                  <a:ext uri="{FF2B5EF4-FFF2-40B4-BE49-F238E27FC236}">
                    <a16:creationId xmlns:a16="http://schemas.microsoft.com/office/drawing/2014/main" id="{99BE868D-1EC7-E446-8C18-CD632032A2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4901088"/>
                <a:ext cx="6466567" cy="522288"/>
              </a:xfrm>
              <a:prstGeom prst="rect">
                <a:avLst/>
              </a:prstGeom>
              <a:blipFill>
                <a:blip r:embed="rId18"/>
                <a:stretch>
                  <a:fillRect l="-1961" t="-9302" b="-27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0" name="Group 39">
            <a:extLst>
              <a:ext uri="{FF2B5EF4-FFF2-40B4-BE49-F238E27FC236}">
                <a16:creationId xmlns:a16="http://schemas.microsoft.com/office/drawing/2014/main" id="{BD87C918-E3BA-D44C-AD1E-EF893FA8BF29}"/>
              </a:ext>
            </a:extLst>
          </p:cNvPr>
          <p:cNvGrpSpPr/>
          <p:nvPr/>
        </p:nvGrpSpPr>
        <p:grpSpPr>
          <a:xfrm>
            <a:off x="683568" y="955451"/>
            <a:ext cx="4543833" cy="2761581"/>
            <a:chOff x="484088" y="910350"/>
            <a:chExt cx="4543833" cy="276158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4E4F1B0E-4A08-E14A-A7C1-1E9CD0D4F370}"/>
                    </a:ext>
                  </a:extLst>
                </p:cNvPr>
                <p:cNvSpPr/>
                <p:nvPr/>
              </p:nvSpPr>
              <p:spPr>
                <a:xfrm>
                  <a:off x="4265347" y="1757306"/>
                  <a:ext cx="637161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𝝈</m:t>
                            </m:r>
                          </m:e>
                          <m:sub>
                            <m:r>
                              <a:rPr lang="en-US" sz="28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𝝐</m:t>
                            </m:r>
                          </m:sub>
                        </m:sSub>
                      </m:oMath>
                    </m:oMathPara>
                  </a14:m>
                  <a:endParaRPr lang="en-US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4E4F1B0E-4A08-E14A-A7C1-1E9CD0D4F37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65347" y="1757306"/>
                  <a:ext cx="637161" cy="523220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3" name="Arc 42">
              <a:extLst>
                <a:ext uri="{FF2B5EF4-FFF2-40B4-BE49-F238E27FC236}">
                  <a16:creationId xmlns:a16="http://schemas.microsoft.com/office/drawing/2014/main" id="{3F1C9C20-6E25-7946-9C15-14AEC1A6A224}"/>
                </a:ext>
              </a:extLst>
            </p:cNvPr>
            <p:cNvSpPr/>
            <p:nvPr/>
          </p:nvSpPr>
          <p:spPr>
            <a:xfrm rot="8118830">
              <a:off x="4113521" y="910350"/>
              <a:ext cx="914400" cy="914400"/>
            </a:xfrm>
            <a:prstGeom prst="arc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F1CF1D11-B921-BA42-A8FC-081B62F6F2F5}"/>
                    </a:ext>
                  </a:extLst>
                </p:cNvPr>
                <p:cNvSpPr/>
                <p:nvPr/>
              </p:nvSpPr>
              <p:spPr>
                <a:xfrm>
                  <a:off x="2122530" y="2594272"/>
                  <a:ext cx="66441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𝝈</m:t>
                            </m:r>
                          </m:e>
                          <m:sub>
                            <m:r>
                              <a:rPr lang="en-US" sz="28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oMath>
                    </m:oMathPara>
                  </a14:m>
                  <a:endParaRPr lang="en-US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F1CF1D11-B921-BA42-A8FC-081B62F6F2F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22530" y="2594272"/>
                  <a:ext cx="664413" cy="523220"/>
                </a:xfrm>
                <a:prstGeom prst="rect">
                  <a:avLst/>
                </a:prstGeom>
                <a:blipFill>
                  <a:blip r:embed="rId20"/>
                  <a:stretch>
                    <a:fillRect b="-23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9" name="Arc 48">
              <a:extLst>
                <a:ext uri="{FF2B5EF4-FFF2-40B4-BE49-F238E27FC236}">
                  <a16:creationId xmlns:a16="http://schemas.microsoft.com/office/drawing/2014/main" id="{FE09E1A2-7F9F-3D41-9C99-C9F0C30FC5E0}"/>
                </a:ext>
              </a:extLst>
            </p:cNvPr>
            <p:cNvSpPr/>
            <p:nvPr/>
          </p:nvSpPr>
          <p:spPr>
            <a:xfrm rot="8118830">
              <a:off x="1970704" y="1747316"/>
              <a:ext cx="914400" cy="914400"/>
            </a:xfrm>
            <a:prstGeom prst="arc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56558157-5A58-CC40-8CEC-ED2D710F855D}"/>
                    </a:ext>
                  </a:extLst>
                </p:cNvPr>
                <p:cNvSpPr/>
                <p:nvPr/>
              </p:nvSpPr>
              <p:spPr>
                <a:xfrm>
                  <a:off x="1214036" y="3148711"/>
                  <a:ext cx="821507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𝝈</m:t>
                            </m:r>
                          </m:e>
                          <m:sub>
                            <m:r>
                              <a:rPr lang="en-US" sz="28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𝟎𝟎</m:t>
                            </m:r>
                          </m:sub>
                        </m:sSub>
                      </m:oMath>
                    </m:oMathPara>
                  </a14:m>
                  <a:endParaRPr lang="en-US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56558157-5A58-CC40-8CEC-ED2D710F855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4036" y="3148711"/>
                  <a:ext cx="821507" cy="523220"/>
                </a:xfrm>
                <a:prstGeom prst="rect">
                  <a:avLst/>
                </a:prstGeom>
                <a:blipFill>
                  <a:blip r:embed="rId21"/>
                  <a:stretch>
                    <a:fillRect b="-476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3" name="Arc 52">
              <a:extLst>
                <a:ext uri="{FF2B5EF4-FFF2-40B4-BE49-F238E27FC236}">
                  <a16:creationId xmlns:a16="http://schemas.microsoft.com/office/drawing/2014/main" id="{5CA65186-D18C-3440-BC39-EFFADB283DF4}"/>
                </a:ext>
              </a:extLst>
            </p:cNvPr>
            <p:cNvSpPr/>
            <p:nvPr/>
          </p:nvSpPr>
          <p:spPr>
            <a:xfrm rot="8118830">
              <a:off x="484088" y="2656998"/>
              <a:ext cx="914400" cy="914400"/>
            </a:xfrm>
            <a:prstGeom prst="arc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4" name="Rectangle 63">
            <a:extLst>
              <a:ext uri="{FF2B5EF4-FFF2-40B4-BE49-F238E27FC236}">
                <a16:creationId xmlns:a16="http://schemas.microsoft.com/office/drawing/2014/main" id="{2C11A253-BC70-F546-B6C8-79FA31A6BD20}"/>
              </a:ext>
            </a:extLst>
          </p:cNvPr>
          <p:cNvSpPr txBox="1">
            <a:spLocks noChangeArrowheads="1"/>
          </p:cNvSpPr>
          <p:nvPr/>
        </p:nvSpPr>
        <p:spPr>
          <a:xfrm>
            <a:off x="179512" y="5426992"/>
            <a:ext cx="8770622" cy="5222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800" dirty="0">
              <a:latin typeface="+mn-lt"/>
              <a:ea typeface="American Typewriter" charset="0"/>
              <a:cs typeface="American Typewriter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Rectangle 63">
                <a:extLst>
                  <a:ext uri="{FF2B5EF4-FFF2-40B4-BE49-F238E27FC236}">
                    <a16:creationId xmlns:a16="http://schemas.microsoft.com/office/drawing/2014/main" id="{F78A43D2-D3B5-ED40-B085-5C41F0DF8576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971600" y="5435830"/>
                <a:ext cx="7828597" cy="522288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32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𝝈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𝝐</m:t>
                        </m:r>
                      </m:sub>
                    </m:sSub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Sign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𝜖</m:t>
                        </m:r>
                      </m:sub>
                    </m:sSub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𝑉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||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𝑉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+mn-lt"/>
                    <a:ea typeface="American Typewriter" charset="0"/>
                    <a:cs typeface="American Typewriter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𝝈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Sign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𝑆𝐾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𝑉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||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𝑉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ea typeface="American Typewriter" charset="0"/>
                    <a:cs typeface="American Typewriter" charset="0"/>
                  </a:rPr>
                  <a:t>, </a:t>
                </a:r>
                <a:endParaRPr lang="en-US" sz="2400" dirty="0">
                  <a:solidFill>
                    <a:schemeClr val="tx1"/>
                  </a:solidFill>
                  <a:latin typeface="+mn-lt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82" name="Rectangle 63">
                <a:extLst>
                  <a:ext uri="{FF2B5EF4-FFF2-40B4-BE49-F238E27FC236}">
                    <a16:creationId xmlns:a16="http://schemas.microsoft.com/office/drawing/2014/main" id="{F78A43D2-D3B5-ED40-B085-5C41F0DF85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5435830"/>
                <a:ext cx="7828597" cy="522288"/>
              </a:xfrm>
              <a:prstGeom prst="rect">
                <a:avLst/>
              </a:prstGeom>
              <a:blipFill>
                <a:blip r:embed="rId22"/>
                <a:stretch>
                  <a:fillRect l="-1942" t="-21951" b="-439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Rectangle 63">
                <a:extLst>
                  <a:ext uri="{FF2B5EF4-FFF2-40B4-BE49-F238E27FC236}">
                    <a16:creationId xmlns:a16="http://schemas.microsoft.com/office/drawing/2014/main" id="{25289055-D287-C146-B569-8CB04E5C5EF0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063883" y="5931048"/>
                <a:ext cx="7828597" cy="522288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𝝈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𝟎𝟎</m:t>
                        </m:r>
                      </m:sub>
                    </m:sSub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Sign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00</m:t>
                        </m:r>
                      </m:sub>
                    </m:sSub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𝑉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000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||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𝑉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001</m:t>
                        </m:r>
                      </m:sub>
                    </m:sSub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>
                    <a:ea typeface="American Typewriter" charset="0"/>
                    <a:cs typeface="American Typewriter" charset="0"/>
                  </a:rPr>
                  <a:t>)</a:t>
                </a:r>
                <a:r>
                  <a:rPr lang="en-US" sz="2400" dirty="0">
                    <a:ea typeface="American Typewriter" charset="0"/>
                    <a:cs typeface="American Typewriter" charset="0"/>
                  </a:rPr>
                  <a:t> </a:t>
                </a:r>
                <a:endParaRPr lang="en-US" sz="2400" dirty="0">
                  <a:solidFill>
                    <a:schemeClr val="tx1"/>
                  </a:solidFill>
                  <a:latin typeface="+mn-lt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83" name="Rectangle 63">
                <a:extLst>
                  <a:ext uri="{FF2B5EF4-FFF2-40B4-BE49-F238E27FC236}">
                    <a16:creationId xmlns:a16="http://schemas.microsoft.com/office/drawing/2014/main" id="{25289055-D287-C146-B569-8CB04E5C5E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3883" y="5931048"/>
                <a:ext cx="7828597" cy="522288"/>
              </a:xfrm>
              <a:prstGeom prst="rect">
                <a:avLst/>
              </a:prstGeom>
              <a:blipFill>
                <a:blip r:embed="rId23"/>
                <a:stretch>
                  <a:fillRect t="-21429" b="-404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4" name="Group 83">
            <a:extLst>
              <a:ext uri="{FF2B5EF4-FFF2-40B4-BE49-F238E27FC236}">
                <a16:creationId xmlns:a16="http://schemas.microsoft.com/office/drawing/2014/main" id="{8959C1D7-6E23-D44F-88BA-2B7D7A1EC4B3}"/>
              </a:ext>
            </a:extLst>
          </p:cNvPr>
          <p:cNvGrpSpPr/>
          <p:nvPr/>
        </p:nvGrpSpPr>
        <p:grpSpPr>
          <a:xfrm>
            <a:off x="117864" y="4115116"/>
            <a:ext cx="896015" cy="970635"/>
            <a:chOff x="91707" y="4831683"/>
            <a:chExt cx="896015" cy="97063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" name="Rectangle 84">
                  <a:extLst>
                    <a:ext uri="{FF2B5EF4-FFF2-40B4-BE49-F238E27FC236}">
                      <a16:creationId xmlns:a16="http://schemas.microsoft.com/office/drawing/2014/main" id="{7DCB315E-74AC-5F49-B21A-265562882D54}"/>
                    </a:ext>
                  </a:extLst>
                </p:cNvPr>
                <p:cNvSpPr/>
                <p:nvPr/>
              </p:nvSpPr>
              <p:spPr>
                <a:xfrm>
                  <a:off x="91707" y="5279098"/>
                  <a:ext cx="734945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85" name="Rectangle 84">
                  <a:extLst>
                    <a:ext uri="{FF2B5EF4-FFF2-40B4-BE49-F238E27FC236}">
                      <a16:creationId xmlns:a16="http://schemas.microsoft.com/office/drawing/2014/main" id="{7DCB315E-74AC-5F49-B21A-265562882D5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707" y="5279098"/>
                  <a:ext cx="734945" cy="523220"/>
                </a:xfrm>
                <a:prstGeom prst="rect">
                  <a:avLst/>
                </a:prstGeom>
                <a:blipFill>
                  <a:blip r:embed="rId24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7" name="Straight Arrow Connector 86">
              <a:extLst>
                <a:ext uri="{FF2B5EF4-FFF2-40B4-BE49-F238E27FC236}">
                  <a16:creationId xmlns:a16="http://schemas.microsoft.com/office/drawing/2014/main" id="{4C83A180-4E3C-BB40-BD1A-4D2ECEB692EB}"/>
                </a:ext>
              </a:extLst>
            </p:cNvPr>
            <p:cNvCxnSpPr>
              <a:cxnSpLocks/>
            </p:cNvCxnSpPr>
            <p:nvPr/>
          </p:nvCxnSpPr>
          <p:spPr>
            <a:xfrm>
              <a:off x="410189" y="5000503"/>
              <a:ext cx="0" cy="339033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Rectangle 87">
                  <a:extLst>
                    <a:ext uri="{FF2B5EF4-FFF2-40B4-BE49-F238E27FC236}">
                      <a16:creationId xmlns:a16="http://schemas.microsoft.com/office/drawing/2014/main" id="{757D28BF-219A-FA49-BEBC-03B66F512820}"/>
                    </a:ext>
                  </a:extLst>
                </p:cNvPr>
                <p:cNvSpPr/>
                <p:nvPr/>
              </p:nvSpPr>
              <p:spPr>
                <a:xfrm>
                  <a:off x="389033" y="4831683"/>
                  <a:ext cx="598689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88" name="Rectangle 87">
                  <a:extLst>
                    <a:ext uri="{FF2B5EF4-FFF2-40B4-BE49-F238E27FC236}">
                      <a16:creationId xmlns:a16="http://schemas.microsoft.com/office/drawing/2014/main" id="{757D28BF-219A-FA49-BEBC-03B66F51282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9033" y="4831683"/>
                  <a:ext cx="598689" cy="523220"/>
                </a:xfrm>
                <a:prstGeom prst="rect">
                  <a:avLst/>
                </a:prstGeom>
                <a:blipFill>
                  <a:blip r:embed="rId25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036540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1058936" y="257430"/>
            <a:ext cx="3621247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Step 2.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1BD3684-E7F9-7C47-BD2F-A5A7554CF530}"/>
              </a:ext>
            </a:extLst>
          </p:cNvPr>
          <p:cNvSpPr/>
          <p:nvPr/>
        </p:nvSpPr>
        <p:spPr>
          <a:xfrm>
            <a:off x="3641790" y="410724"/>
            <a:ext cx="44757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ea typeface="American Typewriter" charset="0"/>
                <a:cs typeface="American Typewriter" charset="0"/>
              </a:rPr>
              <a:t>How to Shrink the signatures.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3B91B955-0D90-F84D-AB1C-4429F9967345}"/>
                  </a:ext>
                </a:extLst>
              </p:cNvPr>
              <p:cNvSpPr/>
              <p:nvPr/>
            </p:nvSpPr>
            <p:spPr>
              <a:xfrm>
                <a:off x="2233318" y="1911362"/>
                <a:ext cx="87107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𝑉</m:t>
                          </m:r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3B91B955-0D90-F84D-AB1C-4429F99673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3318" y="1911362"/>
                <a:ext cx="871072" cy="523220"/>
              </a:xfrm>
              <a:prstGeom prst="rect">
                <a:avLst/>
              </a:prstGeom>
              <a:blipFill>
                <a:blip r:embed="rId3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7" name="Group 76">
            <a:extLst>
              <a:ext uri="{FF2B5EF4-FFF2-40B4-BE49-F238E27FC236}">
                <a16:creationId xmlns:a16="http://schemas.microsoft.com/office/drawing/2014/main" id="{93C69E2B-BA63-AC41-8744-D7F9CDB68850}"/>
              </a:ext>
            </a:extLst>
          </p:cNvPr>
          <p:cNvGrpSpPr/>
          <p:nvPr/>
        </p:nvGrpSpPr>
        <p:grpSpPr>
          <a:xfrm>
            <a:off x="3027478" y="1022186"/>
            <a:ext cx="3587405" cy="973937"/>
            <a:chOff x="2224507" y="1720334"/>
            <a:chExt cx="3587405" cy="97393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586B2AAC-EB22-3E43-B14A-4F7F00A3D84A}"/>
                    </a:ext>
                  </a:extLst>
                </p:cNvPr>
                <p:cNvSpPr/>
                <p:nvPr/>
              </p:nvSpPr>
              <p:spPr>
                <a:xfrm>
                  <a:off x="3653565" y="1720334"/>
                  <a:ext cx="87934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𝜖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586B2AAC-EB22-3E43-B14A-4F7F00A3D84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53565" y="1720334"/>
                  <a:ext cx="879343" cy="52322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90C74E32-7536-7743-A521-CD942B4705B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24507" y="2259124"/>
              <a:ext cx="1760209" cy="43514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2780C273-CACF-2848-998C-4E1A76306B04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19" y="2253793"/>
              <a:ext cx="1685793" cy="43361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714BFC3B-B78C-264A-8DD7-E832CDB46922}"/>
                  </a:ext>
                </a:extLst>
              </p:cNvPr>
              <p:cNvSpPr/>
              <p:nvPr/>
            </p:nvSpPr>
            <p:spPr>
              <a:xfrm>
                <a:off x="6653256" y="1844164"/>
                <a:ext cx="87107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𝑉</m:t>
                          </m:r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714BFC3B-B78C-264A-8DD7-E832CDB469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3256" y="1844164"/>
                <a:ext cx="871072" cy="523220"/>
              </a:xfrm>
              <a:prstGeom prst="rect">
                <a:avLst/>
              </a:prstGeom>
              <a:blipFill>
                <a:blip r:embed="rId5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7A0D4A33-D640-1E4F-82F1-D6B34F6C81BA}"/>
              </a:ext>
            </a:extLst>
          </p:cNvPr>
          <p:cNvCxnSpPr>
            <a:cxnSpLocks/>
          </p:cNvCxnSpPr>
          <p:nvPr/>
        </p:nvCxnSpPr>
        <p:spPr>
          <a:xfrm flipH="1">
            <a:off x="1406179" y="2446228"/>
            <a:ext cx="1138377" cy="33764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E31C73AD-5CBB-B347-A929-65E9AC3FF543}"/>
              </a:ext>
            </a:extLst>
          </p:cNvPr>
          <p:cNvCxnSpPr>
            <a:cxnSpLocks/>
          </p:cNvCxnSpPr>
          <p:nvPr/>
        </p:nvCxnSpPr>
        <p:spPr>
          <a:xfrm>
            <a:off x="2665366" y="2442998"/>
            <a:ext cx="988199" cy="36729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4187DC88-0F36-4041-A019-97CCC4D51D37}"/>
              </a:ext>
            </a:extLst>
          </p:cNvPr>
          <p:cNvCxnSpPr>
            <a:cxnSpLocks/>
          </p:cNvCxnSpPr>
          <p:nvPr/>
        </p:nvCxnSpPr>
        <p:spPr>
          <a:xfrm flipH="1">
            <a:off x="5785108" y="2421304"/>
            <a:ext cx="1057977" cy="40743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1C10D5CF-C232-9646-82C4-B04F9EAC316A}"/>
              </a:ext>
            </a:extLst>
          </p:cNvPr>
          <p:cNvCxnSpPr>
            <a:cxnSpLocks/>
          </p:cNvCxnSpPr>
          <p:nvPr/>
        </p:nvCxnSpPr>
        <p:spPr>
          <a:xfrm>
            <a:off x="6963895" y="2418074"/>
            <a:ext cx="1341493" cy="41066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Group 56">
            <a:extLst>
              <a:ext uri="{FF2B5EF4-FFF2-40B4-BE49-F238E27FC236}">
                <a16:creationId xmlns:a16="http://schemas.microsoft.com/office/drawing/2014/main" id="{4C9C50EA-3636-4A4D-BAE1-B692840C59B5}"/>
              </a:ext>
            </a:extLst>
          </p:cNvPr>
          <p:cNvGrpSpPr/>
          <p:nvPr/>
        </p:nvGrpSpPr>
        <p:grpSpPr>
          <a:xfrm>
            <a:off x="-36512" y="2783874"/>
            <a:ext cx="2351223" cy="1478488"/>
            <a:chOff x="467544" y="3429000"/>
            <a:chExt cx="2351223" cy="147848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8C56231B-4F62-024B-BA9D-D543A72A54E8}"/>
                    </a:ext>
                  </a:extLst>
                </p:cNvPr>
                <p:cNvSpPr/>
                <p:nvPr/>
              </p:nvSpPr>
              <p:spPr>
                <a:xfrm>
                  <a:off x="1298330" y="3429000"/>
                  <a:ext cx="1031629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8C56231B-4F62-024B-BA9D-D543A72A54E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8330" y="3429000"/>
                  <a:ext cx="1031629" cy="523220"/>
                </a:xfrm>
                <a:prstGeom prst="rect">
                  <a:avLst/>
                </a:prstGeom>
                <a:blipFill>
                  <a:blip r:embed="rId6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5D74A9BF-F556-2E44-9D84-7CFCFC5F637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54314" y="4008294"/>
              <a:ext cx="414132" cy="37597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C331F1D0-E1CB-7C4B-9904-2B27EEFFBA07}"/>
                </a:ext>
              </a:extLst>
            </p:cNvPr>
            <p:cNvCxnSpPr>
              <a:cxnSpLocks/>
            </p:cNvCxnSpPr>
            <p:nvPr/>
          </p:nvCxnSpPr>
          <p:spPr>
            <a:xfrm>
              <a:off x="1689256" y="4005064"/>
              <a:ext cx="401162" cy="37920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F393274A-CD17-A346-86B5-A289E3E3F6EF}"/>
                    </a:ext>
                  </a:extLst>
                </p:cNvPr>
                <p:cNvSpPr/>
                <p:nvPr/>
              </p:nvSpPr>
              <p:spPr>
                <a:xfrm>
                  <a:off x="467544" y="4384268"/>
                  <a:ext cx="1183914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000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F393274A-CD17-A346-86B5-A289E3E3F6E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544" y="4384268"/>
                  <a:ext cx="1183914" cy="523220"/>
                </a:xfrm>
                <a:prstGeom prst="rect">
                  <a:avLst/>
                </a:prstGeom>
                <a:blipFill>
                  <a:blip r:embed="rId7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40E92E11-CB5B-5046-89B5-0793C9E6D3FF}"/>
                    </a:ext>
                  </a:extLst>
                </p:cNvPr>
                <p:cNvSpPr/>
                <p:nvPr/>
              </p:nvSpPr>
              <p:spPr>
                <a:xfrm>
                  <a:off x="1634853" y="4384268"/>
                  <a:ext cx="1183914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001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40E92E11-CB5B-5046-89B5-0793C9E6D3F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4853" y="4384268"/>
                  <a:ext cx="1183914" cy="523220"/>
                </a:xfrm>
                <a:prstGeom prst="rect">
                  <a:avLst/>
                </a:prstGeom>
                <a:blipFill>
                  <a:blip r:embed="rId8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B9AFE111-F9E3-BD4E-BD33-9992C3BAE577}"/>
              </a:ext>
            </a:extLst>
          </p:cNvPr>
          <p:cNvGrpSpPr/>
          <p:nvPr/>
        </p:nvGrpSpPr>
        <p:grpSpPr>
          <a:xfrm>
            <a:off x="2435521" y="2810296"/>
            <a:ext cx="2351223" cy="1478488"/>
            <a:chOff x="467544" y="3429000"/>
            <a:chExt cx="2351223" cy="147848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2CBEFF1A-9C13-5148-A426-AD66D151BCC4}"/>
                    </a:ext>
                  </a:extLst>
                </p:cNvPr>
                <p:cNvSpPr/>
                <p:nvPr/>
              </p:nvSpPr>
              <p:spPr>
                <a:xfrm>
                  <a:off x="1298330" y="3429000"/>
                  <a:ext cx="1031629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2CBEFF1A-9C13-5148-A426-AD66D151BC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8330" y="3429000"/>
                  <a:ext cx="1031629" cy="523220"/>
                </a:xfrm>
                <a:prstGeom prst="rect">
                  <a:avLst/>
                </a:prstGeom>
                <a:blipFill>
                  <a:blip r:embed="rId9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A953360E-E2AC-2F4F-8D4E-765C737080C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54314" y="4008294"/>
              <a:ext cx="414132" cy="37597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A632B8DA-E3C1-5744-9E9F-8E6E8469DC1E}"/>
                </a:ext>
              </a:extLst>
            </p:cNvPr>
            <p:cNvCxnSpPr>
              <a:cxnSpLocks/>
            </p:cNvCxnSpPr>
            <p:nvPr/>
          </p:nvCxnSpPr>
          <p:spPr>
            <a:xfrm>
              <a:off x="1689256" y="4005064"/>
              <a:ext cx="401162" cy="37920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Rectangle 61">
                  <a:extLst>
                    <a:ext uri="{FF2B5EF4-FFF2-40B4-BE49-F238E27FC236}">
                      <a16:creationId xmlns:a16="http://schemas.microsoft.com/office/drawing/2014/main" id="{89F633A2-9C6D-FF42-B35D-2E4D480DB1ED}"/>
                    </a:ext>
                  </a:extLst>
                </p:cNvPr>
                <p:cNvSpPr/>
                <p:nvPr/>
              </p:nvSpPr>
              <p:spPr>
                <a:xfrm>
                  <a:off x="467544" y="4384268"/>
                  <a:ext cx="1183914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010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2" name="Rectangle 61">
                  <a:extLst>
                    <a:ext uri="{FF2B5EF4-FFF2-40B4-BE49-F238E27FC236}">
                      <a16:creationId xmlns:a16="http://schemas.microsoft.com/office/drawing/2014/main" id="{89F633A2-9C6D-FF42-B35D-2E4D480DB1E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544" y="4384268"/>
                  <a:ext cx="1183914" cy="523220"/>
                </a:xfrm>
                <a:prstGeom prst="rect">
                  <a:avLst/>
                </a:prstGeom>
                <a:blipFill>
                  <a:blip r:embed="rId10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DC8FB157-C408-F741-AFA8-58D4E9523654}"/>
                    </a:ext>
                  </a:extLst>
                </p:cNvPr>
                <p:cNvSpPr/>
                <p:nvPr/>
              </p:nvSpPr>
              <p:spPr>
                <a:xfrm>
                  <a:off x="1634853" y="4384268"/>
                  <a:ext cx="1183914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011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DC8FB157-C408-F741-AFA8-58D4E952365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4853" y="4384268"/>
                  <a:ext cx="1183914" cy="523220"/>
                </a:xfrm>
                <a:prstGeom prst="rect">
                  <a:avLst/>
                </a:prstGeom>
                <a:blipFill>
                  <a:blip r:embed="rId11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9BABC75D-BFE0-ED49-AC84-13E69BDB6FBF}"/>
              </a:ext>
            </a:extLst>
          </p:cNvPr>
          <p:cNvGrpSpPr/>
          <p:nvPr/>
        </p:nvGrpSpPr>
        <p:grpSpPr>
          <a:xfrm>
            <a:off x="4645763" y="2855882"/>
            <a:ext cx="2342952" cy="1478488"/>
            <a:chOff x="467544" y="3429000"/>
            <a:chExt cx="2342952" cy="147848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id="{7C2AB422-6F06-E54A-AC78-44B5DC4E7360}"/>
                    </a:ext>
                  </a:extLst>
                </p:cNvPr>
                <p:cNvSpPr/>
                <p:nvPr/>
              </p:nvSpPr>
              <p:spPr>
                <a:xfrm>
                  <a:off x="1298330" y="3429000"/>
                  <a:ext cx="1023357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id="{7C2AB422-6F06-E54A-AC78-44B5DC4E736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8330" y="3429000"/>
                  <a:ext cx="1023357" cy="523220"/>
                </a:xfrm>
                <a:prstGeom prst="rect">
                  <a:avLst/>
                </a:prstGeom>
                <a:blipFill>
                  <a:blip r:embed="rId12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9B3D8EF9-49F5-C14C-BD18-8FA9A271BF7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54314" y="4008294"/>
              <a:ext cx="414132" cy="37597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23A6A7A1-4C9B-C847-B6A4-0BDF7D117B00}"/>
                </a:ext>
              </a:extLst>
            </p:cNvPr>
            <p:cNvCxnSpPr>
              <a:cxnSpLocks/>
            </p:cNvCxnSpPr>
            <p:nvPr/>
          </p:nvCxnSpPr>
          <p:spPr>
            <a:xfrm>
              <a:off x="1689256" y="4005064"/>
              <a:ext cx="401162" cy="37920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Rectangle 68">
                  <a:extLst>
                    <a:ext uri="{FF2B5EF4-FFF2-40B4-BE49-F238E27FC236}">
                      <a16:creationId xmlns:a16="http://schemas.microsoft.com/office/drawing/2014/main" id="{A9D41594-6BF3-9740-A6BE-26D16E880A1A}"/>
                    </a:ext>
                  </a:extLst>
                </p:cNvPr>
                <p:cNvSpPr/>
                <p:nvPr/>
              </p:nvSpPr>
              <p:spPr>
                <a:xfrm>
                  <a:off x="467544" y="4384268"/>
                  <a:ext cx="117564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100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9" name="Rectangle 68">
                  <a:extLst>
                    <a:ext uri="{FF2B5EF4-FFF2-40B4-BE49-F238E27FC236}">
                      <a16:creationId xmlns:a16="http://schemas.microsoft.com/office/drawing/2014/main" id="{A9D41594-6BF3-9740-A6BE-26D16E880A1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544" y="4384268"/>
                  <a:ext cx="1175643" cy="523220"/>
                </a:xfrm>
                <a:prstGeom prst="rect">
                  <a:avLst/>
                </a:prstGeom>
                <a:blipFill>
                  <a:blip r:embed="rId13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Rectangle 69">
                  <a:extLst>
                    <a:ext uri="{FF2B5EF4-FFF2-40B4-BE49-F238E27FC236}">
                      <a16:creationId xmlns:a16="http://schemas.microsoft.com/office/drawing/2014/main" id="{A2621BB7-4779-4246-B5F3-0B502152A178}"/>
                    </a:ext>
                  </a:extLst>
                </p:cNvPr>
                <p:cNvSpPr/>
                <p:nvPr/>
              </p:nvSpPr>
              <p:spPr>
                <a:xfrm>
                  <a:off x="1634853" y="4384268"/>
                  <a:ext cx="117564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101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0" name="Rectangle 69">
                  <a:extLst>
                    <a:ext uri="{FF2B5EF4-FFF2-40B4-BE49-F238E27FC236}">
                      <a16:creationId xmlns:a16="http://schemas.microsoft.com/office/drawing/2014/main" id="{A2621BB7-4779-4246-B5F3-0B502152A1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4853" y="4384268"/>
                  <a:ext cx="1175643" cy="523220"/>
                </a:xfrm>
                <a:prstGeom prst="rect">
                  <a:avLst/>
                </a:prstGeom>
                <a:blipFill>
                  <a:blip r:embed="rId14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B293D1CC-8EFB-544A-94ED-D6279AE11957}"/>
              </a:ext>
            </a:extLst>
          </p:cNvPr>
          <p:cNvGrpSpPr/>
          <p:nvPr/>
        </p:nvGrpSpPr>
        <p:grpSpPr>
          <a:xfrm>
            <a:off x="6855982" y="2882304"/>
            <a:ext cx="2342952" cy="1478488"/>
            <a:chOff x="467544" y="3429000"/>
            <a:chExt cx="2342952" cy="147848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Rectangle 71">
                  <a:extLst>
                    <a:ext uri="{FF2B5EF4-FFF2-40B4-BE49-F238E27FC236}">
                      <a16:creationId xmlns:a16="http://schemas.microsoft.com/office/drawing/2014/main" id="{A5E6ED31-3A64-D64B-9CF8-68B0146CD9B3}"/>
                    </a:ext>
                  </a:extLst>
                </p:cNvPr>
                <p:cNvSpPr/>
                <p:nvPr/>
              </p:nvSpPr>
              <p:spPr>
                <a:xfrm>
                  <a:off x="1298330" y="3429000"/>
                  <a:ext cx="1023357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2" name="Rectangle 71">
                  <a:extLst>
                    <a:ext uri="{FF2B5EF4-FFF2-40B4-BE49-F238E27FC236}">
                      <a16:creationId xmlns:a16="http://schemas.microsoft.com/office/drawing/2014/main" id="{A5E6ED31-3A64-D64B-9CF8-68B0146CD9B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8330" y="3429000"/>
                  <a:ext cx="1023357" cy="523220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8C70CE96-43E3-B148-8B39-CD827584DB2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54314" y="4008294"/>
              <a:ext cx="414132" cy="37597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31B18DF0-9463-1941-91C1-CAB443F134D8}"/>
                </a:ext>
              </a:extLst>
            </p:cNvPr>
            <p:cNvCxnSpPr>
              <a:cxnSpLocks/>
            </p:cNvCxnSpPr>
            <p:nvPr/>
          </p:nvCxnSpPr>
          <p:spPr>
            <a:xfrm>
              <a:off x="1689256" y="4005064"/>
              <a:ext cx="401162" cy="37920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Rectangle 74">
                  <a:extLst>
                    <a:ext uri="{FF2B5EF4-FFF2-40B4-BE49-F238E27FC236}">
                      <a16:creationId xmlns:a16="http://schemas.microsoft.com/office/drawing/2014/main" id="{2591E9F7-4693-F641-AB4F-60470CB26A0E}"/>
                    </a:ext>
                  </a:extLst>
                </p:cNvPr>
                <p:cNvSpPr/>
                <p:nvPr/>
              </p:nvSpPr>
              <p:spPr>
                <a:xfrm>
                  <a:off x="467544" y="4384268"/>
                  <a:ext cx="117564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110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5" name="Rectangle 74">
                  <a:extLst>
                    <a:ext uri="{FF2B5EF4-FFF2-40B4-BE49-F238E27FC236}">
                      <a16:creationId xmlns:a16="http://schemas.microsoft.com/office/drawing/2014/main" id="{2591E9F7-4693-F641-AB4F-60470CB26A0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544" y="4384268"/>
                  <a:ext cx="1175643" cy="523220"/>
                </a:xfrm>
                <a:prstGeom prst="rect">
                  <a:avLst/>
                </a:prstGeom>
                <a:blipFill>
                  <a:blip r:embed="rId16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Rectangle 75">
                  <a:extLst>
                    <a:ext uri="{FF2B5EF4-FFF2-40B4-BE49-F238E27FC236}">
                      <a16:creationId xmlns:a16="http://schemas.microsoft.com/office/drawing/2014/main" id="{AE08ECEC-2942-094D-83F3-D8A4D5DE17CB}"/>
                    </a:ext>
                  </a:extLst>
                </p:cNvPr>
                <p:cNvSpPr/>
                <p:nvPr/>
              </p:nvSpPr>
              <p:spPr>
                <a:xfrm>
                  <a:off x="1634853" y="4384268"/>
                  <a:ext cx="117564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111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6" name="Rectangle 75">
                  <a:extLst>
                    <a:ext uri="{FF2B5EF4-FFF2-40B4-BE49-F238E27FC236}">
                      <a16:creationId xmlns:a16="http://schemas.microsoft.com/office/drawing/2014/main" id="{AE08ECEC-2942-094D-83F3-D8A4D5DE17C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4853" y="4384268"/>
                  <a:ext cx="1175643" cy="523220"/>
                </a:xfrm>
                <a:prstGeom prst="rect">
                  <a:avLst/>
                </a:prstGeom>
                <a:blipFill>
                  <a:blip r:embed="rId17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BD87C918-E3BA-D44C-AD1E-EF893FA8BF29}"/>
              </a:ext>
            </a:extLst>
          </p:cNvPr>
          <p:cNvGrpSpPr/>
          <p:nvPr/>
        </p:nvGrpSpPr>
        <p:grpSpPr>
          <a:xfrm>
            <a:off x="683568" y="955451"/>
            <a:ext cx="4543833" cy="2761581"/>
            <a:chOff x="484088" y="910350"/>
            <a:chExt cx="4543833" cy="276158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4E4F1B0E-4A08-E14A-A7C1-1E9CD0D4F370}"/>
                    </a:ext>
                  </a:extLst>
                </p:cNvPr>
                <p:cNvSpPr/>
                <p:nvPr/>
              </p:nvSpPr>
              <p:spPr>
                <a:xfrm>
                  <a:off x="4265347" y="1757306"/>
                  <a:ext cx="637161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𝝈</m:t>
                            </m:r>
                          </m:e>
                          <m:sub>
                            <m:r>
                              <a:rPr lang="en-US" sz="28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𝝐</m:t>
                            </m:r>
                          </m:sub>
                        </m:sSub>
                      </m:oMath>
                    </m:oMathPara>
                  </a14:m>
                  <a:endParaRPr lang="en-US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4E4F1B0E-4A08-E14A-A7C1-1E9CD0D4F37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65347" y="1757306"/>
                  <a:ext cx="637161" cy="523220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3" name="Arc 42">
              <a:extLst>
                <a:ext uri="{FF2B5EF4-FFF2-40B4-BE49-F238E27FC236}">
                  <a16:creationId xmlns:a16="http://schemas.microsoft.com/office/drawing/2014/main" id="{3F1C9C20-6E25-7946-9C15-14AEC1A6A224}"/>
                </a:ext>
              </a:extLst>
            </p:cNvPr>
            <p:cNvSpPr/>
            <p:nvPr/>
          </p:nvSpPr>
          <p:spPr>
            <a:xfrm rot="8118830">
              <a:off x="4113521" y="910350"/>
              <a:ext cx="914400" cy="914400"/>
            </a:xfrm>
            <a:prstGeom prst="arc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F1CF1D11-B921-BA42-A8FC-081B62F6F2F5}"/>
                    </a:ext>
                  </a:extLst>
                </p:cNvPr>
                <p:cNvSpPr/>
                <p:nvPr/>
              </p:nvSpPr>
              <p:spPr>
                <a:xfrm>
                  <a:off x="2122530" y="2594272"/>
                  <a:ext cx="66441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𝝈</m:t>
                            </m:r>
                          </m:e>
                          <m:sub>
                            <m:r>
                              <a:rPr lang="en-US" sz="28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oMath>
                    </m:oMathPara>
                  </a14:m>
                  <a:endParaRPr lang="en-US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F1CF1D11-B921-BA42-A8FC-081B62F6F2F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22530" y="2594272"/>
                  <a:ext cx="664413" cy="523220"/>
                </a:xfrm>
                <a:prstGeom prst="rect">
                  <a:avLst/>
                </a:prstGeom>
                <a:blipFill>
                  <a:blip r:embed="rId19"/>
                  <a:stretch>
                    <a:fillRect b="-23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9" name="Arc 48">
              <a:extLst>
                <a:ext uri="{FF2B5EF4-FFF2-40B4-BE49-F238E27FC236}">
                  <a16:creationId xmlns:a16="http://schemas.microsoft.com/office/drawing/2014/main" id="{FE09E1A2-7F9F-3D41-9C99-C9F0C30FC5E0}"/>
                </a:ext>
              </a:extLst>
            </p:cNvPr>
            <p:cNvSpPr/>
            <p:nvPr/>
          </p:nvSpPr>
          <p:spPr>
            <a:xfrm rot="8118830">
              <a:off x="1970704" y="1747316"/>
              <a:ext cx="914400" cy="914400"/>
            </a:xfrm>
            <a:prstGeom prst="arc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56558157-5A58-CC40-8CEC-ED2D710F855D}"/>
                    </a:ext>
                  </a:extLst>
                </p:cNvPr>
                <p:cNvSpPr/>
                <p:nvPr/>
              </p:nvSpPr>
              <p:spPr>
                <a:xfrm>
                  <a:off x="1214036" y="3148711"/>
                  <a:ext cx="821507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𝝈</m:t>
                            </m:r>
                          </m:e>
                          <m:sub>
                            <m:r>
                              <a:rPr lang="en-US" sz="28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𝟎𝟎</m:t>
                            </m:r>
                          </m:sub>
                        </m:sSub>
                      </m:oMath>
                    </m:oMathPara>
                  </a14:m>
                  <a:endParaRPr lang="en-US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56558157-5A58-CC40-8CEC-ED2D710F855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4036" y="3148711"/>
                  <a:ext cx="821507" cy="523220"/>
                </a:xfrm>
                <a:prstGeom prst="rect">
                  <a:avLst/>
                </a:prstGeom>
                <a:blipFill>
                  <a:blip r:embed="rId20"/>
                  <a:stretch>
                    <a:fillRect b="-476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3" name="Arc 52">
              <a:extLst>
                <a:ext uri="{FF2B5EF4-FFF2-40B4-BE49-F238E27FC236}">
                  <a16:creationId xmlns:a16="http://schemas.microsoft.com/office/drawing/2014/main" id="{5CA65186-D18C-3440-BC39-EFFADB283DF4}"/>
                </a:ext>
              </a:extLst>
            </p:cNvPr>
            <p:cNvSpPr/>
            <p:nvPr/>
          </p:nvSpPr>
          <p:spPr>
            <a:xfrm rot="8118830">
              <a:off x="484088" y="2656998"/>
              <a:ext cx="914400" cy="914400"/>
            </a:xfrm>
            <a:prstGeom prst="arc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4" name="Rectangle 63">
            <a:extLst>
              <a:ext uri="{FF2B5EF4-FFF2-40B4-BE49-F238E27FC236}">
                <a16:creationId xmlns:a16="http://schemas.microsoft.com/office/drawing/2014/main" id="{2C11A253-BC70-F546-B6C8-79FA31A6BD20}"/>
              </a:ext>
            </a:extLst>
          </p:cNvPr>
          <p:cNvSpPr txBox="1">
            <a:spLocks noChangeArrowheads="1"/>
          </p:cNvSpPr>
          <p:nvPr/>
        </p:nvSpPr>
        <p:spPr>
          <a:xfrm>
            <a:off x="179512" y="5426992"/>
            <a:ext cx="8770622" cy="5222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800" dirty="0">
              <a:latin typeface="+mn-lt"/>
              <a:ea typeface="American Typewriter" charset="0"/>
              <a:cs typeface="American Typewriter" charset="0"/>
            </a:endParaRP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8959C1D7-6E23-D44F-88BA-2B7D7A1EC4B3}"/>
              </a:ext>
            </a:extLst>
          </p:cNvPr>
          <p:cNvGrpSpPr/>
          <p:nvPr/>
        </p:nvGrpSpPr>
        <p:grpSpPr>
          <a:xfrm>
            <a:off x="117864" y="4115116"/>
            <a:ext cx="896015" cy="970635"/>
            <a:chOff x="91707" y="4831683"/>
            <a:chExt cx="896015" cy="97063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" name="Rectangle 84">
                  <a:extLst>
                    <a:ext uri="{FF2B5EF4-FFF2-40B4-BE49-F238E27FC236}">
                      <a16:creationId xmlns:a16="http://schemas.microsoft.com/office/drawing/2014/main" id="{7DCB315E-74AC-5F49-B21A-265562882D54}"/>
                    </a:ext>
                  </a:extLst>
                </p:cNvPr>
                <p:cNvSpPr/>
                <p:nvPr/>
              </p:nvSpPr>
              <p:spPr>
                <a:xfrm>
                  <a:off x="91707" y="5279098"/>
                  <a:ext cx="734945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85" name="Rectangle 84">
                  <a:extLst>
                    <a:ext uri="{FF2B5EF4-FFF2-40B4-BE49-F238E27FC236}">
                      <a16:creationId xmlns:a16="http://schemas.microsoft.com/office/drawing/2014/main" id="{7DCB315E-74AC-5F49-B21A-265562882D5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707" y="5279098"/>
                  <a:ext cx="734945" cy="523220"/>
                </a:xfrm>
                <a:prstGeom prst="rect">
                  <a:avLst/>
                </a:prstGeom>
                <a:blipFill>
                  <a:blip r:embed="rId21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7" name="Straight Arrow Connector 86">
              <a:extLst>
                <a:ext uri="{FF2B5EF4-FFF2-40B4-BE49-F238E27FC236}">
                  <a16:creationId xmlns:a16="http://schemas.microsoft.com/office/drawing/2014/main" id="{4C83A180-4E3C-BB40-BD1A-4D2ECEB692EB}"/>
                </a:ext>
              </a:extLst>
            </p:cNvPr>
            <p:cNvCxnSpPr>
              <a:cxnSpLocks/>
            </p:cNvCxnSpPr>
            <p:nvPr/>
          </p:nvCxnSpPr>
          <p:spPr>
            <a:xfrm>
              <a:off x="410189" y="5000503"/>
              <a:ext cx="0" cy="339033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Rectangle 87">
                  <a:extLst>
                    <a:ext uri="{FF2B5EF4-FFF2-40B4-BE49-F238E27FC236}">
                      <a16:creationId xmlns:a16="http://schemas.microsoft.com/office/drawing/2014/main" id="{757D28BF-219A-FA49-BEBC-03B66F512820}"/>
                    </a:ext>
                  </a:extLst>
                </p:cNvPr>
                <p:cNvSpPr/>
                <p:nvPr/>
              </p:nvSpPr>
              <p:spPr>
                <a:xfrm>
                  <a:off x="389033" y="4831683"/>
                  <a:ext cx="598689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88" name="Rectangle 87">
                  <a:extLst>
                    <a:ext uri="{FF2B5EF4-FFF2-40B4-BE49-F238E27FC236}">
                      <a16:creationId xmlns:a16="http://schemas.microsoft.com/office/drawing/2014/main" id="{757D28BF-219A-FA49-BEBC-03B66F51282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9033" y="4831683"/>
                  <a:ext cx="598689" cy="523220"/>
                </a:xfrm>
                <a:prstGeom prst="rect">
                  <a:avLst/>
                </a:prstGeom>
                <a:blipFill>
                  <a:blip r:embed="rId22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5" name="Rectangle 54">
            <a:extLst>
              <a:ext uri="{FF2B5EF4-FFF2-40B4-BE49-F238E27FC236}">
                <a16:creationId xmlns:a16="http://schemas.microsoft.com/office/drawing/2014/main" id="{163E501B-DA55-C147-8803-147AFB48BB28}"/>
              </a:ext>
            </a:extLst>
          </p:cNvPr>
          <p:cNvSpPr/>
          <p:nvPr/>
        </p:nvSpPr>
        <p:spPr>
          <a:xfrm>
            <a:off x="854413" y="5157192"/>
            <a:ext cx="7855712" cy="1433386"/>
          </a:xfrm>
          <a:prstGeom prst="rect">
            <a:avLst/>
          </a:prstGeom>
          <a:solidFill>
            <a:schemeClr val="accent1">
              <a:lumMod val="20000"/>
              <a:lumOff val="80000"/>
              <a:alpha val="3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63">
                <a:extLst>
                  <a:ext uri="{FF2B5EF4-FFF2-40B4-BE49-F238E27FC236}">
                    <a16:creationId xmlns:a16="http://schemas.microsoft.com/office/drawing/2014/main" id="{57A8F035-1FDB-FA41-8308-C465C82FA2AE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971600" y="5254354"/>
                <a:ext cx="6466567" cy="522288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b="1" dirty="0">
                    <a:latin typeface="+mn-lt"/>
                    <a:ea typeface="American Typewriter" charset="0"/>
                    <a:cs typeface="American Typewriter" charset="0"/>
                  </a:rPr>
                  <a:t>Signature of the first message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sz="2800" b="1" dirty="0">
                  <a:latin typeface="+mn-lt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56" name="Rectangle 63">
                <a:extLst>
                  <a:ext uri="{FF2B5EF4-FFF2-40B4-BE49-F238E27FC236}">
                    <a16:creationId xmlns:a16="http://schemas.microsoft.com/office/drawing/2014/main" id="{57A8F035-1FDB-FA41-8308-C465C82FA2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5254354"/>
                <a:ext cx="6466567" cy="522288"/>
              </a:xfrm>
              <a:prstGeom prst="rect">
                <a:avLst/>
              </a:prstGeom>
              <a:blipFill>
                <a:blip r:embed="rId23"/>
                <a:stretch>
                  <a:fillRect l="-1961" t="-11628" b="-27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280207AC-6B39-9045-9422-0BE20E35559B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971600" y="5789096"/>
                <a:ext cx="7828597" cy="522288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3200" dirty="0"/>
                  <a:t>(</a:t>
                </a:r>
                <a:r>
                  <a:rPr lang="en-US" sz="2400" dirty="0"/>
                  <a:t>Authentication path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𝑉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000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+mn-lt"/>
                    <a:ea typeface="American Typewriter" charset="0"/>
                    <a:cs typeface="American Typewriter" charset="0"/>
                  </a:rPr>
                  <a:t>,</a:t>
                </a:r>
                <a:r>
                  <a:rPr lang="en-US" sz="2400" b="1" dirty="0">
                    <a:solidFill>
                      <a:srgbClr val="0000FF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𝝉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Sign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𝑆𝐾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00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>
                    <a:ea typeface="American Typewriter" charset="0"/>
                    <a:cs typeface="American Typewriter" charset="0"/>
                  </a:rPr>
                  <a:t>)</a:t>
                </a:r>
                <a:r>
                  <a:rPr lang="en-US" sz="2400" dirty="0">
                    <a:ea typeface="American Typewriter" charset="0"/>
                    <a:cs typeface="American Typewriter" charset="0"/>
                  </a:rPr>
                  <a:t> </a:t>
                </a:r>
                <a:endParaRPr lang="en-US" sz="2400" dirty="0">
                  <a:solidFill>
                    <a:schemeClr val="tx1"/>
                  </a:solidFill>
                  <a:latin typeface="+mn-lt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280207AC-6B39-9045-9422-0BE20E3555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5789096"/>
                <a:ext cx="7828597" cy="522288"/>
              </a:xfrm>
              <a:prstGeom prst="rect">
                <a:avLst/>
              </a:prstGeom>
              <a:blipFill>
                <a:blip r:embed="rId24"/>
                <a:stretch>
                  <a:fillRect l="-1942" t="-21951" b="-439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3543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Rectangle 88">
            <a:extLst>
              <a:ext uri="{FF2B5EF4-FFF2-40B4-BE49-F238E27FC236}">
                <a16:creationId xmlns:a16="http://schemas.microsoft.com/office/drawing/2014/main" id="{7825CDFE-361A-EC4C-A46B-ED0CF3A8CD80}"/>
              </a:ext>
            </a:extLst>
          </p:cNvPr>
          <p:cNvSpPr/>
          <p:nvPr/>
        </p:nvSpPr>
        <p:spPr>
          <a:xfrm>
            <a:off x="854413" y="5157192"/>
            <a:ext cx="7855712" cy="1433386"/>
          </a:xfrm>
          <a:prstGeom prst="rect">
            <a:avLst/>
          </a:prstGeom>
          <a:solidFill>
            <a:schemeClr val="accent1">
              <a:lumMod val="20000"/>
              <a:lumOff val="80000"/>
              <a:alpha val="3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1058936" y="257430"/>
            <a:ext cx="3621247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Step 2.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1BD3684-E7F9-7C47-BD2F-A5A7554CF530}"/>
              </a:ext>
            </a:extLst>
          </p:cNvPr>
          <p:cNvSpPr/>
          <p:nvPr/>
        </p:nvSpPr>
        <p:spPr>
          <a:xfrm>
            <a:off x="3641790" y="410724"/>
            <a:ext cx="44757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ea typeface="American Typewriter" charset="0"/>
                <a:cs typeface="American Typewriter" charset="0"/>
              </a:rPr>
              <a:t>How to Shrink the signatures.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3B91B955-0D90-F84D-AB1C-4429F9967345}"/>
                  </a:ext>
                </a:extLst>
              </p:cNvPr>
              <p:cNvSpPr/>
              <p:nvPr/>
            </p:nvSpPr>
            <p:spPr>
              <a:xfrm>
                <a:off x="2233318" y="1911362"/>
                <a:ext cx="87107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𝑉</m:t>
                          </m:r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3B91B955-0D90-F84D-AB1C-4429F99673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3318" y="1911362"/>
                <a:ext cx="871072" cy="523220"/>
              </a:xfrm>
              <a:prstGeom prst="rect">
                <a:avLst/>
              </a:prstGeom>
              <a:blipFill>
                <a:blip r:embed="rId3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7" name="Group 76">
            <a:extLst>
              <a:ext uri="{FF2B5EF4-FFF2-40B4-BE49-F238E27FC236}">
                <a16:creationId xmlns:a16="http://schemas.microsoft.com/office/drawing/2014/main" id="{93C69E2B-BA63-AC41-8744-D7F9CDB68850}"/>
              </a:ext>
            </a:extLst>
          </p:cNvPr>
          <p:cNvGrpSpPr/>
          <p:nvPr/>
        </p:nvGrpSpPr>
        <p:grpSpPr>
          <a:xfrm>
            <a:off x="3027478" y="1022186"/>
            <a:ext cx="3587405" cy="973937"/>
            <a:chOff x="2224507" y="1720334"/>
            <a:chExt cx="3587405" cy="97393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586B2AAC-EB22-3E43-B14A-4F7F00A3D84A}"/>
                    </a:ext>
                  </a:extLst>
                </p:cNvPr>
                <p:cNvSpPr/>
                <p:nvPr/>
              </p:nvSpPr>
              <p:spPr>
                <a:xfrm>
                  <a:off x="3653565" y="1720334"/>
                  <a:ext cx="87934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𝜖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586B2AAC-EB22-3E43-B14A-4F7F00A3D84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53565" y="1720334"/>
                  <a:ext cx="879343" cy="52322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90C74E32-7536-7743-A521-CD942B4705B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24507" y="2259124"/>
              <a:ext cx="1760209" cy="43514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2780C273-CACF-2848-998C-4E1A76306B04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19" y="2253793"/>
              <a:ext cx="1685793" cy="43361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714BFC3B-B78C-264A-8DD7-E832CDB46922}"/>
                  </a:ext>
                </a:extLst>
              </p:cNvPr>
              <p:cNvSpPr/>
              <p:nvPr/>
            </p:nvSpPr>
            <p:spPr>
              <a:xfrm>
                <a:off x="6653256" y="1844164"/>
                <a:ext cx="87107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𝑉</m:t>
                          </m:r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714BFC3B-B78C-264A-8DD7-E832CDB469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3256" y="1844164"/>
                <a:ext cx="871072" cy="523220"/>
              </a:xfrm>
              <a:prstGeom prst="rect">
                <a:avLst/>
              </a:prstGeom>
              <a:blipFill>
                <a:blip r:embed="rId5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7A0D4A33-D640-1E4F-82F1-D6B34F6C81BA}"/>
              </a:ext>
            </a:extLst>
          </p:cNvPr>
          <p:cNvCxnSpPr>
            <a:cxnSpLocks/>
          </p:cNvCxnSpPr>
          <p:nvPr/>
        </p:nvCxnSpPr>
        <p:spPr>
          <a:xfrm flipH="1">
            <a:off x="1406179" y="2446228"/>
            <a:ext cx="1138377" cy="33764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E31C73AD-5CBB-B347-A929-65E9AC3FF543}"/>
              </a:ext>
            </a:extLst>
          </p:cNvPr>
          <p:cNvCxnSpPr>
            <a:cxnSpLocks/>
          </p:cNvCxnSpPr>
          <p:nvPr/>
        </p:nvCxnSpPr>
        <p:spPr>
          <a:xfrm>
            <a:off x="2665366" y="2442998"/>
            <a:ext cx="988199" cy="36729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4187DC88-0F36-4041-A019-97CCC4D51D37}"/>
              </a:ext>
            </a:extLst>
          </p:cNvPr>
          <p:cNvCxnSpPr>
            <a:cxnSpLocks/>
          </p:cNvCxnSpPr>
          <p:nvPr/>
        </p:nvCxnSpPr>
        <p:spPr>
          <a:xfrm flipH="1">
            <a:off x="5785108" y="2421304"/>
            <a:ext cx="1057977" cy="40743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1C10D5CF-C232-9646-82C4-B04F9EAC316A}"/>
              </a:ext>
            </a:extLst>
          </p:cNvPr>
          <p:cNvCxnSpPr>
            <a:cxnSpLocks/>
          </p:cNvCxnSpPr>
          <p:nvPr/>
        </p:nvCxnSpPr>
        <p:spPr>
          <a:xfrm>
            <a:off x="6963895" y="2418074"/>
            <a:ext cx="1341493" cy="41066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Group 56">
            <a:extLst>
              <a:ext uri="{FF2B5EF4-FFF2-40B4-BE49-F238E27FC236}">
                <a16:creationId xmlns:a16="http://schemas.microsoft.com/office/drawing/2014/main" id="{4C9C50EA-3636-4A4D-BAE1-B692840C59B5}"/>
              </a:ext>
            </a:extLst>
          </p:cNvPr>
          <p:cNvGrpSpPr/>
          <p:nvPr/>
        </p:nvGrpSpPr>
        <p:grpSpPr>
          <a:xfrm>
            <a:off x="-36512" y="2783874"/>
            <a:ext cx="2351223" cy="1478488"/>
            <a:chOff x="467544" y="3429000"/>
            <a:chExt cx="2351223" cy="147848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8C56231B-4F62-024B-BA9D-D543A72A54E8}"/>
                    </a:ext>
                  </a:extLst>
                </p:cNvPr>
                <p:cNvSpPr/>
                <p:nvPr/>
              </p:nvSpPr>
              <p:spPr>
                <a:xfrm>
                  <a:off x="1298330" y="3429000"/>
                  <a:ext cx="1031629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8C56231B-4F62-024B-BA9D-D543A72A54E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8330" y="3429000"/>
                  <a:ext cx="1031629" cy="523220"/>
                </a:xfrm>
                <a:prstGeom prst="rect">
                  <a:avLst/>
                </a:prstGeom>
                <a:blipFill>
                  <a:blip r:embed="rId6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5D74A9BF-F556-2E44-9D84-7CFCFC5F637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54314" y="4008294"/>
              <a:ext cx="414132" cy="37597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C331F1D0-E1CB-7C4B-9904-2B27EEFFBA07}"/>
                </a:ext>
              </a:extLst>
            </p:cNvPr>
            <p:cNvCxnSpPr>
              <a:cxnSpLocks/>
            </p:cNvCxnSpPr>
            <p:nvPr/>
          </p:nvCxnSpPr>
          <p:spPr>
            <a:xfrm>
              <a:off x="1689256" y="4005064"/>
              <a:ext cx="401162" cy="37920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F393274A-CD17-A346-86B5-A289E3E3F6EF}"/>
                    </a:ext>
                  </a:extLst>
                </p:cNvPr>
                <p:cNvSpPr/>
                <p:nvPr/>
              </p:nvSpPr>
              <p:spPr>
                <a:xfrm>
                  <a:off x="467544" y="4384268"/>
                  <a:ext cx="1183914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000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F393274A-CD17-A346-86B5-A289E3E3F6E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544" y="4384268"/>
                  <a:ext cx="1183914" cy="523220"/>
                </a:xfrm>
                <a:prstGeom prst="rect">
                  <a:avLst/>
                </a:prstGeom>
                <a:blipFill>
                  <a:blip r:embed="rId7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40E92E11-CB5B-5046-89B5-0793C9E6D3FF}"/>
                    </a:ext>
                  </a:extLst>
                </p:cNvPr>
                <p:cNvSpPr/>
                <p:nvPr/>
              </p:nvSpPr>
              <p:spPr>
                <a:xfrm>
                  <a:off x="1634853" y="4384268"/>
                  <a:ext cx="1183914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001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40E92E11-CB5B-5046-89B5-0793C9E6D3F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4853" y="4384268"/>
                  <a:ext cx="1183914" cy="523220"/>
                </a:xfrm>
                <a:prstGeom prst="rect">
                  <a:avLst/>
                </a:prstGeom>
                <a:blipFill>
                  <a:blip r:embed="rId8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B9AFE111-F9E3-BD4E-BD33-9992C3BAE577}"/>
              </a:ext>
            </a:extLst>
          </p:cNvPr>
          <p:cNvGrpSpPr/>
          <p:nvPr/>
        </p:nvGrpSpPr>
        <p:grpSpPr>
          <a:xfrm>
            <a:off x="2435521" y="2810296"/>
            <a:ext cx="2351223" cy="1478488"/>
            <a:chOff x="467544" y="3429000"/>
            <a:chExt cx="2351223" cy="147848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2CBEFF1A-9C13-5148-A426-AD66D151BCC4}"/>
                    </a:ext>
                  </a:extLst>
                </p:cNvPr>
                <p:cNvSpPr/>
                <p:nvPr/>
              </p:nvSpPr>
              <p:spPr>
                <a:xfrm>
                  <a:off x="1298330" y="3429000"/>
                  <a:ext cx="1031629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2CBEFF1A-9C13-5148-A426-AD66D151BC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8330" y="3429000"/>
                  <a:ext cx="1031629" cy="523220"/>
                </a:xfrm>
                <a:prstGeom prst="rect">
                  <a:avLst/>
                </a:prstGeom>
                <a:blipFill>
                  <a:blip r:embed="rId9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A953360E-E2AC-2F4F-8D4E-765C737080C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54314" y="4008294"/>
              <a:ext cx="414132" cy="37597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A632B8DA-E3C1-5744-9E9F-8E6E8469DC1E}"/>
                </a:ext>
              </a:extLst>
            </p:cNvPr>
            <p:cNvCxnSpPr>
              <a:cxnSpLocks/>
            </p:cNvCxnSpPr>
            <p:nvPr/>
          </p:nvCxnSpPr>
          <p:spPr>
            <a:xfrm>
              <a:off x="1689256" y="4005064"/>
              <a:ext cx="401162" cy="37920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Rectangle 61">
                  <a:extLst>
                    <a:ext uri="{FF2B5EF4-FFF2-40B4-BE49-F238E27FC236}">
                      <a16:creationId xmlns:a16="http://schemas.microsoft.com/office/drawing/2014/main" id="{89F633A2-9C6D-FF42-B35D-2E4D480DB1ED}"/>
                    </a:ext>
                  </a:extLst>
                </p:cNvPr>
                <p:cNvSpPr/>
                <p:nvPr/>
              </p:nvSpPr>
              <p:spPr>
                <a:xfrm>
                  <a:off x="467544" y="4384268"/>
                  <a:ext cx="1183914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010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2" name="Rectangle 61">
                  <a:extLst>
                    <a:ext uri="{FF2B5EF4-FFF2-40B4-BE49-F238E27FC236}">
                      <a16:creationId xmlns:a16="http://schemas.microsoft.com/office/drawing/2014/main" id="{89F633A2-9C6D-FF42-B35D-2E4D480DB1E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544" y="4384268"/>
                  <a:ext cx="1183914" cy="523220"/>
                </a:xfrm>
                <a:prstGeom prst="rect">
                  <a:avLst/>
                </a:prstGeom>
                <a:blipFill>
                  <a:blip r:embed="rId10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DC8FB157-C408-F741-AFA8-58D4E9523654}"/>
                    </a:ext>
                  </a:extLst>
                </p:cNvPr>
                <p:cNvSpPr/>
                <p:nvPr/>
              </p:nvSpPr>
              <p:spPr>
                <a:xfrm>
                  <a:off x="1634853" y="4384268"/>
                  <a:ext cx="1183914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011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DC8FB157-C408-F741-AFA8-58D4E952365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4853" y="4384268"/>
                  <a:ext cx="1183914" cy="523220"/>
                </a:xfrm>
                <a:prstGeom prst="rect">
                  <a:avLst/>
                </a:prstGeom>
                <a:blipFill>
                  <a:blip r:embed="rId11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9BABC75D-BFE0-ED49-AC84-13E69BDB6FBF}"/>
              </a:ext>
            </a:extLst>
          </p:cNvPr>
          <p:cNvGrpSpPr/>
          <p:nvPr/>
        </p:nvGrpSpPr>
        <p:grpSpPr>
          <a:xfrm>
            <a:off x="4645763" y="2855882"/>
            <a:ext cx="2342952" cy="1478488"/>
            <a:chOff x="467544" y="3429000"/>
            <a:chExt cx="2342952" cy="147848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id="{7C2AB422-6F06-E54A-AC78-44B5DC4E7360}"/>
                    </a:ext>
                  </a:extLst>
                </p:cNvPr>
                <p:cNvSpPr/>
                <p:nvPr/>
              </p:nvSpPr>
              <p:spPr>
                <a:xfrm>
                  <a:off x="1298330" y="3429000"/>
                  <a:ext cx="1023357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id="{7C2AB422-6F06-E54A-AC78-44B5DC4E736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8330" y="3429000"/>
                  <a:ext cx="1023357" cy="523220"/>
                </a:xfrm>
                <a:prstGeom prst="rect">
                  <a:avLst/>
                </a:prstGeom>
                <a:blipFill>
                  <a:blip r:embed="rId12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9B3D8EF9-49F5-C14C-BD18-8FA9A271BF7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54314" y="4008294"/>
              <a:ext cx="414132" cy="37597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23A6A7A1-4C9B-C847-B6A4-0BDF7D117B00}"/>
                </a:ext>
              </a:extLst>
            </p:cNvPr>
            <p:cNvCxnSpPr>
              <a:cxnSpLocks/>
            </p:cNvCxnSpPr>
            <p:nvPr/>
          </p:nvCxnSpPr>
          <p:spPr>
            <a:xfrm>
              <a:off x="1689256" y="4005064"/>
              <a:ext cx="401162" cy="37920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Rectangle 68">
                  <a:extLst>
                    <a:ext uri="{FF2B5EF4-FFF2-40B4-BE49-F238E27FC236}">
                      <a16:creationId xmlns:a16="http://schemas.microsoft.com/office/drawing/2014/main" id="{A9D41594-6BF3-9740-A6BE-26D16E880A1A}"/>
                    </a:ext>
                  </a:extLst>
                </p:cNvPr>
                <p:cNvSpPr/>
                <p:nvPr/>
              </p:nvSpPr>
              <p:spPr>
                <a:xfrm>
                  <a:off x="467544" y="4384268"/>
                  <a:ext cx="117564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100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9" name="Rectangle 68">
                  <a:extLst>
                    <a:ext uri="{FF2B5EF4-FFF2-40B4-BE49-F238E27FC236}">
                      <a16:creationId xmlns:a16="http://schemas.microsoft.com/office/drawing/2014/main" id="{A9D41594-6BF3-9740-A6BE-26D16E880A1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544" y="4384268"/>
                  <a:ext cx="1175643" cy="523220"/>
                </a:xfrm>
                <a:prstGeom prst="rect">
                  <a:avLst/>
                </a:prstGeom>
                <a:blipFill>
                  <a:blip r:embed="rId13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Rectangle 69">
                  <a:extLst>
                    <a:ext uri="{FF2B5EF4-FFF2-40B4-BE49-F238E27FC236}">
                      <a16:creationId xmlns:a16="http://schemas.microsoft.com/office/drawing/2014/main" id="{A2621BB7-4779-4246-B5F3-0B502152A178}"/>
                    </a:ext>
                  </a:extLst>
                </p:cNvPr>
                <p:cNvSpPr/>
                <p:nvPr/>
              </p:nvSpPr>
              <p:spPr>
                <a:xfrm>
                  <a:off x="1634853" y="4384268"/>
                  <a:ext cx="117564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101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0" name="Rectangle 69">
                  <a:extLst>
                    <a:ext uri="{FF2B5EF4-FFF2-40B4-BE49-F238E27FC236}">
                      <a16:creationId xmlns:a16="http://schemas.microsoft.com/office/drawing/2014/main" id="{A2621BB7-4779-4246-B5F3-0B502152A1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4853" y="4384268"/>
                  <a:ext cx="1175643" cy="523220"/>
                </a:xfrm>
                <a:prstGeom prst="rect">
                  <a:avLst/>
                </a:prstGeom>
                <a:blipFill>
                  <a:blip r:embed="rId14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B293D1CC-8EFB-544A-94ED-D6279AE11957}"/>
              </a:ext>
            </a:extLst>
          </p:cNvPr>
          <p:cNvGrpSpPr/>
          <p:nvPr/>
        </p:nvGrpSpPr>
        <p:grpSpPr>
          <a:xfrm>
            <a:off x="6855982" y="2882304"/>
            <a:ext cx="2342952" cy="1478488"/>
            <a:chOff x="467544" y="3429000"/>
            <a:chExt cx="2342952" cy="147848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Rectangle 71">
                  <a:extLst>
                    <a:ext uri="{FF2B5EF4-FFF2-40B4-BE49-F238E27FC236}">
                      <a16:creationId xmlns:a16="http://schemas.microsoft.com/office/drawing/2014/main" id="{A5E6ED31-3A64-D64B-9CF8-68B0146CD9B3}"/>
                    </a:ext>
                  </a:extLst>
                </p:cNvPr>
                <p:cNvSpPr/>
                <p:nvPr/>
              </p:nvSpPr>
              <p:spPr>
                <a:xfrm>
                  <a:off x="1298330" y="3429000"/>
                  <a:ext cx="1023357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2" name="Rectangle 71">
                  <a:extLst>
                    <a:ext uri="{FF2B5EF4-FFF2-40B4-BE49-F238E27FC236}">
                      <a16:creationId xmlns:a16="http://schemas.microsoft.com/office/drawing/2014/main" id="{A5E6ED31-3A64-D64B-9CF8-68B0146CD9B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8330" y="3429000"/>
                  <a:ext cx="1023357" cy="523220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8C70CE96-43E3-B148-8B39-CD827584DB2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54314" y="4008294"/>
              <a:ext cx="414132" cy="37597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31B18DF0-9463-1941-91C1-CAB443F134D8}"/>
                </a:ext>
              </a:extLst>
            </p:cNvPr>
            <p:cNvCxnSpPr>
              <a:cxnSpLocks/>
            </p:cNvCxnSpPr>
            <p:nvPr/>
          </p:nvCxnSpPr>
          <p:spPr>
            <a:xfrm>
              <a:off x="1689256" y="4005064"/>
              <a:ext cx="401162" cy="37920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Rectangle 74">
                  <a:extLst>
                    <a:ext uri="{FF2B5EF4-FFF2-40B4-BE49-F238E27FC236}">
                      <a16:creationId xmlns:a16="http://schemas.microsoft.com/office/drawing/2014/main" id="{2591E9F7-4693-F641-AB4F-60470CB26A0E}"/>
                    </a:ext>
                  </a:extLst>
                </p:cNvPr>
                <p:cNvSpPr/>
                <p:nvPr/>
              </p:nvSpPr>
              <p:spPr>
                <a:xfrm>
                  <a:off x="467544" y="4384268"/>
                  <a:ext cx="117564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110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5" name="Rectangle 74">
                  <a:extLst>
                    <a:ext uri="{FF2B5EF4-FFF2-40B4-BE49-F238E27FC236}">
                      <a16:creationId xmlns:a16="http://schemas.microsoft.com/office/drawing/2014/main" id="{2591E9F7-4693-F641-AB4F-60470CB26A0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544" y="4384268"/>
                  <a:ext cx="1175643" cy="523220"/>
                </a:xfrm>
                <a:prstGeom prst="rect">
                  <a:avLst/>
                </a:prstGeom>
                <a:blipFill>
                  <a:blip r:embed="rId16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Rectangle 75">
                  <a:extLst>
                    <a:ext uri="{FF2B5EF4-FFF2-40B4-BE49-F238E27FC236}">
                      <a16:creationId xmlns:a16="http://schemas.microsoft.com/office/drawing/2014/main" id="{AE08ECEC-2942-094D-83F3-D8A4D5DE17CB}"/>
                    </a:ext>
                  </a:extLst>
                </p:cNvPr>
                <p:cNvSpPr/>
                <p:nvPr/>
              </p:nvSpPr>
              <p:spPr>
                <a:xfrm>
                  <a:off x="1634853" y="4384268"/>
                  <a:ext cx="117564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111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6" name="Rectangle 75">
                  <a:extLst>
                    <a:ext uri="{FF2B5EF4-FFF2-40B4-BE49-F238E27FC236}">
                      <a16:creationId xmlns:a16="http://schemas.microsoft.com/office/drawing/2014/main" id="{AE08ECEC-2942-094D-83F3-D8A4D5DE17C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4853" y="4384268"/>
                  <a:ext cx="1175643" cy="523220"/>
                </a:xfrm>
                <a:prstGeom prst="rect">
                  <a:avLst/>
                </a:prstGeom>
                <a:blipFill>
                  <a:blip r:embed="rId17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BD87C918-E3BA-D44C-AD1E-EF893FA8BF29}"/>
              </a:ext>
            </a:extLst>
          </p:cNvPr>
          <p:cNvGrpSpPr/>
          <p:nvPr/>
        </p:nvGrpSpPr>
        <p:grpSpPr>
          <a:xfrm>
            <a:off x="683568" y="955451"/>
            <a:ext cx="4543833" cy="2761581"/>
            <a:chOff x="484088" y="910350"/>
            <a:chExt cx="4543833" cy="276158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4E4F1B0E-4A08-E14A-A7C1-1E9CD0D4F370}"/>
                    </a:ext>
                  </a:extLst>
                </p:cNvPr>
                <p:cNvSpPr/>
                <p:nvPr/>
              </p:nvSpPr>
              <p:spPr>
                <a:xfrm>
                  <a:off x="4265347" y="1757306"/>
                  <a:ext cx="637161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𝝈</m:t>
                            </m:r>
                          </m:e>
                          <m:sub>
                            <m:r>
                              <a:rPr lang="en-US" sz="28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𝝐</m:t>
                            </m:r>
                          </m:sub>
                        </m:sSub>
                      </m:oMath>
                    </m:oMathPara>
                  </a14:m>
                  <a:endParaRPr lang="en-US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4E4F1B0E-4A08-E14A-A7C1-1E9CD0D4F37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65347" y="1757306"/>
                  <a:ext cx="637161" cy="523220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3" name="Arc 42">
              <a:extLst>
                <a:ext uri="{FF2B5EF4-FFF2-40B4-BE49-F238E27FC236}">
                  <a16:creationId xmlns:a16="http://schemas.microsoft.com/office/drawing/2014/main" id="{3F1C9C20-6E25-7946-9C15-14AEC1A6A224}"/>
                </a:ext>
              </a:extLst>
            </p:cNvPr>
            <p:cNvSpPr/>
            <p:nvPr/>
          </p:nvSpPr>
          <p:spPr>
            <a:xfrm rot="8118830">
              <a:off x="4113521" y="910350"/>
              <a:ext cx="914400" cy="914400"/>
            </a:xfrm>
            <a:prstGeom prst="arc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F1CF1D11-B921-BA42-A8FC-081B62F6F2F5}"/>
                    </a:ext>
                  </a:extLst>
                </p:cNvPr>
                <p:cNvSpPr/>
                <p:nvPr/>
              </p:nvSpPr>
              <p:spPr>
                <a:xfrm>
                  <a:off x="2122530" y="2594272"/>
                  <a:ext cx="66441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𝝈</m:t>
                            </m:r>
                          </m:e>
                          <m:sub>
                            <m:r>
                              <a:rPr lang="en-US" sz="28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oMath>
                    </m:oMathPara>
                  </a14:m>
                  <a:endParaRPr lang="en-US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F1CF1D11-B921-BA42-A8FC-081B62F6F2F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22530" y="2594272"/>
                  <a:ext cx="664413" cy="523220"/>
                </a:xfrm>
                <a:prstGeom prst="rect">
                  <a:avLst/>
                </a:prstGeom>
                <a:blipFill>
                  <a:blip r:embed="rId19"/>
                  <a:stretch>
                    <a:fillRect b="-23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9" name="Arc 48">
              <a:extLst>
                <a:ext uri="{FF2B5EF4-FFF2-40B4-BE49-F238E27FC236}">
                  <a16:creationId xmlns:a16="http://schemas.microsoft.com/office/drawing/2014/main" id="{FE09E1A2-7F9F-3D41-9C99-C9F0C30FC5E0}"/>
                </a:ext>
              </a:extLst>
            </p:cNvPr>
            <p:cNvSpPr/>
            <p:nvPr/>
          </p:nvSpPr>
          <p:spPr>
            <a:xfrm rot="8118830">
              <a:off x="1970704" y="1747316"/>
              <a:ext cx="914400" cy="914400"/>
            </a:xfrm>
            <a:prstGeom prst="arc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56558157-5A58-CC40-8CEC-ED2D710F855D}"/>
                    </a:ext>
                  </a:extLst>
                </p:cNvPr>
                <p:cNvSpPr/>
                <p:nvPr/>
              </p:nvSpPr>
              <p:spPr>
                <a:xfrm>
                  <a:off x="1214036" y="3148711"/>
                  <a:ext cx="821507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𝝈</m:t>
                            </m:r>
                          </m:e>
                          <m:sub>
                            <m:r>
                              <a:rPr lang="en-US" sz="28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𝟎𝟎</m:t>
                            </m:r>
                          </m:sub>
                        </m:sSub>
                      </m:oMath>
                    </m:oMathPara>
                  </a14:m>
                  <a:endParaRPr lang="en-US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56558157-5A58-CC40-8CEC-ED2D710F855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4036" y="3148711"/>
                  <a:ext cx="821507" cy="523220"/>
                </a:xfrm>
                <a:prstGeom prst="rect">
                  <a:avLst/>
                </a:prstGeom>
                <a:blipFill>
                  <a:blip r:embed="rId20"/>
                  <a:stretch>
                    <a:fillRect b="-476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3" name="Arc 52">
              <a:extLst>
                <a:ext uri="{FF2B5EF4-FFF2-40B4-BE49-F238E27FC236}">
                  <a16:creationId xmlns:a16="http://schemas.microsoft.com/office/drawing/2014/main" id="{5CA65186-D18C-3440-BC39-EFFADB283DF4}"/>
                </a:ext>
              </a:extLst>
            </p:cNvPr>
            <p:cNvSpPr/>
            <p:nvPr/>
          </p:nvSpPr>
          <p:spPr>
            <a:xfrm rot="8118830">
              <a:off x="484088" y="2656998"/>
              <a:ext cx="914400" cy="914400"/>
            </a:xfrm>
            <a:prstGeom prst="arc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4" name="Rectangle 63">
            <a:extLst>
              <a:ext uri="{FF2B5EF4-FFF2-40B4-BE49-F238E27FC236}">
                <a16:creationId xmlns:a16="http://schemas.microsoft.com/office/drawing/2014/main" id="{2C11A253-BC70-F546-B6C8-79FA31A6BD20}"/>
              </a:ext>
            </a:extLst>
          </p:cNvPr>
          <p:cNvSpPr txBox="1">
            <a:spLocks noChangeArrowheads="1"/>
          </p:cNvSpPr>
          <p:nvPr/>
        </p:nvSpPr>
        <p:spPr>
          <a:xfrm>
            <a:off x="179512" y="5426992"/>
            <a:ext cx="8770622" cy="5222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800" dirty="0">
              <a:latin typeface="+mn-lt"/>
              <a:ea typeface="American Typewriter" charset="0"/>
              <a:cs typeface="American Typewriter" charset="0"/>
            </a:endParaRP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8959C1D7-6E23-D44F-88BA-2B7D7A1EC4B3}"/>
              </a:ext>
            </a:extLst>
          </p:cNvPr>
          <p:cNvGrpSpPr/>
          <p:nvPr/>
        </p:nvGrpSpPr>
        <p:grpSpPr>
          <a:xfrm>
            <a:off x="1199575" y="4116837"/>
            <a:ext cx="887744" cy="970635"/>
            <a:chOff x="91707" y="4831683"/>
            <a:chExt cx="887744" cy="97063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" name="Rectangle 84">
                  <a:extLst>
                    <a:ext uri="{FF2B5EF4-FFF2-40B4-BE49-F238E27FC236}">
                      <a16:creationId xmlns:a16="http://schemas.microsoft.com/office/drawing/2014/main" id="{7DCB315E-74AC-5F49-B21A-265562882D54}"/>
                    </a:ext>
                  </a:extLst>
                </p:cNvPr>
                <p:cNvSpPr/>
                <p:nvPr/>
              </p:nvSpPr>
              <p:spPr>
                <a:xfrm>
                  <a:off x="91707" y="5279098"/>
                  <a:ext cx="726674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85" name="Rectangle 84">
                  <a:extLst>
                    <a:ext uri="{FF2B5EF4-FFF2-40B4-BE49-F238E27FC236}">
                      <a16:creationId xmlns:a16="http://schemas.microsoft.com/office/drawing/2014/main" id="{7DCB315E-74AC-5F49-B21A-265562882D5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707" y="5279098"/>
                  <a:ext cx="726674" cy="523220"/>
                </a:xfrm>
                <a:prstGeom prst="rect">
                  <a:avLst/>
                </a:prstGeom>
                <a:blipFill>
                  <a:blip r:embed="rId21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7" name="Straight Arrow Connector 86">
              <a:extLst>
                <a:ext uri="{FF2B5EF4-FFF2-40B4-BE49-F238E27FC236}">
                  <a16:creationId xmlns:a16="http://schemas.microsoft.com/office/drawing/2014/main" id="{4C83A180-4E3C-BB40-BD1A-4D2ECEB692EB}"/>
                </a:ext>
              </a:extLst>
            </p:cNvPr>
            <p:cNvCxnSpPr>
              <a:cxnSpLocks/>
            </p:cNvCxnSpPr>
            <p:nvPr/>
          </p:nvCxnSpPr>
          <p:spPr>
            <a:xfrm>
              <a:off x="410189" y="5000503"/>
              <a:ext cx="0" cy="339033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Rectangle 87">
                  <a:extLst>
                    <a:ext uri="{FF2B5EF4-FFF2-40B4-BE49-F238E27FC236}">
                      <a16:creationId xmlns:a16="http://schemas.microsoft.com/office/drawing/2014/main" id="{757D28BF-219A-FA49-BEBC-03B66F512820}"/>
                    </a:ext>
                  </a:extLst>
                </p:cNvPr>
                <p:cNvSpPr/>
                <p:nvPr/>
              </p:nvSpPr>
              <p:spPr>
                <a:xfrm>
                  <a:off x="389033" y="4831683"/>
                  <a:ext cx="590418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88" name="Rectangle 87">
                  <a:extLst>
                    <a:ext uri="{FF2B5EF4-FFF2-40B4-BE49-F238E27FC236}">
                      <a16:creationId xmlns:a16="http://schemas.microsoft.com/office/drawing/2014/main" id="{757D28BF-219A-FA49-BEBC-03B66F51282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9033" y="4831683"/>
                  <a:ext cx="590418" cy="523220"/>
                </a:xfrm>
                <a:prstGeom prst="rect">
                  <a:avLst/>
                </a:prstGeom>
                <a:blipFill>
                  <a:blip r:embed="rId22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Rectangle 63">
                <a:extLst>
                  <a:ext uri="{FF2B5EF4-FFF2-40B4-BE49-F238E27FC236}">
                    <a16:creationId xmlns:a16="http://schemas.microsoft.com/office/drawing/2014/main" id="{54221D74-A669-CD42-8E1B-E497F7C4DC18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971600" y="5254354"/>
                <a:ext cx="6466567" cy="522288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b="1" dirty="0">
                    <a:latin typeface="+mn-lt"/>
                    <a:ea typeface="American Typewriter" charset="0"/>
                    <a:cs typeface="American Typewriter" charset="0"/>
                  </a:rPr>
                  <a:t>Signature of the second message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sz="2800" b="1" dirty="0">
                  <a:latin typeface="+mn-lt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80" name="Rectangle 63">
                <a:extLst>
                  <a:ext uri="{FF2B5EF4-FFF2-40B4-BE49-F238E27FC236}">
                    <a16:creationId xmlns:a16="http://schemas.microsoft.com/office/drawing/2014/main" id="{54221D74-A669-CD42-8E1B-E497F7C4DC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5254354"/>
                <a:ext cx="6466567" cy="522288"/>
              </a:xfrm>
              <a:prstGeom prst="rect">
                <a:avLst/>
              </a:prstGeom>
              <a:blipFill>
                <a:blip r:embed="rId23"/>
                <a:stretch>
                  <a:fillRect l="-1961" t="-11628" b="-27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Rectangle 63">
                <a:extLst>
                  <a:ext uri="{FF2B5EF4-FFF2-40B4-BE49-F238E27FC236}">
                    <a16:creationId xmlns:a16="http://schemas.microsoft.com/office/drawing/2014/main" id="{235EA60F-291D-7041-AA52-5BD943E555C8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971600" y="5789096"/>
                <a:ext cx="7828597" cy="522288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3200" dirty="0"/>
                  <a:t>(</a:t>
                </a:r>
                <a:r>
                  <a:rPr lang="en-US" sz="2400" dirty="0"/>
                  <a:t>Authentication path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𝑉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00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+mn-lt"/>
                    <a:ea typeface="American Typewriter" charset="0"/>
                    <a:cs typeface="American Typewriter" charset="0"/>
                  </a:rPr>
                  <a:t>,</a:t>
                </a:r>
                <a:r>
                  <a:rPr lang="en-US" sz="2400" b="1" dirty="0">
                    <a:solidFill>
                      <a:srgbClr val="0000FF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𝝉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Sign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𝑆𝐾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00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>
                    <a:ea typeface="American Typewriter" charset="0"/>
                    <a:cs typeface="American Typewriter" charset="0"/>
                  </a:rPr>
                  <a:t>)</a:t>
                </a:r>
                <a:r>
                  <a:rPr lang="en-US" sz="2400" dirty="0">
                    <a:ea typeface="American Typewriter" charset="0"/>
                    <a:cs typeface="American Typewriter" charset="0"/>
                  </a:rPr>
                  <a:t> </a:t>
                </a:r>
                <a:endParaRPr lang="en-US" sz="2400" dirty="0">
                  <a:solidFill>
                    <a:schemeClr val="tx1"/>
                  </a:solidFill>
                  <a:latin typeface="+mn-lt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81" name="Rectangle 63">
                <a:extLst>
                  <a:ext uri="{FF2B5EF4-FFF2-40B4-BE49-F238E27FC236}">
                    <a16:creationId xmlns:a16="http://schemas.microsoft.com/office/drawing/2014/main" id="{235EA60F-291D-7041-AA52-5BD943E555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5789096"/>
                <a:ext cx="7828597" cy="522288"/>
              </a:xfrm>
              <a:prstGeom prst="rect">
                <a:avLst/>
              </a:prstGeom>
              <a:blipFill>
                <a:blip r:embed="rId24"/>
                <a:stretch>
                  <a:fillRect l="-1942" t="-21951" b="-439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888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1058936" y="257430"/>
            <a:ext cx="3621247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Step 2.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1BD3684-E7F9-7C47-BD2F-A5A7554CF530}"/>
              </a:ext>
            </a:extLst>
          </p:cNvPr>
          <p:cNvSpPr/>
          <p:nvPr/>
        </p:nvSpPr>
        <p:spPr>
          <a:xfrm>
            <a:off x="3641790" y="410724"/>
            <a:ext cx="44757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ea typeface="American Typewriter" charset="0"/>
                <a:cs typeface="American Typewriter" charset="0"/>
              </a:rPr>
              <a:t>How to Shrink the signatures.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3B91B955-0D90-F84D-AB1C-4429F9967345}"/>
                  </a:ext>
                </a:extLst>
              </p:cNvPr>
              <p:cNvSpPr/>
              <p:nvPr/>
            </p:nvSpPr>
            <p:spPr>
              <a:xfrm>
                <a:off x="2233318" y="1911362"/>
                <a:ext cx="87107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𝑉</m:t>
                          </m:r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3B91B955-0D90-F84D-AB1C-4429F99673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3318" y="1911362"/>
                <a:ext cx="871072" cy="523220"/>
              </a:xfrm>
              <a:prstGeom prst="rect">
                <a:avLst/>
              </a:prstGeom>
              <a:blipFill>
                <a:blip r:embed="rId3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7" name="Group 76">
            <a:extLst>
              <a:ext uri="{FF2B5EF4-FFF2-40B4-BE49-F238E27FC236}">
                <a16:creationId xmlns:a16="http://schemas.microsoft.com/office/drawing/2014/main" id="{93C69E2B-BA63-AC41-8744-D7F9CDB68850}"/>
              </a:ext>
            </a:extLst>
          </p:cNvPr>
          <p:cNvGrpSpPr/>
          <p:nvPr/>
        </p:nvGrpSpPr>
        <p:grpSpPr>
          <a:xfrm>
            <a:off x="3027478" y="1022186"/>
            <a:ext cx="3587405" cy="973937"/>
            <a:chOff x="2224507" y="1720334"/>
            <a:chExt cx="3587405" cy="97393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586B2AAC-EB22-3E43-B14A-4F7F00A3D84A}"/>
                    </a:ext>
                  </a:extLst>
                </p:cNvPr>
                <p:cNvSpPr/>
                <p:nvPr/>
              </p:nvSpPr>
              <p:spPr>
                <a:xfrm>
                  <a:off x="3653565" y="1720334"/>
                  <a:ext cx="87934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𝜖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586B2AAC-EB22-3E43-B14A-4F7F00A3D84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53565" y="1720334"/>
                  <a:ext cx="879343" cy="52322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90C74E32-7536-7743-A521-CD942B4705B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24507" y="2259124"/>
              <a:ext cx="1760209" cy="43514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2780C273-CACF-2848-998C-4E1A76306B04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19" y="2253793"/>
              <a:ext cx="1685793" cy="43361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714BFC3B-B78C-264A-8DD7-E832CDB46922}"/>
                  </a:ext>
                </a:extLst>
              </p:cNvPr>
              <p:cNvSpPr/>
              <p:nvPr/>
            </p:nvSpPr>
            <p:spPr>
              <a:xfrm>
                <a:off x="6653256" y="1844164"/>
                <a:ext cx="87107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𝑉</m:t>
                          </m:r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714BFC3B-B78C-264A-8DD7-E832CDB469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3256" y="1844164"/>
                <a:ext cx="871072" cy="523220"/>
              </a:xfrm>
              <a:prstGeom prst="rect">
                <a:avLst/>
              </a:prstGeom>
              <a:blipFill>
                <a:blip r:embed="rId5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7A0D4A33-D640-1E4F-82F1-D6B34F6C81BA}"/>
              </a:ext>
            </a:extLst>
          </p:cNvPr>
          <p:cNvCxnSpPr>
            <a:cxnSpLocks/>
          </p:cNvCxnSpPr>
          <p:nvPr/>
        </p:nvCxnSpPr>
        <p:spPr>
          <a:xfrm flipH="1">
            <a:off x="1406179" y="2446228"/>
            <a:ext cx="1138377" cy="33764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E31C73AD-5CBB-B347-A929-65E9AC3FF543}"/>
              </a:ext>
            </a:extLst>
          </p:cNvPr>
          <p:cNvCxnSpPr>
            <a:cxnSpLocks/>
          </p:cNvCxnSpPr>
          <p:nvPr/>
        </p:nvCxnSpPr>
        <p:spPr>
          <a:xfrm>
            <a:off x="2665366" y="2442998"/>
            <a:ext cx="988199" cy="36729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4187DC88-0F36-4041-A019-97CCC4D51D37}"/>
              </a:ext>
            </a:extLst>
          </p:cNvPr>
          <p:cNvCxnSpPr>
            <a:cxnSpLocks/>
          </p:cNvCxnSpPr>
          <p:nvPr/>
        </p:nvCxnSpPr>
        <p:spPr>
          <a:xfrm flipH="1">
            <a:off x="5785108" y="2421304"/>
            <a:ext cx="1057977" cy="40743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1C10D5CF-C232-9646-82C4-B04F9EAC316A}"/>
              </a:ext>
            </a:extLst>
          </p:cNvPr>
          <p:cNvCxnSpPr>
            <a:cxnSpLocks/>
          </p:cNvCxnSpPr>
          <p:nvPr/>
        </p:nvCxnSpPr>
        <p:spPr>
          <a:xfrm>
            <a:off x="6963895" y="2418074"/>
            <a:ext cx="1341493" cy="41066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Group 56">
            <a:extLst>
              <a:ext uri="{FF2B5EF4-FFF2-40B4-BE49-F238E27FC236}">
                <a16:creationId xmlns:a16="http://schemas.microsoft.com/office/drawing/2014/main" id="{4C9C50EA-3636-4A4D-BAE1-B692840C59B5}"/>
              </a:ext>
            </a:extLst>
          </p:cNvPr>
          <p:cNvGrpSpPr/>
          <p:nvPr/>
        </p:nvGrpSpPr>
        <p:grpSpPr>
          <a:xfrm>
            <a:off x="-36512" y="2783874"/>
            <a:ext cx="2351223" cy="1478488"/>
            <a:chOff x="467544" y="3429000"/>
            <a:chExt cx="2351223" cy="147848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8C56231B-4F62-024B-BA9D-D543A72A54E8}"/>
                    </a:ext>
                  </a:extLst>
                </p:cNvPr>
                <p:cNvSpPr/>
                <p:nvPr/>
              </p:nvSpPr>
              <p:spPr>
                <a:xfrm>
                  <a:off x="1298330" y="3429000"/>
                  <a:ext cx="1031629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8C56231B-4F62-024B-BA9D-D543A72A54E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8330" y="3429000"/>
                  <a:ext cx="1031629" cy="523220"/>
                </a:xfrm>
                <a:prstGeom prst="rect">
                  <a:avLst/>
                </a:prstGeom>
                <a:blipFill>
                  <a:blip r:embed="rId6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5D74A9BF-F556-2E44-9D84-7CFCFC5F637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54314" y="4008294"/>
              <a:ext cx="414132" cy="37597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C331F1D0-E1CB-7C4B-9904-2B27EEFFBA07}"/>
                </a:ext>
              </a:extLst>
            </p:cNvPr>
            <p:cNvCxnSpPr>
              <a:cxnSpLocks/>
            </p:cNvCxnSpPr>
            <p:nvPr/>
          </p:nvCxnSpPr>
          <p:spPr>
            <a:xfrm>
              <a:off x="1689256" y="4005064"/>
              <a:ext cx="401162" cy="37920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F393274A-CD17-A346-86B5-A289E3E3F6EF}"/>
                    </a:ext>
                  </a:extLst>
                </p:cNvPr>
                <p:cNvSpPr/>
                <p:nvPr/>
              </p:nvSpPr>
              <p:spPr>
                <a:xfrm>
                  <a:off x="467544" y="4384268"/>
                  <a:ext cx="1183914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000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F393274A-CD17-A346-86B5-A289E3E3F6E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544" y="4384268"/>
                  <a:ext cx="1183914" cy="523220"/>
                </a:xfrm>
                <a:prstGeom prst="rect">
                  <a:avLst/>
                </a:prstGeom>
                <a:blipFill>
                  <a:blip r:embed="rId7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40E92E11-CB5B-5046-89B5-0793C9E6D3FF}"/>
                    </a:ext>
                  </a:extLst>
                </p:cNvPr>
                <p:cNvSpPr/>
                <p:nvPr/>
              </p:nvSpPr>
              <p:spPr>
                <a:xfrm>
                  <a:off x="1634853" y="4384268"/>
                  <a:ext cx="1183914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001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40E92E11-CB5B-5046-89B5-0793C9E6D3F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4853" y="4384268"/>
                  <a:ext cx="1183914" cy="523220"/>
                </a:xfrm>
                <a:prstGeom prst="rect">
                  <a:avLst/>
                </a:prstGeom>
                <a:blipFill>
                  <a:blip r:embed="rId8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B9AFE111-F9E3-BD4E-BD33-9992C3BAE577}"/>
              </a:ext>
            </a:extLst>
          </p:cNvPr>
          <p:cNvGrpSpPr/>
          <p:nvPr/>
        </p:nvGrpSpPr>
        <p:grpSpPr>
          <a:xfrm>
            <a:off x="2435521" y="2810296"/>
            <a:ext cx="2351223" cy="1478488"/>
            <a:chOff x="467544" y="3429000"/>
            <a:chExt cx="2351223" cy="147848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2CBEFF1A-9C13-5148-A426-AD66D151BCC4}"/>
                    </a:ext>
                  </a:extLst>
                </p:cNvPr>
                <p:cNvSpPr/>
                <p:nvPr/>
              </p:nvSpPr>
              <p:spPr>
                <a:xfrm>
                  <a:off x="1298330" y="3429000"/>
                  <a:ext cx="1031629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2CBEFF1A-9C13-5148-A426-AD66D151BC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8330" y="3429000"/>
                  <a:ext cx="1031629" cy="523220"/>
                </a:xfrm>
                <a:prstGeom prst="rect">
                  <a:avLst/>
                </a:prstGeom>
                <a:blipFill>
                  <a:blip r:embed="rId9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A953360E-E2AC-2F4F-8D4E-765C737080C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54314" y="4008294"/>
              <a:ext cx="414132" cy="37597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A632B8DA-E3C1-5744-9E9F-8E6E8469DC1E}"/>
                </a:ext>
              </a:extLst>
            </p:cNvPr>
            <p:cNvCxnSpPr>
              <a:cxnSpLocks/>
            </p:cNvCxnSpPr>
            <p:nvPr/>
          </p:nvCxnSpPr>
          <p:spPr>
            <a:xfrm>
              <a:off x="1689256" y="4005064"/>
              <a:ext cx="401162" cy="37920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Rectangle 61">
                  <a:extLst>
                    <a:ext uri="{FF2B5EF4-FFF2-40B4-BE49-F238E27FC236}">
                      <a16:creationId xmlns:a16="http://schemas.microsoft.com/office/drawing/2014/main" id="{89F633A2-9C6D-FF42-B35D-2E4D480DB1ED}"/>
                    </a:ext>
                  </a:extLst>
                </p:cNvPr>
                <p:cNvSpPr/>
                <p:nvPr/>
              </p:nvSpPr>
              <p:spPr>
                <a:xfrm>
                  <a:off x="467544" y="4384268"/>
                  <a:ext cx="1183914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010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2" name="Rectangle 61">
                  <a:extLst>
                    <a:ext uri="{FF2B5EF4-FFF2-40B4-BE49-F238E27FC236}">
                      <a16:creationId xmlns:a16="http://schemas.microsoft.com/office/drawing/2014/main" id="{89F633A2-9C6D-FF42-B35D-2E4D480DB1E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544" y="4384268"/>
                  <a:ext cx="1183914" cy="523220"/>
                </a:xfrm>
                <a:prstGeom prst="rect">
                  <a:avLst/>
                </a:prstGeom>
                <a:blipFill>
                  <a:blip r:embed="rId10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DC8FB157-C408-F741-AFA8-58D4E9523654}"/>
                    </a:ext>
                  </a:extLst>
                </p:cNvPr>
                <p:cNvSpPr/>
                <p:nvPr/>
              </p:nvSpPr>
              <p:spPr>
                <a:xfrm>
                  <a:off x="1634853" y="4384268"/>
                  <a:ext cx="1183914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011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DC8FB157-C408-F741-AFA8-58D4E952365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4853" y="4384268"/>
                  <a:ext cx="1183914" cy="523220"/>
                </a:xfrm>
                <a:prstGeom prst="rect">
                  <a:avLst/>
                </a:prstGeom>
                <a:blipFill>
                  <a:blip r:embed="rId11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9BABC75D-BFE0-ED49-AC84-13E69BDB6FBF}"/>
              </a:ext>
            </a:extLst>
          </p:cNvPr>
          <p:cNvGrpSpPr/>
          <p:nvPr/>
        </p:nvGrpSpPr>
        <p:grpSpPr>
          <a:xfrm>
            <a:off x="4645763" y="2855882"/>
            <a:ext cx="2342952" cy="1478488"/>
            <a:chOff x="467544" y="3429000"/>
            <a:chExt cx="2342952" cy="147848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id="{7C2AB422-6F06-E54A-AC78-44B5DC4E7360}"/>
                    </a:ext>
                  </a:extLst>
                </p:cNvPr>
                <p:cNvSpPr/>
                <p:nvPr/>
              </p:nvSpPr>
              <p:spPr>
                <a:xfrm>
                  <a:off x="1298330" y="3429000"/>
                  <a:ext cx="1023357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id="{7C2AB422-6F06-E54A-AC78-44B5DC4E736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8330" y="3429000"/>
                  <a:ext cx="1023357" cy="523220"/>
                </a:xfrm>
                <a:prstGeom prst="rect">
                  <a:avLst/>
                </a:prstGeom>
                <a:blipFill>
                  <a:blip r:embed="rId12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9B3D8EF9-49F5-C14C-BD18-8FA9A271BF7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54314" y="4008294"/>
              <a:ext cx="414132" cy="37597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23A6A7A1-4C9B-C847-B6A4-0BDF7D117B00}"/>
                </a:ext>
              </a:extLst>
            </p:cNvPr>
            <p:cNvCxnSpPr>
              <a:cxnSpLocks/>
            </p:cNvCxnSpPr>
            <p:nvPr/>
          </p:nvCxnSpPr>
          <p:spPr>
            <a:xfrm>
              <a:off x="1689256" y="4005064"/>
              <a:ext cx="401162" cy="37920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Rectangle 68">
                  <a:extLst>
                    <a:ext uri="{FF2B5EF4-FFF2-40B4-BE49-F238E27FC236}">
                      <a16:creationId xmlns:a16="http://schemas.microsoft.com/office/drawing/2014/main" id="{A9D41594-6BF3-9740-A6BE-26D16E880A1A}"/>
                    </a:ext>
                  </a:extLst>
                </p:cNvPr>
                <p:cNvSpPr/>
                <p:nvPr/>
              </p:nvSpPr>
              <p:spPr>
                <a:xfrm>
                  <a:off x="467544" y="4384268"/>
                  <a:ext cx="117564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100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9" name="Rectangle 68">
                  <a:extLst>
                    <a:ext uri="{FF2B5EF4-FFF2-40B4-BE49-F238E27FC236}">
                      <a16:creationId xmlns:a16="http://schemas.microsoft.com/office/drawing/2014/main" id="{A9D41594-6BF3-9740-A6BE-26D16E880A1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544" y="4384268"/>
                  <a:ext cx="1175643" cy="523220"/>
                </a:xfrm>
                <a:prstGeom prst="rect">
                  <a:avLst/>
                </a:prstGeom>
                <a:blipFill>
                  <a:blip r:embed="rId13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Rectangle 69">
                  <a:extLst>
                    <a:ext uri="{FF2B5EF4-FFF2-40B4-BE49-F238E27FC236}">
                      <a16:creationId xmlns:a16="http://schemas.microsoft.com/office/drawing/2014/main" id="{A2621BB7-4779-4246-B5F3-0B502152A178}"/>
                    </a:ext>
                  </a:extLst>
                </p:cNvPr>
                <p:cNvSpPr/>
                <p:nvPr/>
              </p:nvSpPr>
              <p:spPr>
                <a:xfrm>
                  <a:off x="1634853" y="4384268"/>
                  <a:ext cx="117564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101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0" name="Rectangle 69">
                  <a:extLst>
                    <a:ext uri="{FF2B5EF4-FFF2-40B4-BE49-F238E27FC236}">
                      <a16:creationId xmlns:a16="http://schemas.microsoft.com/office/drawing/2014/main" id="{A2621BB7-4779-4246-B5F3-0B502152A1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4853" y="4384268"/>
                  <a:ext cx="1175643" cy="523220"/>
                </a:xfrm>
                <a:prstGeom prst="rect">
                  <a:avLst/>
                </a:prstGeom>
                <a:blipFill>
                  <a:blip r:embed="rId14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B293D1CC-8EFB-544A-94ED-D6279AE11957}"/>
              </a:ext>
            </a:extLst>
          </p:cNvPr>
          <p:cNvGrpSpPr/>
          <p:nvPr/>
        </p:nvGrpSpPr>
        <p:grpSpPr>
          <a:xfrm>
            <a:off x="6855982" y="2882304"/>
            <a:ext cx="2342952" cy="1478488"/>
            <a:chOff x="467544" y="3429000"/>
            <a:chExt cx="2342952" cy="147848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Rectangle 71">
                  <a:extLst>
                    <a:ext uri="{FF2B5EF4-FFF2-40B4-BE49-F238E27FC236}">
                      <a16:creationId xmlns:a16="http://schemas.microsoft.com/office/drawing/2014/main" id="{A5E6ED31-3A64-D64B-9CF8-68B0146CD9B3}"/>
                    </a:ext>
                  </a:extLst>
                </p:cNvPr>
                <p:cNvSpPr/>
                <p:nvPr/>
              </p:nvSpPr>
              <p:spPr>
                <a:xfrm>
                  <a:off x="1298330" y="3429000"/>
                  <a:ext cx="1023357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2" name="Rectangle 71">
                  <a:extLst>
                    <a:ext uri="{FF2B5EF4-FFF2-40B4-BE49-F238E27FC236}">
                      <a16:creationId xmlns:a16="http://schemas.microsoft.com/office/drawing/2014/main" id="{A5E6ED31-3A64-D64B-9CF8-68B0146CD9B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8330" y="3429000"/>
                  <a:ext cx="1023357" cy="523220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8C70CE96-43E3-B148-8B39-CD827584DB2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54314" y="4008294"/>
              <a:ext cx="414132" cy="37597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31B18DF0-9463-1941-91C1-CAB443F134D8}"/>
                </a:ext>
              </a:extLst>
            </p:cNvPr>
            <p:cNvCxnSpPr>
              <a:cxnSpLocks/>
            </p:cNvCxnSpPr>
            <p:nvPr/>
          </p:nvCxnSpPr>
          <p:spPr>
            <a:xfrm>
              <a:off x="1689256" y="4005064"/>
              <a:ext cx="401162" cy="37920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Rectangle 74">
                  <a:extLst>
                    <a:ext uri="{FF2B5EF4-FFF2-40B4-BE49-F238E27FC236}">
                      <a16:creationId xmlns:a16="http://schemas.microsoft.com/office/drawing/2014/main" id="{2591E9F7-4693-F641-AB4F-60470CB26A0E}"/>
                    </a:ext>
                  </a:extLst>
                </p:cNvPr>
                <p:cNvSpPr/>
                <p:nvPr/>
              </p:nvSpPr>
              <p:spPr>
                <a:xfrm>
                  <a:off x="467544" y="4384268"/>
                  <a:ext cx="117564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110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5" name="Rectangle 74">
                  <a:extLst>
                    <a:ext uri="{FF2B5EF4-FFF2-40B4-BE49-F238E27FC236}">
                      <a16:creationId xmlns:a16="http://schemas.microsoft.com/office/drawing/2014/main" id="{2591E9F7-4693-F641-AB4F-60470CB26A0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544" y="4384268"/>
                  <a:ext cx="1175643" cy="523220"/>
                </a:xfrm>
                <a:prstGeom prst="rect">
                  <a:avLst/>
                </a:prstGeom>
                <a:blipFill>
                  <a:blip r:embed="rId16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Rectangle 75">
                  <a:extLst>
                    <a:ext uri="{FF2B5EF4-FFF2-40B4-BE49-F238E27FC236}">
                      <a16:creationId xmlns:a16="http://schemas.microsoft.com/office/drawing/2014/main" id="{AE08ECEC-2942-094D-83F3-D8A4D5DE17CB}"/>
                    </a:ext>
                  </a:extLst>
                </p:cNvPr>
                <p:cNvSpPr/>
                <p:nvPr/>
              </p:nvSpPr>
              <p:spPr>
                <a:xfrm>
                  <a:off x="1634853" y="4384268"/>
                  <a:ext cx="117564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111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6" name="Rectangle 75">
                  <a:extLst>
                    <a:ext uri="{FF2B5EF4-FFF2-40B4-BE49-F238E27FC236}">
                      <a16:creationId xmlns:a16="http://schemas.microsoft.com/office/drawing/2014/main" id="{AE08ECEC-2942-094D-83F3-D8A4D5DE17C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4853" y="4384268"/>
                  <a:ext cx="1175643" cy="523220"/>
                </a:xfrm>
                <a:prstGeom prst="rect">
                  <a:avLst/>
                </a:prstGeom>
                <a:blipFill>
                  <a:blip r:embed="rId17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BD87C918-E3BA-D44C-AD1E-EF893FA8BF29}"/>
              </a:ext>
            </a:extLst>
          </p:cNvPr>
          <p:cNvGrpSpPr/>
          <p:nvPr/>
        </p:nvGrpSpPr>
        <p:grpSpPr>
          <a:xfrm>
            <a:off x="2170184" y="955451"/>
            <a:ext cx="3057217" cy="2831091"/>
            <a:chOff x="1970704" y="910350"/>
            <a:chExt cx="3057217" cy="283109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4E4F1B0E-4A08-E14A-A7C1-1E9CD0D4F370}"/>
                    </a:ext>
                  </a:extLst>
                </p:cNvPr>
                <p:cNvSpPr/>
                <p:nvPr/>
              </p:nvSpPr>
              <p:spPr>
                <a:xfrm>
                  <a:off x="4265347" y="1757306"/>
                  <a:ext cx="637161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𝝈</m:t>
                            </m:r>
                          </m:e>
                          <m:sub>
                            <m:r>
                              <a:rPr lang="en-US" sz="28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𝝐</m:t>
                            </m:r>
                          </m:sub>
                        </m:sSub>
                      </m:oMath>
                    </m:oMathPara>
                  </a14:m>
                  <a:endParaRPr lang="en-US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4E4F1B0E-4A08-E14A-A7C1-1E9CD0D4F37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65347" y="1757306"/>
                  <a:ext cx="637161" cy="523220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3" name="Arc 42">
              <a:extLst>
                <a:ext uri="{FF2B5EF4-FFF2-40B4-BE49-F238E27FC236}">
                  <a16:creationId xmlns:a16="http://schemas.microsoft.com/office/drawing/2014/main" id="{3F1C9C20-6E25-7946-9C15-14AEC1A6A224}"/>
                </a:ext>
              </a:extLst>
            </p:cNvPr>
            <p:cNvSpPr/>
            <p:nvPr/>
          </p:nvSpPr>
          <p:spPr>
            <a:xfrm rot="8118830">
              <a:off x="4113521" y="910350"/>
              <a:ext cx="914400" cy="914400"/>
            </a:xfrm>
            <a:prstGeom prst="arc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F1CF1D11-B921-BA42-A8FC-081B62F6F2F5}"/>
                    </a:ext>
                  </a:extLst>
                </p:cNvPr>
                <p:cNvSpPr/>
                <p:nvPr/>
              </p:nvSpPr>
              <p:spPr>
                <a:xfrm>
                  <a:off x="2122530" y="2594272"/>
                  <a:ext cx="66441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𝝈</m:t>
                            </m:r>
                          </m:e>
                          <m:sub>
                            <m:r>
                              <a:rPr lang="en-US" sz="28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oMath>
                    </m:oMathPara>
                  </a14:m>
                  <a:endParaRPr lang="en-US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F1CF1D11-B921-BA42-A8FC-081B62F6F2F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22530" y="2594272"/>
                  <a:ext cx="664413" cy="523220"/>
                </a:xfrm>
                <a:prstGeom prst="rect">
                  <a:avLst/>
                </a:prstGeom>
                <a:blipFill>
                  <a:blip r:embed="rId19"/>
                  <a:stretch>
                    <a:fillRect b="-23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9" name="Arc 48">
              <a:extLst>
                <a:ext uri="{FF2B5EF4-FFF2-40B4-BE49-F238E27FC236}">
                  <a16:creationId xmlns:a16="http://schemas.microsoft.com/office/drawing/2014/main" id="{FE09E1A2-7F9F-3D41-9C99-C9F0C30FC5E0}"/>
                </a:ext>
              </a:extLst>
            </p:cNvPr>
            <p:cNvSpPr/>
            <p:nvPr/>
          </p:nvSpPr>
          <p:spPr>
            <a:xfrm rot="8118830">
              <a:off x="1970704" y="1747316"/>
              <a:ext cx="914400" cy="914400"/>
            </a:xfrm>
            <a:prstGeom prst="arc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56558157-5A58-CC40-8CEC-ED2D710F855D}"/>
                    </a:ext>
                  </a:extLst>
                </p:cNvPr>
                <p:cNvSpPr/>
                <p:nvPr/>
              </p:nvSpPr>
              <p:spPr>
                <a:xfrm>
                  <a:off x="3670899" y="3218221"/>
                  <a:ext cx="821507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𝝈</m:t>
                            </m:r>
                          </m:e>
                          <m:sub>
                            <m:r>
                              <a:rPr lang="en-US" sz="28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𝟎𝟏</m:t>
                            </m:r>
                          </m:sub>
                        </m:sSub>
                      </m:oMath>
                    </m:oMathPara>
                  </a14:m>
                  <a:endParaRPr lang="en-US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56558157-5A58-CC40-8CEC-ED2D710F855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70899" y="3218221"/>
                  <a:ext cx="821507" cy="523220"/>
                </a:xfrm>
                <a:prstGeom prst="rect">
                  <a:avLst/>
                </a:prstGeom>
                <a:blipFill>
                  <a:blip r:embed="rId20"/>
                  <a:stretch>
                    <a:fillRect b="-23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3" name="Arc 52">
              <a:extLst>
                <a:ext uri="{FF2B5EF4-FFF2-40B4-BE49-F238E27FC236}">
                  <a16:creationId xmlns:a16="http://schemas.microsoft.com/office/drawing/2014/main" id="{5CA65186-D18C-3440-BC39-EFFADB283DF4}"/>
                </a:ext>
              </a:extLst>
            </p:cNvPr>
            <p:cNvSpPr/>
            <p:nvPr/>
          </p:nvSpPr>
          <p:spPr>
            <a:xfrm rot="8118830">
              <a:off x="2940951" y="2726508"/>
              <a:ext cx="914400" cy="914400"/>
            </a:xfrm>
            <a:prstGeom prst="arc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4" name="Rectangle 63">
            <a:extLst>
              <a:ext uri="{FF2B5EF4-FFF2-40B4-BE49-F238E27FC236}">
                <a16:creationId xmlns:a16="http://schemas.microsoft.com/office/drawing/2014/main" id="{2C11A253-BC70-F546-B6C8-79FA31A6BD20}"/>
              </a:ext>
            </a:extLst>
          </p:cNvPr>
          <p:cNvSpPr txBox="1">
            <a:spLocks noChangeArrowheads="1"/>
          </p:cNvSpPr>
          <p:nvPr/>
        </p:nvSpPr>
        <p:spPr>
          <a:xfrm>
            <a:off x="179512" y="5426992"/>
            <a:ext cx="8770622" cy="5222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800" dirty="0">
              <a:latin typeface="+mn-lt"/>
              <a:ea typeface="American Typewriter" charset="0"/>
              <a:cs typeface="American Typewriter" charset="0"/>
            </a:endParaRP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8959C1D7-6E23-D44F-88BA-2B7D7A1EC4B3}"/>
              </a:ext>
            </a:extLst>
          </p:cNvPr>
          <p:cNvGrpSpPr/>
          <p:nvPr/>
        </p:nvGrpSpPr>
        <p:grpSpPr>
          <a:xfrm>
            <a:off x="2514899" y="4105356"/>
            <a:ext cx="896015" cy="970635"/>
            <a:chOff x="91707" y="4831683"/>
            <a:chExt cx="896015" cy="97063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" name="Rectangle 84">
                  <a:extLst>
                    <a:ext uri="{FF2B5EF4-FFF2-40B4-BE49-F238E27FC236}">
                      <a16:creationId xmlns:a16="http://schemas.microsoft.com/office/drawing/2014/main" id="{7DCB315E-74AC-5F49-B21A-265562882D54}"/>
                    </a:ext>
                  </a:extLst>
                </p:cNvPr>
                <p:cNvSpPr/>
                <p:nvPr/>
              </p:nvSpPr>
              <p:spPr>
                <a:xfrm>
                  <a:off x="91707" y="5279098"/>
                  <a:ext cx="734945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85" name="Rectangle 84">
                  <a:extLst>
                    <a:ext uri="{FF2B5EF4-FFF2-40B4-BE49-F238E27FC236}">
                      <a16:creationId xmlns:a16="http://schemas.microsoft.com/office/drawing/2014/main" id="{7DCB315E-74AC-5F49-B21A-265562882D5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707" y="5279098"/>
                  <a:ext cx="734945" cy="523220"/>
                </a:xfrm>
                <a:prstGeom prst="rect">
                  <a:avLst/>
                </a:prstGeom>
                <a:blipFill>
                  <a:blip r:embed="rId21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7" name="Straight Arrow Connector 86">
              <a:extLst>
                <a:ext uri="{FF2B5EF4-FFF2-40B4-BE49-F238E27FC236}">
                  <a16:creationId xmlns:a16="http://schemas.microsoft.com/office/drawing/2014/main" id="{4C83A180-4E3C-BB40-BD1A-4D2ECEB692EB}"/>
                </a:ext>
              </a:extLst>
            </p:cNvPr>
            <p:cNvCxnSpPr>
              <a:cxnSpLocks/>
            </p:cNvCxnSpPr>
            <p:nvPr/>
          </p:nvCxnSpPr>
          <p:spPr>
            <a:xfrm>
              <a:off x="410189" y="5000503"/>
              <a:ext cx="0" cy="339033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Rectangle 87">
                  <a:extLst>
                    <a:ext uri="{FF2B5EF4-FFF2-40B4-BE49-F238E27FC236}">
                      <a16:creationId xmlns:a16="http://schemas.microsoft.com/office/drawing/2014/main" id="{757D28BF-219A-FA49-BEBC-03B66F512820}"/>
                    </a:ext>
                  </a:extLst>
                </p:cNvPr>
                <p:cNvSpPr/>
                <p:nvPr/>
              </p:nvSpPr>
              <p:spPr>
                <a:xfrm>
                  <a:off x="389033" y="4831683"/>
                  <a:ext cx="598689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88" name="Rectangle 87">
                  <a:extLst>
                    <a:ext uri="{FF2B5EF4-FFF2-40B4-BE49-F238E27FC236}">
                      <a16:creationId xmlns:a16="http://schemas.microsoft.com/office/drawing/2014/main" id="{757D28BF-219A-FA49-BEBC-03B66F51282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9033" y="4831683"/>
                  <a:ext cx="598689" cy="523220"/>
                </a:xfrm>
                <a:prstGeom prst="rect">
                  <a:avLst/>
                </a:prstGeom>
                <a:blipFill>
                  <a:blip r:embed="rId22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5" name="Rectangle 54">
            <a:extLst>
              <a:ext uri="{FF2B5EF4-FFF2-40B4-BE49-F238E27FC236}">
                <a16:creationId xmlns:a16="http://schemas.microsoft.com/office/drawing/2014/main" id="{98147D3B-8DAA-8B40-B58C-6B536E54949E}"/>
              </a:ext>
            </a:extLst>
          </p:cNvPr>
          <p:cNvSpPr/>
          <p:nvPr/>
        </p:nvSpPr>
        <p:spPr>
          <a:xfrm>
            <a:off x="854413" y="5157192"/>
            <a:ext cx="7855712" cy="1433386"/>
          </a:xfrm>
          <a:prstGeom prst="rect">
            <a:avLst/>
          </a:prstGeom>
          <a:solidFill>
            <a:schemeClr val="accent1">
              <a:lumMod val="20000"/>
              <a:lumOff val="80000"/>
              <a:alpha val="3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Rectangle 63">
                <a:extLst>
                  <a:ext uri="{FF2B5EF4-FFF2-40B4-BE49-F238E27FC236}">
                    <a16:creationId xmlns:a16="http://schemas.microsoft.com/office/drawing/2014/main" id="{B25FF6DC-7B12-A244-A889-2A3D09605B6B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971600" y="5254354"/>
                <a:ext cx="6466567" cy="522288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b="1" dirty="0">
                    <a:latin typeface="+mn-lt"/>
                    <a:ea typeface="American Typewriter" charset="0"/>
                    <a:cs typeface="American Typewriter" charset="0"/>
                  </a:rPr>
                  <a:t>Signature of the third message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sz="2800" b="1" dirty="0">
                  <a:latin typeface="+mn-lt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80" name="Rectangle 63">
                <a:extLst>
                  <a:ext uri="{FF2B5EF4-FFF2-40B4-BE49-F238E27FC236}">
                    <a16:creationId xmlns:a16="http://schemas.microsoft.com/office/drawing/2014/main" id="{B25FF6DC-7B12-A244-A889-2A3D09605B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5254354"/>
                <a:ext cx="6466567" cy="522288"/>
              </a:xfrm>
              <a:prstGeom prst="rect">
                <a:avLst/>
              </a:prstGeom>
              <a:blipFill>
                <a:blip r:embed="rId23"/>
                <a:stretch>
                  <a:fillRect l="-1961" t="-11628" b="-27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Rectangle 63">
                <a:extLst>
                  <a:ext uri="{FF2B5EF4-FFF2-40B4-BE49-F238E27FC236}">
                    <a16:creationId xmlns:a16="http://schemas.microsoft.com/office/drawing/2014/main" id="{9E1BF3EB-8116-044A-91EF-28B7BF1CBAA4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971600" y="5789096"/>
                <a:ext cx="7828597" cy="522288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3200" dirty="0"/>
                  <a:t>(</a:t>
                </a:r>
                <a:r>
                  <a:rPr lang="en-US" sz="2400" dirty="0"/>
                  <a:t>Authentication path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𝑉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+mn-lt"/>
                    <a:ea typeface="American Typewriter" charset="0"/>
                    <a:cs typeface="American Typewriter" charset="0"/>
                  </a:rPr>
                  <a:t>,</a:t>
                </a:r>
                <a:r>
                  <a:rPr lang="en-US" sz="2400" b="1" dirty="0">
                    <a:solidFill>
                      <a:srgbClr val="0000FF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𝝉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Sign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𝑆𝐾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</m:sSub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>
                    <a:ea typeface="American Typewriter" charset="0"/>
                    <a:cs typeface="American Typewriter" charset="0"/>
                  </a:rPr>
                  <a:t>)</a:t>
                </a:r>
                <a:r>
                  <a:rPr lang="en-US" sz="2400" dirty="0">
                    <a:ea typeface="American Typewriter" charset="0"/>
                    <a:cs typeface="American Typewriter" charset="0"/>
                  </a:rPr>
                  <a:t> </a:t>
                </a:r>
                <a:endParaRPr lang="en-US" sz="2400" dirty="0">
                  <a:solidFill>
                    <a:schemeClr val="tx1"/>
                  </a:solidFill>
                  <a:latin typeface="+mn-lt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81" name="Rectangle 63">
                <a:extLst>
                  <a:ext uri="{FF2B5EF4-FFF2-40B4-BE49-F238E27FC236}">
                    <a16:creationId xmlns:a16="http://schemas.microsoft.com/office/drawing/2014/main" id="{9E1BF3EB-8116-044A-91EF-28B7BF1CBA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5789096"/>
                <a:ext cx="7828597" cy="522288"/>
              </a:xfrm>
              <a:prstGeom prst="rect">
                <a:avLst/>
              </a:prstGeom>
              <a:blipFill>
                <a:blip r:embed="rId24"/>
                <a:stretch>
                  <a:fillRect l="-1942" t="-21951" b="-439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4721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1058936" y="257430"/>
            <a:ext cx="3621247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Step 2.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1BD3684-E7F9-7C47-BD2F-A5A7554CF530}"/>
              </a:ext>
            </a:extLst>
          </p:cNvPr>
          <p:cNvSpPr/>
          <p:nvPr/>
        </p:nvSpPr>
        <p:spPr>
          <a:xfrm>
            <a:off x="3641790" y="410724"/>
            <a:ext cx="44757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ea typeface="American Typewriter" charset="0"/>
                <a:cs typeface="American Typewriter" charset="0"/>
              </a:rPr>
              <a:t>How to Shrink the signatures.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3B91B955-0D90-F84D-AB1C-4429F9967345}"/>
                  </a:ext>
                </a:extLst>
              </p:cNvPr>
              <p:cNvSpPr/>
              <p:nvPr/>
            </p:nvSpPr>
            <p:spPr>
              <a:xfrm>
                <a:off x="2233318" y="1911362"/>
                <a:ext cx="87107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𝑉</m:t>
                          </m:r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3B91B955-0D90-F84D-AB1C-4429F99673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3318" y="1911362"/>
                <a:ext cx="871072" cy="523220"/>
              </a:xfrm>
              <a:prstGeom prst="rect">
                <a:avLst/>
              </a:prstGeom>
              <a:blipFill>
                <a:blip r:embed="rId3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7" name="Group 76">
            <a:extLst>
              <a:ext uri="{FF2B5EF4-FFF2-40B4-BE49-F238E27FC236}">
                <a16:creationId xmlns:a16="http://schemas.microsoft.com/office/drawing/2014/main" id="{93C69E2B-BA63-AC41-8744-D7F9CDB68850}"/>
              </a:ext>
            </a:extLst>
          </p:cNvPr>
          <p:cNvGrpSpPr/>
          <p:nvPr/>
        </p:nvGrpSpPr>
        <p:grpSpPr>
          <a:xfrm>
            <a:off x="3027478" y="1022186"/>
            <a:ext cx="3587405" cy="973937"/>
            <a:chOff x="2224507" y="1720334"/>
            <a:chExt cx="3587405" cy="97393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586B2AAC-EB22-3E43-B14A-4F7F00A3D84A}"/>
                    </a:ext>
                  </a:extLst>
                </p:cNvPr>
                <p:cNvSpPr/>
                <p:nvPr/>
              </p:nvSpPr>
              <p:spPr>
                <a:xfrm>
                  <a:off x="3653565" y="1720334"/>
                  <a:ext cx="87934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𝜖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586B2AAC-EB22-3E43-B14A-4F7F00A3D84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53565" y="1720334"/>
                  <a:ext cx="879343" cy="52322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90C74E32-7536-7743-A521-CD942B4705B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24507" y="2259124"/>
              <a:ext cx="1760209" cy="43514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2780C273-CACF-2848-998C-4E1A76306B04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19" y="2253793"/>
              <a:ext cx="1685793" cy="43361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714BFC3B-B78C-264A-8DD7-E832CDB46922}"/>
                  </a:ext>
                </a:extLst>
              </p:cNvPr>
              <p:cNvSpPr/>
              <p:nvPr/>
            </p:nvSpPr>
            <p:spPr>
              <a:xfrm>
                <a:off x="6653256" y="1844164"/>
                <a:ext cx="87107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𝑉</m:t>
                          </m:r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714BFC3B-B78C-264A-8DD7-E832CDB469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3256" y="1844164"/>
                <a:ext cx="871072" cy="523220"/>
              </a:xfrm>
              <a:prstGeom prst="rect">
                <a:avLst/>
              </a:prstGeom>
              <a:blipFill>
                <a:blip r:embed="rId5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7A0D4A33-D640-1E4F-82F1-D6B34F6C81BA}"/>
              </a:ext>
            </a:extLst>
          </p:cNvPr>
          <p:cNvCxnSpPr>
            <a:cxnSpLocks/>
          </p:cNvCxnSpPr>
          <p:nvPr/>
        </p:nvCxnSpPr>
        <p:spPr>
          <a:xfrm flipH="1">
            <a:off x="1406179" y="2446228"/>
            <a:ext cx="1138377" cy="33764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E31C73AD-5CBB-B347-A929-65E9AC3FF543}"/>
              </a:ext>
            </a:extLst>
          </p:cNvPr>
          <p:cNvCxnSpPr>
            <a:cxnSpLocks/>
          </p:cNvCxnSpPr>
          <p:nvPr/>
        </p:nvCxnSpPr>
        <p:spPr>
          <a:xfrm>
            <a:off x="2665366" y="2442998"/>
            <a:ext cx="988199" cy="36729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4187DC88-0F36-4041-A019-97CCC4D51D37}"/>
              </a:ext>
            </a:extLst>
          </p:cNvPr>
          <p:cNvCxnSpPr>
            <a:cxnSpLocks/>
          </p:cNvCxnSpPr>
          <p:nvPr/>
        </p:nvCxnSpPr>
        <p:spPr>
          <a:xfrm flipH="1">
            <a:off x="5785108" y="2421304"/>
            <a:ext cx="1057977" cy="40743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1C10D5CF-C232-9646-82C4-B04F9EAC316A}"/>
              </a:ext>
            </a:extLst>
          </p:cNvPr>
          <p:cNvCxnSpPr>
            <a:cxnSpLocks/>
          </p:cNvCxnSpPr>
          <p:nvPr/>
        </p:nvCxnSpPr>
        <p:spPr>
          <a:xfrm>
            <a:off x="6963895" y="2418074"/>
            <a:ext cx="1341493" cy="41066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Group 56">
            <a:extLst>
              <a:ext uri="{FF2B5EF4-FFF2-40B4-BE49-F238E27FC236}">
                <a16:creationId xmlns:a16="http://schemas.microsoft.com/office/drawing/2014/main" id="{4C9C50EA-3636-4A4D-BAE1-B692840C59B5}"/>
              </a:ext>
            </a:extLst>
          </p:cNvPr>
          <p:cNvGrpSpPr/>
          <p:nvPr/>
        </p:nvGrpSpPr>
        <p:grpSpPr>
          <a:xfrm>
            <a:off x="-36512" y="2783874"/>
            <a:ext cx="2351223" cy="1478488"/>
            <a:chOff x="467544" y="3429000"/>
            <a:chExt cx="2351223" cy="147848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8C56231B-4F62-024B-BA9D-D543A72A54E8}"/>
                    </a:ext>
                  </a:extLst>
                </p:cNvPr>
                <p:cNvSpPr/>
                <p:nvPr/>
              </p:nvSpPr>
              <p:spPr>
                <a:xfrm>
                  <a:off x="1298330" y="3429000"/>
                  <a:ext cx="1031629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8C56231B-4F62-024B-BA9D-D543A72A54E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8330" y="3429000"/>
                  <a:ext cx="1031629" cy="523220"/>
                </a:xfrm>
                <a:prstGeom prst="rect">
                  <a:avLst/>
                </a:prstGeom>
                <a:blipFill>
                  <a:blip r:embed="rId6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5D74A9BF-F556-2E44-9D84-7CFCFC5F637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54314" y="4008294"/>
              <a:ext cx="414132" cy="37597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C331F1D0-E1CB-7C4B-9904-2B27EEFFBA07}"/>
                </a:ext>
              </a:extLst>
            </p:cNvPr>
            <p:cNvCxnSpPr>
              <a:cxnSpLocks/>
            </p:cNvCxnSpPr>
            <p:nvPr/>
          </p:nvCxnSpPr>
          <p:spPr>
            <a:xfrm>
              <a:off x="1689256" y="4005064"/>
              <a:ext cx="401162" cy="37920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F393274A-CD17-A346-86B5-A289E3E3F6EF}"/>
                    </a:ext>
                  </a:extLst>
                </p:cNvPr>
                <p:cNvSpPr/>
                <p:nvPr/>
              </p:nvSpPr>
              <p:spPr>
                <a:xfrm>
                  <a:off x="467544" y="4384268"/>
                  <a:ext cx="1183914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000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F393274A-CD17-A346-86B5-A289E3E3F6E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544" y="4384268"/>
                  <a:ext cx="1183914" cy="523220"/>
                </a:xfrm>
                <a:prstGeom prst="rect">
                  <a:avLst/>
                </a:prstGeom>
                <a:blipFill>
                  <a:blip r:embed="rId7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40E92E11-CB5B-5046-89B5-0793C9E6D3FF}"/>
                    </a:ext>
                  </a:extLst>
                </p:cNvPr>
                <p:cNvSpPr/>
                <p:nvPr/>
              </p:nvSpPr>
              <p:spPr>
                <a:xfrm>
                  <a:off x="1634853" y="4384268"/>
                  <a:ext cx="1183914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001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40E92E11-CB5B-5046-89B5-0793C9E6D3F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4853" y="4384268"/>
                  <a:ext cx="1183914" cy="523220"/>
                </a:xfrm>
                <a:prstGeom prst="rect">
                  <a:avLst/>
                </a:prstGeom>
                <a:blipFill>
                  <a:blip r:embed="rId8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B9AFE111-F9E3-BD4E-BD33-9992C3BAE577}"/>
              </a:ext>
            </a:extLst>
          </p:cNvPr>
          <p:cNvGrpSpPr/>
          <p:nvPr/>
        </p:nvGrpSpPr>
        <p:grpSpPr>
          <a:xfrm>
            <a:off x="2435521" y="2810296"/>
            <a:ext cx="2351223" cy="1478488"/>
            <a:chOff x="467544" y="3429000"/>
            <a:chExt cx="2351223" cy="147848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2CBEFF1A-9C13-5148-A426-AD66D151BCC4}"/>
                    </a:ext>
                  </a:extLst>
                </p:cNvPr>
                <p:cNvSpPr/>
                <p:nvPr/>
              </p:nvSpPr>
              <p:spPr>
                <a:xfrm>
                  <a:off x="1298330" y="3429000"/>
                  <a:ext cx="1031629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2CBEFF1A-9C13-5148-A426-AD66D151BC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8330" y="3429000"/>
                  <a:ext cx="1031629" cy="523220"/>
                </a:xfrm>
                <a:prstGeom prst="rect">
                  <a:avLst/>
                </a:prstGeom>
                <a:blipFill>
                  <a:blip r:embed="rId9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A953360E-E2AC-2F4F-8D4E-765C737080C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54314" y="4008294"/>
              <a:ext cx="414132" cy="37597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A632B8DA-E3C1-5744-9E9F-8E6E8469DC1E}"/>
                </a:ext>
              </a:extLst>
            </p:cNvPr>
            <p:cNvCxnSpPr>
              <a:cxnSpLocks/>
            </p:cNvCxnSpPr>
            <p:nvPr/>
          </p:nvCxnSpPr>
          <p:spPr>
            <a:xfrm>
              <a:off x="1689256" y="4005064"/>
              <a:ext cx="401162" cy="37920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Rectangle 61">
                  <a:extLst>
                    <a:ext uri="{FF2B5EF4-FFF2-40B4-BE49-F238E27FC236}">
                      <a16:creationId xmlns:a16="http://schemas.microsoft.com/office/drawing/2014/main" id="{89F633A2-9C6D-FF42-B35D-2E4D480DB1ED}"/>
                    </a:ext>
                  </a:extLst>
                </p:cNvPr>
                <p:cNvSpPr/>
                <p:nvPr/>
              </p:nvSpPr>
              <p:spPr>
                <a:xfrm>
                  <a:off x="467544" y="4384268"/>
                  <a:ext cx="1183914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010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2" name="Rectangle 61">
                  <a:extLst>
                    <a:ext uri="{FF2B5EF4-FFF2-40B4-BE49-F238E27FC236}">
                      <a16:creationId xmlns:a16="http://schemas.microsoft.com/office/drawing/2014/main" id="{89F633A2-9C6D-FF42-B35D-2E4D480DB1E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544" y="4384268"/>
                  <a:ext cx="1183914" cy="523220"/>
                </a:xfrm>
                <a:prstGeom prst="rect">
                  <a:avLst/>
                </a:prstGeom>
                <a:blipFill>
                  <a:blip r:embed="rId10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DC8FB157-C408-F741-AFA8-58D4E9523654}"/>
                    </a:ext>
                  </a:extLst>
                </p:cNvPr>
                <p:cNvSpPr/>
                <p:nvPr/>
              </p:nvSpPr>
              <p:spPr>
                <a:xfrm>
                  <a:off x="1634853" y="4384268"/>
                  <a:ext cx="1183914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011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DC8FB157-C408-F741-AFA8-58D4E952365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4853" y="4384268"/>
                  <a:ext cx="1183914" cy="523220"/>
                </a:xfrm>
                <a:prstGeom prst="rect">
                  <a:avLst/>
                </a:prstGeom>
                <a:blipFill>
                  <a:blip r:embed="rId11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9BABC75D-BFE0-ED49-AC84-13E69BDB6FBF}"/>
              </a:ext>
            </a:extLst>
          </p:cNvPr>
          <p:cNvGrpSpPr/>
          <p:nvPr/>
        </p:nvGrpSpPr>
        <p:grpSpPr>
          <a:xfrm>
            <a:off x="4645763" y="2855882"/>
            <a:ext cx="2342952" cy="1478488"/>
            <a:chOff x="467544" y="3429000"/>
            <a:chExt cx="2342952" cy="147848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id="{7C2AB422-6F06-E54A-AC78-44B5DC4E7360}"/>
                    </a:ext>
                  </a:extLst>
                </p:cNvPr>
                <p:cNvSpPr/>
                <p:nvPr/>
              </p:nvSpPr>
              <p:spPr>
                <a:xfrm>
                  <a:off x="1298330" y="3429000"/>
                  <a:ext cx="1023357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id="{7C2AB422-6F06-E54A-AC78-44B5DC4E736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8330" y="3429000"/>
                  <a:ext cx="1023357" cy="523220"/>
                </a:xfrm>
                <a:prstGeom prst="rect">
                  <a:avLst/>
                </a:prstGeom>
                <a:blipFill>
                  <a:blip r:embed="rId12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9B3D8EF9-49F5-C14C-BD18-8FA9A271BF7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54314" y="4008294"/>
              <a:ext cx="414132" cy="37597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23A6A7A1-4C9B-C847-B6A4-0BDF7D117B00}"/>
                </a:ext>
              </a:extLst>
            </p:cNvPr>
            <p:cNvCxnSpPr>
              <a:cxnSpLocks/>
            </p:cNvCxnSpPr>
            <p:nvPr/>
          </p:nvCxnSpPr>
          <p:spPr>
            <a:xfrm>
              <a:off x="1689256" y="4005064"/>
              <a:ext cx="401162" cy="37920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Rectangle 68">
                  <a:extLst>
                    <a:ext uri="{FF2B5EF4-FFF2-40B4-BE49-F238E27FC236}">
                      <a16:creationId xmlns:a16="http://schemas.microsoft.com/office/drawing/2014/main" id="{A9D41594-6BF3-9740-A6BE-26D16E880A1A}"/>
                    </a:ext>
                  </a:extLst>
                </p:cNvPr>
                <p:cNvSpPr/>
                <p:nvPr/>
              </p:nvSpPr>
              <p:spPr>
                <a:xfrm>
                  <a:off x="467544" y="4384268"/>
                  <a:ext cx="117564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100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9" name="Rectangle 68">
                  <a:extLst>
                    <a:ext uri="{FF2B5EF4-FFF2-40B4-BE49-F238E27FC236}">
                      <a16:creationId xmlns:a16="http://schemas.microsoft.com/office/drawing/2014/main" id="{A9D41594-6BF3-9740-A6BE-26D16E880A1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544" y="4384268"/>
                  <a:ext cx="1175643" cy="523220"/>
                </a:xfrm>
                <a:prstGeom prst="rect">
                  <a:avLst/>
                </a:prstGeom>
                <a:blipFill>
                  <a:blip r:embed="rId13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Rectangle 69">
                  <a:extLst>
                    <a:ext uri="{FF2B5EF4-FFF2-40B4-BE49-F238E27FC236}">
                      <a16:creationId xmlns:a16="http://schemas.microsoft.com/office/drawing/2014/main" id="{A2621BB7-4779-4246-B5F3-0B502152A178}"/>
                    </a:ext>
                  </a:extLst>
                </p:cNvPr>
                <p:cNvSpPr/>
                <p:nvPr/>
              </p:nvSpPr>
              <p:spPr>
                <a:xfrm>
                  <a:off x="1634853" y="4384268"/>
                  <a:ext cx="117564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101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0" name="Rectangle 69">
                  <a:extLst>
                    <a:ext uri="{FF2B5EF4-FFF2-40B4-BE49-F238E27FC236}">
                      <a16:creationId xmlns:a16="http://schemas.microsoft.com/office/drawing/2014/main" id="{A2621BB7-4779-4246-B5F3-0B502152A1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4853" y="4384268"/>
                  <a:ext cx="1175643" cy="523220"/>
                </a:xfrm>
                <a:prstGeom prst="rect">
                  <a:avLst/>
                </a:prstGeom>
                <a:blipFill>
                  <a:blip r:embed="rId14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B293D1CC-8EFB-544A-94ED-D6279AE11957}"/>
              </a:ext>
            </a:extLst>
          </p:cNvPr>
          <p:cNvGrpSpPr/>
          <p:nvPr/>
        </p:nvGrpSpPr>
        <p:grpSpPr>
          <a:xfrm>
            <a:off x="6855982" y="2882304"/>
            <a:ext cx="2342952" cy="1478488"/>
            <a:chOff x="467544" y="3429000"/>
            <a:chExt cx="2342952" cy="147848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Rectangle 71">
                  <a:extLst>
                    <a:ext uri="{FF2B5EF4-FFF2-40B4-BE49-F238E27FC236}">
                      <a16:creationId xmlns:a16="http://schemas.microsoft.com/office/drawing/2014/main" id="{A5E6ED31-3A64-D64B-9CF8-68B0146CD9B3}"/>
                    </a:ext>
                  </a:extLst>
                </p:cNvPr>
                <p:cNvSpPr/>
                <p:nvPr/>
              </p:nvSpPr>
              <p:spPr>
                <a:xfrm>
                  <a:off x="1298330" y="3429000"/>
                  <a:ext cx="1023357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2" name="Rectangle 71">
                  <a:extLst>
                    <a:ext uri="{FF2B5EF4-FFF2-40B4-BE49-F238E27FC236}">
                      <a16:creationId xmlns:a16="http://schemas.microsoft.com/office/drawing/2014/main" id="{A5E6ED31-3A64-D64B-9CF8-68B0146CD9B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8330" y="3429000"/>
                  <a:ext cx="1023357" cy="523220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8C70CE96-43E3-B148-8B39-CD827584DB2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54314" y="4008294"/>
              <a:ext cx="414132" cy="37597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31B18DF0-9463-1941-91C1-CAB443F134D8}"/>
                </a:ext>
              </a:extLst>
            </p:cNvPr>
            <p:cNvCxnSpPr>
              <a:cxnSpLocks/>
            </p:cNvCxnSpPr>
            <p:nvPr/>
          </p:nvCxnSpPr>
          <p:spPr>
            <a:xfrm>
              <a:off x="1689256" y="4005064"/>
              <a:ext cx="401162" cy="37920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Rectangle 74">
                  <a:extLst>
                    <a:ext uri="{FF2B5EF4-FFF2-40B4-BE49-F238E27FC236}">
                      <a16:creationId xmlns:a16="http://schemas.microsoft.com/office/drawing/2014/main" id="{2591E9F7-4693-F641-AB4F-60470CB26A0E}"/>
                    </a:ext>
                  </a:extLst>
                </p:cNvPr>
                <p:cNvSpPr/>
                <p:nvPr/>
              </p:nvSpPr>
              <p:spPr>
                <a:xfrm>
                  <a:off x="467544" y="4384268"/>
                  <a:ext cx="117564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110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5" name="Rectangle 74">
                  <a:extLst>
                    <a:ext uri="{FF2B5EF4-FFF2-40B4-BE49-F238E27FC236}">
                      <a16:creationId xmlns:a16="http://schemas.microsoft.com/office/drawing/2014/main" id="{2591E9F7-4693-F641-AB4F-60470CB26A0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544" y="4384268"/>
                  <a:ext cx="1175643" cy="523220"/>
                </a:xfrm>
                <a:prstGeom prst="rect">
                  <a:avLst/>
                </a:prstGeom>
                <a:blipFill>
                  <a:blip r:embed="rId16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Rectangle 75">
                  <a:extLst>
                    <a:ext uri="{FF2B5EF4-FFF2-40B4-BE49-F238E27FC236}">
                      <a16:creationId xmlns:a16="http://schemas.microsoft.com/office/drawing/2014/main" id="{AE08ECEC-2942-094D-83F3-D8A4D5DE17CB}"/>
                    </a:ext>
                  </a:extLst>
                </p:cNvPr>
                <p:cNvSpPr/>
                <p:nvPr/>
              </p:nvSpPr>
              <p:spPr>
                <a:xfrm>
                  <a:off x="1634853" y="4384268"/>
                  <a:ext cx="117564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111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6" name="Rectangle 75">
                  <a:extLst>
                    <a:ext uri="{FF2B5EF4-FFF2-40B4-BE49-F238E27FC236}">
                      <a16:creationId xmlns:a16="http://schemas.microsoft.com/office/drawing/2014/main" id="{AE08ECEC-2942-094D-83F3-D8A4D5DE17C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4853" y="4384268"/>
                  <a:ext cx="1175643" cy="523220"/>
                </a:xfrm>
                <a:prstGeom prst="rect">
                  <a:avLst/>
                </a:prstGeom>
                <a:blipFill>
                  <a:blip r:embed="rId17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BD87C918-E3BA-D44C-AD1E-EF893FA8BF29}"/>
              </a:ext>
            </a:extLst>
          </p:cNvPr>
          <p:cNvGrpSpPr/>
          <p:nvPr/>
        </p:nvGrpSpPr>
        <p:grpSpPr>
          <a:xfrm>
            <a:off x="2170184" y="955451"/>
            <a:ext cx="3057217" cy="2831091"/>
            <a:chOff x="1970704" y="910350"/>
            <a:chExt cx="3057217" cy="283109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4E4F1B0E-4A08-E14A-A7C1-1E9CD0D4F370}"/>
                    </a:ext>
                  </a:extLst>
                </p:cNvPr>
                <p:cNvSpPr/>
                <p:nvPr/>
              </p:nvSpPr>
              <p:spPr>
                <a:xfrm>
                  <a:off x="4265347" y="1757306"/>
                  <a:ext cx="637161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𝝈</m:t>
                            </m:r>
                          </m:e>
                          <m:sub>
                            <m:r>
                              <a:rPr lang="en-US" sz="28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𝝐</m:t>
                            </m:r>
                          </m:sub>
                        </m:sSub>
                      </m:oMath>
                    </m:oMathPara>
                  </a14:m>
                  <a:endParaRPr lang="en-US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4E4F1B0E-4A08-E14A-A7C1-1E9CD0D4F37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65347" y="1757306"/>
                  <a:ext cx="637161" cy="523220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3" name="Arc 42">
              <a:extLst>
                <a:ext uri="{FF2B5EF4-FFF2-40B4-BE49-F238E27FC236}">
                  <a16:creationId xmlns:a16="http://schemas.microsoft.com/office/drawing/2014/main" id="{3F1C9C20-6E25-7946-9C15-14AEC1A6A224}"/>
                </a:ext>
              </a:extLst>
            </p:cNvPr>
            <p:cNvSpPr/>
            <p:nvPr/>
          </p:nvSpPr>
          <p:spPr>
            <a:xfrm rot="8118830">
              <a:off x="4113521" y="910350"/>
              <a:ext cx="914400" cy="914400"/>
            </a:xfrm>
            <a:prstGeom prst="arc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F1CF1D11-B921-BA42-A8FC-081B62F6F2F5}"/>
                    </a:ext>
                  </a:extLst>
                </p:cNvPr>
                <p:cNvSpPr/>
                <p:nvPr/>
              </p:nvSpPr>
              <p:spPr>
                <a:xfrm>
                  <a:off x="2122530" y="2594272"/>
                  <a:ext cx="66441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𝝈</m:t>
                            </m:r>
                          </m:e>
                          <m:sub>
                            <m:r>
                              <a:rPr lang="en-US" sz="28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oMath>
                    </m:oMathPara>
                  </a14:m>
                  <a:endParaRPr lang="en-US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F1CF1D11-B921-BA42-A8FC-081B62F6F2F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22530" y="2594272"/>
                  <a:ext cx="664413" cy="523220"/>
                </a:xfrm>
                <a:prstGeom prst="rect">
                  <a:avLst/>
                </a:prstGeom>
                <a:blipFill>
                  <a:blip r:embed="rId19"/>
                  <a:stretch>
                    <a:fillRect b="-23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9" name="Arc 48">
              <a:extLst>
                <a:ext uri="{FF2B5EF4-FFF2-40B4-BE49-F238E27FC236}">
                  <a16:creationId xmlns:a16="http://schemas.microsoft.com/office/drawing/2014/main" id="{FE09E1A2-7F9F-3D41-9C99-C9F0C30FC5E0}"/>
                </a:ext>
              </a:extLst>
            </p:cNvPr>
            <p:cNvSpPr/>
            <p:nvPr/>
          </p:nvSpPr>
          <p:spPr>
            <a:xfrm rot="8118830">
              <a:off x="1970704" y="1747316"/>
              <a:ext cx="914400" cy="914400"/>
            </a:xfrm>
            <a:prstGeom prst="arc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56558157-5A58-CC40-8CEC-ED2D710F855D}"/>
                    </a:ext>
                  </a:extLst>
                </p:cNvPr>
                <p:cNvSpPr/>
                <p:nvPr/>
              </p:nvSpPr>
              <p:spPr>
                <a:xfrm>
                  <a:off x="3670899" y="3218221"/>
                  <a:ext cx="821507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𝝈</m:t>
                            </m:r>
                          </m:e>
                          <m:sub>
                            <m:r>
                              <a:rPr lang="en-US" sz="28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𝟎𝟏</m:t>
                            </m:r>
                          </m:sub>
                        </m:sSub>
                      </m:oMath>
                    </m:oMathPara>
                  </a14:m>
                  <a:endParaRPr lang="en-US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56558157-5A58-CC40-8CEC-ED2D710F855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70899" y="3218221"/>
                  <a:ext cx="821507" cy="523220"/>
                </a:xfrm>
                <a:prstGeom prst="rect">
                  <a:avLst/>
                </a:prstGeom>
                <a:blipFill>
                  <a:blip r:embed="rId20"/>
                  <a:stretch>
                    <a:fillRect b="-23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3" name="Arc 52">
              <a:extLst>
                <a:ext uri="{FF2B5EF4-FFF2-40B4-BE49-F238E27FC236}">
                  <a16:creationId xmlns:a16="http://schemas.microsoft.com/office/drawing/2014/main" id="{5CA65186-D18C-3440-BC39-EFFADB283DF4}"/>
                </a:ext>
              </a:extLst>
            </p:cNvPr>
            <p:cNvSpPr/>
            <p:nvPr/>
          </p:nvSpPr>
          <p:spPr>
            <a:xfrm rot="8118830">
              <a:off x="2940951" y="2726508"/>
              <a:ext cx="914400" cy="914400"/>
            </a:xfrm>
            <a:prstGeom prst="arc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4" name="Rectangle 63">
            <a:extLst>
              <a:ext uri="{FF2B5EF4-FFF2-40B4-BE49-F238E27FC236}">
                <a16:creationId xmlns:a16="http://schemas.microsoft.com/office/drawing/2014/main" id="{2C11A253-BC70-F546-B6C8-79FA31A6BD20}"/>
              </a:ext>
            </a:extLst>
          </p:cNvPr>
          <p:cNvSpPr txBox="1">
            <a:spLocks noChangeArrowheads="1"/>
          </p:cNvSpPr>
          <p:nvPr/>
        </p:nvSpPr>
        <p:spPr>
          <a:xfrm>
            <a:off x="179512" y="5426992"/>
            <a:ext cx="8770622" cy="5222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800" dirty="0">
              <a:latin typeface="+mn-lt"/>
              <a:ea typeface="American Typewriter" charset="0"/>
              <a:cs typeface="American Typewriter" charset="0"/>
            </a:endParaRP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8959C1D7-6E23-D44F-88BA-2B7D7A1EC4B3}"/>
              </a:ext>
            </a:extLst>
          </p:cNvPr>
          <p:cNvGrpSpPr/>
          <p:nvPr/>
        </p:nvGrpSpPr>
        <p:grpSpPr>
          <a:xfrm>
            <a:off x="2514899" y="4105356"/>
            <a:ext cx="896015" cy="970635"/>
            <a:chOff x="91707" y="4831683"/>
            <a:chExt cx="896015" cy="97063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" name="Rectangle 84">
                  <a:extLst>
                    <a:ext uri="{FF2B5EF4-FFF2-40B4-BE49-F238E27FC236}">
                      <a16:creationId xmlns:a16="http://schemas.microsoft.com/office/drawing/2014/main" id="{7DCB315E-74AC-5F49-B21A-265562882D54}"/>
                    </a:ext>
                  </a:extLst>
                </p:cNvPr>
                <p:cNvSpPr/>
                <p:nvPr/>
              </p:nvSpPr>
              <p:spPr>
                <a:xfrm>
                  <a:off x="91707" y="5279098"/>
                  <a:ext cx="734945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85" name="Rectangle 84">
                  <a:extLst>
                    <a:ext uri="{FF2B5EF4-FFF2-40B4-BE49-F238E27FC236}">
                      <a16:creationId xmlns:a16="http://schemas.microsoft.com/office/drawing/2014/main" id="{7DCB315E-74AC-5F49-B21A-265562882D5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707" y="5279098"/>
                  <a:ext cx="734945" cy="523220"/>
                </a:xfrm>
                <a:prstGeom prst="rect">
                  <a:avLst/>
                </a:prstGeom>
                <a:blipFill>
                  <a:blip r:embed="rId21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7" name="Straight Arrow Connector 86">
              <a:extLst>
                <a:ext uri="{FF2B5EF4-FFF2-40B4-BE49-F238E27FC236}">
                  <a16:creationId xmlns:a16="http://schemas.microsoft.com/office/drawing/2014/main" id="{4C83A180-4E3C-BB40-BD1A-4D2ECEB692EB}"/>
                </a:ext>
              </a:extLst>
            </p:cNvPr>
            <p:cNvCxnSpPr>
              <a:cxnSpLocks/>
            </p:cNvCxnSpPr>
            <p:nvPr/>
          </p:nvCxnSpPr>
          <p:spPr>
            <a:xfrm>
              <a:off x="410189" y="5000503"/>
              <a:ext cx="0" cy="339033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Rectangle 87">
                  <a:extLst>
                    <a:ext uri="{FF2B5EF4-FFF2-40B4-BE49-F238E27FC236}">
                      <a16:creationId xmlns:a16="http://schemas.microsoft.com/office/drawing/2014/main" id="{757D28BF-219A-FA49-BEBC-03B66F512820}"/>
                    </a:ext>
                  </a:extLst>
                </p:cNvPr>
                <p:cNvSpPr/>
                <p:nvPr/>
              </p:nvSpPr>
              <p:spPr>
                <a:xfrm>
                  <a:off x="389033" y="4831683"/>
                  <a:ext cx="598689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88" name="Rectangle 87">
                  <a:extLst>
                    <a:ext uri="{FF2B5EF4-FFF2-40B4-BE49-F238E27FC236}">
                      <a16:creationId xmlns:a16="http://schemas.microsoft.com/office/drawing/2014/main" id="{757D28BF-219A-FA49-BEBC-03B66F51282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9033" y="4831683"/>
                  <a:ext cx="598689" cy="523220"/>
                </a:xfrm>
                <a:prstGeom prst="rect">
                  <a:avLst/>
                </a:prstGeom>
                <a:blipFill>
                  <a:blip r:embed="rId22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5" name="Rectangle 63">
            <a:extLst>
              <a:ext uri="{FF2B5EF4-FFF2-40B4-BE49-F238E27FC236}">
                <a16:creationId xmlns:a16="http://schemas.microsoft.com/office/drawing/2014/main" id="{C758B734-2B62-A54E-BDAE-4C2FE1E5A4B6}"/>
              </a:ext>
            </a:extLst>
          </p:cNvPr>
          <p:cNvSpPr txBox="1">
            <a:spLocks noChangeArrowheads="1"/>
          </p:cNvSpPr>
          <p:nvPr/>
        </p:nvSpPr>
        <p:spPr>
          <a:xfrm>
            <a:off x="971600" y="5210968"/>
            <a:ext cx="6466567" cy="5222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solidFill>
                  <a:srgbClr val="0000FF"/>
                </a:solidFill>
                <a:latin typeface="+mn-lt"/>
                <a:ea typeface="American Typewriter" charset="0"/>
                <a:cs typeface="American Typewriter" charset="0"/>
              </a:rPr>
              <a:t>GOOD NEWS:</a:t>
            </a:r>
          </a:p>
        </p:txBody>
      </p:sp>
      <p:sp>
        <p:nvSpPr>
          <p:cNvPr id="80" name="Rectangle 63">
            <a:extLst>
              <a:ext uri="{FF2B5EF4-FFF2-40B4-BE49-F238E27FC236}">
                <a16:creationId xmlns:a16="http://schemas.microsoft.com/office/drawing/2014/main" id="{36AE7EB7-4AB1-E74E-978C-2AED8CB15DC8}"/>
              </a:ext>
            </a:extLst>
          </p:cNvPr>
          <p:cNvSpPr txBox="1">
            <a:spLocks noChangeArrowheads="1"/>
          </p:cNvSpPr>
          <p:nvPr/>
        </p:nvSpPr>
        <p:spPr>
          <a:xfrm>
            <a:off x="985954" y="5715024"/>
            <a:ext cx="7978534" cy="9605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latin typeface="+mn-lt"/>
                <a:ea typeface="American Typewriter" charset="0"/>
                <a:cs typeface="American Typewriter" charset="0"/>
              </a:rPr>
              <a:t>Each verification key (incl. at the leaves) is used only once, so one-time security suffices!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866D1F6-8627-B144-85CF-25AD835EF8FB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512" y="4990644"/>
            <a:ext cx="836712" cy="83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369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1058936" y="257430"/>
            <a:ext cx="3621247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Step 2.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1BD3684-E7F9-7C47-BD2F-A5A7554CF530}"/>
              </a:ext>
            </a:extLst>
          </p:cNvPr>
          <p:cNvSpPr/>
          <p:nvPr/>
        </p:nvSpPr>
        <p:spPr>
          <a:xfrm>
            <a:off x="3641790" y="410724"/>
            <a:ext cx="44757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ea typeface="American Typewriter" charset="0"/>
                <a:cs typeface="American Typewriter" charset="0"/>
              </a:rPr>
              <a:t>How to Shrink the signatures.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3B91B955-0D90-F84D-AB1C-4429F9967345}"/>
                  </a:ext>
                </a:extLst>
              </p:cNvPr>
              <p:cNvSpPr/>
              <p:nvPr/>
            </p:nvSpPr>
            <p:spPr>
              <a:xfrm>
                <a:off x="2233318" y="1911362"/>
                <a:ext cx="87107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𝑉</m:t>
                          </m:r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3B91B955-0D90-F84D-AB1C-4429F99673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3318" y="1911362"/>
                <a:ext cx="871072" cy="523220"/>
              </a:xfrm>
              <a:prstGeom prst="rect">
                <a:avLst/>
              </a:prstGeom>
              <a:blipFill>
                <a:blip r:embed="rId3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7" name="Group 76">
            <a:extLst>
              <a:ext uri="{FF2B5EF4-FFF2-40B4-BE49-F238E27FC236}">
                <a16:creationId xmlns:a16="http://schemas.microsoft.com/office/drawing/2014/main" id="{93C69E2B-BA63-AC41-8744-D7F9CDB68850}"/>
              </a:ext>
            </a:extLst>
          </p:cNvPr>
          <p:cNvGrpSpPr/>
          <p:nvPr/>
        </p:nvGrpSpPr>
        <p:grpSpPr>
          <a:xfrm>
            <a:off x="3027478" y="1022186"/>
            <a:ext cx="3587405" cy="973937"/>
            <a:chOff x="2224507" y="1720334"/>
            <a:chExt cx="3587405" cy="97393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586B2AAC-EB22-3E43-B14A-4F7F00A3D84A}"/>
                    </a:ext>
                  </a:extLst>
                </p:cNvPr>
                <p:cNvSpPr/>
                <p:nvPr/>
              </p:nvSpPr>
              <p:spPr>
                <a:xfrm>
                  <a:off x="3653565" y="1720334"/>
                  <a:ext cx="87934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𝜖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586B2AAC-EB22-3E43-B14A-4F7F00A3D84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53565" y="1720334"/>
                  <a:ext cx="879343" cy="52322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90C74E32-7536-7743-A521-CD942B4705B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24507" y="2259124"/>
              <a:ext cx="1760209" cy="43514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2780C273-CACF-2848-998C-4E1A76306B04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19" y="2253793"/>
              <a:ext cx="1685793" cy="43361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714BFC3B-B78C-264A-8DD7-E832CDB46922}"/>
                  </a:ext>
                </a:extLst>
              </p:cNvPr>
              <p:cNvSpPr/>
              <p:nvPr/>
            </p:nvSpPr>
            <p:spPr>
              <a:xfrm>
                <a:off x="6653256" y="1844164"/>
                <a:ext cx="87107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𝑉</m:t>
                          </m:r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714BFC3B-B78C-264A-8DD7-E832CDB469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3256" y="1844164"/>
                <a:ext cx="871072" cy="523220"/>
              </a:xfrm>
              <a:prstGeom prst="rect">
                <a:avLst/>
              </a:prstGeom>
              <a:blipFill>
                <a:blip r:embed="rId5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7A0D4A33-D640-1E4F-82F1-D6B34F6C81BA}"/>
              </a:ext>
            </a:extLst>
          </p:cNvPr>
          <p:cNvCxnSpPr>
            <a:cxnSpLocks/>
          </p:cNvCxnSpPr>
          <p:nvPr/>
        </p:nvCxnSpPr>
        <p:spPr>
          <a:xfrm flipH="1">
            <a:off x="1406179" y="2446228"/>
            <a:ext cx="1138377" cy="33764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E31C73AD-5CBB-B347-A929-65E9AC3FF543}"/>
              </a:ext>
            </a:extLst>
          </p:cNvPr>
          <p:cNvCxnSpPr>
            <a:cxnSpLocks/>
          </p:cNvCxnSpPr>
          <p:nvPr/>
        </p:nvCxnSpPr>
        <p:spPr>
          <a:xfrm>
            <a:off x="2665366" y="2442998"/>
            <a:ext cx="988199" cy="36729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4187DC88-0F36-4041-A019-97CCC4D51D37}"/>
              </a:ext>
            </a:extLst>
          </p:cNvPr>
          <p:cNvCxnSpPr>
            <a:cxnSpLocks/>
          </p:cNvCxnSpPr>
          <p:nvPr/>
        </p:nvCxnSpPr>
        <p:spPr>
          <a:xfrm flipH="1">
            <a:off x="5785108" y="2421304"/>
            <a:ext cx="1057977" cy="40743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1C10D5CF-C232-9646-82C4-B04F9EAC316A}"/>
              </a:ext>
            </a:extLst>
          </p:cNvPr>
          <p:cNvCxnSpPr>
            <a:cxnSpLocks/>
          </p:cNvCxnSpPr>
          <p:nvPr/>
        </p:nvCxnSpPr>
        <p:spPr>
          <a:xfrm>
            <a:off x="6963895" y="2418074"/>
            <a:ext cx="1341493" cy="41066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Group 56">
            <a:extLst>
              <a:ext uri="{FF2B5EF4-FFF2-40B4-BE49-F238E27FC236}">
                <a16:creationId xmlns:a16="http://schemas.microsoft.com/office/drawing/2014/main" id="{4C9C50EA-3636-4A4D-BAE1-B692840C59B5}"/>
              </a:ext>
            </a:extLst>
          </p:cNvPr>
          <p:cNvGrpSpPr/>
          <p:nvPr/>
        </p:nvGrpSpPr>
        <p:grpSpPr>
          <a:xfrm>
            <a:off x="-36512" y="2783874"/>
            <a:ext cx="2351223" cy="1478488"/>
            <a:chOff x="467544" y="3429000"/>
            <a:chExt cx="2351223" cy="147848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8C56231B-4F62-024B-BA9D-D543A72A54E8}"/>
                    </a:ext>
                  </a:extLst>
                </p:cNvPr>
                <p:cNvSpPr/>
                <p:nvPr/>
              </p:nvSpPr>
              <p:spPr>
                <a:xfrm>
                  <a:off x="1298330" y="3429000"/>
                  <a:ext cx="1031629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8C56231B-4F62-024B-BA9D-D543A72A54E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8330" y="3429000"/>
                  <a:ext cx="1031629" cy="523220"/>
                </a:xfrm>
                <a:prstGeom prst="rect">
                  <a:avLst/>
                </a:prstGeom>
                <a:blipFill>
                  <a:blip r:embed="rId6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5D74A9BF-F556-2E44-9D84-7CFCFC5F637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54314" y="4008294"/>
              <a:ext cx="414132" cy="37597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C331F1D0-E1CB-7C4B-9904-2B27EEFFBA07}"/>
                </a:ext>
              </a:extLst>
            </p:cNvPr>
            <p:cNvCxnSpPr>
              <a:cxnSpLocks/>
            </p:cNvCxnSpPr>
            <p:nvPr/>
          </p:nvCxnSpPr>
          <p:spPr>
            <a:xfrm>
              <a:off x="1689256" y="4005064"/>
              <a:ext cx="401162" cy="37920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F393274A-CD17-A346-86B5-A289E3E3F6EF}"/>
                    </a:ext>
                  </a:extLst>
                </p:cNvPr>
                <p:cNvSpPr/>
                <p:nvPr/>
              </p:nvSpPr>
              <p:spPr>
                <a:xfrm>
                  <a:off x="467544" y="4384268"/>
                  <a:ext cx="1183914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000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F393274A-CD17-A346-86B5-A289E3E3F6E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544" y="4384268"/>
                  <a:ext cx="1183914" cy="523220"/>
                </a:xfrm>
                <a:prstGeom prst="rect">
                  <a:avLst/>
                </a:prstGeom>
                <a:blipFill>
                  <a:blip r:embed="rId7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40E92E11-CB5B-5046-89B5-0793C9E6D3FF}"/>
                    </a:ext>
                  </a:extLst>
                </p:cNvPr>
                <p:cNvSpPr/>
                <p:nvPr/>
              </p:nvSpPr>
              <p:spPr>
                <a:xfrm>
                  <a:off x="1634853" y="4384268"/>
                  <a:ext cx="1183914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001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40E92E11-CB5B-5046-89B5-0793C9E6D3F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4853" y="4384268"/>
                  <a:ext cx="1183914" cy="523220"/>
                </a:xfrm>
                <a:prstGeom prst="rect">
                  <a:avLst/>
                </a:prstGeom>
                <a:blipFill>
                  <a:blip r:embed="rId8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B9AFE111-F9E3-BD4E-BD33-9992C3BAE577}"/>
              </a:ext>
            </a:extLst>
          </p:cNvPr>
          <p:cNvGrpSpPr/>
          <p:nvPr/>
        </p:nvGrpSpPr>
        <p:grpSpPr>
          <a:xfrm>
            <a:off x="2435521" y="2810296"/>
            <a:ext cx="2351223" cy="1478488"/>
            <a:chOff x="467544" y="3429000"/>
            <a:chExt cx="2351223" cy="147848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2CBEFF1A-9C13-5148-A426-AD66D151BCC4}"/>
                    </a:ext>
                  </a:extLst>
                </p:cNvPr>
                <p:cNvSpPr/>
                <p:nvPr/>
              </p:nvSpPr>
              <p:spPr>
                <a:xfrm>
                  <a:off x="1298330" y="3429000"/>
                  <a:ext cx="1031629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2CBEFF1A-9C13-5148-A426-AD66D151BC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8330" y="3429000"/>
                  <a:ext cx="1031629" cy="523220"/>
                </a:xfrm>
                <a:prstGeom prst="rect">
                  <a:avLst/>
                </a:prstGeom>
                <a:blipFill>
                  <a:blip r:embed="rId9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A953360E-E2AC-2F4F-8D4E-765C737080C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54314" y="4008294"/>
              <a:ext cx="414132" cy="37597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A632B8DA-E3C1-5744-9E9F-8E6E8469DC1E}"/>
                </a:ext>
              </a:extLst>
            </p:cNvPr>
            <p:cNvCxnSpPr>
              <a:cxnSpLocks/>
            </p:cNvCxnSpPr>
            <p:nvPr/>
          </p:nvCxnSpPr>
          <p:spPr>
            <a:xfrm>
              <a:off x="1689256" y="4005064"/>
              <a:ext cx="401162" cy="37920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Rectangle 61">
                  <a:extLst>
                    <a:ext uri="{FF2B5EF4-FFF2-40B4-BE49-F238E27FC236}">
                      <a16:creationId xmlns:a16="http://schemas.microsoft.com/office/drawing/2014/main" id="{89F633A2-9C6D-FF42-B35D-2E4D480DB1ED}"/>
                    </a:ext>
                  </a:extLst>
                </p:cNvPr>
                <p:cNvSpPr/>
                <p:nvPr/>
              </p:nvSpPr>
              <p:spPr>
                <a:xfrm>
                  <a:off x="467544" y="4384268"/>
                  <a:ext cx="1183914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010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2" name="Rectangle 61">
                  <a:extLst>
                    <a:ext uri="{FF2B5EF4-FFF2-40B4-BE49-F238E27FC236}">
                      <a16:creationId xmlns:a16="http://schemas.microsoft.com/office/drawing/2014/main" id="{89F633A2-9C6D-FF42-B35D-2E4D480DB1E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544" y="4384268"/>
                  <a:ext cx="1183914" cy="523220"/>
                </a:xfrm>
                <a:prstGeom prst="rect">
                  <a:avLst/>
                </a:prstGeom>
                <a:blipFill>
                  <a:blip r:embed="rId10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DC8FB157-C408-F741-AFA8-58D4E9523654}"/>
                    </a:ext>
                  </a:extLst>
                </p:cNvPr>
                <p:cNvSpPr/>
                <p:nvPr/>
              </p:nvSpPr>
              <p:spPr>
                <a:xfrm>
                  <a:off x="1634853" y="4384268"/>
                  <a:ext cx="1183914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011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DC8FB157-C408-F741-AFA8-58D4E952365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4853" y="4384268"/>
                  <a:ext cx="1183914" cy="523220"/>
                </a:xfrm>
                <a:prstGeom prst="rect">
                  <a:avLst/>
                </a:prstGeom>
                <a:blipFill>
                  <a:blip r:embed="rId11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9BABC75D-BFE0-ED49-AC84-13E69BDB6FBF}"/>
              </a:ext>
            </a:extLst>
          </p:cNvPr>
          <p:cNvGrpSpPr/>
          <p:nvPr/>
        </p:nvGrpSpPr>
        <p:grpSpPr>
          <a:xfrm>
            <a:off x="4645763" y="2855882"/>
            <a:ext cx="2342952" cy="1478488"/>
            <a:chOff x="467544" y="3429000"/>
            <a:chExt cx="2342952" cy="147848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id="{7C2AB422-6F06-E54A-AC78-44B5DC4E7360}"/>
                    </a:ext>
                  </a:extLst>
                </p:cNvPr>
                <p:cNvSpPr/>
                <p:nvPr/>
              </p:nvSpPr>
              <p:spPr>
                <a:xfrm>
                  <a:off x="1298330" y="3429000"/>
                  <a:ext cx="1023357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id="{7C2AB422-6F06-E54A-AC78-44B5DC4E736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8330" y="3429000"/>
                  <a:ext cx="1023357" cy="523220"/>
                </a:xfrm>
                <a:prstGeom prst="rect">
                  <a:avLst/>
                </a:prstGeom>
                <a:blipFill>
                  <a:blip r:embed="rId12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9B3D8EF9-49F5-C14C-BD18-8FA9A271BF7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54314" y="4008294"/>
              <a:ext cx="414132" cy="37597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23A6A7A1-4C9B-C847-B6A4-0BDF7D117B00}"/>
                </a:ext>
              </a:extLst>
            </p:cNvPr>
            <p:cNvCxnSpPr>
              <a:cxnSpLocks/>
            </p:cNvCxnSpPr>
            <p:nvPr/>
          </p:nvCxnSpPr>
          <p:spPr>
            <a:xfrm>
              <a:off x="1689256" y="4005064"/>
              <a:ext cx="401162" cy="37920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Rectangle 68">
                  <a:extLst>
                    <a:ext uri="{FF2B5EF4-FFF2-40B4-BE49-F238E27FC236}">
                      <a16:creationId xmlns:a16="http://schemas.microsoft.com/office/drawing/2014/main" id="{A9D41594-6BF3-9740-A6BE-26D16E880A1A}"/>
                    </a:ext>
                  </a:extLst>
                </p:cNvPr>
                <p:cNvSpPr/>
                <p:nvPr/>
              </p:nvSpPr>
              <p:spPr>
                <a:xfrm>
                  <a:off x="467544" y="4384268"/>
                  <a:ext cx="117564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100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9" name="Rectangle 68">
                  <a:extLst>
                    <a:ext uri="{FF2B5EF4-FFF2-40B4-BE49-F238E27FC236}">
                      <a16:creationId xmlns:a16="http://schemas.microsoft.com/office/drawing/2014/main" id="{A9D41594-6BF3-9740-A6BE-26D16E880A1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544" y="4384268"/>
                  <a:ext cx="1175643" cy="523220"/>
                </a:xfrm>
                <a:prstGeom prst="rect">
                  <a:avLst/>
                </a:prstGeom>
                <a:blipFill>
                  <a:blip r:embed="rId13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Rectangle 69">
                  <a:extLst>
                    <a:ext uri="{FF2B5EF4-FFF2-40B4-BE49-F238E27FC236}">
                      <a16:creationId xmlns:a16="http://schemas.microsoft.com/office/drawing/2014/main" id="{A2621BB7-4779-4246-B5F3-0B502152A178}"/>
                    </a:ext>
                  </a:extLst>
                </p:cNvPr>
                <p:cNvSpPr/>
                <p:nvPr/>
              </p:nvSpPr>
              <p:spPr>
                <a:xfrm>
                  <a:off x="1634853" y="4384268"/>
                  <a:ext cx="117564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101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0" name="Rectangle 69">
                  <a:extLst>
                    <a:ext uri="{FF2B5EF4-FFF2-40B4-BE49-F238E27FC236}">
                      <a16:creationId xmlns:a16="http://schemas.microsoft.com/office/drawing/2014/main" id="{A2621BB7-4779-4246-B5F3-0B502152A1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4853" y="4384268"/>
                  <a:ext cx="1175643" cy="523220"/>
                </a:xfrm>
                <a:prstGeom prst="rect">
                  <a:avLst/>
                </a:prstGeom>
                <a:blipFill>
                  <a:blip r:embed="rId14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B293D1CC-8EFB-544A-94ED-D6279AE11957}"/>
              </a:ext>
            </a:extLst>
          </p:cNvPr>
          <p:cNvGrpSpPr/>
          <p:nvPr/>
        </p:nvGrpSpPr>
        <p:grpSpPr>
          <a:xfrm>
            <a:off x="6855982" y="2882304"/>
            <a:ext cx="2342952" cy="1478488"/>
            <a:chOff x="467544" y="3429000"/>
            <a:chExt cx="2342952" cy="147848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Rectangle 71">
                  <a:extLst>
                    <a:ext uri="{FF2B5EF4-FFF2-40B4-BE49-F238E27FC236}">
                      <a16:creationId xmlns:a16="http://schemas.microsoft.com/office/drawing/2014/main" id="{A5E6ED31-3A64-D64B-9CF8-68B0146CD9B3}"/>
                    </a:ext>
                  </a:extLst>
                </p:cNvPr>
                <p:cNvSpPr/>
                <p:nvPr/>
              </p:nvSpPr>
              <p:spPr>
                <a:xfrm>
                  <a:off x="1298330" y="3429000"/>
                  <a:ext cx="1023357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2" name="Rectangle 71">
                  <a:extLst>
                    <a:ext uri="{FF2B5EF4-FFF2-40B4-BE49-F238E27FC236}">
                      <a16:creationId xmlns:a16="http://schemas.microsoft.com/office/drawing/2014/main" id="{A5E6ED31-3A64-D64B-9CF8-68B0146CD9B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8330" y="3429000"/>
                  <a:ext cx="1023357" cy="523220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8C70CE96-43E3-B148-8B39-CD827584DB2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54314" y="4008294"/>
              <a:ext cx="414132" cy="37597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31B18DF0-9463-1941-91C1-CAB443F134D8}"/>
                </a:ext>
              </a:extLst>
            </p:cNvPr>
            <p:cNvCxnSpPr>
              <a:cxnSpLocks/>
            </p:cNvCxnSpPr>
            <p:nvPr/>
          </p:nvCxnSpPr>
          <p:spPr>
            <a:xfrm>
              <a:off x="1689256" y="4005064"/>
              <a:ext cx="401162" cy="37920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Rectangle 74">
                  <a:extLst>
                    <a:ext uri="{FF2B5EF4-FFF2-40B4-BE49-F238E27FC236}">
                      <a16:creationId xmlns:a16="http://schemas.microsoft.com/office/drawing/2014/main" id="{2591E9F7-4693-F641-AB4F-60470CB26A0E}"/>
                    </a:ext>
                  </a:extLst>
                </p:cNvPr>
                <p:cNvSpPr/>
                <p:nvPr/>
              </p:nvSpPr>
              <p:spPr>
                <a:xfrm>
                  <a:off x="467544" y="4384268"/>
                  <a:ext cx="117564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110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5" name="Rectangle 74">
                  <a:extLst>
                    <a:ext uri="{FF2B5EF4-FFF2-40B4-BE49-F238E27FC236}">
                      <a16:creationId xmlns:a16="http://schemas.microsoft.com/office/drawing/2014/main" id="{2591E9F7-4693-F641-AB4F-60470CB26A0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544" y="4384268"/>
                  <a:ext cx="1175643" cy="523220"/>
                </a:xfrm>
                <a:prstGeom prst="rect">
                  <a:avLst/>
                </a:prstGeom>
                <a:blipFill>
                  <a:blip r:embed="rId16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Rectangle 75">
                  <a:extLst>
                    <a:ext uri="{FF2B5EF4-FFF2-40B4-BE49-F238E27FC236}">
                      <a16:creationId xmlns:a16="http://schemas.microsoft.com/office/drawing/2014/main" id="{AE08ECEC-2942-094D-83F3-D8A4D5DE17CB}"/>
                    </a:ext>
                  </a:extLst>
                </p:cNvPr>
                <p:cNvSpPr/>
                <p:nvPr/>
              </p:nvSpPr>
              <p:spPr>
                <a:xfrm>
                  <a:off x="1634853" y="4384268"/>
                  <a:ext cx="117564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111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6" name="Rectangle 75">
                  <a:extLst>
                    <a:ext uri="{FF2B5EF4-FFF2-40B4-BE49-F238E27FC236}">
                      <a16:creationId xmlns:a16="http://schemas.microsoft.com/office/drawing/2014/main" id="{AE08ECEC-2942-094D-83F3-D8A4D5DE17C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4853" y="4384268"/>
                  <a:ext cx="1175643" cy="523220"/>
                </a:xfrm>
                <a:prstGeom prst="rect">
                  <a:avLst/>
                </a:prstGeom>
                <a:blipFill>
                  <a:blip r:embed="rId17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BD87C918-E3BA-D44C-AD1E-EF893FA8BF29}"/>
              </a:ext>
            </a:extLst>
          </p:cNvPr>
          <p:cNvGrpSpPr/>
          <p:nvPr/>
        </p:nvGrpSpPr>
        <p:grpSpPr>
          <a:xfrm>
            <a:off x="2170184" y="955451"/>
            <a:ext cx="3057217" cy="2831091"/>
            <a:chOff x="1970704" y="910350"/>
            <a:chExt cx="3057217" cy="283109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4E4F1B0E-4A08-E14A-A7C1-1E9CD0D4F370}"/>
                    </a:ext>
                  </a:extLst>
                </p:cNvPr>
                <p:cNvSpPr/>
                <p:nvPr/>
              </p:nvSpPr>
              <p:spPr>
                <a:xfrm>
                  <a:off x="4265347" y="1757306"/>
                  <a:ext cx="637161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𝝈</m:t>
                            </m:r>
                          </m:e>
                          <m:sub>
                            <m:r>
                              <a:rPr lang="en-US" sz="28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𝝐</m:t>
                            </m:r>
                          </m:sub>
                        </m:sSub>
                      </m:oMath>
                    </m:oMathPara>
                  </a14:m>
                  <a:endParaRPr lang="en-US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4E4F1B0E-4A08-E14A-A7C1-1E9CD0D4F37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65347" y="1757306"/>
                  <a:ext cx="637161" cy="523220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3" name="Arc 42">
              <a:extLst>
                <a:ext uri="{FF2B5EF4-FFF2-40B4-BE49-F238E27FC236}">
                  <a16:creationId xmlns:a16="http://schemas.microsoft.com/office/drawing/2014/main" id="{3F1C9C20-6E25-7946-9C15-14AEC1A6A224}"/>
                </a:ext>
              </a:extLst>
            </p:cNvPr>
            <p:cNvSpPr/>
            <p:nvPr/>
          </p:nvSpPr>
          <p:spPr>
            <a:xfrm rot="8118830">
              <a:off x="4113521" y="910350"/>
              <a:ext cx="914400" cy="914400"/>
            </a:xfrm>
            <a:prstGeom prst="arc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F1CF1D11-B921-BA42-A8FC-081B62F6F2F5}"/>
                    </a:ext>
                  </a:extLst>
                </p:cNvPr>
                <p:cNvSpPr/>
                <p:nvPr/>
              </p:nvSpPr>
              <p:spPr>
                <a:xfrm>
                  <a:off x="2122530" y="2594272"/>
                  <a:ext cx="66441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𝝈</m:t>
                            </m:r>
                          </m:e>
                          <m:sub>
                            <m:r>
                              <a:rPr lang="en-US" sz="28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oMath>
                    </m:oMathPara>
                  </a14:m>
                  <a:endParaRPr lang="en-US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F1CF1D11-B921-BA42-A8FC-081B62F6F2F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22530" y="2594272"/>
                  <a:ext cx="664413" cy="523220"/>
                </a:xfrm>
                <a:prstGeom prst="rect">
                  <a:avLst/>
                </a:prstGeom>
                <a:blipFill>
                  <a:blip r:embed="rId19"/>
                  <a:stretch>
                    <a:fillRect b="-23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9" name="Arc 48">
              <a:extLst>
                <a:ext uri="{FF2B5EF4-FFF2-40B4-BE49-F238E27FC236}">
                  <a16:creationId xmlns:a16="http://schemas.microsoft.com/office/drawing/2014/main" id="{FE09E1A2-7F9F-3D41-9C99-C9F0C30FC5E0}"/>
                </a:ext>
              </a:extLst>
            </p:cNvPr>
            <p:cNvSpPr/>
            <p:nvPr/>
          </p:nvSpPr>
          <p:spPr>
            <a:xfrm rot="8118830">
              <a:off x="1970704" y="1747316"/>
              <a:ext cx="914400" cy="914400"/>
            </a:xfrm>
            <a:prstGeom prst="arc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56558157-5A58-CC40-8CEC-ED2D710F855D}"/>
                    </a:ext>
                  </a:extLst>
                </p:cNvPr>
                <p:cNvSpPr/>
                <p:nvPr/>
              </p:nvSpPr>
              <p:spPr>
                <a:xfrm>
                  <a:off x="3670899" y="3218221"/>
                  <a:ext cx="821507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𝝈</m:t>
                            </m:r>
                          </m:e>
                          <m:sub>
                            <m:r>
                              <a:rPr lang="en-US" sz="28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𝟎𝟏</m:t>
                            </m:r>
                          </m:sub>
                        </m:sSub>
                      </m:oMath>
                    </m:oMathPara>
                  </a14:m>
                  <a:endParaRPr lang="en-US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56558157-5A58-CC40-8CEC-ED2D710F855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70899" y="3218221"/>
                  <a:ext cx="821507" cy="523220"/>
                </a:xfrm>
                <a:prstGeom prst="rect">
                  <a:avLst/>
                </a:prstGeom>
                <a:blipFill>
                  <a:blip r:embed="rId20"/>
                  <a:stretch>
                    <a:fillRect b="-23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3" name="Arc 52">
              <a:extLst>
                <a:ext uri="{FF2B5EF4-FFF2-40B4-BE49-F238E27FC236}">
                  <a16:creationId xmlns:a16="http://schemas.microsoft.com/office/drawing/2014/main" id="{5CA65186-D18C-3440-BC39-EFFADB283DF4}"/>
                </a:ext>
              </a:extLst>
            </p:cNvPr>
            <p:cNvSpPr/>
            <p:nvPr/>
          </p:nvSpPr>
          <p:spPr>
            <a:xfrm rot="8118830">
              <a:off x="2940951" y="2726508"/>
              <a:ext cx="914400" cy="914400"/>
            </a:xfrm>
            <a:prstGeom prst="arc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4" name="Rectangle 63">
            <a:extLst>
              <a:ext uri="{FF2B5EF4-FFF2-40B4-BE49-F238E27FC236}">
                <a16:creationId xmlns:a16="http://schemas.microsoft.com/office/drawing/2014/main" id="{2C11A253-BC70-F546-B6C8-79FA31A6BD20}"/>
              </a:ext>
            </a:extLst>
          </p:cNvPr>
          <p:cNvSpPr txBox="1">
            <a:spLocks noChangeArrowheads="1"/>
          </p:cNvSpPr>
          <p:nvPr/>
        </p:nvSpPr>
        <p:spPr>
          <a:xfrm>
            <a:off x="179512" y="5426992"/>
            <a:ext cx="8770622" cy="5222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800" dirty="0">
              <a:latin typeface="+mn-lt"/>
              <a:ea typeface="American Typewriter" charset="0"/>
              <a:cs typeface="American Typewriter" charset="0"/>
            </a:endParaRP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8959C1D7-6E23-D44F-88BA-2B7D7A1EC4B3}"/>
              </a:ext>
            </a:extLst>
          </p:cNvPr>
          <p:cNvGrpSpPr/>
          <p:nvPr/>
        </p:nvGrpSpPr>
        <p:grpSpPr>
          <a:xfrm>
            <a:off x="2514899" y="4105356"/>
            <a:ext cx="896015" cy="970635"/>
            <a:chOff x="91707" y="4831683"/>
            <a:chExt cx="896015" cy="97063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" name="Rectangle 84">
                  <a:extLst>
                    <a:ext uri="{FF2B5EF4-FFF2-40B4-BE49-F238E27FC236}">
                      <a16:creationId xmlns:a16="http://schemas.microsoft.com/office/drawing/2014/main" id="{7DCB315E-74AC-5F49-B21A-265562882D54}"/>
                    </a:ext>
                  </a:extLst>
                </p:cNvPr>
                <p:cNvSpPr/>
                <p:nvPr/>
              </p:nvSpPr>
              <p:spPr>
                <a:xfrm>
                  <a:off x="91707" y="5279098"/>
                  <a:ext cx="734945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85" name="Rectangle 84">
                  <a:extLst>
                    <a:ext uri="{FF2B5EF4-FFF2-40B4-BE49-F238E27FC236}">
                      <a16:creationId xmlns:a16="http://schemas.microsoft.com/office/drawing/2014/main" id="{7DCB315E-74AC-5F49-B21A-265562882D5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707" y="5279098"/>
                  <a:ext cx="734945" cy="523220"/>
                </a:xfrm>
                <a:prstGeom prst="rect">
                  <a:avLst/>
                </a:prstGeom>
                <a:blipFill>
                  <a:blip r:embed="rId21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7" name="Straight Arrow Connector 86">
              <a:extLst>
                <a:ext uri="{FF2B5EF4-FFF2-40B4-BE49-F238E27FC236}">
                  <a16:creationId xmlns:a16="http://schemas.microsoft.com/office/drawing/2014/main" id="{4C83A180-4E3C-BB40-BD1A-4D2ECEB692EB}"/>
                </a:ext>
              </a:extLst>
            </p:cNvPr>
            <p:cNvCxnSpPr>
              <a:cxnSpLocks/>
            </p:cNvCxnSpPr>
            <p:nvPr/>
          </p:nvCxnSpPr>
          <p:spPr>
            <a:xfrm>
              <a:off x="410189" y="5000503"/>
              <a:ext cx="0" cy="339033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Rectangle 87">
                  <a:extLst>
                    <a:ext uri="{FF2B5EF4-FFF2-40B4-BE49-F238E27FC236}">
                      <a16:creationId xmlns:a16="http://schemas.microsoft.com/office/drawing/2014/main" id="{757D28BF-219A-FA49-BEBC-03B66F512820}"/>
                    </a:ext>
                  </a:extLst>
                </p:cNvPr>
                <p:cNvSpPr/>
                <p:nvPr/>
              </p:nvSpPr>
              <p:spPr>
                <a:xfrm>
                  <a:off x="389033" y="4831683"/>
                  <a:ext cx="598689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88" name="Rectangle 87">
                  <a:extLst>
                    <a:ext uri="{FF2B5EF4-FFF2-40B4-BE49-F238E27FC236}">
                      <a16:creationId xmlns:a16="http://schemas.microsoft.com/office/drawing/2014/main" id="{757D28BF-219A-FA49-BEBC-03B66F51282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9033" y="4831683"/>
                  <a:ext cx="598689" cy="523220"/>
                </a:xfrm>
                <a:prstGeom prst="rect">
                  <a:avLst/>
                </a:prstGeom>
                <a:blipFill>
                  <a:blip r:embed="rId22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5" name="Rectangle 63">
            <a:extLst>
              <a:ext uri="{FF2B5EF4-FFF2-40B4-BE49-F238E27FC236}">
                <a16:creationId xmlns:a16="http://schemas.microsoft.com/office/drawing/2014/main" id="{C758B734-2B62-A54E-BDAE-4C2FE1E5A4B6}"/>
              </a:ext>
            </a:extLst>
          </p:cNvPr>
          <p:cNvSpPr txBox="1">
            <a:spLocks noChangeArrowheads="1"/>
          </p:cNvSpPr>
          <p:nvPr/>
        </p:nvSpPr>
        <p:spPr>
          <a:xfrm>
            <a:off x="971600" y="5210968"/>
            <a:ext cx="6466567" cy="5222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solidFill>
                  <a:srgbClr val="0000FF"/>
                </a:solidFill>
                <a:latin typeface="+mn-lt"/>
                <a:ea typeface="American Typewriter" charset="0"/>
                <a:cs typeface="American Typewriter" charset="0"/>
              </a:rPr>
              <a:t>GOOD NEWS: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Rectangle 63">
                <a:extLst>
                  <a:ext uri="{FF2B5EF4-FFF2-40B4-BE49-F238E27FC236}">
                    <a16:creationId xmlns:a16="http://schemas.microsoft.com/office/drawing/2014/main" id="{36AE7EB7-4AB1-E74E-978C-2AED8CB15DC8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985954" y="5715024"/>
                <a:ext cx="7978534" cy="960550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Signatures consist of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𝜆</m:t>
                    </m:r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one-time signatures and do now grow with time!</a:t>
                </a:r>
              </a:p>
            </p:txBody>
          </p:sp>
        </mc:Choice>
        <mc:Fallback xmlns="">
          <p:sp>
            <p:nvSpPr>
              <p:cNvPr id="80" name="Rectangle 63">
                <a:extLst>
                  <a:ext uri="{FF2B5EF4-FFF2-40B4-BE49-F238E27FC236}">
                    <a16:creationId xmlns:a16="http://schemas.microsoft.com/office/drawing/2014/main" id="{36AE7EB7-4AB1-E74E-978C-2AED8CB15D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5954" y="5715024"/>
                <a:ext cx="7978534" cy="960550"/>
              </a:xfrm>
              <a:prstGeom prst="rect">
                <a:avLst/>
              </a:prstGeom>
              <a:blipFill>
                <a:blip r:embed="rId23"/>
                <a:stretch>
                  <a:fillRect l="-1587" t="-6579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8866D1F6-8627-B144-85CF-25AD835EF8FB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512" y="4990644"/>
            <a:ext cx="836712" cy="83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719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1058936" y="257430"/>
            <a:ext cx="3621247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Step 2.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1BD3684-E7F9-7C47-BD2F-A5A7554CF530}"/>
              </a:ext>
            </a:extLst>
          </p:cNvPr>
          <p:cNvSpPr/>
          <p:nvPr/>
        </p:nvSpPr>
        <p:spPr>
          <a:xfrm>
            <a:off x="3641790" y="410724"/>
            <a:ext cx="44757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ea typeface="American Typewriter" charset="0"/>
                <a:cs typeface="American Typewriter" charset="0"/>
              </a:rPr>
              <a:t>How to Shrink the signatures.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3B91B955-0D90-F84D-AB1C-4429F9967345}"/>
                  </a:ext>
                </a:extLst>
              </p:cNvPr>
              <p:cNvSpPr/>
              <p:nvPr/>
            </p:nvSpPr>
            <p:spPr>
              <a:xfrm>
                <a:off x="2233318" y="1911362"/>
                <a:ext cx="87107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𝑉</m:t>
                          </m:r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3B91B955-0D90-F84D-AB1C-4429F99673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3318" y="1911362"/>
                <a:ext cx="871072" cy="523220"/>
              </a:xfrm>
              <a:prstGeom prst="rect">
                <a:avLst/>
              </a:prstGeom>
              <a:blipFill>
                <a:blip r:embed="rId3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7" name="Group 76">
            <a:extLst>
              <a:ext uri="{FF2B5EF4-FFF2-40B4-BE49-F238E27FC236}">
                <a16:creationId xmlns:a16="http://schemas.microsoft.com/office/drawing/2014/main" id="{93C69E2B-BA63-AC41-8744-D7F9CDB68850}"/>
              </a:ext>
            </a:extLst>
          </p:cNvPr>
          <p:cNvGrpSpPr/>
          <p:nvPr/>
        </p:nvGrpSpPr>
        <p:grpSpPr>
          <a:xfrm>
            <a:off x="3027478" y="1022186"/>
            <a:ext cx="3587405" cy="973937"/>
            <a:chOff x="2224507" y="1720334"/>
            <a:chExt cx="3587405" cy="97393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586B2AAC-EB22-3E43-B14A-4F7F00A3D84A}"/>
                    </a:ext>
                  </a:extLst>
                </p:cNvPr>
                <p:cNvSpPr/>
                <p:nvPr/>
              </p:nvSpPr>
              <p:spPr>
                <a:xfrm>
                  <a:off x="3653565" y="1720334"/>
                  <a:ext cx="87934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𝜖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586B2AAC-EB22-3E43-B14A-4F7F00A3D84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53565" y="1720334"/>
                  <a:ext cx="879343" cy="52322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90C74E32-7536-7743-A521-CD942B4705B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24507" y="2259124"/>
              <a:ext cx="1760209" cy="43514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2780C273-CACF-2848-998C-4E1A76306B04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19" y="2253793"/>
              <a:ext cx="1685793" cy="43361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714BFC3B-B78C-264A-8DD7-E832CDB46922}"/>
                  </a:ext>
                </a:extLst>
              </p:cNvPr>
              <p:cNvSpPr/>
              <p:nvPr/>
            </p:nvSpPr>
            <p:spPr>
              <a:xfrm>
                <a:off x="6653256" y="1844164"/>
                <a:ext cx="87107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𝑉</m:t>
                          </m:r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714BFC3B-B78C-264A-8DD7-E832CDB469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3256" y="1844164"/>
                <a:ext cx="871072" cy="523220"/>
              </a:xfrm>
              <a:prstGeom prst="rect">
                <a:avLst/>
              </a:prstGeom>
              <a:blipFill>
                <a:blip r:embed="rId5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7A0D4A33-D640-1E4F-82F1-D6B34F6C81BA}"/>
              </a:ext>
            </a:extLst>
          </p:cNvPr>
          <p:cNvCxnSpPr>
            <a:cxnSpLocks/>
          </p:cNvCxnSpPr>
          <p:nvPr/>
        </p:nvCxnSpPr>
        <p:spPr>
          <a:xfrm flipH="1">
            <a:off x="1406179" y="2446228"/>
            <a:ext cx="1138377" cy="33764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E31C73AD-5CBB-B347-A929-65E9AC3FF543}"/>
              </a:ext>
            </a:extLst>
          </p:cNvPr>
          <p:cNvCxnSpPr>
            <a:cxnSpLocks/>
          </p:cNvCxnSpPr>
          <p:nvPr/>
        </p:nvCxnSpPr>
        <p:spPr>
          <a:xfrm>
            <a:off x="2665366" y="2442998"/>
            <a:ext cx="988199" cy="36729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4187DC88-0F36-4041-A019-97CCC4D51D37}"/>
              </a:ext>
            </a:extLst>
          </p:cNvPr>
          <p:cNvCxnSpPr>
            <a:cxnSpLocks/>
          </p:cNvCxnSpPr>
          <p:nvPr/>
        </p:nvCxnSpPr>
        <p:spPr>
          <a:xfrm flipH="1">
            <a:off x="5785108" y="2421304"/>
            <a:ext cx="1057977" cy="40743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1C10D5CF-C232-9646-82C4-B04F9EAC316A}"/>
              </a:ext>
            </a:extLst>
          </p:cNvPr>
          <p:cNvCxnSpPr>
            <a:cxnSpLocks/>
          </p:cNvCxnSpPr>
          <p:nvPr/>
        </p:nvCxnSpPr>
        <p:spPr>
          <a:xfrm>
            <a:off x="6963895" y="2418074"/>
            <a:ext cx="1341493" cy="41066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Group 56">
            <a:extLst>
              <a:ext uri="{FF2B5EF4-FFF2-40B4-BE49-F238E27FC236}">
                <a16:creationId xmlns:a16="http://schemas.microsoft.com/office/drawing/2014/main" id="{4C9C50EA-3636-4A4D-BAE1-B692840C59B5}"/>
              </a:ext>
            </a:extLst>
          </p:cNvPr>
          <p:cNvGrpSpPr/>
          <p:nvPr/>
        </p:nvGrpSpPr>
        <p:grpSpPr>
          <a:xfrm>
            <a:off x="-36512" y="2783874"/>
            <a:ext cx="2351223" cy="1478488"/>
            <a:chOff x="467544" y="3429000"/>
            <a:chExt cx="2351223" cy="147848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8C56231B-4F62-024B-BA9D-D543A72A54E8}"/>
                    </a:ext>
                  </a:extLst>
                </p:cNvPr>
                <p:cNvSpPr/>
                <p:nvPr/>
              </p:nvSpPr>
              <p:spPr>
                <a:xfrm>
                  <a:off x="1298330" y="3429000"/>
                  <a:ext cx="1031629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8C56231B-4F62-024B-BA9D-D543A72A54E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8330" y="3429000"/>
                  <a:ext cx="1031629" cy="523220"/>
                </a:xfrm>
                <a:prstGeom prst="rect">
                  <a:avLst/>
                </a:prstGeom>
                <a:blipFill>
                  <a:blip r:embed="rId6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5D74A9BF-F556-2E44-9D84-7CFCFC5F637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54314" y="4008294"/>
              <a:ext cx="414132" cy="37597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C331F1D0-E1CB-7C4B-9904-2B27EEFFBA07}"/>
                </a:ext>
              </a:extLst>
            </p:cNvPr>
            <p:cNvCxnSpPr>
              <a:cxnSpLocks/>
            </p:cNvCxnSpPr>
            <p:nvPr/>
          </p:nvCxnSpPr>
          <p:spPr>
            <a:xfrm>
              <a:off x="1689256" y="4005064"/>
              <a:ext cx="401162" cy="37920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F393274A-CD17-A346-86B5-A289E3E3F6EF}"/>
                    </a:ext>
                  </a:extLst>
                </p:cNvPr>
                <p:cNvSpPr/>
                <p:nvPr/>
              </p:nvSpPr>
              <p:spPr>
                <a:xfrm>
                  <a:off x="467544" y="4384268"/>
                  <a:ext cx="1183914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000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F393274A-CD17-A346-86B5-A289E3E3F6E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544" y="4384268"/>
                  <a:ext cx="1183914" cy="523220"/>
                </a:xfrm>
                <a:prstGeom prst="rect">
                  <a:avLst/>
                </a:prstGeom>
                <a:blipFill>
                  <a:blip r:embed="rId7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40E92E11-CB5B-5046-89B5-0793C9E6D3FF}"/>
                    </a:ext>
                  </a:extLst>
                </p:cNvPr>
                <p:cNvSpPr/>
                <p:nvPr/>
              </p:nvSpPr>
              <p:spPr>
                <a:xfrm>
                  <a:off x="1634853" y="4384268"/>
                  <a:ext cx="1183914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001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40E92E11-CB5B-5046-89B5-0793C9E6D3F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4853" y="4384268"/>
                  <a:ext cx="1183914" cy="523220"/>
                </a:xfrm>
                <a:prstGeom prst="rect">
                  <a:avLst/>
                </a:prstGeom>
                <a:blipFill>
                  <a:blip r:embed="rId8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B9AFE111-F9E3-BD4E-BD33-9992C3BAE577}"/>
              </a:ext>
            </a:extLst>
          </p:cNvPr>
          <p:cNvGrpSpPr/>
          <p:nvPr/>
        </p:nvGrpSpPr>
        <p:grpSpPr>
          <a:xfrm>
            <a:off x="2435521" y="2810296"/>
            <a:ext cx="2351223" cy="1478488"/>
            <a:chOff x="467544" y="3429000"/>
            <a:chExt cx="2351223" cy="147848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2CBEFF1A-9C13-5148-A426-AD66D151BCC4}"/>
                    </a:ext>
                  </a:extLst>
                </p:cNvPr>
                <p:cNvSpPr/>
                <p:nvPr/>
              </p:nvSpPr>
              <p:spPr>
                <a:xfrm>
                  <a:off x="1298330" y="3429000"/>
                  <a:ext cx="1031629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2CBEFF1A-9C13-5148-A426-AD66D151BC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8330" y="3429000"/>
                  <a:ext cx="1031629" cy="523220"/>
                </a:xfrm>
                <a:prstGeom prst="rect">
                  <a:avLst/>
                </a:prstGeom>
                <a:blipFill>
                  <a:blip r:embed="rId9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A953360E-E2AC-2F4F-8D4E-765C737080C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54314" y="4008294"/>
              <a:ext cx="414132" cy="37597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A632B8DA-E3C1-5744-9E9F-8E6E8469DC1E}"/>
                </a:ext>
              </a:extLst>
            </p:cNvPr>
            <p:cNvCxnSpPr>
              <a:cxnSpLocks/>
            </p:cNvCxnSpPr>
            <p:nvPr/>
          </p:nvCxnSpPr>
          <p:spPr>
            <a:xfrm>
              <a:off x="1689256" y="4005064"/>
              <a:ext cx="401162" cy="37920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Rectangle 61">
                  <a:extLst>
                    <a:ext uri="{FF2B5EF4-FFF2-40B4-BE49-F238E27FC236}">
                      <a16:creationId xmlns:a16="http://schemas.microsoft.com/office/drawing/2014/main" id="{89F633A2-9C6D-FF42-B35D-2E4D480DB1ED}"/>
                    </a:ext>
                  </a:extLst>
                </p:cNvPr>
                <p:cNvSpPr/>
                <p:nvPr/>
              </p:nvSpPr>
              <p:spPr>
                <a:xfrm>
                  <a:off x="467544" y="4384268"/>
                  <a:ext cx="1183914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010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2" name="Rectangle 61">
                  <a:extLst>
                    <a:ext uri="{FF2B5EF4-FFF2-40B4-BE49-F238E27FC236}">
                      <a16:creationId xmlns:a16="http://schemas.microsoft.com/office/drawing/2014/main" id="{89F633A2-9C6D-FF42-B35D-2E4D480DB1E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544" y="4384268"/>
                  <a:ext cx="1183914" cy="523220"/>
                </a:xfrm>
                <a:prstGeom prst="rect">
                  <a:avLst/>
                </a:prstGeom>
                <a:blipFill>
                  <a:blip r:embed="rId10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DC8FB157-C408-F741-AFA8-58D4E9523654}"/>
                    </a:ext>
                  </a:extLst>
                </p:cNvPr>
                <p:cNvSpPr/>
                <p:nvPr/>
              </p:nvSpPr>
              <p:spPr>
                <a:xfrm>
                  <a:off x="1634853" y="4384268"/>
                  <a:ext cx="1183914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011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DC8FB157-C408-F741-AFA8-58D4E952365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4853" y="4384268"/>
                  <a:ext cx="1183914" cy="523220"/>
                </a:xfrm>
                <a:prstGeom prst="rect">
                  <a:avLst/>
                </a:prstGeom>
                <a:blipFill>
                  <a:blip r:embed="rId11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9BABC75D-BFE0-ED49-AC84-13E69BDB6FBF}"/>
              </a:ext>
            </a:extLst>
          </p:cNvPr>
          <p:cNvGrpSpPr/>
          <p:nvPr/>
        </p:nvGrpSpPr>
        <p:grpSpPr>
          <a:xfrm>
            <a:off x="4645763" y="2855882"/>
            <a:ext cx="2342952" cy="1478488"/>
            <a:chOff x="467544" y="3429000"/>
            <a:chExt cx="2342952" cy="147848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id="{7C2AB422-6F06-E54A-AC78-44B5DC4E7360}"/>
                    </a:ext>
                  </a:extLst>
                </p:cNvPr>
                <p:cNvSpPr/>
                <p:nvPr/>
              </p:nvSpPr>
              <p:spPr>
                <a:xfrm>
                  <a:off x="1298330" y="3429000"/>
                  <a:ext cx="1023357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id="{7C2AB422-6F06-E54A-AC78-44B5DC4E736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8330" y="3429000"/>
                  <a:ext cx="1023357" cy="523220"/>
                </a:xfrm>
                <a:prstGeom prst="rect">
                  <a:avLst/>
                </a:prstGeom>
                <a:blipFill>
                  <a:blip r:embed="rId12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9B3D8EF9-49F5-C14C-BD18-8FA9A271BF7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54314" y="4008294"/>
              <a:ext cx="414132" cy="37597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23A6A7A1-4C9B-C847-B6A4-0BDF7D117B00}"/>
                </a:ext>
              </a:extLst>
            </p:cNvPr>
            <p:cNvCxnSpPr>
              <a:cxnSpLocks/>
            </p:cNvCxnSpPr>
            <p:nvPr/>
          </p:nvCxnSpPr>
          <p:spPr>
            <a:xfrm>
              <a:off x="1689256" y="4005064"/>
              <a:ext cx="401162" cy="37920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Rectangle 68">
                  <a:extLst>
                    <a:ext uri="{FF2B5EF4-FFF2-40B4-BE49-F238E27FC236}">
                      <a16:creationId xmlns:a16="http://schemas.microsoft.com/office/drawing/2014/main" id="{A9D41594-6BF3-9740-A6BE-26D16E880A1A}"/>
                    </a:ext>
                  </a:extLst>
                </p:cNvPr>
                <p:cNvSpPr/>
                <p:nvPr/>
              </p:nvSpPr>
              <p:spPr>
                <a:xfrm>
                  <a:off x="467544" y="4384268"/>
                  <a:ext cx="117564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100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9" name="Rectangle 68">
                  <a:extLst>
                    <a:ext uri="{FF2B5EF4-FFF2-40B4-BE49-F238E27FC236}">
                      <a16:creationId xmlns:a16="http://schemas.microsoft.com/office/drawing/2014/main" id="{A9D41594-6BF3-9740-A6BE-26D16E880A1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544" y="4384268"/>
                  <a:ext cx="1175643" cy="523220"/>
                </a:xfrm>
                <a:prstGeom prst="rect">
                  <a:avLst/>
                </a:prstGeom>
                <a:blipFill>
                  <a:blip r:embed="rId13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Rectangle 69">
                  <a:extLst>
                    <a:ext uri="{FF2B5EF4-FFF2-40B4-BE49-F238E27FC236}">
                      <a16:creationId xmlns:a16="http://schemas.microsoft.com/office/drawing/2014/main" id="{A2621BB7-4779-4246-B5F3-0B502152A178}"/>
                    </a:ext>
                  </a:extLst>
                </p:cNvPr>
                <p:cNvSpPr/>
                <p:nvPr/>
              </p:nvSpPr>
              <p:spPr>
                <a:xfrm>
                  <a:off x="1634853" y="4384268"/>
                  <a:ext cx="117564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101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0" name="Rectangle 69">
                  <a:extLst>
                    <a:ext uri="{FF2B5EF4-FFF2-40B4-BE49-F238E27FC236}">
                      <a16:creationId xmlns:a16="http://schemas.microsoft.com/office/drawing/2014/main" id="{A2621BB7-4779-4246-B5F3-0B502152A1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4853" y="4384268"/>
                  <a:ext cx="1175643" cy="523220"/>
                </a:xfrm>
                <a:prstGeom prst="rect">
                  <a:avLst/>
                </a:prstGeom>
                <a:blipFill>
                  <a:blip r:embed="rId14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B293D1CC-8EFB-544A-94ED-D6279AE11957}"/>
              </a:ext>
            </a:extLst>
          </p:cNvPr>
          <p:cNvGrpSpPr/>
          <p:nvPr/>
        </p:nvGrpSpPr>
        <p:grpSpPr>
          <a:xfrm>
            <a:off x="6855982" y="2882304"/>
            <a:ext cx="2342952" cy="1478488"/>
            <a:chOff x="467544" y="3429000"/>
            <a:chExt cx="2342952" cy="147848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Rectangle 71">
                  <a:extLst>
                    <a:ext uri="{FF2B5EF4-FFF2-40B4-BE49-F238E27FC236}">
                      <a16:creationId xmlns:a16="http://schemas.microsoft.com/office/drawing/2014/main" id="{A5E6ED31-3A64-D64B-9CF8-68B0146CD9B3}"/>
                    </a:ext>
                  </a:extLst>
                </p:cNvPr>
                <p:cNvSpPr/>
                <p:nvPr/>
              </p:nvSpPr>
              <p:spPr>
                <a:xfrm>
                  <a:off x="1298330" y="3429000"/>
                  <a:ext cx="1023357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2" name="Rectangle 71">
                  <a:extLst>
                    <a:ext uri="{FF2B5EF4-FFF2-40B4-BE49-F238E27FC236}">
                      <a16:creationId xmlns:a16="http://schemas.microsoft.com/office/drawing/2014/main" id="{A5E6ED31-3A64-D64B-9CF8-68B0146CD9B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8330" y="3429000"/>
                  <a:ext cx="1023357" cy="523220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8C70CE96-43E3-B148-8B39-CD827584DB2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54314" y="4008294"/>
              <a:ext cx="414132" cy="37597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31B18DF0-9463-1941-91C1-CAB443F134D8}"/>
                </a:ext>
              </a:extLst>
            </p:cNvPr>
            <p:cNvCxnSpPr>
              <a:cxnSpLocks/>
            </p:cNvCxnSpPr>
            <p:nvPr/>
          </p:nvCxnSpPr>
          <p:spPr>
            <a:xfrm>
              <a:off x="1689256" y="4005064"/>
              <a:ext cx="401162" cy="37920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Rectangle 74">
                  <a:extLst>
                    <a:ext uri="{FF2B5EF4-FFF2-40B4-BE49-F238E27FC236}">
                      <a16:creationId xmlns:a16="http://schemas.microsoft.com/office/drawing/2014/main" id="{2591E9F7-4693-F641-AB4F-60470CB26A0E}"/>
                    </a:ext>
                  </a:extLst>
                </p:cNvPr>
                <p:cNvSpPr/>
                <p:nvPr/>
              </p:nvSpPr>
              <p:spPr>
                <a:xfrm>
                  <a:off x="467544" y="4384268"/>
                  <a:ext cx="117564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110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5" name="Rectangle 74">
                  <a:extLst>
                    <a:ext uri="{FF2B5EF4-FFF2-40B4-BE49-F238E27FC236}">
                      <a16:creationId xmlns:a16="http://schemas.microsoft.com/office/drawing/2014/main" id="{2591E9F7-4693-F641-AB4F-60470CB26A0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544" y="4384268"/>
                  <a:ext cx="1175643" cy="523220"/>
                </a:xfrm>
                <a:prstGeom prst="rect">
                  <a:avLst/>
                </a:prstGeom>
                <a:blipFill>
                  <a:blip r:embed="rId16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Rectangle 75">
                  <a:extLst>
                    <a:ext uri="{FF2B5EF4-FFF2-40B4-BE49-F238E27FC236}">
                      <a16:creationId xmlns:a16="http://schemas.microsoft.com/office/drawing/2014/main" id="{AE08ECEC-2942-094D-83F3-D8A4D5DE17CB}"/>
                    </a:ext>
                  </a:extLst>
                </p:cNvPr>
                <p:cNvSpPr/>
                <p:nvPr/>
              </p:nvSpPr>
              <p:spPr>
                <a:xfrm>
                  <a:off x="1634853" y="4384268"/>
                  <a:ext cx="117564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111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6" name="Rectangle 75">
                  <a:extLst>
                    <a:ext uri="{FF2B5EF4-FFF2-40B4-BE49-F238E27FC236}">
                      <a16:creationId xmlns:a16="http://schemas.microsoft.com/office/drawing/2014/main" id="{AE08ECEC-2942-094D-83F3-D8A4D5DE17C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4853" y="4384268"/>
                  <a:ext cx="1175643" cy="523220"/>
                </a:xfrm>
                <a:prstGeom prst="rect">
                  <a:avLst/>
                </a:prstGeom>
                <a:blipFill>
                  <a:blip r:embed="rId17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BD87C918-E3BA-D44C-AD1E-EF893FA8BF29}"/>
              </a:ext>
            </a:extLst>
          </p:cNvPr>
          <p:cNvGrpSpPr/>
          <p:nvPr/>
        </p:nvGrpSpPr>
        <p:grpSpPr>
          <a:xfrm>
            <a:off x="2170184" y="955451"/>
            <a:ext cx="3057217" cy="2831091"/>
            <a:chOff x="1970704" y="910350"/>
            <a:chExt cx="3057217" cy="283109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4E4F1B0E-4A08-E14A-A7C1-1E9CD0D4F370}"/>
                    </a:ext>
                  </a:extLst>
                </p:cNvPr>
                <p:cNvSpPr/>
                <p:nvPr/>
              </p:nvSpPr>
              <p:spPr>
                <a:xfrm>
                  <a:off x="4265347" y="1757306"/>
                  <a:ext cx="637161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𝝈</m:t>
                            </m:r>
                          </m:e>
                          <m:sub>
                            <m:r>
                              <a:rPr lang="en-US" sz="28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𝝐</m:t>
                            </m:r>
                          </m:sub>
                        </m:sSub>
                      </m:oMath>
                    </m:oMathPara>
                  </a14:m>
                  <a:endParaRPr lang="en-US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4E4F1B0E-4A08-E14A-A7C1-1E9CD0D4F37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65347" y="1757306"/>
                  <a:ext cx="637161" cy="523220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3" name="Arc 42">
              <a:extLst>
                <a:ext uri="{FF2B5EF4-FFF2-40B4-BE49-F238E27FC236}">
                  <a16:creationId xmlns:a16="http://schemas.microsoft.com/office/drawing/2014/main" id="{3F1C9C20-6E25-7946-9C15-14AEC1A6A224}"/>
                </a:ext>
              </a:extLst>
            </p:cNvPr>
            <p:cNvSpPr/>
            <p:nvPr/>
          </p:nvSpPr>
          <p:spPr>
            <a:xfrm rot="8118830">
              <a:off x="4113521" y="910350"/>
              <a:ext cx="914400" cy="914400"/>
            </a:xfrm>
            <a:prstGeom prst="arc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F1CF1D11-B921-BA42-A8FC-081B62F6F2F5}"/>
                    </a:ext>
                  </a:extLst>
                </p:cNvPr>
                <p:cNvSpPr/>
                <p:nvPr/>
              </p:nvSpPr>
              <p:spPr>
                <a:xfrm>
                  <a:off x="2122530" y="2594272"/>
                  <a:ext cx="66441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𝝈</m:t>
                            </m:r>
                          </m:e>
                          <m:sub>
                            <m:r>
                              <a:rPr lang="en-US" sz="28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oMath>
                    </m:oMathPara>
                  </a14:m>
                  <a:endParaRPr lang="en-US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F1CF1D11-B921-BA42-A8FC-081B62F6F2F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22530" y="2594272"/>
                  <a:ext cx="664413" cy="523220"/>
                </a:xfrm>
                <a:prstGeom prst="rect">
                  <a:avLst/>
                </a:prstGeom>
                <a:blipFill>
                  <a:blip r:embed="rId19"/>
                  <a:stretch>
                    <a:fillRect b="-23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9" name="Arc 48">
              <a:extLst>
                <a:ext uri="{FF2B5EF4-FFF2-40B4-BE49-F238E27FC236}">
                  <a16:creationId xmlns:a16="http://schemas.microsoft.com/office/drawing/2014/main" id="{FE09E1A2-7F9F-3D41-9C99-C9F0C30FC5E0}"/>
                </a:ext>
              </a:extLst>
            </p:cNvPr>
            <p:cNvSpPr/>
            <p:nvPr/>
          </p:nvSpPr>
          <p:spPr>
            <a:xfrm rot="8118830">
              <a:off x="1970704" y="1747316"/>
              <a:ext cx="914400" cy="914400"/>
            </a:xfrm>
            <a:prstGeom prst="arc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56558157-5A58-CC40-8CEC-ED2D710F855D}"/>
                    </a:ext>
                  </a:extLst>
                </p:cNvPr>
                <p:cNvSpPr/>
                <p:nvPr/>
              </p:nvSpPr>
              <p:spPr>
                <a:xfrm>
                  <a:off x="3670899" y="3218221"/>
                  <a:ext cx="821507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𝝈</m:t>
                            </m:r>
                          </m:e>
                          <m:sub>
                            <m:r>
                              <a:rPr lang="en-US" sz="28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𝟎𝟏</m:t>
                            </m:r>
                          </m:sub>
                        </m:sSub>
                      </m:oMath>
                    </m:oMathPara>
                  </a14:m>
                  <a:endParaRPr lang="en-US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56558157-5A58-CC40-8CEC-ED2D710F855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70899" y="3218221"/>
                  <a:ext cx="821507" cy="523220"/>
                </a:xfrm>
                <a:prstGeom prst="rect">
                  <a:avLst/>
                </a:prstGeom>
                <a:blipFill>
                  <a:blip r:embed="rId20"/>
                  <a:stretch>
                    <a:fillRect b="-23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3" name="Arc 52">
              <a:extLst>
                <a:ext uri="{FF2B5EF4-FFF2-40B4-BE49-F238E27FC236}">
                  <a16:creationId xmlns:a16="http://schemas.microsoft.com/office/drawing/2014/main" id="{5CA65186-D18C-3440-BC39-EFFADB283DF4}"/>
                </a:ext>
              </a:extLst>
            </p:cNvPr>
            <p:cNvSpPr/>
            <p:nvPr/>
          </p:nvSpPr>
          <p:spPr>
            <a:xfrm rot="8118830">
              <a:off x="2940951" y="2726508"/>
              <a:ext cx="914400" cy="914400"/>
            </a:xfrm>
            <a:prstGeom prst="arc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4" name="Rectangle 63">
            <a:extLst>
              <a:ext uri="{FF2B5EF4-FFF2-40B4-BE49-F238E27FC236}">
                <a16:creationId xmlns:a16="http://schemas.microsoft.com/office/drawing/2014/main" id="{2C11A253-BC70-F546-B6C8-79FA31A6BD20}"/>
              </a:ext>
            </a:extLst>
          </p:cNvPr>
          <p:cNvSpPr txBox="1">
            <a:spLocks noChangeArrowheads="1"/>
          </p:cNvSpPr>
          <p:nvPr/>
        </p:nvSpPr>
        <p:spPr>
          <a:xfrm>
            <a:off x="179512" y="5426992"/>
            <a:ext cx="8770622" cy="5222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800" dirty="0">
              <a:latin typeface="+mn-lt"/>
              <a:ea typeface="American Typewriter" charset="0"/>
              <a:cs typeface="American Typewriter" charset="0"/>
            </a:endParaRP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8959C1D7-6E23-D44F-88BA-2B7D7A1EC4B3}"/>
              </a:ext>
            </a:extLst>
          </p:cNvPr>
          <p:cNvGrpSpPr/>
          <p:nvPr/>
        </p:nvGrpSpPr>
        <p:grpSpPr>
          <a:xfrm>
            <a:off x="2514899" y="4105356"/>
            <a:ext cx="896015" cy="970635"/>
            <a:chOff x="91707" y="4831683"/>
            <a:chExt cx="896015" cy="97063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" name="Rectangle 84">
                  <a:extLst>
                    <a:ext uri="{FF2B5EF4-FFF2-40B4-BE49-F238E27FC236}">
                      <a16:creationId xmlns:a16="http://schemas.microsoft.com/office/drawing/2014/main" id="{7DCB315E-74AC-5F49-B21A-265562882D54}"/>
                    </a:ext>
                  </a:extLst>
                </p:cNvPr>
                <p:cNvSpPr/>
                <p:nvPr/>
              </p:nvSpPr>
              <p:spPr>
                <a:xfrm>
                  <a:off x="91707" y="5279098"/>
                  <a:ext cx="734945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85" name="Rectangle 84">
                  <a:extLst>
                    <a:ext uri="{FF2B5EF4-FFF2-40B4-BE49-F238E27FC236}">
                      <a16:creationId xmlns:a16="http://schemas.microsoft.com/office/drawing/2014/main" id="{7DCB315E-74AC-5F49-B21A-265562882D5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707" y="5279098"/>
                  <a:ext cx="734945" cy="523220"/>
                </a:xfrm>
                <a:prstGeom prst="rect">
                  <a:avLst/>
                </a:prstGeom>
                <a:blipFill>
                  <a:blip r:embed="rId21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7" name="Straight Arrow Connector 86">
              <a:extLst>
                <a:ext uri="{FF2B5EF4-FFF2-40B4-BE49-F238E27FC236}">
                  <a16:creationId xmlns:a16="http://schemas.microsoft.com/office/drawing/2014/main" id="{4C83A180-4E3C-BB40-BD1A-4D2ECEB692EB}"/>
                </a:ext>
              </a:extLst>
            </p:cNvPr>
            <p:cNvCxnSpPr>
              <a:cxnSpLocks/>
            </p:cNvCxnSpPr>
            <p:nvPr/>
          </p:nvCxnSpPr>
          <p:spPr>
            <a:xfrm>
              <a:off x="410189" y="5000503"/>
              <a:ext cx="0" cy="339033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Rectangle 87">
                  <a:extLst>
                    <a:ext uri="{FF2B5EF4-FFF2-40B4-BE49-F238E27FC236}">
                      <a16:creationId xmlns:a16="http://schemas.microsoft.com/office/drawing/2014/main" id="{757D28BF-219A-FA49-BEBC-03B66F512820}"/>
                    </a:ext>
                  </a:extLst>
                </p:cNvPr>
                <p:cNvSpPr/>
                <p:nvPr/>
              </p:nvSpPr>
              <p:spPr>
                <a:xfrm>
                  <a:off x="389033" y="4831683"/>
                  <a:ext cx="598689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88" name="Rectangle 87">
                  <a:extLst>
                    <a:ext uri="{FF2B5EF4-FFF2-40B4-BE49-F238E27FC236}">
                      <a16:creationId xmlns:a16="http://schemas.microsoft.com/office/drawing/2014/main" id="{757D28BF-219A-FA49-BEBC-03B66F51282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9033" y="4831683"/>
                  <a:ext cx="598689" cy="523220"/>
                </a:xfrm>
                <a:prstGeom prst="rect">
                  <a:avLst/>
                </a:prstGeom>
                <a:blipFill>
                  <a:blip r:embed="rId22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5" name="Rectangle 63">
            <a:extLst>
              <a:ext uri="{FF2B5EF4-FFF2-40B4-BE49-F238E27FC236}">
                <a16:creationId xmlns:a16="http://schemas.microsoft.com/office/drawing/2014/main" id="{C758B734-2B62-A54E-BDAE-4C2FE1E5A4B6}"/>
              </a:ext>
            </a:extLst>
          </p:cNvPr>
          <p:cNvSpPr txBox="1">
            <a:spLocks noChangeArrowheads="1"/>
          </p:cNvSpPr>
          <p:nvPr/>
        </p:nvSpPr>
        <p:spPr>
          <a:xfrm>
            <a:off x="971600" y="5210968"/>
            <a:ext cx="6466567" cy="5222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solidFill>
                  <a:srgbClr val="FF0000"/>
                </a:solidFill>
                <a:latin typeface="+mn-lt"/>
                <a:ea typeface="American Typewriter" charset="0"/>
                <a:cs typeface="American Typewriter" charset="0"/>
              </a:rPr>
              <a:t>BAD NEWS: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Rectangle 63">
                <a:extLst>
                  <a:ext uri="{FF2B5EF4-FFF2-40B4-BE49-F238E27FC236}">
                    <a16:creationId xmlns:a16="http://schemas.microsoft.com/office/drawing/2014/main" id="{36AE7EB7-4AB1-E74E-978C-2AED8CB15DC8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985954" y="5715024"/>
                <a:ext cx="7978534" cy="960550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Signer generates and keeps the entire (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≈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 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sup>
                    </m:sSup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-size) signature tree in memory!</a:t>
                </a:r>
              </a:p>
            </p:txBody>
          </p:sp>
        </mc:Choice>
        <mc:Fallback xmlns="">
          <p:sp>
            <p:nvSpPr>
              <p:cNvPr id="80" name="Rectangle 63">
                <a:extLst>
                  <a:ext uri="{FF2B5EF4-FFF2-40B4-BE49-F238E27FC236}">
                    <a16:creationId xmlns:a16="http://schemas.microsoft.com/office/drawing/2014/main" id="{36AE7EB7-4AB1-E74E-978C-2AED8CB15D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5954" y="5715024"/>
                <a:ext cx="7978534" cy="960550"/>
              </a:xfrm>
              <a:prstGeom prst="rect">
                <a:avLst/>
              </a:prstGeom>
              <a:blipFill>
                <a:blip r:embed="rId23"/>
                <a:stretch>
                  <a:fillRect l="-1587" t="-5263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1A092504-7270-0848-A666-5C33226351ED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635" y="4976705"/>
            <a:ext cx="774636" cy="774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047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20543" y="116631"/>
            <a:ext cx="8712968" cy="16294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EUF-CMA Security</a:t>
            </a:r>
          </a:p>
          <a:p>
            <a:r>
              <a:rPr lang="en-US" sz="2400" b="1" i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(Existentially Unforgeable against a Chosen Message Attack)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7FE7DB6B-A91B-6C41-9F20-9103669BE7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250" y="1344372"/>
            <a:ext cx="1041586" cy="1037057"/>
          </a:xfrm>
          <a:prstGeom prst="rect">
            <a:avLst/>
          </a:prstGeom>
        </p:spPr>
      </p:pic>
      <p:sp>
        <p:nvSpPr>
          <p:cNvPr id="25" name="Rectangle 63">
            <a:extLst>
              <a:ext uri="{FF2B5EF4-FFF2-40B4-BE49-F238E27FC236}">
                <a16:creationId xmlns:a16="http://schemas.microsoft.com/office/drawing/2014/main" id="{46648097-B09D-A846-9001-EE9EB414EFC3}"/>
              </a:ext>
            </a:extLst>
          </p:cNvPr>
          <p:cNvSpPr txBox="1">
            <a:spLocks noChangeArrowheads="1"/>
          </p:cNvSpPr>
          <p:nvPr/>
        </p:nvSpPr>
        <p:spPr>
          <a:xfrm>
            <a:off x="5113036" y="2155119"/>
            <a:ext cx="836799" cy="7920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dirty="0">
                <a:latin typeface="American Typewriter" charset="0"/>
                <a:ea typeface="American Typewriter" charset="0"/>
                <a:cs typeface="American Typewriter" charset="0"/>
              </a:rPr>
              <a:t>Eve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21A345-D721-E04E-AA01-14C4477216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453" y="1452623"/>
            <a:ext cx="798066" cy="945282"/>
          </a:xfrm>
          <a:prstGeom prst="rect">
            <a:avLst/>
          </a:prstGeom>
        </p:spPr>
      </p:pic>
      <p:sp>
        <p:nvSpPr>
          <p:cNvPr id="28" name="Rectangle 63">
            <a:extLst>
              <a:ext uri="{FF2B5EF4-FFF2-40B4-BE49-F238E27FC236}">
                <a16:creationId xmlns:a16="http://schemas.microsoft.com/office/drawing/2014/main" id="{58BCF7BD-CAF8-6F46-8794-16E7E857F62B}"/>
              </a:ext>
            </a:extLst>
          </p:cNvPr>
          <p:cNvSpPr txBox="1">
            <a:spLocks noChangeArrowheads="1"/>
          </p:cNvSpPr>
          <p:nvPr/>
        </p:nvSpPr>
        <p:spPr>
          <a:xfrm>
            <a:off x="794454" y="2145878"/>
            <a:ext cx="2035591" cy="7920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dirty="0">
                <a:latin typeface="American Typewriter" charset="0"/>
                <a:ea typeface="American Typewriter" charset="0"/>
                <a:cs typeface="American Typewriter" charset="0"/>
              </a:rPr>
              <a:t>Challenger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35E976D8-41D0-7643-9EC2-7AE49464BC06}"/>
              </a:ext>
            </a:extLst>
          </p:cNvPr>
          <p:cNvCxnSpPr>
            <a:cxnSpLocks/>
          </p:cNvCxnSpPr>
          <p:nvPr/>
        </p:nvCxnSpPr>
        <p:spPr>
          <a:xfrm>
            <a:off x="3101156" y="3212976"/>
            <a:ext cx="2232248" cy="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09DECEB3-D509-9C4F-A93E-C7B813DFE561}"/>
                  </a:ext>
                </a:extLst>
              </p:cNvPr>
              <p:cNvSpPr/>
              <p:nvPr/>
            </p:nvSpPr>
            <p:spPr>
              <a:xfrm>
                <a:off x="467544" y="2764777"/>
                <a:ext cx="239501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merican Typewriter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merican Typewriter" charset="0"/>
                            </a:rPr>
                            <m:t>𝑣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merican Typewriter" charset="0"/>
                            </a:rPr>
                            <m:t>𝑘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merican Typewriter" charset="0"/>
                            </a:rPr>
                            <m:t>,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merican Typewriter" charset="0"/>
                            </a:rPr>
                            <m:t>𝑠𝑘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←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American Typewriter" charset="0"/>
                          <a:cs typeface="American Typewriter" charset="0"/>
                        </a:rPr>
                        <m:t>𝐺𝑒𝑛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09DECEB3-D509-9C4F-A93E-C7B813DFE5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2764777"/>
                <a:ext cx="2395015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1C44353E-EF37-AE4F-888D-8E860FAEE26A}"/>
                  </a:ext>
                </a:extLst>
              </p:cNvPr>
              <p:cNvSpPr/>
              <p:nvPr/>
            </p:nvSpPr>
            <p:spPr>
              <a:xfrm>
                <a:off x="3854008" y="2725151"/>
                <a:ext cx="53040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𝑣𝑘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1C44353E-EF37-AE4F-888D-8E860FAEE2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4008" y="2725151"/>
                <a:ext cx="530402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C1BF4A1F-1B6A-904D-86A4-010DFA8BAF2F}"/>
              </a:ext>
            </a:extLst>
          </p:cNvPr>
          <p:cNvCxnSpPr>
            <a:cxnSpLocks/>
          </p:cNvCxnSpPr>
          <p:nvPr/>
        </p:nvCxnSpPr>
        <p:spPr>
          <a:xfrm flipH="1">
            <a:off x="3123772" y="3838065"/>
            <a:ext cx="2118257" cy="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C4183D42-6CDE-F346-87E6-F2715A61818D}"/>
                  </a:ext>
                </a:extLst>
              </p:cNvPr>
              <p:cNvSpPr/>
              <p:nvPr/>
            </p:nvSpPr>
            <p:spPr>
              <a:xfrm>
                <a:off x="3890043" y="3307657"/>
                <a:ext cx="53995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C4183D42-6CDE-F346-87E6-F2715A6181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0043" y="3307657"/>
                <a:ext cx="539955" cy="400110"/>
              </a:xfrm>
              <a:prstGeom prst="rect">
                <a:avLst/>
              </a:prstGeom>
              <a:blipFill>
                <a:blip r:embed="rId7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3764B04A-67CA-304C-9A93-4D0AC5E5EA68}"/>
              </a:ext>
            </a:extLst>
          </p:cNvPr>
          <p:cNvCxnSpPr>
            <a:cxnSpLocks/>
          </p:cNvCxnSpPr>
          <p:nvPr/>
        </p:nvCxnSpPr>
        <p:spPr>
          <a:xfrm>
            <a:off x="3123772" y="4442693"/>
            <a:ext cx="2232248" cy="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B79DC485-911C-E745-868A-94B5886B3DC9}"/>
                  </a:ext>
                </a:extLst>
              </p:cNvPr>
              <p:cNvSpPr/>
              <p:nvPr/>
            </p:nvSpPr>
            <p:spPr>
              <a:xfrm>
                <a:off x="467544" y="4158034"/>
                <a:ext cx="221458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←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𝑆𝑖𝑔𝑛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𝑠𝑘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,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B79DC485-911C-E745-868A-94B5886B3D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4158034"/>
                <a:ext cx="2214581" cy="400110"/>
              </a:xfrm>
              <a:prstGeom prst="rect">
                <a:avLst/>
              </a:prstGeom>
              <a:blipFill>
                <a:blip r:embed="rId8"/>
                <a:stretch>
                  <a:fillRect b="-1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D7DE2EE4-0F0E-2344-A2B4-09DDCD7C9258}"/>
                  </a:ext>
                </a:extLst>
              </p:cNvPr>
              <p:cNvSpPr/>
              <p:nvPr/>
            </p:nvSpPr>
            <p:spPr>
              <a:xfrm>
                <a:off x="3921141" y="3982081"/>
                <a:ext cx="45833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D7DE2EE4-0F0E-2344-A2B4-09DDCD7C92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1141" y="3982081"/>
                <a:ext cx="458331" cy="4001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FE50E70D-71BC-9640-ADF7-1105795E253B}"/>
              </a:ext>
            </a:extLst>
          </p:cNvPr>
          <p:cNvCxnSpPr>
            <a:cxnSpLocks/>
          </p:cNvCxnSpPr>
          <p:nvPr/>
        </p:nvCxnSpPr>
        <p:spPr>
          <a:xfrm flipH="1">
            <a:off x="3180767" y="5229200"/>
            <a:ext cx="2118257" cy="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D122ABD2-1A08-5647-9A05-3C8495509148}"/>
                  </a:ext>
                </a:extLst>
              </p:cNvPr>
              <p:cNvSpPr/>
              <p:nvPr/>
            </p:nvSpPr>
            <p:spPr>
              <a:xfrm>
                <a:off x="3721011" y="4740701"/>
                <a:ext cx="92377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D122ABD2-1A08-5647-9A05-3C84955091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1011" y="4740701"/>
                <a:ext cx="923778" cy="4001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63">
                <a:extLst>
                  <a:ext uri="{FF2B5EF4-FFF2-40B4-BE49-F238E27FC236}">
                    <a16:creationId xmlns:a16="http://schemas.microsoft.com/office/drawing/2014/main" id="{591934B1-AB72-894B-A28F-0BA3DE06CCAB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35496" y="5546334"/>
                <a:ext cx="9289032" cy="1195034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400" dirty="0">
                    <a:latin typeface="+mn-lt"/>
                    <a:ea typeface="American Typewriter" charset="0"/>
                    <a:cs typeface="American Typewriter" charset="0"/>
                  </a:rPr>
                  <a:t>Eve wins if Verify(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𝑣𝑘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>
                    <a:latin typeface="+mn-lt"/>
                    <a:ea typeface="American Typewriter" charset="0"/>
                    <a:cs typeface="American Typewriter" charset="0"/>
                  </a:rPr>
                  <a:t>)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=1</m:t>
                    </m:r>
                  </m:oMath>
                </a14:m>
                <a:r>
                  <a:rPr lang="en-US" sz="2400" dirty="0">
                    <a:latin typeface="+mn-lt"/>
                    <a:ea typeface="American Typewriter" charset="0"/>
                    <a:cs typeface="American Typewriter" charset="0"/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∉{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,…}</m:t>
                    </m:r>
                  </m:oMath>
                </a14:m>
                <a:r>
                  <a:rPr lang="en-US" sz="2400" dirty="0">
                    <a:ea typeface="American Typewriter" charset="0"/>
                    <a:cs typeface="American Typewriter" charset="0"/>
                  </a:rPr>
                  <a:t>.</a:t>
                </a:r>
                <a:r>
                  <a:rPr lang="en-US" sz="2400" dirty="0">
                    <a:latin typeface="+mn-lt"/>
                    <a:ea typeface="American Typewriter" charset="0"/>
                    <a:cs typeface="American Typewriter" charset="0"/>
                  </a:rPr>
                  <a:t> </a:t>
                </a:r>
                <a:br>
                  <a:rPr lang="en-US" sz="2400" dirty="0">
                    <a:latin typeface="+mn-lt"/>
                    <a:ea typeface="American Typewriter" charset="0"/>
                    <a:cs typeface="American Typewriter" charset="0"/>
                  </a:rPr>
                </a:br>
                <a:r>
                  <a:rPr lang="en-US" sz="2400" dirty="0">
                    <a:ea typeface="American Typewriter" charset="0"/>
                    <a:cs typeface="American Typewriter" charset="0"/>
                  </a:rPr>
                  <a:t>The signature scheme is EUF-CMA-secure if no PPT Eve can win with probability better than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negl</m:t>
                    </m:r>
                    <m:r>
                      <a:rPr lang="en-US" sz="2400" i="1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𝑛</m:t>
                    </m:r>
                    <m:r>
                      <a:rPr lang="en-US" sz="2400" i="1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)</m:t>
                    </m:r>
                  </m:oMath>
                </a14:m>
                <a:r>
                  <a:rPr lang="en-US" sz="2400" dirty="0">
                    <a:ea typeface="American Typewriter" charset="0"/>
                    <a:cs typeface="American Typewriter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4" name="Rectangle 63">
                <a:extLst>
                  <a:ext uri="{FF2B5EF4-FFF2-40B4-BE49-F238E27FC236}">
                    <a16:creationId xmlns:a16="http://schemas.microsoft.com/office/drawing/2014/main" id="{591934B1-AB72-894B-A28F-0BA3DE06CC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5546334"/>
                <a:ext cx="9289032" cy="1195034"/>
              </a:xfrm>
              <a:prstGeom prst="rect">
                <a:avLst/>
              </a:prstGeom>
              <a:blipFill>
                <a:blip r:embed="rId11"/>
                <a:stretch>
                  <a:fillRect l="-955" t="-3158" b="-11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Curved Left Arrow 1">
            <a:extLst>
              <a:ext uri="{FF2B5EF4-FFF2-40B4-BE49-F238E27FC236}">
                <a16:creationId xmlns:a16="http://schemas.microsoft.com/office/drawing/2014/main" id="{D52E2E21-8CAF-AF40-A1D8-4562B4C8F8A3}"/>
              </a:ext>
            </a:extLst>
          </p:cNvPr>
          <p:cNvSpPr/>
          <p:nvPr/>
        </p:nvSpPr>
        <p:spPr>
          <a:xfrm flipV="1">
            <a:off x="5429043" y="3490732"/>
            <a:ext cx="731520" cy="93062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Rectangle 63">
            <a:extLst>
              <a:ext uri="{FF2B5EF4-FFF2-40B4-BE49-F238E27FC236}">
                <a16:creationId xmlns:a16="http://schemas.microsoft.com/office/drawing/2014/main" id="{5F836911-DBBE-254B-8BC2-D3DDFD403DE0}"/>
              </a:ext>
            </a:extLst>
          </p:cNvPr>
          <p:cNvSpPr txBox="1">
            <a:spLocks noChangeArrowheads="1"/>
          </p:cNvSpPr>
          <p:nvPr/>
        </p:nvSpPr>
        <p:spPr>
          <a:xfrm>
            <a:off x="6160563" y="3668062"/>
            <a:ext cx="2613865" cy="40010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latin typeface="+mn-lt"/>
                <a:ea typeface="American Typewriter" charset="0"/>
                <a:cs typeface="American Typewriter" charset="0"/>
              </a:rPr>
              <a:t>poly many times</a:t>
            </a:r>
            <a:endParaRPr lang="en-US" sz="2400" dirty="0">
              <a:ea typeface="American Typewriter" charset="0"/>
              <a:cs typeface="American Typewrit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498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20543" y="260648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(Many-time) Signature Scheme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28" name="Rectangle 63">
            <a:extLst>
              <a:ext uri="{FF2B5EF4-FFF2-40B4-BE49-F238E27FC236}">
                <a16:creationId xmlns:a16="http://schemas.microsoft.com/office/drawing/2014/main" id="{FCBC1F9C-EE29-FE49-9DB9-60C0EC916993}"/>
              </a:ext>
            </a:extLst>
          </p:cNvPr>
          <p:cNvSpPr txBox="1">
            <a:spLocks noChangeArrowheads="1"/>
          </p:cNvSpPr>
          <p:nvPr/>
        </p:nvSpPr>
        <p:spPr>
          <a:xfrm>
            <a:off x="1907704" y="836712"/>
            <a:ext cx="4680520" cy="57606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00FF"/>
                </a:solidFill>
                <a:ea typeface="American Typewriter" charset="0"/>
                <a:cs typeface="American Typewriter" charset="0"/>
              </a:rPr>
              <a:t>In four+ steps</a:t>
            </a:r>
            <a:endParaRPr lang="en-US" sz="2800" b="1" dirty="0">
              <a:solidFill>
                <a:srgbClr val="0000FF"/>
              </a:solidFill>
              <a:latin typeface="+mn-lt"/>
              <a:ea typeface="American Typewriter" charset="0"/>
              <a:cs typeface="American Typewriter" charset="0"/>
            </a:endParaRPr>
          </a:p>
        </p:txBody>
      </p:sp>
      <p:sp>
        <p:nvSpPr>
          <p:cNvPr id="7" name="Rectangle 63">
            <a:extLst>
              <a:ext uri="{FF2B5EF4-FFF2-40B4-BE49-F238E27FC236}">
                <a16:creationId xmlns:a16="http://schemas.microsoft.com/office/drawing/2014/main" id="{E1C63364-CBAC-4B46-B938-A8D9A978D5B4}"/>
              </a:ext>
            </a:extLst>
          </p:cNvPr>
          <p:cNvSpPr txBox="1">
            <a:spLocks noChangeArrowheads="1"/>
          </p:cNvSpPr>
          <p:nvPr/>
        </p:nvSpPr>
        <p:spPr>
          <a:xfrm>
            <a:off x="362127" y="2348880"/>
            <a:ext cx="8770622" cy="7920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0" dirty="0">
                <a:ea typeface="American Typewriter" charset="0"/>
                <a:cs typeface="American Typewriter" charset="0"/>
              </a:rPr>
              <a:t>Step 2. How to Shrink the signatures. Idea: Signature </a:t>
            </a:r>
            <a:r>
              <a:rPr lang="en-US" sz="2800" b="1" i="1" dirty="0">
                <a:solidFill>
                  <a:srgbClr val="FF0000"/>
                </a:solidFill>
                <a:ea typeface="American Typewriter" charset="0"/>
                <a:cs typeface="American Typewriter" charset="0"/>
              </a:rPr>
              <a:t>Trees</a:t>
            </a:r>
            <a:endParaRPr lang="en-US" sz="2800" b="1" i="1" dirty="0">
              <a:solidFill>
                <a:srgbClr val="FF0000"/>
              </a:solidFill>
              <a:latin typeface="+mn-lt"/>
              <a:ea typeface="American Typewriter" charset="0"/>
              <a:cs typeface="American Typewriter" charset="0"/>
            </a:endParaRPr>
          </a:p>
        </p:txBody>
      </p:sp>
      <p:sp>
        <p:nvSpPr>
          <p:cNvPr id="8" name="Rectangle 63">
            <a:extLst>
              <a:ext uri="{FF2B5EF4-FFF2-40B4-BE49-F238E27FC236}">
                <a16:creationId xmlns:a16="http://schemas.microsoft.com/office/drawing/2014/main" id="{3D0B5B98-909F-4543-9D61-C889A6CE3E39}"/>
              </a:ext>
            </a:extLst>
          </p:cNvPr>
          <p:cNvSpPr txBox="1">
            <a:spLocks noChangeArrowheads="1"/>
          </p:cNvSpPr>
          <p:nvPr/>
        </p:nvSpPr>
        <p:spPr>
          <a:xfrm>
            <a:off x="381182" y="3140968"/>
            <a:ext cx="8770622" cy="115212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0" dirty="0">
                <a:ea typeface="American Typewriter" charset="0"/>
                <a:cs typeface="American Typewriter" charset="0"/>
              </a:rPr>
              <a:t>Step 3. How to Shrink Alice’s storage. </a:t>
            </a:r>
            <a:br>
              <a:rPr lang="en-US" sz="2800" b="0" dirty="0">
                <a:ea typeface="American Typewriter" charset="0"/>
                <a:cs typeface="American Typewriter" charset="0"/>
              </a:rPr>
            </a:br>
            <a:r>
              <a:rPr lang="en-US" sz="2800" b="0" dirty="0">
                <a:ea typeface="American Typewriter" charset="0"/>
                <a:cs typeface="American Typewriter" charset="0"/>
              </a:rPr>
              <a:t>	Idea: </a:t>
            </a:r>
            <a:r>
              <a:rPr lang="en-US" sz="2800" b="1" i="1" dirty="0">
                <a:solidFill>
                  <a:srgbClr val="FF0000"/>
                </a:solidFill>
                <a:ea typeface="American Typewriter" charset="0"/>
                <a:cs typeface="American Typewriter" charset="0"/>
              </a:rPr>
              <a:t>Pseudorandom</a:t>
            </a:r>
            <a:r>
              <a:rPr lang="en-US" sz="2800" b="0" dirty="0">
                <a:ea typeface="American Typewriter" charset="0"/>
                <a:cs typeface="American Typewriter" charset="0"/>
              </a:rPr>
              <a:t> </a:t>
            </a:r>
            <a:r>
              <a:rPr lang="en-US" sz="2800" b="1" i="1" dirty="0">
                <a:solidFill>
                  <a:srgbClr val="FF0000"/>
                </a:solidFill>
                <a:ea typeface="American Typewriter" charset="0"/>
                <a:cs typeface="American Typewriter" charset="0"/>
              </a:rPr>
              <a:t>Trees</a:t>
            </a:r>
            <a:endParaRPr lang="en-US" sz="2800" b="1" i="1" dirty="0">
              <a:solidFill>
                <a:srgbClr val="FF0000"/>
              </a:solidFill>
              <a:latin typeface="+mn-lt"/>
              <a:ea typeface="American Typewriter" charset="0"/>
              <a:cs typeface="American Typewriter" charset="0"/>
            </a:endParaRPr>
          </a:p>
        </p:txBody>
      </p:sp>
      <p:sp>
        <p:nvSpPr>
          <p:cNvPr id="11" name="Rectangle 63">
            <a:extLst>
              <a:ext uri="{FF2B5EF4-FFF2-40B4-BE49-F238E27FC236}">
                <a16:creationId xmlns:a16="http://schemas.microsoft.com/office/drawing/2014/main" id="{0C3809BB-DCEC-3440-9188-AD4EF65161AD}"/>
              </a:ext>
            </a:extLst>
          </p:cNvPr>
          <p:cNvSpPr txBox="1">
            <a:spLocks noChangeArrowheads="1"/>
          </p:cNvSpPr>
          <p:nvPr/>
        </p:nvSpPr>
        <p:spPr>
          <a:xfrm>
            <a:off x="337882" y="1646336"/>
            <a:ext cx="8770622" cy="7920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0" dirty="0">
                <a:ea typeface="American Typewriter" charset="0"/>
                <a:cs typeface="American Typewriter" charset="0"/>
              </a:rPr>
              <a:t>Step </a:t>
            </a:r>
            <a:r>
              <a:rPr lang="en-US" sz="2800" dirty="0">
                <a:ea typeface="American Typewriter" charset="0"/>
                <a:cs typeface="American Typewriter" charset="0"/>
              </a:rPr>
              <a:t>1</a:t>
            </a:r>
            <a:r>
              <a:rPr lang="en-US" sz="2800" b="0" dirty="0">
                <a:ea typeface="American Typewriter" charset="0"/>
                <a:cs typeface="American Typewriter" charset="0"/>
              </a:rPr>
              <a:t>. Stateful, Growing Signatures. Idea: Signature </a:t>
            </a:r>
            <a:r>
              <a:rPr lang="en-US" sz="2800" b="1" i="1" dirty="0">
                <a:solidFill>
                  <a:srgbClr val="FF0000"/>
                </a:solidFill>
                <a:ea typeface="American Typewriter" charset="0"/>
                <a:cs typeface="American Typewriter" charset="0"/>
              </a:rPr>
              <a:t>Chains</a:t>
            </a:r>
            <a:endParaRPr lang="en-US" sz="2800" b="1" i="1" dirty="0">
              <a:solidFill>
                <a:srgbClr val="FF0000"/>
              </a:solidFill>
              <a:latin typeface="+mn-lt"/>
              <a:ea typeface="American Typewriter" charset="0"/>
              <a:cs typeface="American Typewrit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8699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tangle 77">
            <a:extLst>
              <a:ext uri="{FF2B5EF4-FFF2-40B4-BE49-F238E27FC236}">
                <a16:creationId xmlns:a16="http://schemas.microsoft.com/office/drawing/2014/main" id="{4A1836BE-6428-624D-9CD0-8A1CCAC18109}"/>
              </a:ext>
            </a:extLst>
          </p:cNvPr>
          <p:cNvSpPr/>
          <p:nvPr/>
        </p:nvSpPr>
        <p:spPr>
          <a:xfrm>
            <a:off x="532711" y="4632190"/>
            <a:ext cx="8086983" cy="2153802"/>
          </a:xfrm>
          <a:prstGeom prst="rect">
            <a:avLst/>
          </a:prstGeom>
          <a:solidFill>
            <a:schemeClr val="accent1">
              <a:lumMod val="20000"/>
              <a:lumOff val="80000"/>
              <a:alpha val="3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1058936" y="257430"/>
            <a:ext cx="3621247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Step 3.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1BD3684-E7F9-7C47-BD2F-A5A7554CF530}"/>
              </a:ext>
            </a:extLst>
          </p:cNvPr>
          <p:cNvSpPr/>
          <p:nvPr/>
        </p:nvSpPr>
        <p:spPr>
          <a:xfrm>
            <a:off x="3641790" y="410724"/>
            <a:ext cx="47997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ea typeface="American Typewriter" charset="0"/>
                <a:cs typeface="American Typewriter" charset="0"/>
              </a:rPr>
              <a:t>Pseudorandom Signature Trees.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3B91B955-0D90-F84D-AB1C-4429F9967345}"/>
                  </a:ext>
                </a:extLst>
              </p:cNvPr>
              <p:cNvSpPr/>
              <p:nvPr/>
            </p:nvSpPr>
            <p:spPr>
              <a:xfrm>
                <a:off x="2233318" y="1911362"/>
                <a:ext cx="56566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𝑟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3B91B955-0D90-F84D-AB1C-4429F99673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3318" y="1911362"/>
                <a:ext cx="565668" cy="523220"/>
              </a:xfrm>
              <a:prstGeom prst="rect">
                <a:avLst/>
              </a:prstGeom>
              <a:blipFill>
                <a:blip r:embed="rId3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7" name="Group 76">
            <a:extLst>
              <a:ext uri="{FF2B5EF4-FFF2-40B4-BE49-F238E27FC236}">
                <a16:creationId xmlns:a16="http://schemas.microsoft.com/office/drawing/2014/main" id="{93C69E2B-BA63-AC41-8744-D7F9CDB68850}"/>
              </a:ext>
            </a:extLst>
          </p:cNvPr>
          <p:cNvGrpSpPr/>
          <p:nvPr/>
        </p:nvGrpSpPr>
        <p:grpSpPr>
          <a:xfrm>
            <a:off x="3027478" y="1022186"/>
            <a:ext cx="3587405" cy="973937"/>
            <a:chOff x="2224507" y="1720334"/>
            <a:chExt cx="3587405" cy="97393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586B2AAC-EB22-3E43-B14A-4F7F00A3D84A}"/>
                    </a:ext>
                  </a:extLst>
                </p:cNvPr>
                <p:cNvSpPr/>
                <p:nvPr/>
              </p:nvSpPr>
              <p:spPr>
                <a:xfrm>
                  <a:off x="3653565" y="1720334"/>
                  <a:ext cx="537711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𝜖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586B2AAC-EB22-3E43-B14A-4F7F00A3D84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53565" y="1720334"/>
                  <a:ext cx="537711" cy="52322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90C74E32-7536-7743-A521-CD942B4705B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24507" y="2259124"/>
              <a:ext cx="1760209" cy="43514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2780C273-CACF-2848-998C-4E1A76306B04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19" y="2253793"/>
              <a:ext cx="1685793" cy="43361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714BFC3B-B78C-264A-8DD7-E832CDB46922}"/>
                  </a:ext>
                </a:extLst>
              </p:cNvPr>
              <p:cNvSpPr/>
              <p:nvPr/>
            </p:nvSpPr>
            <p:spPr>
              <a:xfrm>
                <a:off x="6653256" y="1844164"/>
                <a:ext cx="55739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𝑟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714BFC3B-B78C-264A-8DD7-E832CDB469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3256" y="1844164"/>
                <a:ext cx="557396" cy="523220"/>
              </a:xfrm>
              <a:prstGeom prst="rect">
                <a:avLst/>
              </a:prstGeom>
              <a:blipFill>
                <a:blip r:embed="rId5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7A0D4A33-D640-1E4F-82F1-D6B34F6C81BA}"/>
              </a:ext>
            </a:extLst>
          </p:cNvPr>
          <p:cNvCxnSpPr>
            <a:cxnSpLocks/>
          </p:cNvCxnSpPr>
          <p:nvPr/>
        </p:nvCxnSpPr>
        <p:spPr>
          <a:xfrm flipH="1">
            <a:off x="1406179" y="2446228"/>
            <a:ext cx="1138377" cy="33764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E31C73AD-5CBB-B347-A929-65E9AC3FF543}"/>
              </a:ext>
            </a:extLst>
          </p:cNvPr>
          <p:cNvCxnSpPr>
            <a:cxnSpLocks/>
          </p:cNvCxnSpPr>
          <p:nvPr/>
        </p:nvCxnSpPr>
        <p:spPr>
          <a:xfrm>
            <a:off x="2665366" y="2442998"/>
            <a:ext cx="988199" cy="36729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4187DC88-0F36-4041-A019-97CCC4D51D37}"/>
              </a:ext>
            </a:extLst>
          </p:cNvPr>
          <p:cNvCxnSpPr>
            <a:cxnSpLocks/>
          </p:cNvCxnSpPr>
          <p:nvPr/>
        </p:nvCxnSpPr>
        <p:spPr>
          <a:xfrm flipH="1">
            <a:off x="5785108" y="2421304"/>
            <a:ext cx="1057977" cy="40743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1C10D5CF-C232-9646-82C4-B04F9EAC316A}"/>
              </a:ext>
            </a:extLst>
          </p:cNvPr>
          <p:cNvCxnSpPr>
            <a:cxnSpLocks/>
          </p:cNvCxnSpPr>
          <p:nvPr/>
        </p:nvCxnSpPr>
        <p:spPr>
          <a:xfrm>
            <a:off x="6963895" y="2418074"/>
            <a:ext cx="1341493" cy="41066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Group 56">
            <a:extLst>
              <a:ext uri="{FF2B5EF4-FFF2-40B4-BE49-F238E27FC236}">
                <a16:creationId xmlns:a16="http://schemas.microsoft.com/office/drawing/2014/main" id="{4C9C50EA-3636-4A4D-BAE1-B692840C59B5}"/>
              </a:ext>
            </a:extLst>
          </p:cNvPr>
          <p:cNvGrpSpPr/>
          <p:nvPr/>
        </p:nvGrpSpPr>
        <p:grpSpPr>
          <a:xfrm>
            <a:off x="-36512" y="2783874"/>
            <a:ext cx="2037547" cy="1478488"/>
            <a:chOff x="467544" y="3429000"/>
            <a:chExt cx="2037547" cy="147848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8C56231B-4F62-024B-BA9D-D543A72A54E8}"/>
                    </a:ext>
                  </a:extLst>
                </p:cNvPr>
                <p:cNvSpPr/>
                <p:nvPr/>
              </p:nvSpPr>
              <p:spPr>
                <a:xfrm>
                  <a:off x="1298330" y="3429000"/>
                  <a:ext cx="71795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8C56231B-4F62-024B-BA9D-D543A72A54E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8330" y="3429000"/>
                  <a:ext cx="717953" cy="523220"/>
                </a:xfrm>
                <a:prstGeom prst="rect">
                  <a:avLst/>
                </a:prstGeom>
                <a:blipFill>
                  <a:blip r:embed="rId6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5D74A9BF-F556-2E44-9D84-7CFCFC5F637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54314" y="4008294"/>
              <a:ext cx="414132" cy="37597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C331F1D0-E1CB-7C4B-9904-2B27EEFFBA07}"/>
                </a:ext>
              </a:extLst>
            </p:cNvPr>
            <p:cNvCxnSpPr>
              <a:cxnSpLocks/>
            </p:cNvCxnSpPr>
            <p:nvPr/>
          </p:nvCxnSpPr>
          <p:spPr>
            <a:xfrm>
              <a:off x="1689256" y="4005064"/>
              <a:ext cx="401162" cy="37920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F393274A-CD17-A346-86B5-A289E3E3F6EF}"/>
                    </a:ext>
                  </a:extLst>
                </p:cNvPr>
                <p:cNvSpPr/>
                <p:nvPr/>
              </p:nvSpPr>
              <p:spPr>
                <a:xfrm>
                  <a:off x="467544" y="4384268"/>
                  <a:ext cx="870238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000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F393274A-CD17-A346-86B5-A289E3E3F6E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544" y="4384268"/>
                  <a:ext cx="870238" cy="523220"/>
                </a:xfrm>
                <a:prstGeom prst="rect">
                  <a:avLst/>
                </a:prstGeom>
                <a:blipFill>
                  <a:blip r:embed="rId7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40E92E11-CB5B-5046-89B5-0793C9E6D3FF}"/>
                    </a:ext>
                  </a:extLst>
                </p:cNvPr>
                <p:cNvSpPr/>
                <p:nvPr/>
              </p:nvSpPr>
              <p:spPr>
                <a:xfrm>
                  <a:off x="1634853" y="4384268"/>
                  <a:ext cx="870238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001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40E92E11-CB5B-5046-89B5-0793C9E6D3F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4853" y="4384268"/>
                  <a:ext cx="870238" cy="523220"/>
                </a:xfrm>
                <a:prstGeom prst="rect">
                  <a:avLst/>
                </a:prstGeom>
                <a:blipFill>
                  <a:blip r:embed="rId8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B9AFE111-F9E3-BD4E-BD33-9992C3BAE577}"/>
              </a:ext>
            </a:extLst>
          </p:cNvPr>
          <p:cNvGrpSpPr/>
          <p:nvPr/>
        </p:nvGrpSpPr>
        <p:grpSpPr>
          <a:xfrm>
            <a:off x="2435521" y="2810296"/>
            <a:ext cx="2037547" cy="1478488"/>
            <a:chOff x="467544" y="3429000"/>
            <a:chExt cx="2037547" cy="147848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2CBEFF1A-9C13-5148-A426-AD66D151BCC4}"/>
                    </a:ext>
                  </a:extLst>
                </p:cNvPr>
                <p:cNvSpPr/>
                <p:nvPr/>
              </p:nvSpPr>
              <p:spPr>
                <a:xfrm>
                  <a:off x="1298330" y="3429000"/>
                  <a:ext cx="71795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2CBEFF1A-9C13-5148-A426-AD66D151BC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8330" y="3429000"/>
                  <a:ext cx="717953" cy="523220"/>
                </a:xfrm>
                <a:prstGeom prst="rect">
                  <a:avLst/>
                </a:prstGeom>
                <a:blipFill>
                  <a:blip r:embed="rId9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A953360E-E2AC-2F4F-8D4E-765C737080C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54314" y="4008294"/>
              <a:ext cx="414132" cy="37597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A632B8DA-E3C1-5744-9E9F-8E6E8469DC1E}"/>
                </a:ext>
              </a:extLst>
            </p:cNvPr>
            <p:cNvCxnSpPr>
              <a:cxnSpLocks/>
            </p:cNvCxnSpPr>
            <p:nvPr/>
          </p:nvCxnSpPr>
          <p:spPr>
            <a:xfrm>
              <a:off x="1689256" y="4005064"/>
              <a:ext cx="401162" cy="37920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Rectangle 61">
                  <a:extLst>
                    <a:ext uri="{FF2B5EF4-FFF2-40B4-BE49-F238E27FC236}">
                      <a16:creationId xmlns:a16="http://schemas.microsoft.com/office/drawing/2014/main" id="{89F633A2-9C6D-FF42-B35D-2E4D480DB1ED}"/>
                    </a:ext>
                  </a:extLst>
                </p:cNvPr>
                <p:cNvSpPr/>
                <p:nvPr/>
              </p:nvSpPr>
              <p:spPr>
                <a:xfrm>
                  <a:off x="467544" y="4384268"/>
                  <a:ext cx="870238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010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2" name="Rectangle 61">
                  <a:extLst>
                    <a:ext uri="{FF2B5EF4-FFF2-40B4-BE49-F238E27FC236}">
                      <a16:creationId xmlns:a16="http://schemas.microsoft.com/office/drawing/2014/main" id="{89F633A2-9C6D-FF42-B35D-2E4D480DB1E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544" y="4384268"/>
                  <a:ext cx="870238" cy="523220"/>
                </a:xfrm>
                <a:prstGeom prst="rect">
                  <a:avLst/>
                </a:prstGeom>
                <a:blipFill>
                  <a:blip r:embed="rId10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DC8FB157-C408-F741-AFA8-58D4E9523654}"/>
                    </a:ext>
                  </a:extLst>
                </p:cNvPr>
                <p:cNvSpPr/>
                <p:nvPr/>
              </p:nvSpPr>
              <p:spPr>
                <a:xfrm>
                  <a:off x="1634853" y="4384268"/>
                  <a:ext cx="870238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011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DC8FB157-C408-F741-AFA8-58D4E952365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4853" y="4384268"/>
                  <a:ext cx="870238" cy="523220"/>
                </a:xfrm>
                <a:prstGeom prst="rect">
                  <a:avLst/>
                </a:prstGeom>
                <a:blipFill>
                  <a:blip r:embed="rId11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9BABC75D-BFE0-ED49-AC84-13E69BDB6FBF}"/>
              </a:ext>
            </a:extLst>
          </p:cNvPr>
          <p:cNvGrpSpPr/>
          <p:nvPr/>
        </p:nvGrpSpPr>
        <p:grpSpPr>
          <a:xfrm>
            <a:off x="4645763" y="2855882"/>
            <a:ext cx="2029276" cy="1478488"/>
            <a:chOff x="467544" y="3429000"/>
            <a:chExt cx="2029276" cy="147848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id="{7C2AB422-6F06-E54A-AC78-44B5DC4E7360}"/>
                    </a:ext>
                  </a:extLst>
                </p:cNvPr>
                <p:cNvSpPr/>
                <p:nvPr/>
              </p:nvSpPr>
              <p:spPr>
                <a:xfrm>
                  <a:off x="1298330" y="3429000"/>
                  <a:ext cx="709681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id="{7C2AB422-6F06-E54A-AC78-44B5DC4E736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8330" y="3429000"/>
                  <a:ext cx="709681" cy="523220"/>
                </a:xfrm>
                <a:prstGeom prst="rect">
                  <a:avLst/>
                </a:prstGeom>
                <a:blipFill>
                  <a:blip r:embed="rId12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9B3D8EF9-49F5-C14C-BD18-8FA9A271BF7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54314" y="4008294"/>
              <a:ext cx="414132" cy="37597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23A6A7A1-4C9B-C847-B6A4-0BDF7D117B00}"/>
                </a:ext>
              </a:extLst>
            </p:cNvPr>
            <p:cNvCxnSpPr>
              <a:cxnSpLocks/>
            </p:cNvCxnSpPr>
            <p:nvPr/>
          </p:nvCxnSpPr>
          <p:spPr>
            <a:xfrm>
              <a:off x="1689256" y="4005064"/>
              <a:ext cx="401162" cy="37920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Rectangle 68">
                  <a:extLst>
                    <a:ext uri="{FF2B5EF4-FFF2-40B4-BE49-F238E27FC236}">
                      <a16:creationId xmlns:a16="http://schemas.microsoft.com/office/drawing/2014/main" id="{A9D41594-6BF3-9740-A6BE-26D16E880A1A}"/>
                    </a:ext>
                  </a:extLst>
                </p:cNvPr>
                <p:cNvSpPr/>
                <p:nvPr/>
              </p:nvSpPr>
              <p:spPr>
                <a:xfrm>
                  <a:off x="467544" y="4384268"/>
                  <a:ext cx="861967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100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9" name="Rectangle 68">
                  <a:extLst>
                    <a:ext uri="{FF2B5EF4-FFF2-40B4-BE49-F238E27FC236}">
                      <a16:creationId xmlns:a16="http://schemas.microsoft.com/office/drawing/2014/main" id="{A9D41594-6BF3-9740-A6BE-26D16E880A1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544" y="4384268"/>
                  <a:ext cx="861967" cy="523220"/>
                </a:xfrm>
                <a:prstGeom prst="rect">
                  <a:avLst/>
                </a:prstGeom>
                <a:blipFill>
                  <a:blip r:embed="rId13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Rectangle 69">
                  <a:extLst>
                    <a:ext uri="{FF2B5EF4-FFF2-40B4-BE49-F238E27FC236}">
                      <a16:creationId xmlns:a16="http://schemas.microsoft.com/office/drawing/2014/main" id="{A2621BB7-4779-4246-B5F3-0B502152A178}"/>
                    </a:ext>
                  </a:extLst>
                </p:cNvPr>
                <p:cNvSpPr/>
                <p:nvPr/>
              </p:nvSpPr>
              <p:spPr>
                <a:xfrm>
                  <a:off x="1634853" y="4384268"/>
                  <a:ext cx="861967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101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0" name="Rectangle 69">
                  <a:extLst>
                    <a:ext uri="{FF2B5EF4-FFF2-40B4-BE49-F238E27FC236}">
                      <a16:creationId xmlns:a16="http://schemas.microsoft.com/office/drawing/2014/main" id="{A2621BB7-4779-4246-B5F3-0B502152A1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4853" y="4384268"/>
                  <a:ext cx="861967" cy="523220"/>
                </a:xfrm>
                <a:prstGeom prst="rect">
                  <a:avLst/>
                </a:prstGeom>
                <a:blipFill>
                  <a:blip r:embed="rId14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B293D1CC-8EFB-544A-94ED-D6279AE11957}"/>
              </a:ext>
            </a:extLst>
          </p:cNvPr>
          <p:cNvGrpSpPr/>
          <p:nvPr/>
        </p:nvGrpSpPr>
        <p:grpSpPr>
          <a:xfrm>
            <a:off x="7079228" y="2852936"/>
            <a:ext cx="2029276" cy="1478488"/>
            <a:chOff x="467544" y="3429000"/>
            <a:chExt cx="2029276" cy="147848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Rectangle 71">
                  <a:extLst>
                    <a:ext uri="{FF2B5EF4-FFF2-40B4-BE49-F238E27FC236}">
                      <a16:creationId xmlns:a16="http://schemas.microsoft.com/office/drawing/2014/main" id="{A5E6ED31-3A64-D64B-9CF8-68B0146CD9B3}"/>
                    </a:ext>
                  </a:extLst>
                </p:cNvPr>
                <p:cNvSpPr/>
                <p:nvPr/>
              </p:nvSpPr>
              <p:spPr>
                <a:xfrm>
                  <a:off x="1298330" y="3429000"/>
                  <a:ext cx="709681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2" name="Rectangle 71">
                  <a:extLst>
                    <a:ext uri="{FF2B5EF4-FFF2-40B4-BE49-F238E27FC236}">
                      <a16:creationId xmlns:a16="http://schemas.microsoft.com/office/drawing/2014/main" id="{A5E6ED31-3A64-D64B-9CF8-68B0146CD9B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8330" y="3429000"/>
                  <a:ext cx="709681" cy="523220"/>
                </a:xfrm>
                <a:prstGeom prst="rect">
                  <a:avLst/>
                </a:prstGeom>
                <a:blipFill>
                  <a:blip r:embed="rId15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8C70CE96-43E3-B148-8B39-CD827584DB2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54314" y="4008294"/>
              <a:ext cx="414132" cy="37597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31B18DF0-9463-1941-91C1-CAB443F134D8}"/>
                </a:ext>
              </a:extLst>
            </p:cNvPr>
            <p:cNvCxnSpPr>
              <a:cxnSpLocks/>
            </p:cNvCxnSpPr>
            <p:nvPr/>
          </p:nvCxnSpPr>
          <p:spPr>
            <a:xfrm>
              <a:off x="1689256" y="4005064"/>
              <a:ext cx="401162" cy="37920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Rectangle 74">
                  <a:extLst>
                    <a:ext uri="{FF2B5EF4-FFF2-40B4-BE49-F238E27FC236}">
                      <a16:creationId xmlns:a16="http://schemas.microsoft.com/office/drawing/2014/main" id="{2591E9F7-4693-F641-AB4F-60470CB26A0E}"/>
                    </a:ext>
                  </a:extLst>
                </p:cNvPr>
                <p:cNvSpPr/>
                <p:nvPr/>
              </p:nvSpPr>
              <p:spPr>
                <a:xfrm>
                  <a:off x="467544" y="4384268"/>
                  <a:ext cx="861967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110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5" name="Rectangle 74">
                  <a:extLst>
                    <a:ext uri="{FF2B5EF4-FFF2-40B4-BE49-F238E27FC236}">
                      <a16:creationId xmlns:a16="http://schemas.microsoft.com/office/drawing/2014/main" id="{2591E9F7-4693-F641-AB4F-60470CB26A0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544" y="4384268"/>
                  <a:ext cx="861967" cy="523220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Rectangle 75">
                  <a:extLst>
                    <a:ext uri="{FF2B5EF4-FFF2-40B4-BE49-F238E27FC236}">
                      <a16:creationId xmlns:a16="http://schemas.microsoft.com/office/drawing/2014/main" id="{AE08ECEC-2942-094D-83F3-D8A4D5DE17CB}"/>
                    </a:ext>
                  </a:extLst>
                </p:cNvPr>
                <p:cNvSpPr/>
                <p:nvPr/>
              </p:nvSpPr>
              <p:spPr>
                <a:xfrm>
                  <a:off x="1634853" y="4384268"/>
                  <a:ext cx="861967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111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6" name="Rectangle 75">
                  <a:extLst>
                    <a:ext uri="{FF2B5EF4-FFF2-40B4-BE49-F238E27FC236}">
                      <a16:creationId xmlns:a16="http://schemas.microsoft.com/office/drawing/2014/main" id="{AE08ECEC-2942-094D-83F3-D8A4D5DE17C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4853" y="4384268"/>
                  <a:ext cx="861967" cy="523220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6" name="Rectangle 63">
            <a:extLst>
              <a:ext uri="{FF2B5EF4-FFF2-40B4-BE49-F238E27FC236}">
                <a16:creationId xmlns:a16="http://schemas.microsoft.com/office/drawing/2014/main" id="{99BE868D-1EC7-E446-8C18-CD632032A291}"/>
              </a:ext>
            </a:extLst>
          </p:cNvPr>
          <p:cNvSpPr txBox="1">
            <a:spLocks noChangeArrowheads="1"/>
          </p:cNvSpPr>
          <p:nvPr/>
        </p:nvSpPr>
        <p:spPr>
          <a:xfrm>
            <a:off x="683568" y="4634904"/>
            <a:ext cx="6466567" cy="5222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latin typeface="+mn-lt"/>
                <a:ea typeface="American Typewriter" charset="0"/>
                <a:cs typeface="American Typewriter" charset="0"/>
              </a:rPr>
              <a:t>Tree of pseudorandom values: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63">
                <a:extLst>
                  <a:ext uri="{FF2B5EF4-FFF2-40B4-BE49-F238E27FC236}">
                    <a16:creationId xmlns:a16="http://schemas.microsoft.com/office/drawing/2014/main" id="{C1951781-1DD6-3C40-A93A-16ACAD4CA373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741423" y="5733256"/>
                <a:ext cx="7037854" cy="43792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dirty="0"/>
                  <a:t>Populate the nodes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𝑃𝑅𝐹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5" name="Rectangle 63">
                <a:extLst>
                  <a:ext uri="{FF2B5EF4-FFF2-40B4-BE49-F238E27FC236}">
                    <a16:creationId xmlns:a16="http://schemas.microsoft.com/office/drawing/2014/main" id="{C1951781-1DD6-3C40-A93A-16ACAD4CA3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423" y="5733256"/>
                <a:ext cx="7037854" cy="437926"/>
              </a:xfrm>
              <a:prstGeom prst="rect">
                <a:avLst/>
              </a:prstGeom>
              <a:blipFill>
                <a:blip r:embed="rId18"/>
                <a:stretch>
                  <a:fillRect l="-1802" t="-22857" b="-4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63">
                <a:extLst>
                  <a:ext uri="{FF2B5EF4-FFF2-40B4-BE49-F238E27FC236}">
                    <a16:creationId xmlns:a16="http://schemas.microsoft.com/office/drawing/2014/main" id="{BF11F57C-8229-874D-94B4-FBEC6EC499DE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697045" y="5223322"/>
                <a:ext cx="5322303" cy="43792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The signing key is a PRF key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𝐾</m:t>
                    </m:r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6" name="Rectangle 63">
                <a:extLst>
                  <a:ext uri="{FF2B5EF4-FFF2-40B4-BE49-F238E27FC236}">
                    <a16:creationId xmlns:a16="http://schemas.microsoft.com/office/drawing/2014/main" id="{BF11F57C-8229-874D-94B4-FBEC6EC499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045" y="5223322"/>
                <a:ext cx="5322303" cy="437926"/>
              </a:xfrm>
              <a:prstGeom prst="rect">
                <a:avLst/>
              </a:prstGeom>
              <a:blipFill>
                <a:blip r:embed="rId19"/>
                <a:stretch>
                  <a:fillRect l="-2381" t="-22857" b="-4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5B6010FD-CC71-8E4F-A229-C380E8CD03DC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741423" y="6237312"/>
                <a:ext cx="7992888" cy="43792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dirty="0"/>
                  <a:t>Use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to derive the keys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𝑉𝐾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𝑆𝐾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𝐺𝑒𝑛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ea typeface="American Typewriter" charset="0"/>
                    <a:cs typeface="American Typewriter" charset="0"/>
                  </a:rPr>
                  <a:t>.</a:t>
                </a:r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5B6010FD-CC71-8E4F-A229-C380E8CD03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423" y="6237312"/>
                <a:ext cx="7992888" cy="437926"/>
              </a:xfrm>
              <a:prstGeom prst="rect">
                <a:avLst/>
              </a:prstGeom>
              <a:blipFill>
                <a:blip r:embed="rId20"/>
                <a:stretch>
                  <a:fillRect l="-1587" t="-22857" b="-4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8089A1DE-5FD7-8742-A0E5-DAA445A39B75}"/>
              </a:ext>
            </a:extLst>
          </p:cNvPr>
          <p:cNvGrpSpPr/>
          <p:nvPr/>
        </p:nvGrpSpPr>
        <p:grpSpPr>
          <a:xfrm>
            <a:off x="1437383" y="1110247"/>
            <a:ext cx="7817823" cy="2203949"/>
            <a:chOff x="1437383" y="1110247"/>
            <a:chExt cx="7817823" cy="220394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Rectangle 79">
                  <a:extLst>
                    <a:ext uri="{FF2B5EF4-FFF2-40B4-BE49-F238E27FC236}">
                      <a16:creationId xmlns:a16="http://schemas.microsoft.com/office/drawing/2014/main" id="{DB5BF379-0A51-EE4F-BE58-45AA5645909B}"/>
                    </a:ext>
                  </a:extLst>
                </p:cNvPr>
                <p:cNvSpPr/>
                <p:nvPr/>
              </p:nvSpPr>
              <p:spPr>
                <a:xfrm>
                  <a:off x="5405995" y="1110247"/>
                  <a:ext cx="1303755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0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𝑉𝐾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𝜖</m:t>
                          </m:r>
                        </m:sub>
                      </m:sSub>
                    </m:oMath>
                  </a14:m>
                  <a:r>
                    <a:rPr lang="en-US" sz="2000" dirty="0">
                      <a:solidFill>
                        <a:srgbClr val="0000FF"/>
                      </a:solidFill>
                    </a:rPr>
                    <a:t>,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𝑆𝐾</m:t>
                          </m:r>
                        </m:e>
                        <m:sub>
                          <m:r>
                            <a:rPr lang="en-US" sz="200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𝜖</m:t>
                          </m:r>
                        </m:sub>
                      </m:sSub>
                      <m:r>
                        <a:rPr lang="en-US" sz="2000" b="0" i="0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endParaRPr lang="en-US" sz="2000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80" name="Rectangle 79">
                  <a:extLst>
                    <a:ext uri="{FF2B5EF4-FFF2-40B4-BE49-F238E27FC236}">
                      <a16:creationId xmlns:a16="http://schemas.microsoft.com/office/drawing/2014/main" id="{DB5BF379-0A51-EE4F-BE58-45AA5645909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05995" y="1110247"/>
                  <a:ext cx="1303755" cy="400110"/>
                </a:xfrm>
                <a:prstGeom prst="rect">
                  <a:avLst/>
                </a:prstGeom>
                <a:blipFill>
                  <a:blip r:embed="rId21"/>
                  <a:stretch>
                    <a:fillRect l="-1923" t="-9091" r="-962" b="-2424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1" name="Straight Arrow Connector 80">
              <a:extLst>
                <a:ext uri="{FF2B5EF4-FFF2-40B4-BE49-F238E27FC236}">
                  <a16:creationId xmlns:a16="http://schemas.microsoft.com/office/drawing/2014/main" id="{53CD7CFD-204F-D040-8EAC-66AF36B625C4}"/>
                </a:ext>
              </a:extLst>
            </p:cNvPr>
            <p:cNvCxnSpPr>
              <a:cxnSpLocks/>
            </p:cNvCxnSpPr>
            <p:nvPr/>
          </p:nvCxnSpPr>
          <p:spPr>
            <a:xfrm>
              <a:off x="4930826" y="1340768"/>
              <a:ext cx="401707" cy="0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Rectangle 89">
                  <a:extLst>
                    <a:ext uri="{FF2B5EF4-FFF2-40B4-BE49-F238E27FC236}">
                      <a16:creationId xmlns:a16="http://schemas.microsoft.com/office/drawing/2014/main" id="{B10C4C40-3479-D043-BC06-4A294FB0B0E0}"/>
                    </a:ext>
                  </a:extLst>
                </p:cNvPr>
                <p:cNvSpPr/>
                <p:nvPr/>
              </p:nvSpPr>
              <p:spPr>
                <a:xfrm>
                  <a:off x="3296079" y="2019505"/>
                  <a:ext cx="1314271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0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𝑉𝐾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en-US" sz="2000" dirty="0">
                      <a:solidFill>
                        <a:srgbClr val="0000FF"/>
                      </a:solidFill>
                    </a:rPr>
                    <a:t>,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𝑆𝐾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000" b="0" i="0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endParaRPr lang="en-US" sz="2000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90" name="Rectangle 89">
                  <a:extLst>
                    <a:ext uri="{FF2B5EF4-FFF2-40B4-BE49-F238E27FC236}">
                      <a16:creationId xmlns:a16="http://schemas.microsoft.com/office/drawing/2014/main" id="{B10C4C40-3479-D043-BC06-4A294FB0B0E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96079" y="2019505"/>
                  <a:ext cx="1314271" cy="400110"/>
                </a:xfrm>
                <a:prstGeom prst="rect">
                  <a:avLst/>
                </a:prstGeom>
                <a:blipFill>
                  <a:blip r:embed="rId22"/>
                  <a:stretch>
                    <a:fillRect l="-1923" t="-6061" r="-962" b="-2424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1" name="Straight Arrow Connector 90">
              <a:extLst>
                <a:ext uri="{FF2B5EF4-FFF2-40B4-BE49-F238E27FC236}">
                  <a16:creationId xmlns:a16="http://schemas.microsoft.com/office/drawing/2014/main" id="{0F3116D5-E7E1-1243-A038-09E73F3FCF17}"/>
                </a:ext>
              </a:extLst>
            </p:cNvPr>
            <p:cNvCxnSpPr>
              <a:cxnSpLocks/>
            </p:cNvCxnSpPr>
            <p:nvPr/>
          </p:nvCxnSpPr>
          <p:spPr>
            <a:xfrm>
              <a:off x="2820910" y="2250026"/>
              <a:ext cx="401707" cy="0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Rectangle 91">
                  <a:extLst>
                    <a:ext uri="{FF2B5EF4-FFF2-40B4-BE49-F238E27FC236}">
                      <a16:creationId xmlns:a16="http://schemas.microsoft.com/office/drawing/2014/main" id="{7A23DCA2-247F-4447-BDDF-8B2E0800DBC4}"/>
                    </a:ext>
                  </a:extLst>
                </p:cNvPr>
                <p:cNvSpPr/>
                <p:nvPr/>
              </p:nvSpPr>
              <p:spPr>
                <a:xfrm>
                  <a:off x="7643804" y="1902316"/>
                  <a:ext cx="1302344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0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𝑉𝐾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en-US" sz="2000" dirty="0">
                      <a:solidFill>
                        <a:srgbClr val="0000FF"/>
                      </a:solidFill>
                    </a:rPr>
                    <a:t>,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𝑆𝐾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0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endParaRPr lang="en-US" sz="2000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92" name="Rectangle 91">
                  <a:extLst>
                    <a:ext uri="{FF2B5EF4-FFF2-40B4-BE49-F238E27FC236}">
                      <a16:creationId xmlns:a16="http://schemas.microsoft.com/office/drawing/2014/main" id="{7A23DCA2-247F-4447-BDDF-8B2E0800DB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43804" y="1902316"/>
                  <a:ext cx="1302344" cy="400110"/>
                </a:xfrm>
                <a:prstGeom prst="rect">
                  <a:avLst/>
                </a:prstGeom>
                <a:blipFill>
                  <a:blip r:embed="rId23"/>
                  <a:stretch>
                    <a:fillRect l="-962" t="-6061" r="-962" b="-2424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3" name="Straight Arrow Connector 92">
              <a:extLst>
                <a:ext uri="{FF2B5EF4-FFF2-40B4-BE49-F238E27FC236}">
                  <a16:creationId xmlns:a16="http://schemas.microsoft.com/office/drawing/2014/main" id="{1AAB568F-302C-754D-8694-175E25BE82FD}"/>
                </a:ext>
              </a:extLst>
            </p:cNvPr>
            <p:cNvCxnSpPr>
              <a:cxnSpLocks/>
            </p:cNvCxnSpPr>
            <p:nvPr/>
          </p:nvCxnSpPr>
          <p:spPr>
            <a:xfrm>
              <a:off x="7168635" y="2132837"/>
              <a:ext cx="401707" cy="0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Arrow Connector 93">
              <a:extLst>
                <a:ext uri="{FF2B5EF4-FFF2-40B4-BE49-F238E27FC236}">
                  <a16:creationId xmlns:a16="http://schemas.microsoft.com/office/drawing/2014/main" id="{4F40DAB8-BEB5-7A43-9A32-2BBD0BFD10CC}"/>
                </a:ext>
              </a:extLst>
            </p:cNvPr>
            <p:cNvCxnSpPr>
              <a:cxnSpLocks/>
            </p:cNvCxnSpPr>
            <p:nvPr/>
          </p:nvCxnSpPr>
          <p:spPr>
            <a:xfrm>
              <a:off x="1437383" y="3114141"/>
              <a:ext cx="401707" cy="0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Arrow Connector 94">
              <a:extLst>
                <a:ext uri="{FF2B5EF4-FFF2-40B4-BE49-F238E27FC236}">
                  <a16:creationId xmlns:a16="http://schemas.microsoft.com/office/drawing/2014/main" id="{40BE5401-F863-8649-8B87-3530570D8CE7}"/>
                </a:ext>
              </a:extLst>
            </p:cNvPr>
            <p:cNvCxnSpPr>
              <a:cxnSpLocks/>
            </p:cNvCxnSpPr>
            <p:nvPr/>
          </p:nvCxnSpPr>
          <p:spPr>
            <a:xfrm>
              <a:off x="3857541" y="3114141"/>
              <a:ext cx="401707" cy="0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Arrow Connector 95">
              <a:extLst>
                <a:ext uri="{FF2B5EF4-FFF2-40B4-BE49-F238E27FC236}">
                  <a16:creationId xmlns:a16="http://schemas.microsoft.com/office/drawing/2014/main" id="{AF8AF680-C9B9-C74F-95A8-FB041495DCF5}"/>
                </a:ext>
              </a:extLst>
            </p:cNvPr>
            <p:cNvCxnSpPr>
              <a:cxnSpLocks/>
            </p:cNvCxnSpPr>
            <p:nvPr/>
          </p:nvCxnSpPr>
          <p:spPr>
            <a:xfrm>
              <a:off x="6067783" y="3114141"/>
              <a:ext cx="401707" cy="0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Arrow Connector 96">
              <a:extLst>
                <a:ext uri="{FF2B5EF4-FFF2-40B4-BE49-F238E27FC236}">
                  <a16:creationId xmlns:a16="http://schemas.microsoft.com/office/drawing/2014/main" id="{231CF86B-0A2F-3546-B7B3-D7D4398FB640}"/>
                </a:ext>
              </a:extLst>
            </p:cNvPr>
            <p:cNvCxnSpPr>
              <a:cxnSpLocks/>
            </p:cNvCxnSpPr>
            <p:nvPr/>
          </p:nvCxnSpPr>
          <p:spPr>
            <a:xfrm>
              <a:off x="8496544" y="3114141"/>
              <a:ext cx="401707" cy="0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Rectangle 97">
                  <a:extLst>
                    <a:ext uri="{FF2B5EF4-FFF2-40B4-BE49-F238E27FC236}">
                      <a16:creationId xmlns:a16="http://schemas.microsoft.com/office/drawing/2014/main" id="{E9542B9E-59D5-C644-B90B-8F9FF33F18E8}"/>
                    </a:ext>
                  </a:extLst>
                </p:cNvPr>
                <p:cNvSpPr/>
                <p:nvPr/>
              </p:nvSpPr>
              <p:spPr>
                <a:xfrm>
                  <a:off x="1908346" y="2901031"/>
                  <a:ext cx="434734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lang="en-US" sz="2000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98" name="Rectangle 97">
                  <a:extLst>
                    <a:ext uri="{FF2B5EF4-FFF2-40B4-BE49-F238E27FC236}">
                      <a16:creationId xmlns:a16="http://schemas.microsoft.com/office/drawing/2014/main" id="{E9542B9E-59D5-C644-B90B-8F9FF33F18E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08346" y="2901031"/>
                  <a:ext cx="434734" cy="400110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Rectangle 98">
                  <a:extLst>
                    <a:ext uri="{FF2B5EF4-FFF2-40B4-BE49-F238E27FC236}">
                      <a16:creationId xmlns:a16="http://schemas.microsoft.com/office/drawing/2014/main" id="{00D118CE-EAD4-0548-9DAA-4DA0687C19D5}"/>
                    </a:ext>
                  </a:extLst>
                </p:cNvPr>
                <p:cNvSpPr/>
                <p:nvPr/>
              </p:nvSpPr>
              <p:spPr>
                <a:xfrm>
                  <a:off x="4290657" y="2897834"/>
                  <a:ext cx="434734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lang="en-US" sz="2000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99" name="Rectangle 98">
                  <a:extLst>
                    <a:ext uri="{FF2B5EF4-FFF2-40B4-BE49-F238E27FC236}">
                      <a16:creationId xmlns:a16="http://schemas.microsoft.com/office/drawing/2014/main" id="{00D118CE-EAD4-0548-9DAA-4DA0687C19D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90657" y="2897834"/>
                  <a:ext cx="434734" cy="400110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0" name="Rectangle 99">
                  <a:extLst>
                    <a:ext uri="{FF2B5EF4-FFF2-40B4-BE49-F238E27FC236}">
                      <a16:creationId xmlns:a16="http://schemas.microsoft.com/office/drawing/2014/main" id="{4ACD16BE-1E31-3E40-A916-2D38A58413E1}"/>
                    </a:ext>
                  </a:extLst>
                </p:cNvPr>
                <p:cNvSpPr/>
                <p:nvPr/>
              </p:nvSpPr>
              <p:spPr>
                <a:xfrm>
                  <a:off x="6435889" y="2877494"/>
                  <a:ext cx="434734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lang="en-US" sz="2000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100" name="Rectangle 99">
                  <a:extLst>
                    <a:ext uri="{FF2B5EF4-FFF2-40B4-BE49-F238E27FC236}">
                      <a16:creationId xmlns:a16="http://schemas.microsoft.com/office/drawing/2014/main" id="{4ACD16BE-1E31-3E40-A916-2D38A58413E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35889" y="2877494"/>
                  <a:ext cx="434734" cy="400110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1" name="Rectangle 100">
                  <a:extLst>
                    <a:ext uri="{FF2B5EF4-FFF2-40B4-BE49-F238E27FC236}">
                      <a16:creationId xmlns:a16="http://schemas.microsoft.com/office/drawing/2014/main" id="{676563B9-E498-B749-8434-11AAC8F71C27}"/>
                    </a:ext>
                  </a:extLst>
                </p:cNvPr>
                <p:cNvSpPr/>
                <p:nvPr/>
              </p:nvSpPr>
              <p:spPr>
                <a:xfrm>
                  <a:off x="8820472" y="2914086"/>
                  <a:ext cx="434734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lang="en-US" sz="2000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101" name="Rectangle 100">
                  <a:extLst>
                    <a:ext uri="{FF2B5EF4-FFF2-40B4-BE49-F238E27FC236}">
                      <a16:creationId xmlns:a16="http://schemas.microsoft.com/office/drawing/2014/main" id="{676563B9-E498-B749-8434-11AAC8F71C2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20472" y="2914086"/>
                  <a:ext cx="434734" cy="400110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342619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tangle 77">
            <a:extLst>
              <a:ext uri="{FF2B5EF4-FFF2-40B4-BE49-F238E27FC236}">
                <a16:creationId xmlns:a16="http://schemas.microsoft.com/office/drawing/2014/main" id="{4A1836BE-6428-624D-9CD0-8A1CCAC18109}"/>
              </a:ext>
            </a:extLst>
          </p:cNvPr>
          <p:cNvSpPr/>
          <p:nvPr/>
        </p:nvSpPr>
        <p:spPr>
          <a:xfrm>
            <a:off x="532711" y="4632190"/>
            <a:ext cx="8086983" cy="2153802"/>
          </a:xfrm>
          <a:prstGeom prst="rect">
            <a:avLst/>
          </a:prstGeom>
          <a:solidFill>
            <a:schemeClr val="accent1">
              <a:lumMod val="20000"/>
              <a:lumOff val="80000"/>
              <a:alpha val="3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1058936" y="257430"/>
            <a:ext cx="3621247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Step 3.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1BD3684-E7F9-7C47-BD2F-A5A7554CF530}"/>
              </a:ext>
            </a:extLst>
          </p:cNvPr>
          <p:cNvSpPr/>
          <p:nvPr/>
        </p:nvSpPr>
        <p:spPr>
          <a:xfrm>
            <a:off x="3641790" y="410724"/>
            <a:ext cx="47997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ea typeface="American Typewriter" charset="0"/>
                <a:cs typeface="American Typewriter" charset="0"/>
              </a:rPr>
              <a:t>Pseudorandom Signature Trees.</a:t>
            </a:r>
            <a:endParaRPr lang="en-US" dirty="0"/>
          </a:p>
        </p:txBody>
      </p:sp>
      <p:sp>
        <p:nvSpPr>
          <p:cNvPr id="86" name="Rectangle 63">
            <a:extLst>
              <a:ext uri="{FF2B5EF4-FFF2-40B4-BE49-F238E27FC236}">
                <a16:creationId xmlns:a16="http://schemas.microsoft.com/office/drawing/2014/main" id="{99BE868D-1EC7-E446-8C18-CD632032A291}"/>
              </a:ext>
            </a:extLst>
          </p:cNvPr>
          <p:cNvSpPr txBox="1">
            <a:spLocks noChangeArrowheads="1"/>
          </p:cNvSpPr>
          <p:nvPr/>
        </p:nvSpPr>
        <p:spPr>
          <a:xfrm>
            <a:off x="683568" y="4634904"/>
            <a:ext cx="6466567" cy="5222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latin typeface="+mn-lt"/>
                <a:ea typeface="American Typewriter" charset="0"/>
                <a:cs typeface="American Typewriter" charset="0"/>
              </a:rPr>
              <a:t>Tree of pseudorandom values: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63">
                <a:extLst>
                  <a:ext uri="{FF2B5EF4-FFF2-40B4-BE49-F238E27FC236}">
                    <a16:creationId xmlns:a16="http://schemas.microsoft.com/office/drawing/2014/main" id="{C1951781-1DD6-3C40-A93A-16ACAD4CA373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741423" y="5733256"/>
                <a:ext cx="7037854" cy="43792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dirty="0"/>
                  <a:t>Populate the nodes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𝑃𝑅𝐹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5" name="Rectangle 63">
                <a:extLst>
                  <a:ext uri="{FF2B5EF4-FFF2-40B4-BE49-F238E27FC236}">
                    <a16:creationId xmlns:a16="http://schemas.microsoft.com/office/drawing/2014/main" id="{C1951781-1DD6-3C40-A93A-16ACAD4CA3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423" y="5733256"/>
                <a:ext cx="7037854" cy="437926"/>
              </a:xfrm>
              <a:prstGeom prst="rect">
                <a:avLst/>
              </a:prstGeom>
              <a:blipFill>
                <a:blip r:embed="rId3"/>
                <a:stretch>
                  <a:fillRect l="-1802" t="-22857" b="-4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63">
                <a:extLst>
                  <a:ext uri="{FF2B5EF4-FFF2-40B4-BE49-F238E27FC236}">
                    <a16:creationId xmlns:a16="http://schemas.microsoft.com/office/drawing/2014/main" id="{BF11F57C-8229-874D-94B4-FBEC6EC499DE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697045" y="5223322"/>
                <a:ext cx="5322303" cy="43792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The signing key is a PRF key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𝐾</m:t>
                    </m:r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6" name="Rectangle 63">
                <a:extLst>
                  <a:ext uri="{FF2B5EF4-FFF2-40B4-BE49-F238E27FC236}">
                    <a16:creationId xmlns:a16="http://schemas.microsoft.com/office/drawing/2014/main" id="{BF11F57C-8229-874D-94B4-FBEC6EC499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045" y="5223322"/>
                <a:ext cx="5322303" cy="437926"/>
              </a:xfrm>
              <a:prstGeom prst="rect">
                <a:avLst/>
              </a:prstGeom>
              <a:blipFill>
                <a:blip r:embed="rId4"/>
                <a:stretch>
                  <a:fillRect l="-2381" t="-22857" b="-4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5B6010FD-CC71-8E4F-A229-C380E8CD03DC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741423" y="6237312"/>
                <a:ext cx="7992888" cy="43792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dirty="0"/>
                  <a:t>Use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to derive the keys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𝑉𝐾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𝑆𝐾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𝐺𝑒𝑛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ea typeface="American Typewriter" charset="0"/>
                    <a:cs typeface="American Typewriter" charset="0"/>
                  </a:rPr>
                  <a:t>.</a:t>
                </a:r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5B6010FD-CC71-8E4F-A229-C380E8CD03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423" y="6237312"/>
                <a:ext cx="7992888" cy="437926"/>
              </a:xfrm>
              <a:prstGeom prst="rect">
                <a:avLst/>
              </a:prstGeom>
              <a:blipFill>
                <a:blip r:embed="rId5"/>
                <a:stretch>
                  <a:fillRect l="-1587" t="-22857" b="-4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1BF7FFCE-6DBD-BB45-B982-46989C76D442}"/>
                  </a:ext>
                </a:extLst>
              </p:cNvPr>
              <p:cNvSpPr/>
              <p:nvPr/>
            </p:nvSpPr>
            <p:spPr>
              <a:xfrm>
                <a:off x="2233318" y="1911362"/>
                <a:ext cx="87107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𝑉</m:t>
                          </m:r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1BF7FFCE-6DBD-BB45-B982-46989C76D4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3318" y="1911362"/>
                <a:ext cx="871072" cy="523220"/>
              </a:xfrm>
              <a:prstGeom prst="rect">
                <a:avLst/>
              </a:prstGeom>
              <a:blipFill>
                <a:blip r:embed="rId6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2" name="Group 81">
            <a:extLst>
              <a:ext uri="{FF2B5EF4-FFF2-40B4-BE49-F238E27FC236}">
                <a16:creationId xmlns:a16="http://schemas.microsoft.com/office/drawing/2014/main" id="{B0526419-C701-B94D-AA89-E2C7B0E71D48}"/>
              </a:ext>
            </a:extLst>
          </p:cNvPr>
          <p:cNvGrpSpPr/>
          <p:nvPr/>
        </p:nvGrpSpPr>
        <p:grpSpPr>
          <a:xfrm>
            <a:off x="3027478" y="1022186"/>
            <a:ext cx="3587405" cy="973937"/>
            <a:chOff x="2224507" y="1720334"/>
            <a:chExt cx="3587405" cy="97393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Rectangle 82">
                  <a:extLst>
                    <a:ext uri="{FF2B5EF4-FFF2-40B4-BE49-F238E27FC236}">
                      <a16:creationId xmlns:a16="http://schemas.microsoft.com/office/drawing/2014/main" id="{C10F3BED-202A-4744-A7F5-4EFF3EA13F82}"/>
                    </a:ext>
                  </a:extLst>
                </p:cNvPr>
                <p:cNvSpPr/>
                <p:nvPr/>
              </p:nvSpPr>
              <p:spPr>
                <a:xfrm>
                  <a:off x="3653565" y="1720334"/>
                  <a:ext cx="87934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𝜖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3" name="Rectangle 82">
                  <a:extLst>
                    <a:ext uri="{FF2B5EF4-FFF2-40B4-BE49-F238E27FC236}">
                      <a16:creationId xmlns:a16="http://schemas.microsoft.com/office/drawing/2014/main" id="{C10F3BED-202A-4744-A7F5-4EFF3EA13F8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53565" y="1720334"/>
                  <a:ext cx="879343" cy="52322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4" name="Straight Arrow Connector 83">
              <a:extLst>
                <a:ext uri="{FF2B5EF4-FFF2-40B4-BE49-F238E27FC236}">
                  <a16:creationId xmlns:a16="http://schemas.microsoft.com/office/drawing/2014/main" id="{590CBE88-D68C-D842-A301-F8226205DED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24507" y="2259124"/>
              <a:ext cx="1760209" cy="43514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Arrow Connector 84">
              <a:extLst>
                <a:ext uri="{FF2B5EF4-FFF2-40B4-BE49-F238E27FC236}">
                  <a16:creationId xmlns:a16="http://schemas.microsoft.com/office/drawing/2014/main" id="{27E71120-1607-2046-B9D9-D93491449516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19" y="2253793"/>
              <a:ext cx="1685793" cy="43361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4549EF9C-5D09-094C-857A-6C606EDF492B}"/>
                  </a:ext>
                </a:extLst>
              </p:cNvPr>
              <p:cNvSpPr/>
              <p:nvPr/>
            </p:nvSpPr>
            <p:spPr>
              <a:xfrm>
                <a:off x="6653256" y="1844164"/>
                <a:ext cx="87107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𝑉</m:t>
                          </m:r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4549EF9C-5D09-094C-857A-6C606EDF49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3256" y="1844164"/>
                <a:ext cx="871072" cy="523220"/>
              </a:xfrm>
              <a:prstGeom prst="rect">
                <a:avLst/>
              </a:prstGeom>
              <a:blipFill>
                <a:blip r:embed="rId8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A9104CD3-7280-F944-92C4-C08A4903D24A}"/>
              </a:ext>
            </a:extLst>
          </p:cNvPr>
          <p:cNvCxnSpPr>
            <a:cxnSpLocks/>
          </p:cNvCxnSpPr>
          <p:nvPr/>
        </p:nvCxnSpPr>
        <p:spPr>
          <a:xfrm flipH="1">
            <a:off x="1406179" y="2446228"/>
            <a:ext cx="1138377" cy="33764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5260B5C0-57A4-4C41-B1B4-DADC7501F666}"/>
              </a:ext>
            </a:extLst>
          </p:cNvPr>
          <p:cNvCxnSpPr>
            <a:cxnSpLocks/>
          </p:cNvCxnSpPr>
          <p:nvPr/>
        </p:nvCxnSpPr>
        <p:spPr>
          <a:xfrm>
            <a:off x="2665366" y="2442998"/>
            <a:ext cx="988199" cy="36729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481C088C-D096-FF45-8484-6A64E341B884}"/>
              </a:ext>
            </a:extLst>
          </p:cNvPr>
          <p:cNvCxnSpPr>
            <a:cxnSpLocks/>
          </p:cNvCxnSpPr>
          <p:nvPr/>
        </p:nvCxnSpPr>
        <p:spPr>
          <a:xfrm flipH="1">
            <a:off x="5785108" y="2421304"/>
            <a:ext cx="1057977" cy="40743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5D8E2A85-A621-6146-92D9-BE42C5FCFB5A}"/>
              </a:ext>
            </a:extLst>
          </p:cNvPr>
          <p:cNvCxnSpPr>
            <a:cxnSpLocks/>
          </p:cNvCxnSpPr>
          <p:nvPr/>
        </p:nvCxnSpPr>
        <p:spPr>
          <a:xfrm>
            <a:off x="6963895" y="2418074"/>
            <a:ext cx="1341493" cy="41066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DB4125F6-19F6-6B4E-A8E1-8E2F8FD0698C}"/>
              </a:ext>
            </a:extLst>
          </p:cNvPr>
          <p:cNvGrpSpPr/>
          <p:nvPr/>
        </p:nvGrpSpPr>
        <p:grpSpPr>
          <a:xfrm>
            <a:off x="-36512" y="2783874"/>
            <a:ext cx="2351223" cy="1478488"/>
            <a:chOff x="467544" y="3429000"/>
            <a:chExt cx="2351223" cy="147848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5" name="Rectangle 104">
                  <a:extLst>
                    <a:ext uri="{FF2B5EF4-FFF2-40B4-BE49-F238E27FC236}">
                      <a16:creationId xmlns:a16="http://schemas.microsoft.com/office/drawing/2014/main" id="{649871B7-CA53-7E49-9F94-254C07911DA3}"/>
                    </a:ext>
                  </a:extLst>
                </p:cNvPr>
                <p:cNvSpPr/>
                <p:nvPr/>
              </p:nvSpPr>
              <p:spPr>
                <a:xfrm>
                  <a:off x="1298330" y="3429000"/>
                  <a:ext cx="1031629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5" name="Rectangle 104">
                  <a:extLst>
                    <a:ext uri="{FF2B5EF4-FFF2-40B4-BE49-F238E27FC236}">
                      <a16:creationId xmlns:a16="http://schemas.microsoft.com/office/drawing/2014/main" id="{649871B7-CA53-7E49-9F94-254C07911DA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8330" y="3429000"/>
                  <a:ext cx="1031629" cy="523220"/>
                </a:xfrm>
                <a:prstGeom prst="rect">
                  <a:avLst/>
                </a:prstGeom>
                <a:blipFill>
                  <a:blip r:embed="rId9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6" name="Straight Arrow Connector 105">
              <a:extLst>
                <a:ext uri="{FF2B5EF4-FFF2-40B4-BE49-F238E27FC236}">
                  <a16:creationId xmlns:a16="http://schemas.microsoft.com/office/drawing/2014/main" id="{00133E65-85C7-6F4C-A384-063E3D3303F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54314" y="4008294"/>
              <a:ext cx="414132" cy="37597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Arrow Connector 106">
              <a:extLst>
                <a:ext uri="{FF2B5EF4-FFF2-40B4-BE49-F238E27FC236}">
                  <a16:creationId xmlns:a16="http://schemas.microsoft.com/office/drawing/2014/main" id="{4B3BF798-137C-9F4A-AA26-8D1F95895F54}"/>
                </a:ext>
              </a:extLst>
            </p:cNvPr>
            <p:cNvCxnSpPr>
              <a:cxnSpLocks/>
            </p:cNvCxnSpPr>
            <p:nvPr/>
          </p:nvCxnSpPr>
          <p:spPr>
            <a:xfrm>
              <a:off x="1689256" y="4005064"/>
              <a:ext cx="401162" cy="37920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8" name="Rectangle 107">
                  <a:extLst>
                    <a:ext uri="{FF2B5EF4-FFF2-40B4-BE49-F238E27FC236}">
                      <a16:creationId xmlns:a16="http://schemas.microsoft.com/office/drawing/2014/main" id="{49C5E00F-3AA6-234A-9A51-8F312DB99829}"/>
                    </a:ext>
                  </a:extLst>
                </p:cNvPr>
                <p:cNvSpPr/>
                <p:nvPr/>
              </p:nvSpPr>
              <p:spPr>
                <a:xfrm>
                  <a:off x="467544" y="4384268"/>
                  <a:ext cx="1183914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000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8" name="Rectangle 107">
                  <a:extLst>
                    <a:ext uri="{FF2B5EF4-FFF2-40B4-BE49-F238E27FC236}">
                      <a16:creationId xmlns:a16="http://schemas.microsoft.com/office/drawing/2014/main" id="{49C5E00F-3AA6-234A-9A51-8F312DB9982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544" y="4384268"/>
                  <a:ext cx="1183914" cy="523220"/>
                </a:xfrm>
                <a:prstGeom prst="rect">
                  <a:avLst/>
                </a:prstGeom>
                <a:blipFill>
                  <a:blip r:embed="rId10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9" name="Rectangle 108">
                  <a:extLst>
                    <a:ext uri="{FF2B5EF4-FFF2-40B4-BE49-F238E27FC236}">
                      <a16:creationId xmlns:a16="http://schemas.microsoft.com/office/drawing/2014/main" id="{0E709B2B-114F-524E-9154-C6756E4288DC}"/>
                    </a:ext>
                  </a:extLst>
                </p:cNvPr>
                <p:cNvSpPr/>
                <p:nvPr/>
              </p:nvSpPr>
              <p:spPr>
                <a:xfrm>
                  <a:off x="1634853" y="4384268"/>
                  <a:ext cx="1183914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001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9" name="Rectangle 108">
                  <a:extLst>
                    <a:ext uri="{FF2B5EF4-FFF2-40B4-BE49-F238E27FC236}">
                      <a16:creationId xmlns:a16="http://schemas.microsoft.com/office/drawing/2014/main" id="{0E709B2B-114F-524E-9154-C6756E4288D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4853" y="4384268"/>
                  <a:ext cx="1183914" cy="523220"/>
                </a:xfrm>
                <a:prstGeom prst="rect">
                  <a:avLst/>
                </a:prstGeom>
                <a:blipFill>
                  <a:blip r:embed="rId11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7FF9C24B-3D1A-0643-A0FC-F85FD09531CC}"/>
              </a:ext>
            </a:extLst>
          </p:cNvPr>
          <p:cNvGrpSpPr/>
          <p:nvPr/>
        </p:nvGrpSpPr>
        <p:grpSpPr>
          <a:xfrm>
            <a:off x="2435521" y="2810296"/>
            <a:ext cx="2351223" cy="1478488"/>
            <a:chOff x="467544" y="3429000"/>
            <a:chExt cx="2351223" cy="147848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1" name="Rectangle 110">
                  <a:extLst>
                    <a:ext uri="{FF2B5EF4-FFF2-40B4-BE49-F238E27FC236}">
                      <a16:creationId xmlns:a16="http://schemas.microsoft.com/office/drawing/2014/main" id="{BCB2E33F-8AFC-0545-9B9B-310A70E3525F}"/>
                    </a:ext>
                  </a:extLst>
                </p:cNvPr>
                <p:cNvSpPr/>
                <p:nvPr/>
              </p:nvSpPr>
              <p:spPr>
                <a:xfrm>
                  <a:off x="1298330" y="3429000"/>
                  <a:ext cx="1031629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1" name="Rectangle 110">
                  <a:extLst>
                    <a:ext uri="{FF2B5EF4-FFF2-40B4-BE49-F238E27FC236}">
                      <a16:creationId xmlns:a16="http://schemas.microsoft.com/office/drawing/2014/main" id="{BCB2E33F-8AFC-0545-9B9B-310A70E3525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8330" y="3429000"/>
                  <a:ext cx="1031629" cy="523220"/>
                </a:xfrm>
                <a:prstGeom prst="rect">
                  <a:avLst/>
                </a:prstGeom>
                <a:blipFill>
                  <a:blip r:embed="rId12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2" name="Straight Arrow Connector 111">
              <a:extLst>
                <a:ext uri="{FF2B5EF4-FFF2-40B4-BE49-F238E27FC236}">
                  <a16:creationId xmlns:a16="http://schemas.microsoft.com/office/drawing/2014/main" id="{FC2DFD85-E982-DF4B-AEA8-9CDCCB2BD50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54314" y="4008294"/>
              <a:ext cx="414132" cy="37597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Arrow Connector 112">
              <a:extLst>
                <a:ext uri="{FF2B5EF4-FFF2-40B4-BE49-F238E27FC236}">
                  <a16:creationId xmlns:a16="http://schemas.microsoft.com/office/drawing/2014/main" id="{A7751592-9091-114E-BC10-86CEE2D42496}"/>
                </a:ext>
              </a:extLst>
            </p:cNvPr>
            <p:cNvCxnSpPr>
              <a:cxnSpLocks/>
            </p:cNvCxnSpPr>
            <p:nvPr/>
          </p:nvCxnSpPr>
          <p:spPr>
            <a:xfrm>
              <a:off x="1689256" y="4005064"/>
              <a:ext cx="401162" cy="37920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4" name="Rectangle 113">
                  <a:extLst>
                    <a:ext uri="{FF2B5EF4-FFF2-40B4-BE49-F238E27FC236}">
                      <a16:creationId xmlns:a16="http://schemas.microsoft.com/office/drawing/2014/main" id="{D3D1BFF6-838C-984B-9C44-238688EAAA37}"/>
                    </a:ext>
                  </a:extLst>
                </p:cNvPr>
                <p:cNvSpPr/>
                <p:nvPr/>
              </p:nvSpPr>
              <p:spPr>
                <a:xfrm>
                  <a:off x="467544" y="4384268"/>
                  <a:ext cx="1183914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010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4" name="Rectangle 113">
                  <a:extLst>
                    <a:ext uri="{FF2B5EF4-FFF2-40B4-BE49-F238E27FC236}">
                      <a16:creationId xmlns:a16="http://schemas.microsoft.com/office/drawing/2014/main" id="{D3D1BFF6-838C-984B-9C44-238688EAAA3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544" y="4384268"/>
                  <a:ext cx="1183914" cy="523220"/>
                </a:xfrm>
                <a:prstGeom prst="rect">
                  <a:avLst/>
                </a:prstGeom>
                <a:blipFill>
                  <a:blip r:embed="rId13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5" name="Rectangle 114">
                  <a:extLst>
                    <a:ext uri="{FF2B5EF4-FFF2-40B4-BE49-F238E27FC236}">
                      <a16:creationId xmlns:a16="http://schemas.microsoft.com/office/drawing/2014/main" id="{A95CFBCB-FE15-1644-86D1-325EAB61F724}"/>
                    </a:ext>
                  </a:extLst>
                </p:cNvPr>
                <p:cNvSpPr/>
                <p:nvPr/>
              </p:nvSpPr>
              <p:spPr>
                <a:xfrm>
                  <a:off x="1634853" y="4384268"/>
                  <a:ext cx="1183914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011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5" name="Rectangle 114">
                  <a:extLst>
                    <a:ext uri="{FF2B5EF4-FFF2-40B4-BE49-F238E27FC236}">
                      <a16:creationId xmlns:a16="http://schemas.microsoft.com/office/drawing/2014/main" id="{A95CFBCB-FE15-1644-86D1-325EAB61F72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4853" y="4384268"/>
                  <a:ext cx="1183914" cy="523220"/>
                </a:xfrm>
                <a:prstGeom prst="rect">
                  <a:avLst/>
                </a:prstGeom>
                <a:blipFill>
                  <a:blip r:embed="rId14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D223927E-8B22-2C43-8CF9-3B9C4894155B}"/>
              </a:ext>
            </a:extLst>
          </p:cNvPr>
          <p:cNvGrpSpPr/>
          <p:nvPr/>
        </p:nvGrpSpPr>
        <p:grpSpPr>
          <a:xfrm>
            <a:off x="4645763" y="2855882"/>
            <a:ext cx="2342952" cy="1478488"/>
            <a:chOff x="467544" y="3429000"/>
            <a:chExt cx="2342952" cy="147848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7" name="Rectangle 116">
                  <a:extLst>
                    <a:ext uri="{FF2B5EF4-FFF2-40B4-BE49-F238E27FC236}">
                      <a16:creationId xmlns:a16="http://schemas.microsoft.com/office/drawing/2014/main" id="{5AD3E6C2-28DA-5D46-80BE-517926E11363}"/>
                    </a:ext>
                  </a:extLst>
                </p:cNvPr>
                <p:cNvSpPr/>
                <p:nvPr/>
              </p:nvSpPr>
              <p:spPr>
                <a:xfrm>
                  <a:off x="1298330" y="3429000"/>
                  <a:ext cx="1023357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7" name="Rectangle 116">
                  <a:extLst>
                    <a:ext uri="{FF2B5EF4-FFF2-40B4-BE49-F238E27FC236}">
                      <a16:creationId xmlns:a16="http://schemas.microsoft.com/office/drawing/2014/main" id="{5AD3E6C2-28DA-5D46-80BE-517926E1136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8330" y="3429000"/>
                  <a:ext cx="1023357" cy="523220"/>
                </a:xfrm>
                <a:prstGeom prst="rect">
                  <a:avLst/>
                </a:prstGeom>
                <a:blipFill>
                  <a:blip r:embed="rId15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8" name="Straight Arrow Connector 117">
              <a:extLst>
                <a:ext uri="{FF2B5EF4-FFF2-40B4-BE49-F238E27FC236}">
                  <a16:creationId xmlns:a16="http://schemas.microsoft.com/office/drawing/2014/main" id="{56F08AB3-482C-9143-8CEE-52BEEFB2DBE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54314" y="4008294"/>
              <a:ext cx="414132" cy="37597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Arrow Connector 118">
              <a:extLst>
                <a:ext uri="{FF2B5EF4-FFF2-40B4-BE49-F238E27FC236}">
                  <a16:creationId xmlns:a16="http://schemas.microsoft.com/office/drawing/2014/main" id="{95197684-2EB3-4049-885E-78AD5A891866}"/>
                </a:ext>
              </a:extLst>
            </p:cNvPr>
            <p:cNvCxnSpPr>
              <a:cxnSpLocks/>
            </p:cNvCxnSpPr>
            <p:nvPr/>
          </p:nvCxnSpPr>
          <p:spPr>
            <a:xfrm>
              <a:off x="1689256" y="4005064"/>
              <a:ext cx="401162" cy="37920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0" name="Rectangle 119">
                  <a:extLst>
                    <a:ext uri="{FF2B5EF4-FFF2-40B4-BE49-F238E27FC236}">
                      <a16:creationId xmlns:a16="http://schemas.microsoft.com/office/drawing/2014/main" id="{30B86BDD-9F06-6C46-8EB0-E7709F2A6124}"/>
                    </a:ext>
                  </a:extLst>
                </p:cNvPr>
                <p:cNvSpPr/>
                <p:nvPr/>
              </p:nvSpPr>
              <p:spPr>
                <a:xfrm>
                  <a:off x="467544" y="4384268"/>
                  <a:ext cx="117564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100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0" name="Rectangle 119">
                  <a:extLst>
                    <a:ext uri="{FF2B5EF4-FFF2-40B4-BE49-F238E27FC236}">
                      <a16:creationId xmlns:a16="http://schemas.microsoft.com/office/drawing/2014/main" id="{30B86BDD-9F06-6C46-8EB0-E7709F2A612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544" y="4384268"/>
                  <a:ext cx="1175643" cy="523220"/>
                </a:xfrm>
                <a:prstGeom prst="rect">
                  <a:avLst/>
                </a:prstGeom>
                <a:blipFill>
                  <a:blip r:embed="rId16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1" name="Rectangle 120">
                  <a:extLst>
                    <a:ext uri="{FF2B5EF4-FFF2-40B4-BE49-F238E27FC236}">
                      <a16:creationId xmlns:a16="http://schemas.microsoft.com/office/drawing/2014/main" id="{F468EA66-CB54-3B45-B3CB-813F441C4743}"/>
                    </a:ext>
                  </a:extLst>
                </p:cNvPr>
                <p:cNvSpPr/>
                <p:nvPr/>
              </p:nvSpPr>
              <p:spPr>
                <a:xfrm>
                  <a:off x="1634853" y="4384268"/>
                  <a:ext cx="117564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101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1" name="Rectangle 120">
                  <a:extLst>
                    <a:ext uri="{FF2B5EF4-FFF2-40B4-BE49-F238E27FC236}">
                      <a16:creationId xmlns:a16="http://schemas.microsoft.com/office/drawing/2014/main" id="{F468EA66-CB54-3B45-B3CB-813F441C474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4853" y="4384268"/>
                  <a:ext cx="1175643" cy="523220"/>
                </a:xfrm>
                <a:prstGeom prst="rect">
                  <a:avLst/>
                </a:prstGeom>
                <a:blipFill>
                  <a:blip r:embed="rId17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97A7F7C6-86FB-8B40-BF83-5723483C2852}"/>
              </a:ext>
            </a:extLst>
          </p:cNvPr>
          <p:cNvGrpSpPr/>
          <p:nvPr/>
        </p:nvGrpSpPr>
        <p:grpSpPr>
          <a:xfrm>
            <a:off x="6855982" y="2882304"/>
            <a:ext cx="2342952" cy="1478488"/>
            <a:chOff x="467544" y="3429000"/>
            <a:chExt cx="2342952" cy="147848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3" name="Rectangle 122">
                  <a:extLst>
                    <a:ext uri="{FF2B5EF4-FFF2-40B4-BE49-F238E27FC236}">
                      <a16:creationId xmlns:a16="http://schemas.microsoft.com/office/drawing/2014/main" id="{9423689C-CAA8-C241-A70F-651B5362B37B}"/>
                    </a:ext>
                  </a:extLst>
                </p:cNvPr>
                <p:cNvSpPr/>
                <p:nvPr/>
              </p:nvSpPr>
              <p:spPr>
                <a:xfrm>
                  <a:off x="1298330" y="3429000"/>
                  <a:ext cx="1023357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3" name="Rectangle 122">
                  <a:extLst>
                    <a:ext uri="{FF2B5EF4-FFF2-40B4-BE49-F238E27FC236}">
                      <a16:creationId xmlns:a16="http://schemas.microsoft.com/office/drawing/2014/main" id="{9423689C-CAA8-C241-A70F-651B5362B37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8330" y="3429000"/>
                  <a:ext cx="1023357" cy="523220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4" name="Straight Arrow Connector 123">
              <a:extLst>
                <a:ext uri="{FF2B5EF4-FFF2-40B4-BE49-F238E27FC236}">
                  <a16:creationId xmlns:a16="http://schemas.microsoft.com/office/drawing/2014/main" id="{B0B12294-C46F-3D4C-9077-1FD5F695691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54314" y="4008294"/>
              <a:ext cx="414132" cy="37597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Arrow Connector 124">
              <a:extLst>
                <a:ext uri="{FF2B5EF4-FFF2-40B4-BE49-F238E27FC236}">
                  <a16:creationId xmlns:a16="http://schemas.microsoft.com/office/drawing/2014/main" id="{BB9CD0EE-26F1-FC47-B336-309EB153E1F6}"/>
                </a:ext>
              </a:extLst>
            </p:cNvPr>
            <p:cNvCxnSpPr>
              <a:cxnSpLocks/>
            </p:cNvCxnSpPr>
            <p:nvPr/>
          </p:nvCxnSpPr>
          <p:spPr>
            <a:xfrm>
              <a:off x="1689256" y="4005064"/>
              <a:ext cx="401162" cy="37920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6" name="Rectangle 125">
                  <a:extLst>
                    <a:ext uri="{FF2B5EF4-FFF2-40B4-BE49-F238E27FC236}">
                      <a16:creationId xmlns:a16="http://schemas.microsoft.com/office/drawing/2014/main" id="{2F224F33-705A-6442-B25A-CB1353C4E534}"/>
                    </a:ext>
                  </a:extLst>
                </p:cNvPr>
                <p:cNvSpPr/>
                <p:nvPr/>
              </p:nvSpPr>
              <p:spPr>
                <a:xfrm>
                  <a:off x="467544" y="4384268"/>
                  <a:ext cx="117564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110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6" name="Rectangle 125">
                  <a:extLst>
                    <a:ext uri="{FF2B5EF4-FFF2-40B4-BE49-F238E27FC236}">
                      <a16:creationId xmlns:a16="http://schemas.microsoft.com/office/drawing/2014/main" id="{2F224F33-705A-6442-B25A-CB1353C4E53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544" y="4384268"/>
                  <a:ext cx="1175643" cy="523220"/>
                </a:xfrm>
                <a:prstGeom prst="rect">
                  <a:avLst/>
                </a:prstGeom>
                <a:blipFill>
                  <a:blip r:embed="rId19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7" name="Rectangle 126">
                  <a:extLst>
                    <a:ext uri="{FF2B5EF4-FFF2-40B4-BE49-F238E27FC236}">
                      <a16:creationId xmlns:a16="http://schemas.microsoft.com/office/drawing/2014/main" id="{F797B727-9FB5-C340-9498-112C2CAAB0A9}"/>
                    </a:ext>
                  </a:extLst>
                </p:cNvPr>
                <p:cNvSpPr/>
                <p:nvPr/>
              </p:nvSpPr>
              <p:spPr>
                <a:xfrm>
                  <a:off x="1634853" y="4384268"/>
                  <a:ext cx="117564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111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7" name="Rectangle 126">
                  <a:extLst>
                    <a:ext uri="{FF2B5EF4-FFF2-40B4-BE49-F238E27FC236}">
                      <a16:creationId xmlns:a16="http://schemas.microsoft.com/office/drawing/2014/main" id="{F797B727-9FB5-C340-9498-112C2CAAB0A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4853" y="4384268"/>
                  <a:ext cx="1175643" cy="523220"/>
                </a:xfrm>
                <a:prstGeom prst="rect">
                  <a:avLst/>
                </a:prstGeom>
                <a:blipFill>
                  <a:blip r:embed="rId20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C5FBB833-07EF-4745-AD76-C7C61D8815AB}"/>
              </a:ext>
            </a:extLst>
          </p:cNvPr>
          <p:cNvGrpSpPr/>
          <p:nvPr/>
        </p:nvGrpSpPr>
        <p:grpSpPr>
          <a:xfrm>
            <a:off x="-324544" y="908720"/>
            <a:ext cx="9145016" cy="3312184"/>
            <a:chOff x="-36512" y="1022186"/>
            <a:chExt cx="9145016" cy="331218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6" name="Rectangle 145">
                  <a:extLst>
                    <a:ext uri="{FF2B5EF4-FFF2-40B4-BE49-F238E27FC236}">
                      <a16:creationId xmlns:a16="http://schemas.microsoft.com/office/drawing/2014/main" id="{015372A6-BC7F-DB4D-A938-B5FD445E8E0E}"/>
                    </a:ext>
                  </a:extLst>
                </p:cNvPr>
                <p:cNvSpPr/>
                <p:nvPr/>
              </p:nvSpPr>
              <p:spPr>
                <a:xfrm>
                  <a:off x="2233318" y="1911362"/>
                  <a:ext cx="565668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bg1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46" name="Rectangle 145">
                  <a:extLst>
                    <a:ext uri="{FF2B5EF4-FFF2-40B4-BE49-F238E27FC236}">
                      <a16:creationId xmlns:a16="http://schemas.microsoft.com/office/drawing/2014/main" id="{015372A6-BC7F-DB4D-A938-B5FD445E8E0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33318" y="1911362"/>
                  <a:ext cx="565668" cy="523220"/>
                </a:xfrm>
                <a:prstGeom prst="rect">
                  <a:avLst/>
                </a:prstGeom>
                <a:blipFill>
                  <a:blip r:embed="rId21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47" name="Group 146">
              <a:extLst>
                <a:ext uri="{FF2B5EF4-FFF2-40B4-BE49-F238E27FC236}">
                  <a16:creationId xmlns:a16="http://schemas.microsoft.com/office/drawing/2014/main" id="{BEE7C209-3CEC-BC47-BB30-A2586B643E90}"/>
                </a:ext>
              </a:extLst>
            </p:cNvPr>
            <p:cNvGrpSpPr/>
            <p:nvPr/>
          </p:nvGrpSpPr>
          <p:grpSpPr>
            <a:xfrm>
              <a:off x="3027478" y="1022186"/>
              <a:ext cx="3587405" cy="973937"/>
              <a:chOff x="2224507" y="1720334"/>
              <a:chExt cx="3587405" cy="97393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3" name="Rectangle 172">
                    <a:extLst>
                      <a:ext uri="{FF2B5EF4-FFF2-40B4-BE49-F238E27FC236}">
                        <a16:creationId xmlns:a16="http://schemas.microsoft.com/office/drawing/2014/main" id="{07A160D2-95AD-A945-B70E-E6F13346D148}"/>
                      </a:ext>
                    </a:extLst>
                  </p:cNvPr>
                  <p:cNvSpPr/>
                  <p:nvPr/>
                </p:nvSpPr>
                <p:spPr>
                  <a:xfrm>
                    <a:off x="3653565" y="1720334"/>
                    <a:ext cx="537711" cy="52322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i="1" smtClean="0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𝜖</m:t>
                              </m:r>
                            </m:sub>
                          </m:sSub>
                        </m:oMath>
                      </m:oMathPara>
                    </a14:m>
                    <a:endParaRPr lang="en-US" dirty="0">
                      <a:solidFill>
                        <a:schemeClr val="bg1">
                          <a:lumMod val="75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73" name="Rectangle 172">
                    <a:extLst>
                      <a:ext uri="{FF2B5EF4-FFF2-40B4-BE49-F238E27FC236}">
                        <a16:creationId xmlns:a16="http://schemas.microsoft.com/office/drawing/2014/main" id="{07A160D2-95AD-A945-B70E-E6F13346D14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653565" y="1720334"/>
                    <a:ext cx="537711" cy="523220"/>
                  </a:xfrm>
                  <a:prstGeom prst="rect">
                    <a:avLst/>
                  </a:prstGeom>
                  <a:blipFill>
                    <a:blip r:embed="rId2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74" name="Straight Arrow Connector 173">
                <a:extLst>
                  <a:ext uri="{FF2B5EF4-FFF2-40B4-BE49-F238E27FC236}">
                    <a16:creationId xmlns:a16="http://schemas.microsoft.com/office/drawing/2014/main" id="{12808A0E-774D-E647-8C64-A7E1B18AA7F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224507" y="2259124"/>
                <a:ext cx="1760209" cy="435147"/>
              </a:xfrm>
              <a:prstGeom prst="straightConnector1">
                <a:avLst/>
              </a:prstGeom>
              <a:ln w="25400">
                <a:solidFill>
                  <a:schemeClr val="bg1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Arrow Connector 174">
                <a:extLst>
                  <a:ext uri="{FF2B5EF4-FFF2-40B4-BE49-F238E27FC236}">
                    <a16:creationId xmlns:a16="http://schemas.microsoft.com/office/drawing/2014/main" id="{0F47A4AB-077E-BE40-AD42-9AE9ECDCF74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26119" y="2253793"/>
                <a:ext cx="1685793" cy="433611"/>
              </a:xfrm>
              <a:prstGeom prst="straightConnector1">
                <a:avLst/>
              </a:prstGeom>
              <a:ln w="25400">
                <a:solidFill>
                  <a:schemeClr val="bg1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8" name="Rectangle 147">
                  <a:extLst>
                    <a:ext uri="{FF2B5EF4-FFF2-40B4-BE49-F238E27FC236}">
                      <a16:creationId xmlns:a16="http://schemas.microsoft.com/office/drawing/2014/main" id="{2EECB27B-16BC-8942-AFC8-AE9B13130E1B}"/>
                    </a:ext>
                  </a:extLst>
                </p:cNvPr>
                <p:cNvSpPr/>
                <p:nvPr/>
              </p:nvSpPr>
              <p:spPr>
                <a:xfrm>
                  <a:off x="6653256" y="1844164"/>
                  <a:ext cx="557396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bg1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48" name="Rectangle 147">
                  <a:extLst>
                    <a:ext uri="{FF2B5EF4-FFF2-40B4-BE49-F238E27FC236}">
                      <a16:creationId xmlns:a16="http://schemas.microsoft.com/office/drawing/2014/main" id="{2EECB27B-16BC-8942-AFC8-AE9B13130E1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53256" y="1844164"/>
                  <a:ext cx="557396" cy="523220"/>
                </a:xfrm>
                <a:prstGeom prst="rect">
                  <a:avLst/>
                </a:prstGeom>
                <a:blipFill>
                  <a:blip r:embed="rId23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9" name="Straight Arrow Connector 148">
              <a:extLst>
                <a:ext uri="{FF2B5EF4-FFF2-40B4-BE49-F238E27FC236}">
                  <a16:creationId xmlns:a16="http://schemas.microsoft.com/office/drawing/2014/main" id="{9DAAC4C2-BCE9-5B4E-9057-C17D97B8210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06179" y="2446228"/>
              <a:ext cx="1138377" cy="337646"/>
            </a:xfrm>
            <a:prstGeom prst="straightConnector1">
              <a:avLst/>
            </a:prstGeom>
            <a:ln w="25400">
              <a:solidFill>
                <a:schemeClr val="bg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Arrow Connector 149">
              <a:extLst>
                <a:ext uri="{FF2B5EF4-FFF2-40B4-BE49-F238E27FC236}">
                  <a16:creationId xmlns:a16="http://schemas.microsoft.com/office/drawing/2014/main" id="{115F46B6-EF4D-CE43-A284-0C906216DD19}"/>
                </a:ext>
              </a:extLst>
            </p:cNvPr>
            <p:cNvCxnSpPr>
              <a:cxnSpLocks/>
            </p:cNvCxnSpPr>
            <p:nvPr/>
          </p:nvCxnSpPr>
          <p:spPr>
            <a:xfrm>
              <a:off x="2665366" y="2442998"/>
              <a:ext cx="988199" cy="367298"/>
            </a:xfrm>
            <a:prstGeom prst="straightConnector1">
              <a:avLst/>
            </a:prstGeom>
            <a:ln w="25400">
              <a:solidFill>
                <a:schemeClr val="bg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Arrow Connector 150">
              <a:extLst>
                <a:ext uri="{FF2B5EF4-FFF2-40B4-BE49-F238E27FC236}">
                  <a16:creationId xmlns:a16="http://schemas.microsoft.com/office/drawing/2014/main" id="{8F7ACE6C-23A6-D245-A862-56E62CF1DD3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85108" y="2421304"/>
              <a:ext cx="1057977" cy="407434"/>
            </a:xfrm>
            <a:prstGeom prst="straightConnector1">
              <a:avLst/>
            </a:prstGeom>
            <a:ln w="25400">
              <a:solidFill>
                <a:schemeClr val="bg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Arrow Connector 151">
              <a:extLst>
                <a:ext uri="{FF2B5EF4-FFF2-40B4-BE49-F238E27FC236}">
                  <a16:creationId xmlns:a16="http://schemas.microsoft.com/office/drawing/2014/main" id="{5C0BE877-ACE4-9248-B0EE-A5C6D310FA9C}"/>
                </a:ext>
              </a:extLst>
            </p:cNvPr>
            <p:cNvCxnSpPr>
              <a:cxnSpLocks/>
            </p:cNvCxnSpPr>
            <p:nvPr/>
          </p:nvCxnSpPr>
          <p:spPr>
            <a:xfrm>
              <a:off x="6963895" y="2418074"/>
              <a:ext cx="1341493" cy="410664"/>
            </a:xfrm>
            <a:prstGeom prst="straightConnector1">
              <a:avLst/>
            </a:prstGeom>
            <a:ln w="25400">
              <a:solidFill>
                <a:schemeClr val="bg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3" name="Rectangle 152">
                  <a:extLst>
                    <a:ext uri="{FF2B5EF4-FFF2-40B4-BE49-F238E27FC236}">
                      <a16:creationId xmlns:a16="http://schemas.microsoft.com/office/drawing/2014/main" id="{A3B61D0F-DABE-894C-8314-DCBF92E95887}"/>
                    </a:ext>
                  </a:extLst>
                </p:cNvPr>
                <p:cNvSpPr/>
                <p:nvPr/>
              </p:nvSpPr>
              <p:spPr>
                <a:xfrm>
                  <a:off x="794274" y="2783874"/>
                  <a:ext cx="71795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00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bg1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53" name="Rectangle 152">
                  <a:extLst>
                    <a:ext uri="{FF2B5EF4-FFF2-40B4-BE49-F238E27FC236}">
                      <a16:creationId xmlns:a16="http://schemas.microsoft.com/office/drawing/2014/main" id="{A3B61D0F-DABE-894C-8314-DCBF92E9588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4274" y="2783874"/>
                  <a:ext cx="717953" cy="523220"/>
                </a:xfrm>
                <a:prstGeom prst="rect">
                  <a:avLst/>
                </a:prstGeom>
                <a:blipFill>
                  <a:blip r:embed="rId24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4" name="Straight Arrow Connector 153">
              <a:extLst>
                <a:ext uri="{FF2B5EF4-FFF2-40B4-BE49-F238E27FC236}">
                  <a16:creationId xmlns:a16="http://schemas.microsoft.com/office/drawing/2014/main" id="{6E954AC7-DEE2-2B44-A861-87EC6B6A91E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50258" y="3363168"/>
              <a:ext cx="414132" cy="375974"/>
            </a:xfrm>
            <a:prstGeom prst="straightConnector1">
              <a:avLst/>
            </a:prstGeom>
            <a:ln w="25400">
              <a:solidFill>
                <a:schemeClr val="bg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Arrow Connector 154">
              <a:extLst>
                <a:ext uri="{FF2B5EF4-FFF2-40B4-BE49-F238E27FC236}">
                  <a16:creationId xmlns:a16="http://schemas.microsoft.com/office/drawing/2014/main" id="{41401173-4C82-0848-B78A-DBF61FCBE0D3}"/>
                </a:ext>
              </a:extLst>
            </p:cNvPr>
            <p:cNvCxnSpPr>
              <a:cxnSpLocks/>
            </p:cNvCxnSpPr>
            <p:nvPr/>
          </p:nvCxnSpPr>
          <p:spPr>
            <a:xfrm>
              <a:off x="1185200" y="3359938"/>
              <a:ext cx="401162" cy="379204"/>
            </a:xfrm>
            <a:prstGeom prst="straightConnector1">
              <a:avLst/>
            </a:prstGeom>
            <a:ln w="25400">
              <a:solidFill>
                <a:schemeClr val="bg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6" name="Rectangle 155">
                  <a:extLst>
                    <a:ext uri="{FF2B5EF4-FFF2-40B4-BE49-F238E27FC236}">
                      <a16:creationId xmlns:a16="http://schemas.microsoft.com/office/drawing/2014/main" id="{8B18DBB3-710D-1048-8BA4-C3DDB8E58F67}"/>
                    </a:ext>
                  </a:extLst>
                </p:cNvPr>
                <p:cNvSpPr/>
                <p:nvPr/>
              </p:nvSpPr>
              <p:spPr>
                <a:xfrm>
                  <a:off x="-36512" y="3739142"/>
                  <a:ext cx="870238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000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bg1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56" name="Rectangle 155">
                  <a:extLst>
                    <a:ext uri="{FF2B5EF4-FFF2-40B4-BE49-F238E27FC236}">
                      <a16:creationId xmlns:a16="http://schemas.microsoft.com/office/drawing/2014/main" id="{8B18DBB3-710D-1048-8BA4-C3DDB8E58F6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36512" y="3739142"/>
                  <a:ext cx="870238" cy="523220"/>
                </a:xfrm>
                <a:prstGeom prst="rect">
                  <a:avLst/>
                </a:prstGeom>
                <a:blipFill>
                  <a:blip r:embed="rId25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7" name="Rectangle 156">
                  <a:extLst>
                    <a:ext uri="{FF2B5EF4-FFF2-40B4-BE49-F238E27FC236}">
                      <a16:creationId xmlns:a16="http://schemas.microsoft.com/office/drawing/2014/main" id="{1FC8A983-AADB-D74C-87F5-FF3F158FFC52}"/>
                    </a:ext>
                  </a:extLst>
                </p:cNvPr>
                <p:cNvSpPr/>
                <p:nvPr/>
              </p:nvSpPr>
              <p:spPr>
                <a:xfrm>
                  <a:off x="1130797" y="3739142"/>
                  <a:ext cx="870238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001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bg1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57" name="Rectangle 156">
                  <a:extLst>
                    <a:ext uri="{FF2B5EF4-FFF2-40B4-BE49-F238E27FC236}">
                      <a16:creationId xmlns:a16="http://schemas.microsoft.com/office/drawing/2014/main" id="{1FC8A983-AADB-D74C-87F5-FF3F158FFC5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0797" y="3739142"/>
                  <a:ext cx="870238" cy="523220"/>
                </a:xfrm>
                <a:prstGeom prst="rect">
                  <a:avLst/>
                </a:prstGeom>
                <a:blipFill>
                  <a:blip r:embed="rId26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8" name="Rectangle 157">
                  <a:extLst>
                    <a:ext uri="{FF2B5EF4-FFF2-40B4-BE49-F238E27FC236}">
                      <a16:creationId xmlns:a16="http://schemas.microsoft.com/office/drawing/2014/main" id="{F5DFC49D-FE34-C049-917F-5156C190E8F8}"/>
                    </a:ext>
                  </a:extLst>
                </p:cNvPr>
                <p:cNvSpPr/>
                <p:nvPr/>
              </p:nvSpPr>
              <p:spPr>
                <a:xfrm>
                  <a:off x="3266307" y="2810296"/>
                  <a:ext cx="71795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01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bg1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58" name="Rectangle 157">
                  <a:extLst>
                    <a:ext uri="{FF2B5EF4-FFF2-40B4-BE49-F238E27FC236}">
                      <a16:creationId xmlns:a16="http://schemas.microsoft.com/office/drawing/2014/main" id="{F5DFC49D-FE34-C049-917F-5156C190E8F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66307" y="2810296"/>
                  <a:ext cx="717953" cy="523220"/>
                </a:xfrm>
                <a:prstGeom prst="rect">
                  <a:avLst/>
                </a:prstGeom>
                <a:blipFill>
                  <a:blip r:embed="rId27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9" name="Straight Arrow Connector 158">
              <a:extLst>
                <a:ext uri="{FF2B5EF4-FFF2-40B4-BE49-F238E27FC236}">
                  <a16:creationId xmlns:a16="http://schemas.microsoft.com/office/drawing/2014/main" id="{35C46B4F-E8E8-8247-9DAF-8E82A410186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22291" y="3389590"/>
              <a:ext cx="414132" cy="375974"/>
            </a:xfrm>
            <a:prstGeom prst="straightConnector1">
              <a:avLst/>
            </a:prstGeom>
            <a:ln w="25400">
              <a:solidFill>
                <a:schemeClr val="bg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Arrow Connector 159">
              <a:extLst>
                <a:ext uri="{FF2B5EF4-FFF2-40B4-BE49-F238E27FC236}">
                  <a16:creationId xmlns:a16="http://schemas.microsoft.com/office/drawing/2014/main" id="{56996643-DE8C-2140-8E44-807D037C16DA}"/>
                </a:ext>
              </a:extLst>
            </p:cNvPr>
            <p:cNvCxnSpPr>
              <a:cxnSpLocks/>
            </p:cNvCxnSpPr>
            <p:nvPr/>
          </p:nvCxnSpPr>
          <p:spPr>
            <a:xfrm>
              <a:off x="3657233" y="3386360"/>
              <a:ext cx="401162" cy="379204"/>
            </a:xfrm>
            <a:prstGeom prst="straightConnector1">
              <a:avLst/>
            </a:prstGeom>
            <a:ln w="25400">
              <a:solidFill>
                <a:schemeClr val="bg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1" name="Rectangle 160">
                  <a:extLst>
                    <a:ext uri="{FF2B5EF4-FFF2-40B4-BE49-F238E27FC236}">
                      <a16:creationId xmlns:a16="http://schemas.microsoft.com/office/drawing/2014/main" id="{EC8E315D-6106-3246-BD9F-AAA36D6168EF}"/>
                    </a:ext>
                  </a:extLst>
                </p:cNvPr>
                <p:cNvSpPr/>
                <p:nvPr/>
              </p:nvSpPr>
              <p:spPr>
                <a:xfrm>
                  <a:off x="2435521" y="3765564"/>
                  <a:ext cx="870238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010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bg1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61" name="Rectangle 160">
                  <a:extLst>
                    <a:ext uri="{FF2B5EF4-FFF2-40B4-BE49-F238E27FC236}">
                      <a16:creationId xmlns:a16="http://schemas.microsoft.com/office/drawing/2014/main" id="{EC8E315D-6106-3246-BD9F-AAA36D6168E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35521" y="3765564"/>
                  <a:ext cx="870238" cy="523220"/>
                </a:xfrm>
                <a:prstGeom prst="rect">
                  <a:avLst/>
                </a:prstGeom>
                <a:blipFill>
                  <a:blip r:embed="rId28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2" name="Rectangle 161">
                  <a:extLst>
                    <a:ext uri="{FF2B5EF4-FFF2-40B4-BE49-F238E27FC236}">
                      <a16:creationId xmlns:a16="http://schemas.microsoft.com/office/drawing/2014/main" id="{49F91BA4-F818-6942-9594-C01FFB4E7DEE}"/>
                    </a:ext>
                  </a:extLst>
                </p:cNvPr>
                <p:cNvSpPr/>
                <p:nvPr/>
              </p:nvSpPr>
              <p:spPr>
                <a:xfrm>
                  <a:off x="3602830" y="3765564"/>
                  <a:ext cx="870238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011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bg1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62" name="Rectangle 161">
                  <a:extLst>
                    <a:ext uri="{FF2B5EF4-FFF2-40B4-BE49-F238E27FC236}">
                      <a16:creationId xmlns:a16="http://schemas.microsoft.com/office/drawing/2014/main" id="{49F91BA4-F818-6942-9594-C01FFB4E7DE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02830" y="3765564"/>
                  <a:ext cx="870238" cy="523220"/>
                </a:xfrm>
                <a:prstGeom prst="rect">
                  <a:avLst/>
                </a:prstGeom>
                <a:blipFill>
                  <a:blip r:embed="rId29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3" name="Rectangle 162">
                  <a:extLst>
                    <a:ext uri="{FF2B5EF4-FFF2-40B4-BE49-F238E27FC236}">
                      <a16:creationId xmlns:a16="http://schemas.microsoft.com/office/drawing/2014/main" id="{7D174319-87E0-334E-8F5E-60284DA56DEE}"/>
                    </a:ext>
                  </a:extLst>
                </p:cNvPr>
                <p:cNvSpPr/>
                <p:nvPr/>
              </p:nvSpPr>
              <p:spPr>
                <a:xfrm>
                  <a:off x="5476549" y="2855882"/>
                  <a:ext cx="709681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bg1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63" name="Rectangle 162">
                  <a:extLst>
                    <a:ext uri="{FF2B5EF4-FFF2-40B4-BE49-F238E27FC236}">
                      <a16:creationId xmlns:a16="http://schemas.microsoft.com/office/drawing/2014/main" id="{7D174319-87E0-334E-8F5E-60284DA56DE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76549" y="2855882"/>
                  <a:ext cx="709681" cy="523220"/>
                </a:xfrm>
                <a:prstGeom prst="rect">
                  <a:avLst/>
                </a:prstGeom>
                <a:blipFill>
                  <a:blip r:embed="rId3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4" name="Straight Arrow Connector 163">
              <a:extLst>
                <a:ext uri="{FF2B5EF4-FFF2-40B4-BE49-F238E27FC236}">
                  <a16:creationId xmlns:a16="http://schemas.microsoft.com/office/drawing/2014/main" id="{E1B66677-8CA2-BB4A-ADAF-2BFC25C63B0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332533" y="3435176"/>
              <a:ext cx="414132" cy="375974"/>
            </a:xfrm>
            <a:prstGeom prst="straightConnector1">
              <a:avLst/>
            </a:prstGeom>
            <a:ln w="25400">
              <a:solidFill>
                <a:schemeClr val="bg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Arrow Connector 164">
              <a:extLst>
                <a:ext uri="{FF2B5EF4-FFF2-40B4-BE49-F238E27FC236}">
                  <a16:creationId xmlns:a16="http://schemas.microsoft.com/office/drawing/2014/main" id="{366B91B2-FBB9-1049-8487-30C9EEBFB3CB}"/>
                </a:ext>
              </a:extLst>
            </p:cNvPr>
            <p:cNvCxnSpPr>
              <a:cxnSpLocks/>
            </p:cNvCxnSpPr>
            <p:nvPr/>
          </p:nvCxnSpPr>
          <p:spPr>
            <a:xfrm>
              <a:off x="5867475" y="3431946"/>
              <a:ext cx="401162" cy="379204"/>
            </a:xfrm>
            <a:prstGeom prst="straightConnector1">
              <a:avLst/>
            </a:prstGeom>
            <a:ln w="25400">
              <a:solidFill>
                <a:schemeClr val="bg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6" name="Rectangle 165">
                  <a:extLst>
                    <a:ext uri="{FF2B5EF4-FFF2-40B4-BE49-F238E27FC236}">
                      <a16:creationId xmlns:a16="http://schemas.microsoft.com/office/drawing/2014/main" id="{8D810D51-E29E-F544-A4D9-87DABD4AA63B}"/>
                    </a:ext>
                  </a:extLst>
                </p:cNvPr>
                <p:cNvSpPr/>
                <p:nvPr/>
              </p:nvSpPr>
              <p:spPr>
                <a:xfrm>
                  <a:off x="4645763" y="3811150"/>
                  <a:ext cx="861967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100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bg1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66" name="Rectangle 165">
                  <a:extLst>
                    <a:ext uri="{FF2B5EF4-FFF2-40B4-BE49-F238E27FC236}">
                      <a16:creationId xmlns:a16="http://schemas.microsoft.com/office/drawing/2014/main" id="{8D810D51-E29E-F544-A4D9-87DABD4AA6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45763" y="3811150"/>
                  <a:ext cx="861967" cy="523220"/>
                </a:xfrm>
                <a:prstGeom prst="rect">
                  <a:avLst/>
                </a:prstGeom>
                <a:blipFill>
                  <a:blip r:embed="rId31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7" name="Rectangle 166">
                  <a:extLst>
                    <a:ext uri="{FF2B5EF4-FFF2-40B4-BE49-F238E27FC236}">
                      <a16:creationId xmlns:a16="http://schemas.microsoft.com/office/drawing/2014/main" id="{181BC6F3-EAA4-C443-A902-56476A0975C8}"/>
                    </a:ext>
                  </a:extLst>
                </p:cNvPr>
                <p:cNvSpPr/>
                <p:nvPr/>
              </p:nvSpPr>
              <p:spPr>
                <a:xfrm>
                  <a:off x="5813072" y="3811150"/>
                  <a:ext cx="861967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101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bg1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67" name="Rectangle 166">
                  <a:extLst>
                    <a:ext uri="{FF2B5EF4-FFF2-40B4-BE49-F238E27FC236}">
                      <a16:creationId xmlns:a16="http://schemas.microsoft.com/office/drawing/2014/main" id="{181BC6F3-EAA4-C443-A902-56476A0975C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13072" y="3811150"/>
                  <a:ext cx="861967" cy="523220"/>
                </a:xfrm>
                <a:prstGeom prst="rect">
                  <a:avLst/>
                </a:prstGeom>
                <a:blipFill>
                  <a:blip r:embed="rId32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8" name="Rectangle 167">
                  <a:extLst>
                    <a:ext uri="{FF2B5EF4-FFF2-40B4-BE49-F238E27FC236}">
                      <a16:creationId xmlns:a16="http://schemas.microsoft.com/office/drawing/2014/main" id="{63BDF2EB-B078-A444-BC58-58374BC14BE4}"/>
                    </a:ext>
                  </a:extLst>
                </p:cNvPr>
                <p:cNvSpPr/>
                <p:nvPr/>
              </p:nvSpPr>
              <p:spPr>
                <a:xfrm>
                  <a:off x="7910014" y="2852936"/>
                  <a:ext cx="709681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11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bg1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68" name="Rectangle 167">
                  <a:extLst>
                    <a:ext uri="{FF2B5EF4-FFF2-40B4-BE49-F238E27FC236}">
                      <a16:creationId xmlns:a16="http://schemas.microsoft.com/office/drawing/2014/main" id="{63BDF2EB-B078-A444-BC58-58374BC14BE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10014" y="2852936"/>
                  <a:ext cx="709681" cy="523220"/>
                </a:xfrm>
                <a:prstGeom prst="rect">
                  <a:avLst/>
                </a:prstGeom>
                <a:blipFill>
                  <a:blip r:embed="rId33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9" name="Straight Arrow Connector 168">
              <a:extLst>
                <a:ext uri="{FF2B5EF4-FFF2-40B4-BE49-F238E27FC236}">
                  <a16:creationId xmlns:a16="http://schemas.microsoft.com/office/drawing/2014/main" id="{B1895C1E-BF03-E840-898D-F54DAA84F91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765998" y="3432230"/>
              <a:ext cx="414132" cy="375974"/>
            </a:xfrm>
            <a:prstGeom prst="straightConnector1">
              <a:avLst/>
            </a:prstGeom>
            <a:ln w="25400">
              <a:solidFill>
                <a:schemeClr val="bg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Arrow Connector 169">
              <a:extLst>
                <a:ext uri="{FF2B5EF4-FFF2-40B4-BE49-F238E27FC236}">
                  <a16:creationId xmlns:a16="http://schemas.microsoft.com/office/drawing/2014/main" id="{95268A9B-0288-134C-8FE4-12DBC5F76B4E}"/>
                </a:ext>
              </a:extLst>
            </p:cNvPr>
            <p:cNvCxnSpPr>
              <a:cxnSpLocks/>
            </p:cNvCxnSpPr>
            <p:nvPr/>
          </p:nvCxnSpPr>
          <p:spPr>
            <a:xfrm>
              <a:off x="8300940" y="3429000"/>
              <a:ext cx="401162" cy="379204"/>
            </a:xfrm>
            <a:prstGeom prst="straightConnector1">
              <a:avLst/>
            </a:prstGeom>
            <a:ln w="25400">
              <a:solidFill>
                <a:schemeClr val="bg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1" name="Rectangle 170">
                  <a:extLst>
                    <a:ext uri="{FF2B5EF4-FFF2-40B4-BE49-F238E27FC236}">
                      <a16:creationId xmlns:a16="http://schemas.microsoft.com/office/drawing/2014/main" id="{1B9150F5-B782-424F-81AC-47521562A64F}"/>
                    </a:ext>
                  </a:extLst>
                </p:cNvPr>
                <p:cNvSpPr/>
                <p:nvPr/>
              </p:nvSpPr>
              <p:spPr>
                <a:xfrm>
                  <a:off x="7079228" y="3808204"/>
                  <a:ext cx="861967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110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bg1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71" name="Rectangle 170">
                  <a:extLst>
                    <a:ext uri="{FF2B5EF4-FFF2-40B4-BE49-F238E27FC236}">
                      <a16:creationId xmlns:a16="http://schemas.microsoft.com/office/drawing/2014/main" id="{1B9150F5-B782-424F-81AC-47521562A6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79228" y="3808204"/>
                  <a:ext cx="861967" cy="523220"/>
                </a:xfrm>
                <a:prstGeom prst="rect">
                  <a:avLst/>
                </a:prstGeom>
                <a:blipFill>
                  <a:blip r:embed="rId34"/>
                  <a:stretch>
                    <a:fillRect b="-23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2" name="Rectangle 171">
                  <a:extLst>
                    <a:ext uri="{FF2B5EF4-FFF2-40B4-BE49-F238E27FC236}">
                      <a16:creationId xmlns:a16="http://schemas.microsoft.com/office/drawing/2014/main" id="{7462F6C3-FF0E-7E42-87F6-BBE9B728EAA3}"/>
                    </a:ext>
                  </a:extLst>
                </p:cNvPr>
                <p:cNvSpPr/>
                <p:nvPr/>
              </p:nvSpPr>
              <p:spPr>
                <a:xfrm>
                  <a:off x="8246537" y="3808204"/>
                  <a:ext cx="861967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111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bg1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72" name="Rectangle 171">
                  <a:extLst>
                    <a:ext uri="{FF2B5EF4-FFF2-40B4-BE49-F238E27FC236}">
                      <a16:creationId xmlns:a16="http://schemas.microsoft.com/office/drawing/2014/main" id="{7462F6C3-FF0E-7E42-87F6-BBE9B728EAA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46537" y="3808204"/>
                  <a:ext cx="861967" cy="523220"/>
                </a:xfrm>
                <a:prstGeom prst="rect">
                  <a:avLst/>
                </a:prstGeom>
                <a:blipFill>
                  <a:blip r:embed="rId35"/>
                  <a:stretch>
                    <a:fillRect b="-23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100778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1058936" y="257430"/>
            <a:ext cx="3621247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Step 3.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1BD3684-E7F9-7C47-BD2F-A5A7554CF530}"/>
              </a:ext>
            </a:extLst>
          </p:cNvPr>
          <p:cNvSpPr/>
          <p:nvPr/>
        </p:nvSpPr>
        <p:spPr>
          <a:xfrm>
            <a:off x="3641790" y="410724"/>
            <a:ext cx="47997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ea typeface="American Typewriter" charset="0"/>
                <a:cs typeface="American Typewriter" charset="0"/>
              </a:rPr>
              <a:t>Pseudorandom Signature Trees.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1BF7FFCE-6DBD-BB45-B982-46989C76D442}"/>
                  </a:ext>
                </a:extLst>
              </p:cNvPr>
              <p:cNvSpPr/>
              <p:nvPr/>
            </p:nvSpPr>
            <p:spPr>
              <a:xfrm>
                <a:off x="2233318" y="1911362"/>
                <a:ext cx="87107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𝑉</m:t>
                          </m:r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1BF7FFCE-6DBD-BB45-B982-46989C76D4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3318" y="1911362"/>
                <a:ext cx="871072" cy="523220"/>
              </a:xfrm>
              <a:prstGeom prst="rect">
                <a:avLst/>
              </a:prstGeom>
              <a:blipFill>
                <a:blip r:embed="rId3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2" name="Group 81">
            <a:extLst>
              <a:ext uri="{FF2B5EF4-FFF2-40B4-BE49-F238E27FC236}">
                <a16:creationId xmlns:a16="http://schemas.microsoft.com/office/drawing/2014/main" id="{B0526419-C701-B94D-AA89-E2C7B0E71D48}"/>
              </a:ext>
            </a:extLst>
          </p:cNvPr>
          <p:cNvGrpSpPr/>
          <p:nvPr/>
        </p:nvGrpSpPr>
        <p:grpSpPr>
          <a:xfrm>
            <a:off x="3027478" y="1022186"/>
            <a:ext cx="3587405" cy="973937"/>
            <a:chOff x="2224507" y="1720334"/>
            <a:chExt cx="3587405" cy="97393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Rectangle 82">
                  <a:extLst>
                    <a:ext uri="{FF2B5EF4-FFF2-40B4-BE49-F238E27FC236}">
                      <a16:creationId xmlns:a16="http://schemas.microsoft.com/office/drawing/2014/main" id="{C10F3BED-202A-4744-A7F5-4EFF3EA13F82}"/>
                    </a:ext>
                  </a:extLst>
                </p:cNvPr>
                <p:cNvSpPr/>
                <p:nvPr/>
              </p:nvSpPr>
              <p:spPr>
                <a:xfrm>
                  <a:off x="3653565" y="1720334"/>
                  <a:ext cx="87934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𝜖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3" name="Rectangle 82">
                  <a:extLst>
                    <a:ext uri="{FF2B5EF4-FFF2-40B4-BE49-F238E27FC236}">
                      <a16:creationId xmlns:a16="http://schemas.microsoft.com/office/drawing/2014/main" id="{C10F3BED-202A-4744-A7F5-4EFF3EA13F8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53565" y="1720334"/>
                  <a:ext cx="879343" cy="52322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4" name="Straight Arrow Connector 83">
              <a:extLst>
                <a:ext uri="{FF2B5EF4-FFF2-40B4-BE49-F238E27FC236}">
                  <a16:creationId xmlns:a16="http://schemas.microsoft.com/office/drawing/2014/main" id="{590CBE88-D68C-D842-A301-F8226205DED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24507" y="2259124"/>
              <a:ext cx="1760209" cy="43514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Arrow Connector 84">
              <a:extLst>
                <a:ext uri="{FF2B5EF4-FFF2-40B4-BE49-F238E27FC236}">
                  <a16:creationId xmlns:a16="http://schemas.microsoft.com/office/drawing/2014/main" id="{27E71120-1607-2046-B9D9-D93491449516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19" y="2253793"/>
              <a:ext cx="1685793" cy="43361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4549EF9C-5D09-094C-857A-6C606EDF492B}"/>
                  </a:ext>
                </a:extLst>
              </p:cNvPr>
              <p:cNvSpPr/>
              <p:nvPr/>
            </p:nvSpPr>
            <p:spPr>
              <a:xfrm>
                <a:off x="6653256" y="1844164"/>
                <a:ext cx="87107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𝑉</m:t>
                          </m:r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4549EF9C-5D09-094C-857A-6C606EDF49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3256" y="1844164"/>
                <a:ext cx="871072" cy="523220"/>
              </a:xfrm>
              <a:prstGeom prst="rect">
                <a:avLst/>
              </a:prstGeom>
              <a:blipFill>
                <a:blip r:embed="rId5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A9104CD3-7280-F944-92C4-C08A4903D24A}"/>
              </a:ext>
            </a:extLst>
          </p:cNvPr>
          <p:cNvCxnSpPr>
            <a:cxnSpLocks/>
          </p:cNvCxnSpPr>
          <p:nvPr/>
        </p:nvCxnSpPr>
        <p:spPr>
          <a:xfrm flipH="1">
            <a:off x="1406179" y="2446228"/>
            <a:ext cx="1138377" cy="33764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5260B5C0-57A4-4C41-B1B4-DADC7501F666}"/>
              </a:ext>
            </a:extLst>
          </p:cNvPr>
          <p:cNvCxnSpPr>
            <a:cxnSpLocks/>
          </p:cNvCxnSpPr>
          <p:nvPr/>
        </p:nvCxnSpPr>
        <p:spPr>
          <a:xfrm>
            <a:off x="2665366" y="2442998"/>
            <a:ext cx="988199" cy="36729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481C088C-D096-FF45-8484-6A64E341B884}"/>
              </a:ext>
            </a:extLst>
          </p:cNvPr>
          <p:cNvCxnSpPr>
            <a:cxnSpLocks/>
          </p:cNvCxnSpPr>
          <p:nvPr/>
        </p:nvCxnSpPr>
        <p:spPr>
          <a:xfrm flipH="1">
            <a:off x="5785108" y="2421304"/>
            <a:ext cx="1057977" cy="40743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5D8E2A85-A621-6146-92D9-BE42C5FCFB5A}"/>
              </a:ext>
            </a:extLst>
          </p:cNvPr>
          <p:cNvCxnSpPr>
            <a:cxnSpLocks/>
          </p:cNvCxnSpPr>
          <p:nvPr/>
        </p:nvCxnSpPr>
        <p:spPr>
          <a:xfrm>
            <a:off x="6963895" y="2418074"/>
            <a:ext cx="1341493" cy="41066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DB4125F6-19F6-6B4E-A8E1-8E2F8FD0698C}"/>
              </a:ext>
            </a:extLst>
          </p:cNvPr>
          <p:cNvGrpSpPr/>
          <p:nvPr/>
        </p:nvGrpSpPr>
        <p:grpSpPr>
          <a:xfrm>
            <a:off x="-36512" y="2783874"/>
            <a:ext cx="2351223" cy="1478488"/>
            <a:chOff x="467544" y="3429000"/>
            <a:chExt cx="2351223" cy="147848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5" name="Rectangle 104">
                  <a:extLst>
                    <a:ext uri="{FF2B5EF4-FFF2-40B4-BE49-F238E27FC236}">
                      <a16:creationId xmlns:a16="http://schemas.microsoft.com/office/drawing/2014/main" id="{649871B7-CA53-7E49-9F94-254C07911DA3}"/>
                    </a:ext>
                  </a:extLst>
                </p:cNvPr>
                <p:cNvSpPr/>
                <p:nvPr/>
              </p:nvSpPr>
              <p:spPr>
                <a:xfrm>
                  <a:off x="1298330" y="3429000"/>
                  <a:ext cx="1031629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5" name="Rectangle 104">
                  <a:extLst>
                    <a:ext uri="{FF2B5EF4-FFF2-40B4-BE49-F238E27FC236}">
                      <a16:creationId xmlns:a16="http://schemas.microsoft.com/office/drawing/2014/main" id="{649871B7-CA53-7E49-9F94-254C07911DA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8330" y="3429000"/>
                  <a:ext cx="1031629" cy="523220"/>
                </a:xfrm>
                <a:prstGeom prst="rect">
                  <a:avLst/>
                </a:prstGeom>
                <a:blipFill>
                  <a:blip r:embed="rId6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6" name="Straight Arrow Connector 105">
              <a:extLst>
                <a:ext uri="{FF2B5EF4-FFF2-40B4-BE49-F238E27FC236}">
                  <a16:creationId xmlns:a16="http://schemas.microsoft.com/office/drawing/2014/main" id="{00133E65-85C7-6F4C-A384-063E3D3303F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54314" y="4008294"/>
              <a:ext cx="414132" cy="37597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Arrow Connector 106">
              <a:extLst>
                <a:ext uri="{FF2B5EF4-FFF2-40B4-BE49-F238E27FC236}">
                  <a16:creationId xmlns:a16="http://schemas.microsoft.com/office/drawing/2014/main" id="{4B3BF798-137C-9F4A-AA26-8D1F95895F54}"/>
                </a:ext>
              </a:extLst>
            </p:cNvPr>
            <p:cNvCxnSpPr>
              <a:cxnSpLocks/>
            </p:cNvCxnSpPr>
            <p:nvPr/>
          </p:nvCxnSpPr>
          <p:spPr>
            <a:xfrm>
              <a:off x="1689256" y="4005064"/>
              <a:ext cx="401162" cy="37920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8" name="Rectangle 107">
                  <a:extLst>
                    <a:ext uri="{FF2B5EF4-FFF2-40B4-BE49-F238E27FC236}">
                      <a16:creationId xmlns:a16="http://schemas.microsoft.com/office/drawing/2014/main" id="{49C5E00F-3AA6-234A-9A51-8F312DB99829}"/>
                    </a:ext>
                  </a:extLst>
                </p:cNvPr>
                <p:cNvSpPr/>
                <p:nvPr/>
              </p:nvSpPr>
              <p:spPr>
                <a:xfrm>
                  <a:off x="467544" y="4384268"/>
                  <a:ext cx="1183914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000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8" name="Rectangle 107">
                  <a:extLst>
                    <a:ext uri="{FF2B5EF4-FFF2-40B4-BE49-F238E27FC236}">
                      <a16:creationId xmlns:a16="http://schemas.microsoft.com/office/drawing/2014/main" id="{49C5E00F-3AA6-234A-9A51-8F312DB9982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544" y="4384268"/>
                  <a:ext cx="1183914" cy="523220"/>
                </a:xfrm>
                <a:prstGeom prst="rect">
                  <a:avLst/>
                </a:prstGeom>
                <a:blipFill>
                  <a:blip r:embed="rId7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9" name="Rectangle 108">
                  <a:extLst>
                    <a:ext uri="{FF2B5EF4-FFF2-40B4-BE49-F238E27FC236}">
                      <a16:creationId xmlns:a16="http://schemas.microsoft.com/office/drawing/2014/main" id="{0E709B2B-114F-524E-9154-C6756E4288DC}"/>
                    </a:ext>
                  </a:extLst>
                </p:cNvPr>
                <p:cNvSpPr/>
                <p:nvPr/>
              </p:nvSpPr>
              <p:spPr>
                <a:xfrm>
                  <a:off x="1634853" y="4384268"/>
                  <a:ext cx="1183914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001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9" name="Rectangle 108">
                  <a:extLst>
                    <a:ext uri="{FF2B5EF4-FFF2-40B4-BE49-F238E27FC236}">
                      <a16:creationId xmlns:a16="http://schemas.microsoft.com/office/drawing/2014/main" id="{0E709B2B-114F-524E-9154-C6756E4288D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4853" y="4384268"/>
                  <a:ext cx="1183914" cy="523220"/>
                </a:xfrm>
                <a:prstGeom prst="rect">
                  <a:avLst/>
                </a:prstGeom>
                <a:blipFill>
                  <a:blip r:embed="rId8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7FF9C24B-3D1A-0643-A0FC-F85FD09531CC}"/>
              </a:ext>
            </a:extLst>
          </p:cNvPr>
          <p:cNvGrpSpPr/>
          <p:nvPr/>
        </p:nvGrpSpPr>
        <p:grpSpPr>
          <a:xfrm>
            <a:off x="2435521" y="2810296"/>
            <a:ext cx="2351223" cy="1478488"/>
            <a:chOff x="467544" y="3429000"/>
            <a:chExt cx="2351223" cy="147848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1" name="Rectangle 110">
                  <a:extLst>
                    <a:ext uri="{FF2B5EF4-FFF2-40B4-BE49-F238E27FC236}">
                      <a16:creationId xmlns:a16="http://schemas.microsoft.com/office/drawing/2014/main" id="{BCB2E33F-8AFC-0545-9B9B-310A70E3525F}"/>
                    </a:ext>
                  </a:extLst>
                </p:cNvPr>
                <p:cNvSpPr/>
                <p:nvPr/>
              </p:nvSpPr>
              <p:spPr>
                <a:xfrm>
                  <a:off x="1298330" y="3429000"/>
                  <a:ext cx="1031629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1" name="Rectangle 110">
                  <a:extLst>
                    <a:ext uri="{FF2B5EF4-FFF2-40B4-BE49-F238E27FC236}">
                      <a16:creationId xmlns:a16="http://schemas.microsoft.com/office/drawing/2014/main" id="{BCB2E33F-8AFC-0545-9B9B-310A70E3525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8330" y="3429000"/>
                  <a:ext cx="1031629" cy="523220"/>
                </a:xfrm>
                <a:prstGeom prst="rect">
                  <a:avLst/>
                </a:prstGeom>
                <a:blipFill>
                  <a:blip r:embed="rId9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2" name="Straight Arrow Connector 111">
              <a:extLst>
                <a:ext uri="{FF2B5EF4-FFF2-40B4-BE49-F238E27FC236}">
                  <a16:creationId xmlns:a16="http://schemas.microsoft.com/office/drawing/2014/main" id="{FC2DFD85-E982-DF4B-AEA8-9CDCCB2BD50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54314" y="4008294"/>
              <a:ext cx="414132" cy="37597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Arrow Connector 112">
              <a:extLst>
                <a:ext uri="{FF2B5EF4-FFF2-40B4-BE49-F238E27FC236}">
                  <a16:creationId xmlns:a16="http://schemas.microsoft.com/office/drawing/2014/main" id="{A7751592-9091-114E-BC10-86CEE2D42496}"/>
                </a:ext>
              </a:extLst>
            </p:cNvPr>
            <p:cNvCxnSpPr>
              <a:cxnSpLocks/>
            </p:cNvCxnSpPr>
            <p:nvPr/>
          </p:nvCxnSpPr>
          <p:spPr>
            <a:xfrm>
              <a:off x="1689256" y="4005064"/>
              <a:ext cx="401162" cy="37920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4" name="Rectangle 113">
                  <a:extLst>
                    <a:ext uri="{FF2B5EF4-FFF2-40B4-BE49-F238E27FC236}">
                      <a16:creationId xmlns:a16="http://schemas.microsoft.com/office/drawing/2014/main" id="{D3D1BFF6-838C-984B-9C44-238688EAAA37}"/>
                    </a:ext>
                  </a:extLst>
                </p:cNvPr>
                <p:cNvSpPr/>
                <p:nvPr/>
              </p:nvSpPr>
              <p:spPr>
                <a:xfrm>
                  <a:off x="467544" y="4384268"/>
                  <a:ext cx="1183914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010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4" name="Rectangle 113">
                  <a:extLst>
                    <a:ext uri="{FF2B5EF4-FFF2-40B4-BE49-F238E27FC236}">
                      <a16:creationId xmlns:a16="http://schemas.microsoft.com/office/drawing/2014/main" id="{D3D1BFF6-838C-984B-9C44-238688EAAA3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544" y="4384268"/>
                  <a:ext cx="1183914" cy="523220"/>
                </a:xfrm>
                <a:prstGeom prst="rect">
                  <a:avLst/>
                </a:prstGeom>
                <a:blipFill>
                  <a:blip r:embed="rId10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5" name="Rectangle 114">
                  <a:extLst>
                    <a:ext uri="{FF2B5EF4-FFF2-40B4-BE49-F238E27FC236}">
                      <a16:creationId xmlns:a16="http://schemas.microsoft.com/office/drawing/2014/main" id="{A95CFBCB-FE15-1644-86D1-325EAB61F724}"/>
                    </a:ext>
                  </a:extLst>
                </p:cNvPr>
                <p:cNvSpPr/>
                <p:nvPr/>
              </p:nvSpPr>
              <p:spPr>
                <a:xfrm>
                  <a:off x="1634853" y="4384268"/>
                  <a:ext cx="1183914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011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5" name="Rectangle 114">
                  <a:extLst>
                    <a:ext uri="{FF2B5EF4-FFF2-40B4-BE49-F238E27FC236}">
                      <a16:creationId xmlns:a16="http://schemas.microsoft.com/office/drawing/2014/main" id="{A95CFBCB-FE15-1644-86D1-325EAB61F72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4853" y="4384268"/>
                  <a:ext cx="1183914" cy="523220"/>
                </a:xfrm>
                <a:prstGeom prst="rect">
                  <a:avLst/>
                </a:prstGeom>
                <a:blipFill>
                  <a:blip r:embed="rId11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D223927E-8B22-2C43-8CF9-3B9C4894155B}"/>
              </a:ext>
            </a:extLst>
          </p:cNvPr>
          <p:cNvGrpSpPr/>
          <p:nvPr/>
        </p:nvGrpSpPr>
        <p:grpSpPr>
          <a:xfrm>
            <a:off x="4645763" y="2855882"/>
            <a:ext cx="2342952" cy="1478488"/>
            <a:chOff x="467544" y="3429000"/>
            <a:chExt cx="2342952" cy="147848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7" name="Rectangle 116">
                  <a:extLst>
                    <a:ext uri="{FF2B5EF4-FFF2-40B4-BE49-F238E27FC236}">
                      <a16:creationId xmlns:a16="http://schemas.microsoft.com/office/drawing/2014/main" id="{5AD3E6C2-28DA-5D46-80BE-517926E11363}"/>
                    </a:ext>
                  </a:extLst>
                </p:cNvPr>
                <p:cNvSpPr/>
                <p:nvPr/>
              </p:nvSpPr>
              <p:spPr>
                <a:xfrm>
                  <a:off x="1298330" y="3429000"/>
                  <a:ext cx="1023357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7" name="Rectangle 116">
                  <a:extLst>
                    <a:ext uri="{FF2B5EF4-FFF2-40B4-BE49-F238E27FC236}">
                      <a16:creationId xmlns:a16="http://schemas.microsoft.com/office/drawing/2014/main" id="{5AD3E6C2-28DA-5D46-80BE-517926E1136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8330" y="3429000"/>
                  <a:ext cx="1023357" cy="523220"/>
                </a:xfrm>
                <a:prstGeom prst="rect">
                  <a:avLst/>
                </a:prstGeom>
                <a:blipFill>
                  <a:blip r:embed="rId12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8" name="Straight Arrow Connector 117">
              <a:extLst>
                <a:ext uri="{FF2B5EF4-FFF2-40B4-BE49-F238E27FC236}">
                  <a16:creationId xmlns:a16="http://schemas.microsoft.com/office/drawing/2014/main" id="{56F08AB3-482C-9143-8CEE-52BEEFB2DBE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54314" y="4008294"/>
              <a:ext cx="414132" cy="37597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Arrow Connector 118">
              <a:extLst>
                <a:ext uri="{FF2B5EF4-FFF2-40B4-BE49-F238E27FC236}">
                  <a16:creationId xmlns:a16="http://schemas.microsoft.com/office/drawing/2014/main" id="{95197684-2EB3-4049-885E-78AD5A891866}"/>
                </a:ext>
              </a:extLst>
            </p:cNvPr>
            <p:cNvCxnSpPr>
              <a:cxnSpLocks/>
            </p:cNvCxnSpPr>
            <p:nvPr/>
          </p:nvCxnSpPr>
          <p:spPr>
            <a:xfrm>
              <a:off x="1689256" y="4005064"/>
              <a:ext cx="401162" cy="37920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0" name="Rectangle 119">
                  <a:extLst>
                    <a:ext uri="{FF2B5EF4-FFF2-40B4-BE49-F238E27FC236}">
                      <a16:creationId xmlns:a16="http://schemas.microsoft.com/office/drawing/2014/main" id="{30B86BDD-9F06-6C46-8EB0-E7709F2A6124}"/>
                    </a:ext>
                  </a:extLst>
                </p:cNvPr>
                <p:cNvSpPr/>
                <p:nvPr/>
              </p:nvSpPr>
              <p:spPr>
                <a:xfrm>
                  <a:off x="467544" y="4384268"/>
                  <a:ext cx="117564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100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0" name="Rectangle 119">
                  <a:extLst>
                    <a:ext uri="{FF2B5EF4-FFF2-40B4-BE49-F238E27FC236}">
                      <a16:creationId xmlns:a16="http://schemas.microsoft.com/office/drawing/2014/main" id="{30B86BDD-9F06-6C46-8EB0-E7709F2A612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544" y="4384268"/>
                  <a:ext cx="1175643" cy="523220"/>
                </a:xfrm>
                <a:prstGeom prst="rect">
                  <a:avLst/>
                </a:prstGeom>
                <a:blipFill>
                  <a:blip r:embed="rId13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1" name="Rectangle 120">
                  <a:extLst>
                    <a:ext uri="{FF2B5EF4-FFF2-40B4-BE49-F238E27FC236}">
                      <a16:creationId xmlns:a16="http://schemas.microsoft.com/office/drawing/2014/main" id="{F468EA66-CB54-3B45-B3CB-813F441C4743}"/>
                    </a:ext>
                  </a:extLst>
                </p:cNvPr>
                <p:cNvSpPr/>
                <p:nvPr/>
              </p:nvSpPr>
              <p:spPr>
                <a:xfrm>
                  <a:off x="1634853" y="4384268"/>
                  <a:ext cx="117564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101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1" name="Rectangle 120">
                  <a:extLst>
                    <a:ext uri="{FF2B5EF4-FFF2-40B4-BE49-F238E27FC236}">
                      <a16:creationId xmlns:a16="http://schemas.microsoft.com/office/drawing/2014/main" id="{F468EA66-CB54-3B45-B3CB-813F441C474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4853" y="4384268"/>
                  <a:ext cx="1175643" cy="523220"/>
                </a:xfrm>
                <a:prstGeom prst="rect">
                  <a:avLst/>
                </a:prstGeom>
                <a:blipFill>
                  <a:blip r:embed="rId14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97A7F7C6-86FB-8B40-BF83-5723483C2852}"/>
              </a:ext>
            </a:extLst>
          </p:cNvPr>
          <p:cNvGrpSpPr/>
          <p:nvPr/>
        </p:nvGrpSpPr>
        <p:grpSpPr>
          <a:xfrm>
            <a:off x="6855982" y="2882304"/>
            <a:ext cx="2342952" cy="1478488"/>
            <a:chOff x="467544" y="3429000"/>
            <a:chExt cx="2342952" cy="147848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3" name="Rectangle 122">
                  <a:extLst>
                    <a:ext uri="{FF2B5EF4-FFF2-40B4-BE49-F238E27FC236}">
                      <a16:creationId xmlns:a16="http://schemas.microsoft.com/office/drawing/2014/main" id="{9423689C-CAA8-C241-A70F-651B5362B37B}"/>
                    </a:ext>
                  </a:extLst>
                </p:cNvPr>
                <p:cNvSpPr/>
                <p:nvPr/>
              </p:nvSpPr>
              <p:spPr>
                <a:xfrm>
                  <a:off x="1298330" y="3429000"/>
                  <a:ext cx="1023357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3" name="Rectangle 122">
                  <a:extLst>
                    <a:ext uri="{FF2B5EF4-FFF2-40B4-BE49-F238E27FC236}">
                      <a16:creationId xmlns:a16="http://schemas.microsoft.com/office/drawing/2014/main" id="{9423689C-CAA8-C241-A70F-651B5362B37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8330" y="3429000"/>
                  <a:ext cx="1023357" cy="523220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4" name="Straight Arrow Connector 123">
              <a:extLst>
                <a:ext uri="{FF2B5EF4-FFF2-40B4-BE49-F238E27FC236}">
                  <a16:creationId xmlns:a16="http://schemas.microsoft.com/office/drawing/2014/main" id="{B0B12294-C46F-3D4C-9077-1FD5F695691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54314" y="4008294"/>
              <a:ext cx="414132" cy="37597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Arrow Connector 124">
              <a:extLst>
                <a:ext uri="{FF2B5EF4-FFF2-40B4-BE49-F238E27FC236}">
                  <a16:creationId xmlns:a16="http://schemas.microsoft.com/office/drawing/2014/main" id="{BB9CD0EE-26F1-FC47-B336-309EB153E1F6}"/>
                </a:ext>
              </a:extLst>
            </p:cNvPr>
            <p:cNvCxnSpPr>
              <a:cxnSpLocks/>
            </p:cNvCxnSpPr>
            <p:nvPr/>
          </p:nvCxnSpPr>
          <p:spPr>
            <a:xfrm>
              <a:off x="1689256" y="4005064"/>
              <a:ext cx="401162" cy="37920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6" name="Rectangle 125">
                  <a:extLst>
                    <a:ext uri="{FF2B5EF4-FFF2-40B4-BE49-F238E27FC236}">
                      <a16:creationId xmlns:a16="http://schemas.microsoft.com/office/drawing/2014/main" id="{2F224F33-705A-6442-B25A-CB1353C4E534}"/>
                    </a:ext>
                  </a:extLst>
                </p:cNvPr>
                <p:cNvSpPr/>
                <p:nvPr/>
              </p:nvSpPr>
              <p:spPr>
                <a:xfrm>
                  <a:off x="467544" y="4384268"/>
                  <a:ext cx="117564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110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6" name="Rectangle 125">
                  <a:extLst>
                    <a:ext uri="{FF2B5EF4-FFF2-40B4-BE49-F238E27FC236}">
                      <a16:creationId xmlns:a16="http://schemas.microsoft.com/office/drawing/2014/main" id="{2F224F33-705A-6442-B25A-CB1353C4E53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544" y="4384268"/>
                  <a:ext cx="1175643" cy="523220"/>
                </a:xfrm>
                <a:prstGeom prst="rect">
                  <a:avLst/>
                </a:prstGeom>
                <a:blipFill>
                  <a:blip r:embed="rId16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7" name="Rectangle 126">
                  <a:extLst>
                    <a:ext uri="{FF2B5EF4-FFF2-40B4-BE49-F238E27FC236}">
                      <a16:creationId xmlns:a16="http://schemas.microsoft.com/office/drawing/2014/main" id="{F797B727-9FB5-C340-9498-112C2CAAB0A9}"/>
                    </a:ext>
                  </a:extLst>
                </p:cNvPr>
                <p:cNvSpPr/>
                <p:nvPr/>
              </p:nvSpPr>
              <p:spPr>
                <a:xfrm>
                  <a:off x="1634853" y="4384268"/>
                  <a:ext cx="117564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111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7" name="Rectangle 126">
                  <a:extLst>
                    <a:ext uri="{FF2B5EF4-FFF2-40B4-BE49-F238E27FC236}">
                      <a16:creationId xmlns:a16="http://schemas.microsoft.com/office/drawing/2014/main" id="{F797B727-9FB5-C340-9498-112C2CAAB0A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4853" y="4384268"/>
                  <a:ext cx="1175643" cy="523220"/>
                </a:xfrm>
                <a:prstGeom prst="rect">
                  <a:avLst/>
                </a:prstGeom>
                <a:blipFill>
                  <a:blip r:embed="rId17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4" name="Rectangle 63">
            <a:extLst>
              <a:ext uri="{FF2B5EF4-FFF2-40B4-BE49-F238E27FC236}">
                <a16:creationId xmlns:a16="http://schemas.microsoft.com/office/drawing/2014/main" id="{9B7DB96D-D83F-5F4C-9883-8FA37459F387}"/>
              </a:ext>
            </a:extLst>
          </p:cNvPr>
          <p:cNvSpPr txBox="1">
            <a:spLocks noChangeArrowheads="1"/>
          </p:cNvSpPr>
          <p:nvPr/>
        </p:nvSpPr>
        <p:spPr>
          <a:xfrm>
            <a:off x="971600" y="5327600"/>
            <a:ext cx="6466567" cy="5222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solidFill>
                  <a:srgbClr val="0000FF"/>
                </a:solidFill>
                <a:latin typeface="+mn-lt"/>
                <a:ea typeface="American Typewriter" charset="0"/>
                <a:cs typeface="American Typewriter" charset="0"/>
              </a:rPr>
              <a:t>GOOD NEWS:</a:t>
            </a:r>
          </a:p>
        </p:txBody>
      </p:sp>
      <p:sp>
        <p:nvSpPr>
          <p:cNvPr id="75" name="Rectangle 63">
            <a:extLst>
              <a:ext uri="{FF2B5EF4-FFF2-40B4-BE49-F238E27FC236}">
                <a16:creationId xmlns:a16="http://schemas.microsoft.com/office/drawing/2014/main" id="{12311170-DC27-4B46-BA9A-FD3CD92371F0}"/>
              </a:ext>
            </a:extLst>
          </p:cNvPr>
          <p:cNvSpPr txBox="1">
            <a:spLocks noChangeArrowheads="1"/>
          </p:cNvSpPr>
          <p:nvPr/>
        </p:nvSpPr>
        <p:spPr>
          <a:xfrm>
            <a:off x="971600" y="5657968"/>
            <a:ext cx="7978534" cy="9605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latin typeface="+mn-lt"/>
                <a:ea typeface="American Typewriter" charset="0"/>
                <a:cs typeface="American Typewriter" charset="0"/>
              </a:rPr>
              <a:t>Short signatures and small storage for the signer</a:t>
            </a:r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AF8D2FF5-FB97-A744-ADAA-75B077EB6EA4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434" y="5013176"/>
            <a:ext cx="836712" cy="83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719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1058936" y="257430"/>
            <a:ext cx="3621247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Step 3.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1BD3684-E7F9-7C47-BD2F-A5A7554CF530}"/>
              </a:ext>
            </a:extLst>
          </p:cNvPr>
          <p:cNvSpPr/>
          <p:nvPr/>
        </p:nvSpPr>
        <p:spPr>
          <a:xfrm>
            <a:off x="3641790" y="410724"/>
            <a:ext cx="47997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ea typeface="American Typewriter" charset="0"/>
                <a:cs typeface="American Typewriter" charset="0"/>
              </a:rPr>
              <a:t>Pseudorandom Signature Trees.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1BF7FFCE-6DBD-BB45-B982-46989C76D442}"/>
                  </a:ext>
                </a:extLst>
              </p:cNvPr>
              <p:cNvSpPr/>
              <p:nvPr/>
            </p:nvSpPr>
            <p:spPr>
              <a:xfrm>
                <a:off x="2233318" y="1911362"/>
                <a:ext cx="87107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𝑉</m:t>
                          </m:r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1BF7FFCE-6DBD-BB45-B982-46989C76D4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3318" y="1911362"/>
                <a:ext cx="871072" cy="523220"/>
              </a:xfrm>
              <a:prstGeom prst="rect">
                <a:avLst/>
              </a:prstGeom>
              <a:blipFill>
                <a:blip r:embed="rId3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2" name="Group 81">
            <a:extLst>
              <a:ext uri="{FF2B5EF4-FFF2-40B4-BE49-F238E27FC236}">
                <a16:creationId xmlns:a16="http://schemas.microsoft.com/office/drawing/2014/main" id="{B0526419-C701-B94D-AA89-E2C7B0E71D48}"/>
              </a:ext>
            </a:extLst>
          </p:cNvPr>
          <p:cNvGrpSpPr/>
          <p:nvPr/>
        </p:nvGrpSpPr>
        <p:grpSpPr>
          <a:xfrm>
            <a:off x="3027478" y="1022186"/>
            <a:ext cx="3587405" cy="973937"/>
            <a:chOff x="2224507" y="1720334"/>
            <a:chExt cx="3587405" cy="97393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Rectangle 82">
                  <a:extLst>
                    <a:ext uri="{FF2B5EF4-FFF2-40B4-BE49-F238E27FC236}">
                      <a16:creationId xmlns:a16="http://schemas.microsoft.com/office/drawing/2014/main" id="{C10F3BED-202A-4744-A7F5-4EFF3EA13F82}"/>
                    </a:ext>
                  </a:extLst>
                </p:cNvPr>
                <p:cNvSpPr/>
                <p:nvPr/>
              </p:nvSpPr>
              <p:spPr>
                <a:xfrm>
                  <a:off x="3653565" y="1720334"/>
                  <a:ext cx="87934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𝜖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3" name="Rectangle 82">
                  <a:extLst>
                    <a:ext uri="{FF2B5EF4-FFF2-40B4-BE49-F238E27FC236}">
                      <a16:creationId xmlns:a16="http://schemas.microsoft.com/office/drawing/2014/main" id="{C10F3BED-202A-4744-A7F5-4EFF3EA13F8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53565" y="1720334"/>
                  <a:ext cx="879343" cy="52322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4" name="Straight Arrow Connector 83">
              <a:extLst>
                <a:ext uri="{FF2B5EF4-FFF2-40B4-BE49-F238E27FC236}">
                  <a16:creationId xmlns:a16="http://schemas.microsoft.com/office/drawing/2014/main" id="{590CBE88-D68C-D842-A301-F8226205DED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24507" y="2259124"/>
              <a:ext cx="1760209" cy="43514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Arrow Connector 84">
              <a:extLst>
                <a:ext uri="{FF2B5EF4-FFF2-40B4-BE49-F238E27FC236}">
                  <a16:creationId xmlns:a16="http://schemas.microsoft.com/office/drawing/2014/main" id="{27E71120-1607-2046-B9D9-D93491449516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19" y="2253793"/>
              <a:ext cx="1685793" cy="43361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4549EF9C-5D09-094C-857A-6C606EDF492B}"/>
                  </a:ext>
                </a:extLst>
              </p:cNvPr>
              <p:cNvSpPr/>
              <p:nvPr/>
            </p:nvSpPr>
            <p:spPr>
              <a:xfrm>
                <a:off x="6653256" y="1844164"/>
                <a:ext cx="87107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𝑉</m:t>
                          </m:r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4549EF9C-5D09-094C-857A-6C606EDF49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3256" y="1844164"/>
                <a:ext cx="871072" cy="523220"/>
              </a:xfrm>
              <a:prstGeom prst="rect">
                <a:avLst/>
              </a:prstGeom>
              <a:blipFill>
                <a:blip r:embed="rId5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A9104CD3-7280-F944-92C4-C08A4903D24A}"/>
              </a:ext>
            </a:extLst>
          </p:cNvPr>
          <p:cNvCxnSpPr>
            <a:cxnSpLocks/>
          </p:cNvCxnSpPr>
          <p:nvPr/>
        </p:nvCxnSpPr>
        <p:spPr>
          <a:xfrm flipH="1">
            <a:off x="1406179" y="2446228"/>
            <a:ext cx="1138377" cy="33764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5260B5C0-57A4-4C41-B1B4-DADC7501F666}"/>
              </a:ext>
            </a:extLst>
          </p:cNvPr>
          <p:cNvCxnSpPr>
            <a:cxnSpLocks/>
          </p:cNvCxnSpPr>
          <p:nvPr/>
        </p:nvCxnSpPr>
        <p:spPr>
          <a:xfrm>
            <a:off x="2665366" y="2442998"/>
            <a:ext cx="988199" cy="36729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481C088C-D096-FF45-8484-6A64E341B884}"/>
              </a:ext>
            </a:extLst>
          </p:cNvPr>
          <p:cNvCxnSpPr>
            <a:cxnSpLocks/>
          </p:cNvCxnSpPr>
          <p:nvPr/>
        </p:nvCxnSpPr>
        <p:spPr>
          <a:xfrm flipH="1">
            <a:off x="5785108" y="2421304"/>
            <a:ext cx="1057977" cy="40743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5D8E2A85-A621-6146-92D9-BE42C5FCFB5A}"/>
              </a:ext>
            </a:extLst>
          </p:cNvPr>
          <p:cNvCxnSpPr>
            <a:cxnSpLocks/>
          </p:cNvCxnSpPr>
          <p:nvPr/>
        </p:nvCxnSpPr>
        <p:spPr>
          <a:xfrm>
            <a:off x="6963895" y="2418074"/>
            <a:ext cx="1341493" cy="41066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DB4125F6-19F6-6B4E-A8E1-8E2F8FD0698C}"/>
              </a:ext>
            </a:extLst>
          </p:cNvPr>
          <p:cNvGrpSpPr/>
          <p:nvPr/>
        </p:nvGrpSpPr>
        <p:grpSpPr>
          <a:xfrm>
            <a:off x="-36512" y="2783874"/>
            <a:ext cx="2351223" cy="1478488"/>
            <a:chOff x="467544" y="3429000"/>
            <a:chExt cx="2351223" cy="147848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5" name="Rectangle 104">
                  <a:extLst>
                    <a:ext uri="{FF2B5EF4-FFF2-40B4-BE49-F238E27FC236}">
                      <a16:creationId xmlns:a16="http://schemas.microsoft.com/office/drawing/2014/main" id="{649871B7-CA53-7E49-9F94-254C07911DA3}"/>
                    </a:ext>
                  </a:extLst>
                </p:cNvPr>
                <p:cNvSpPr/>
                <p:nvPr/>
              </p:nvSpPr>
              <p:spPr>
                <a:xfrm>
                  <a:off x="1298330" y="3429000"/>
                  <a:ext cx="1031629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5" name="Rectangle 104">
                  <a:extLst>
                    <a:ext uri="{FF2B5EF4-FFF2-40B4-BE49-F238E27FC236}">
                      <a16:creationId xmlns:a16="http://schemas.microsoft.com/office/drawing/2014/main" id="{649871B7-CA53-7E49-9F94-254C07911DA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8330" y="3429000"/>
                  <a:ext cx="1031629" cy="523220"/>
                </a:xfrm>
                <a:prstGeom prst="rect">
                  <a:avLst/>
                </a:prstGeom>
                <a:blipFill>
                  <a:blip r:embed="rId6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6" name="Straight Arrow Connector 105">
              <a:extLst>
                <a:ext uri="{FF2B5EF4-FFF2-40B4-BE49-F238E27FC236}">
                  <a16:creationId xmlns:a16="http://schemas.microsoft.com/office/drawing/2014/main" id="{00133E65-85C7-6F4C-A384-063E3D3303F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54314" y="4008294"/>
              <a:ext cx="414132" cy="37597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Arrow Connector 106">
              <a:extLst>
                <a:ext uri="{FF2B5EF4-FFF2-40B4-BE49-F238E27FC236}">
                  <a16:creationId xmlns:a16="http://schemas.microsoft.com/office/drawing/2014/main" id="{4B3BF798-137C-9F4A-AA26-8D1F95895F54}"/>
                </a:ext>
              </a:extLst>
            </p:cNvPr>
            <p:cNvCxnSpPr>
              <a:cxnSpLocks/>
            </p:cNvCxnSpPr>
            <p:nvPr/>
          </p:nvCxnSpPr>
          <p:spPr>
            <a:xfrm>
              <a:off x="1689256" y="4005064"/>
              <a:ext cx="401162" cy="37920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8" name="Rectangle 107">
                  <a:extLst>
                    <a:ext uri="{FF2B5EF4-FFF2-40B4-BE49-F238E27FC236}">
                      <a16:creationId xmlns:a16="http://schemas.microsoft.com/office/drawing/2014/main" id="{49C5E00F-3AA6-234A-9A51-8F312DB99829}"/>
                    </a:ext>
                  </a:extLst>
                </p:cNvPr>
                <p:cNvSpPr/>
                <p:nvPr/>
              </p:nvSpPr>
              <p:spPr>
                <a:xfrm>
                  <a:off x="467544" y="4384268"/>
                  <a:ext cx="1183914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000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8" name="Rectangle 107">
                  <a:extLst>
                    <a:ext uri="{FF2B5EF4-FFF2-40B4-BE49-F238E27FC236}">
                      <a16:creationId xmlns:a16="http://schemas.microsoft.com/office/drawing/2014/main" id="{49C5E00F-3AA6-234A-9A51-8F312DB9982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544" y="4384268"/>
                  <a:ext cx="1183914" cy="523220"/>
                </a:xfrm>
                <a:prstGeom prst="rect">
                  <a:avLst/>
                </a:prstGeom>
                <a:blipFill>
                  <a:blip r:embed="rId7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9" name="Rectangle 108">
                  <a:extLst>
                    <a:ext uri="{FF2B5EF4-FFF2-40B4-BE49-F238E27FC236}">
                      <a16:creationId xmlns:a16="http://schemas.microsoft.com/office/drawing/2014/main" id="{0E709B2B-114F-524E-9154-C6756E4288DC}"/>
                    </a:ext>
                  </a:extLst>
                </p:cNvPr>
                <p:cNvSpPr/>
                <p:nvPr/>
              </p:nvSpPr>
              <p:spPr>
                <a:xfrm>
                  <a:off x="1634853" y="4384268"/>
                  <a:ext cx="1183914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001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9" name="Rectangle 108">
                  <a:extLst>
                    <a:ext uri="{FF2B5EF4-FFF2-40B4-BE49-F238E27FC236}">
                      <a16:creationId xmlns:a16="http://schemas.microsoft.com/office/drawing/2014/main" id="{0E709B2B-114F-524E-9154-C6756E4288D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4853" y="4384268"/>
                  <a:ext cx="1183914" cy="523220"/>
                </a:xfrm>
                <a:prstGeom prst="rect">
                  <a:avLst/>
                </a:prstGeom>
                <a:blipFill>
                  <a:blip r:embed="rId8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7FF9C24B-3D1A-0643-A0FC-F85FD09531CC}"/>
              </a:ext>
            </a:extLst>
          </p:cNvPr>
          <p:cNvGrpSpPr/>
          <p:nvPr/>
        </p:nvGrpSpPr>
        <p:grpSpPr>
          <a:xfrm>
            <a:off x="2435521" y="2810296"/>
            <a:ext cx="2351223" cy="1478488"/>
            <a:chOff x="467544" y="3429000"/>
            <a:chExt cx="2351223" cy="147848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1" name="Rectangle 110">
                  <a:extLst>
                    <a:ext uri="{FF2B5EF4-FFF2-40B4-BE49-F238E27FC236}">
                      <a16:creationId xmlns:a16="http://schemas.microsoft.com/office/drawing/2014/main" id="{BCB2E33F-8AFC-0545-9B9B-310A70E3525F}"/>
                    </a:ext>
                  </a:extLst>
                </p:cNvPr>
                <p:cNvSpPr/>
                <p:nvPr/>
              </p:nvSpPr>
              <p:spPr>
                <a:xfrm>
                  <a:off x="1298330" y="3429000"/>
                  <a:ext cx="1031629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1" name="Rectangle 110">
                  <a:extLst>
                    <a:ext uri="{FF2B5EF4-FFF2-40B4-BE49-F238E27FC236}">
                      <a16:creationId xmlns:a16="http://schemas.microsoft.com/office/drawing/2014/main" id="{BCB2E33F-8AFC-0545-9B9B-310A70E3525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8330" y="3429000"/>
                  <a:ext cx="1031629" cy="523220"/>
                </a:xfrm>
                <a:prstGeom prst="rect">
                  <a:avLst/>
                </a:prstGeom>
                <a:blipFill>
                  <a:blip r:embed="rId9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2" name="Straight Arrow Connector 111">
              <a:extLst>
                <a:ext uri="{FF2B5EF4-FFF2-40B4-BE49-F238E27FC236}">
                  <a16:creationId xmlns:a16="http://schemas.microsoft.com/office/drawing/2014/main" id="{FC2DFD85-E982-DF4B-AEA8-9CDCCB2BD50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54314" y="4008294"/>
              <a:ext cx="414132" cy="37597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Arrow Connector 112">
              <a:extLst>
                <a:ext uri="{FF2B5EF4-FFF2-40B4-BE49-F238E27FC236}">
                  <a16:creationId xmlns:a16="http://schemas.microsoft.com/office/drawing/2014/main" id="{A7751592-9091-114E-BC10-86CEE2D42496}"/>
                </a:ext>
              </a:extLst>
            </p:cNvPr>
            <p:cNvCxnSpPr>
              <a:cxnSpLocks/>
            </p:cNvCxnSpPr>
            <p:nvPr/>
          </p:nvCxnSpPr>
          <p:spPr>
            <a:xfrm>
              <a:off x="1689256" y="4005064"/>
              <a:ext cx="401162" cy="37920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4" name="Rectangle 113">
                  <a:extLst>
                    <a:ext uri="{FF2B5EF4-FFF2-40B4-BE49-F238E27FC236}">
                      <a16:creationId xmlns:a16="http://schemas.microsoft.com/office/drawing/2014/main" id="{D3D1BFF6-838C-984B-9C44-238688EAAA37}"/>
                    </a:ext>
                  </a:extLst>
                </p:cNvPr>
                <p:cNvSpPr/>
                <p:nvPr/>
              </p:nvSpPr>
              <p:spPr>
                <a:xfrm>
                  <a:off x="467544" y="4384268"/>
                  <a:ext cx="1183914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010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4" name="Rectangle 113">
                  <a:extLst>
                    <a:ext uri="{FF2B5EF4-FFF2-40B4-BE49-F238E27FC236}">
                      <a16:creationId xmlns:a16="http://schemas.microsoft.com/office/drawing/2014/main" id="{D3D1BFF6-838C-984B-9C44-238688EAAA3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544" y="4384268"/>
                  <a:ext cx="1183914" cy="523220"/>
                </a:xfrm>
                <a:prstGeom prst="rect">
                  <a:avLst/>
                </a:prstGeom>
                <a:blipFill>
                  <a:blip r:embed="rId10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5" name="Rectangle 114">
                  <a:extLst>
                    <a:ext uri="{FF2B5EF4-FFF2-40B4-BE49-F238E27FC236}">
                      <a16:creationId xmlns:a16="http://schemas.microsoft.com/office/drawing/2014/main" id="{A95CFBCB-FE15-1644-86D1-325EAB61F724}"/>
                    </a:ext>
                  </a:extLst>
                </p:cNvPr>
                <p:cNvSpPr/>
                <p:nvPr/>
              </p:nvSpPr>
              <p:spPr>
                <a:xfrm>
                  <a:off x="1634853" y="4384268"/>
                  <a:ext cx="1183914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011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5" name="Rectangle 114">
                  <a:extLst>
                    <a:ext uri="{FF2B5EF4-FFF2-40B4-BE49-F238E27FC236}">
                      <a16:creationId xmlns:a16="http://schemas.microsoft.com/office/drawing/2014/main" id="{A95CFBCB-FE15-1644-86D1-325EAB61F72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4853" y="4384268"/>
                  <a:ext cx="1183914" cy="523220"/>
                </a:xfrm>
                <a:prstGeom prst="rect">
                  <a:avLst/>
                </a:prstGeom>
                <a:blipFill>
                  <a:blip r:embed="rId11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D223927E-8B22-2C43-8CF9-3B9C4894155B}"/>
              </a:ext>
            </a:extLst>
          </p:cNvPr>
          <p:cNvGrpSpPr/>
          <p:nvPr/>
        </p:nvGrpSpPr>
        <p:grpSpPr>
          <a:xfrm>
            <a:off x="4645763" y="2855882"/>
            <a:ext cx="2342952" cy="1478488"/>
            <a:chOff x="467544" y="3429000"/>
            <a:chExt cx="2342952" cy="147848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7" name="Rectangle 116">
                  <a:extLst>
                    <a:ext uri="{FF2B5EF4-FFF2-40B4-BE49-F238E27FC236}">
                      <a16:creationId xmlns:a16="http://schemas.microsoft.com/office/drawing/2014/main" id="{5AD3E6C2-28DA-5D46-80BE-517926E11363}"/>
                    </a:ext>
                  </a:extLst>
                </p:cNvPr>
                <p:cNvSpPr/>
                <p:nvPr/>
              </p:nvSpPr>
              <p:spPr>
                <a:xfrm>
                  <a:off x="1298330" y="3429000"/>
                  <a:ext cx="1023357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7" name="Rectangle 116">
                  <a:extLst>
                    <a:ext uri="{FF2B5EF4-FFF2-40B4-BE49-F238E27FC236}">
                      <a16:creationId xmlns:a16="http://schemas.microsoft.com/office/drawing/2014/main" id="{5AD3E6C2-28DA-5D46-80BE-517926E1136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8330" y="3429000"/>
                  <a:ext cx="1023357" cy="523220"/>
                </a:xfrm>
                <a:prstGeom prst="rect">
                  <a:avLst/>
                </a:prstGeom>
                <a:blipFill>
                  <a:blip r:embed="rId12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8" name="Straight Arrow Connector 117">
              <a:extLst>
                <a:ext uri="{FF2B5EF4-FFF2-40B4-BE49-F238E27FC236}">
                  <a16:creationId xmlns:a16="http://schemas.microsoft.com/office/drawing/2014/main" id="{56F08AB3-482C-9143-8CEE-52BEEFB2DBE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54314" y="4008294"/>
              <a:ext cx="414132" cy="37597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Arrow Connector 118">
              <a:extLst>
                <a:ext uri="{FF2B5EF4-FFF2-40B4-BE49-F238E27FC236}">
                  <a16:creationId xmlns:a16="http://schemas.microsoft.com/office/drawing/2014/main" id="{95197684-2EB3-4049-885E-78AD5A891866}"/>
                </a:ext>
              </a:extLst>
            </p:cNvPr>
            <p:cNvCxnSpPr>
              <a:cxnSpLocks/>
            </p:cNvCxnSpPr>
            <p:nvPr/>
          </p:nvCxnSpPr>
          <p:spPr>
            <a:xfrm>
              <a:off x="1689256" y="4005064"/>
              <a:ext cx="401162" cy="37920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0" name="Rectangle 119">
                  <a:extLst>
                    <a:ext uri="{FF2B5EF4-FFF2-40B4-BE49-F238E27FC236}">
                      <a16:creationId xmlns:a16="http://schemas.microsoft.com/office/drawing/2014/main" id="{30B86BDD-9F06-6C46-8EB0-E7709F2A6124}"/>
                    </a:ext>
                  </a:extLst>
                </p:cNvPr>
                <p:cNvSpPr/>
                <p:nvPr/>
              </p:nvSpPr>
              <p:spPr>
                <a:xfrm>
                  <a:off x="467544" y="4384268"/>
                  <a:ext cx="117564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100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0" name="Rectangle 119">
                  <a:extLst>
                    <a:ext uri="{FF2B5EF4-FFF2-40B4-BE49-F238E27FC236}">
                      <a16:creationId xmlns:a16="http://schemas.microsoft.com/office/drawing/2014/main" id="{30B86BDD-9F06-6C46-8EB0-E7709F2A612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544" y="4384268"/>
                  <a:ext cx="1175643" cy="523220"/>
                </a:xfrm>
                <a:prstGeom prst="rect">
                  <a:avLst/>
                </a:prstGeom>
                <a:blipFill>
                  <a:blip r:embed="rId13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1" name="Rectangle 120">
                  <a:extLst>
                    <a:ext uri="{FF2B5EF4-FFF2-40B4-BE49-F238E27FC236}">
                      <a16:creationId xmlns:a16="http://schemas.microsoft.com/office/drawing/2014/main" id="{F468EA66-CB54-3B45-B3CB-813F441C4743}"/>
                    </a:ext>
                  </a:extLst>
                </p:cNvPr>
                <p:cNvSpPr/>
                <p:nvPr/>
              </p:nvSpPr>
              <p:spPr>
                <a:xfrm>
                  <a:off x="1634853" y="4384268"/>
                  <a:ext cx="117564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101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1" name="Rectangle 120">
                  <a:extLst>
                    <a:ext uri="{FF2B5EF4-FFF2-40B4-BE49-F238E27FC236}">
                      <a16:creationId xmlns:a16="http://schemas.microsoft.com/office/drawing/2014/main" id="{F468EA66-CB54-3B45-B3CB-813F441C474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4853" y="4384268"/>
                  <a:ext cx="1175643" cy="523220"/>
                </a:xfrm>
                <a:prstGeom prst="rect">
                  <a:avLst/>
                </a:prstGeom>
                <a:blipFill>
                  <a:blip r:embed="rId14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97A7F7C6-86FB-8B40-BF83-5723483C2852}"/>
              </a:ext>
            </a:extLst>
          </p:cNvPr>
          <p:cNvGrpSpPr/>
          <p:nvPr/>
        </p:nvGrpSpPr>
        <p:grpSpPr>
          <a:xfrm>
            <a:off x="6855982" y="2882304"/>
            <a:ext cx="2342952" cy="1478488"/>
            <a:chOff x="467544" y="3429000"/>
            <a:chExt cx="2342952" cy="147848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3" name="Rectangle 122">
                  <a:extLst>
                    <a:ext uri="{FF2B5EF4-FFF2-40B4-BE49-F238E27FC236}">
                      <a16:creationId xmlns:a16="http://schemas.microsoft.com/office/drawing/2014/main" id="{9423689C-CAA8-C241-A70F-651B5362B37B}"/>
                    </a:ext>
                  </a:extLst>
                </p:cNvPr>
                <p:cNvSpPr/>
                <p:nvPr/>
              </p:nvSpPr>
              <p:spPr>
                <a:xfrm>
                  <a:off x="1298330" y="3429000"/>
                  <a:ext cx="1023357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3" name="Rectangle 122">
                  <a:extLst>
                    <a:ext uri="{FF2B5EF4-FFF2-40B4-BE49-F238E27FC236}">
                      <a16:creationId xmlns:a16="http://schemas.microsoft.com/office/drawing/2014/main" id="{9423689C-CAA8-C241-A70F-651B5362B37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8330" y="3429000"/>
                  <a:ext cx="1023357" cy="523220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4" name="Straight Arrow Connector 123">
              <a:extLst>
                <a:ext uri="{FF2B5EF4-FFF2-40B4-BE49-F238E27FC236}">
                  <a16:creationId xmlns:a16="http://schemas.microsoft.com/office/drawing/2014/main" id="{B0B12294-C46F-3D4C-9077-1FD5F695691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54314" y="4008294"/>
              <a:ext cx="414132" cy="37597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Arrow Connector 124">
              <a:extLst>
                <a:ext uri="{FF2B5EF4-FFF2-40B4-BE49-F238E27FC236}">
                  <a16:creationId xmlns:a16="http://schemas.microsoft.com/office/drawing/2014/main" id="{BB9CD0EE-26F1-FC47-B336-309EB153E1F6}"/>
                </a:ext>
              </a:extLst>
            </p:cNvPr>
            <p:cNvCxnSpPr>
              <a:cxnSpLocks/>
            </p:cNvCxnSpPr>
            <p:nvPr/>
          </p:nvCxnSpPr>
          <p:spPr>
            <a:xfrm>
              <a:off x="1689256" y="4005064"/>
              <a:ext cx="401162" cy="37920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6" name="Rectangle 125">
                  <a:extLst>
                    <a:ext uri="{FF2B5EF4-FFF2-40B4-BE49-F238E27FC236}">
                      <a16:creationId xmlns:a16="http://schemas.microsoft.com/office/drawing/2014/main" id="{2F224F33-705A-6442-B25A-CB1353C4E534}"/>
                    </a:ext>
                  </a:extLst>
                </p:cNvPr>
                <p:cNvSpPr/>
                <p:nvPr/>
              </p:nvSpPr>
              <p:spPr>
                <a:xfrm>
                  <a:off x="467544" y="4384268"/>
                  <a:ext cx="117564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110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6" name="Rectangle 125">
                  <a:extLst>
                    <a:ext uri="{FF2B5EF4-FFF2-40B4-BE49-F238E27FC236}">
                      <a16:creationId xmlns:a16="http://schemas.microsoft.com/office/drawing/2014/main" id="{2F224F33-705A-6442-B25A-CB1353C4E53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544" y="4384268"/>
                  <a:ext cx="1175643" cy="523220"/>
                </a:xfrm>
                <a:prstGeom prst="rect">
                  <a:avLst/>
                </a:prstGeom>
                <a:blipFill>
                  <a:blip r:embed="rId16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7" name="Rectangle 126">
                  <a:extLst>
                    <a:ext uri="{FF2B5EF4-FFF2-40B4-BE49-F238E27FC236}">
                      <a16:creationId xmlns:a16="http://schemas.microsoft.com/office/drawing/2014/main" id="{F797B727-9FB5-C340-9498-112C2CAAB0A9}"/>
                    </a:ext>
                  </a:extLst>
                </p:cNvPr>
                <p:cNvSpPr/>
                <p:nvPr/>
              </p:nvSpPr>
              <p:spPr>
                <a:xfrm>
                  <a:off x="1634853" y="4384268"/>
                  <a:ext cx="117564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111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7" name="Rectangle 126">
                  <a:extLst>
                    <a:ext uri="{FF2B5EF4-FFF2-40B4-BE49-F238E27FC236}">
                      <a16:creationId xmlns:a16="http://schemas.microsoft.com/office/drawing/2014/main" id="{F797B727-9FB5-C340-9498-112C2CAAB0A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4853" y="4384268"/>
                  <a:ext cx="1175643" cy="523220"/>
                </a:xfrm>
                <a:prstGeom prst="rect">
                  <a:avLst/>
                </a:prstGeom>
                <a:blipFill>
                  <a:blip r:embed="rId17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1" name="Rectangle 63">
            <a:extLst>
              <a:ext uri="{FF2B5EF4-FFF2-40B4-BE49-F238E27FC236}">
                <a16:creationId xmlns:a16="http://schemas.microsoft.com/office/drawing/2014/main" id="{82702E11-172E-3D42-8DC0-D53AC71BEB4B}"/>
              </a:ext>
            </a:extLst>
          </p:cNvPr>
          <p:cNvSpPr txBox="1">
            <a:spLocks noChangeArrowheads="1"/>
          </p:cNvSpPr>
          <p:nvPr/>
        </p:nvSpPr>
        <p:spPr>
          <a:xfrm>
            <a:off x="971600" y="5210968"/>
            <a:ext cx="6466567" cy="5222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solidFill>
                  <a:srgbClr val="FF0000"/>
                </a:solidFill>
                <a:latin typeface="+mn-lt"/>
                <a:ea typeface="American Typewriter" charset="0"/>
                <a:cs typeface="American Typewriter" charset="0"/>
              </a:rPr>
              <a:t>BAD NEWS:</a:t>
            </a:r>
          </a:p>
        </p:txBody>
      </p:sp>
      <p:sp>
        <p:nvSpPr>
          <p:cNvPr id="42" name="Rectangle 63">
            <a:extLst>
              <a:ext uri="{FF2B5EF4-FFF2-40B4-BE49-F238E27FC236}">
                <a16:creationId xmlns:a16="http://schemas.microsoft.com/office/drawing/2014/main" id="{74FA068D-17FF-4548-A45E-E8C88EA5641F}"/>
              </a:ext>
            </a:extLst>
          </p:cNvPr>
          <p:cNvSpPr txBox="1">
            <a:spLocks noChangeArrowheads="1"/>
          </p:cNvSpPr>
          <p:nvPr/>
        </p:nvSpPr>
        <p:spPr>
          <a:xfrm>
            <a:off x="985954" y="5715024"/>
            <a:ext cx="7978534" cy="9605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latin typeface="+mn-lt"/>
                <a:ea typeface="American Typewriter" charset="0"/>
                <a:cs typeface="American Typewriter" charset="0"/>
              </a:rPr>
              <a:t>Signer needs to keep a counter indicating which </a:t>
            </a:r>
            <a:r>
              <a:rPr lang="en-US" sz="2800" b="1" i="1" dirty="0">
                <a:latin typeface="+mn-lt"/>
                <a:ea typeface="American Typewriter" charset="0"/>
                <a:cs typeface="American Typewriter" charset="0"/>
              </a:rPr>
              <a:t>leaf</a:t>
            </a:r>
            <a:r>
              <a:rPr lang="en-US" sz="2800" dirty="0">
                <a:latin typeface="+mn-lt"/>
                <a:ea typeface="American Typewriter" charset="0"/>
                <a:cs typeface="American Typewriter" charset="0"/>
              </a:rPr>
              <a:t> (which tells her which secret key) to use next.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A7CA7030-87F5-5B47-872C-0ADFEBC82851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9559" y="5092907"/>
            <a:ext cx="774636" cy="774636"/>
          </a:xfrm>
          <a:prstGeom prst="rect">
            <a:avLst/>
          </a:prstGeom>
        </p:spPr>
      </p:pic>
      <p:grpSp>
        <p:nvGrpSpPr>
          <p:cNvPr id="44" name="Group 43">
            <a:extLst>
              <a:ext uri="{FF2B5EF4-FFF2-40B4-BE49-F238E27FC236}">
                <a16:creationId xmlns:a16="http://schemas.microsoft.com/office/drawing/2014/main" id="{AF626B18-5A5D-954D-BF8F-D0D9A4930152}"/>
              </a:ext>
            </a:extLst>
          </p:cNvPr>
          <p:cNvGrpSpPr/>
          <p:nvPr/>
        </p:nvGrpSpPr>
        <p:grpSpPr>
          <a:xfrm>
            <a:off x="2514899" y="4105356"/>
            <a:ext cx="896015" cy="970635"/>
            <a:chOff x="91707" y="4831683"/>
            <a:chExt cx="896015" cy="97063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01916F7B-63A8-B148-8070-FCD0805C4B77}"/>
                    </a:ext>
                  </a:extLst>
                </p:cNvPr>
                <p:cNvSpPr/>
                <p:nvPr/>
              </p:nvSpPr>
              <p:spPr>
                <a:xfrm>
                  <a:off x="91707" y="5279098"/>
                  <a:ext cx="734945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01916F7B-63A8-B148-8070-FCD0805C4B7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707" y="5279098"/>
                  <a:ext cx="734945" cy="523220"/>
                </a:xfrm>
                <a:prstGeom prst="rect">
                  <a:avLst/>
                </a:prstGeom>
                <a:blipFill>
                  <a:blip r:embed="rId19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EFE11481-7D5E-0E42-B8CD-50A49650C473}"/>
                </a:ext>
              </a:extLst>
            </p:cNvPr>
            <p:cNvCxnSpPr>
              <a:cxnSpLocks/>
            </p:cNvCxnSpPr>
            <p:nvPr/>
          </p:nvCxnSpPr>
          <p:spPr>
            <a:xfrm>
              <a:off x="410189" y="5000503"/>
              <a:ext cx="0" cy="339033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88E1A763-69B4-3F46-8D0C-DC4B8313C483}"/>
                    </a:ext>
                  </a:extLst>
                </p:cNvPr>
                <p:cNvSpPr/>
                <p:nvPr/>
              </p:nvSpPr>
              <p:spPr>
                <a:xfrm>
                  <a:off x="389033" y="4831683"/>
                  <a:ext cx="598689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88E1A763-69B4-3F46-8D0C-DC4B8313C48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9033" y="4831683"/>
                  <a:ext cx="598689" cy="523220"/>
                </a:xfrm>
                <a:prstGeom prst="rect">
                  <a:avLst/>
                </a:prstGeom>
                <a:blipFill>
                  <a:blip r:embed="rId20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572598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20543" y="260648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(Many-time) Signature Scheme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28" name="Rectangle 63">
            <a:extLst>
              <a:ext uri="{FF2B5EF4-FFF2-40B4-BE49-F238E27FC236}">
                <a16:creationId xmlns:a16="http://schemas.microsoft.com/office/drawing/2014/main" id="{FCBC1F9C-EE29-FE49-9DB9-60C0EC916993}"/>
              </a:ext>
            </a:extLst>
          </p:cNvPr>
          <p:cNvSpPr txBox="1">
            <a:spLocks noChangeArrowheads="1"/>
          </p:cNvSpPr>
          <p:nvPr/>
        </p:nvSpPr>
        <p:spPr>
          <a:xfrm>
            <a:off x="1907704" y="836712"/>
            <a:ext cx="4680520" cy="57606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00FF"/>
                </a:solidFill>
                <a:ea typeface="American Typewriter" charset="0"/>
                <a:cs typeface="American Typewriter" charset="0"/>
              </a:rPr>
              <a:t>In four+ steps</a:t>
            </a:r>
            <a:endParaRPr lang="en-US" sz="2800" b="1" dirty="0">
              <a:solidFill>
                <a:srgbClr val="0000FF"/>
              </a:solidFill>
              <a:latin typeface="+mn-lt"/>
              <a:ea typeface="American Typewriter" charset="0"/>
              <a:cs typeface="American Typewriter" charset="0"/>
            </a:endParaRPr>
          </a:p>
        </p:txBody>
      </p:sp>
      <p:sp>
        <p:nvSpPr>
          <p:cNvPr id="7" name="Rectangle 63">
            <a:extLst>
              <a:ext uri="{FF2B5EF4-FFF2-40B4-BE49-F238E27FC236}">
                <a16:creationId xmlns:a16="http://schemas.microsoft.com/office/drawing/2014/main" id="{E1C63364-CBAC-4B46-B938-A8D9A978D5B4}"/>
              </a:ext>
            </a:extLst>
          </p:cNvPr>
          <p:cNvSpPr txBox="1">
            <a:spLocks noChangeArrowheads="1"/>
          </p:cNvSpPr>
          <p:nvPr/>
        </p:nvSpPr>
        <p:spPr>
          <a:xfrm>
            <a:off x="362127" y="2348880"/>
            <a:ext cx="8770622" cy="7920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0" dirty="0">
                <a:ea typeface="American Typewriter" charset="0"/>
                <a:cs typeface="American Typewriter" charset="0"/>
              </a:rPr>
              <a:t>Step 2. How to Shrink the signatures. Idea: Signature </a:t>
            </a:r>
            <a:r>
              <a:rPr lang="en-US" sz="2800" b="1" i="1" dirty="0">
                <a:solidFill>
                  <a:srgbClr val="FF0000"/>
                </a:solidFill>
                <a:ea typeface="American Typewriter" charset="0"/>
                <a:cs typeface="American Typewriter" charset="0"/>
              </a:rPr>
              <a:t>Trees</a:t>
            </a:r>
            <a:endParaRPr lang="en-US" sz="2800" b="1" i="1" dirty="0">
              <a:solidFill>
                <a:srgbClr val="FF0000"/>
              </a:solidFill>
              <a:latin typeface="+mn-lt"/>
              <a:ea typeface="American Typewriter" charset="0"/>
              <a:cs typeface="American Typewriter" charset="0"/>
            </a:endParaRPr>
          </a:p>
        </p:txBody>
      </p:sp>
      <p:sp>
        <p:nvSpPr>
          <p:cNvPr id="8" name="Rectangle 63">
            <a:extLst>
              <a:ext uri="{FF2B5EF4-FFF2-40B4-BE49-F238E27FC236}">
                <a16:creationId xmlns:a16="http://schemas.microsoft.com/office/drawing/2014/main" id="{3D0B5B98-909F-4543-9D61-C889A6CE3E39}"/>
              </a:ext>
            </a:extLst>
          </p:cNvPr>
          <p:cNvSpPr txBox="1">
            <a:spLocks noChangeArrowheads="1"/>
          </p:cNvSpPr>
          <p:nvPr/>
        </p:nvSpPr>
        <p:spPr>
          <a:xfrm>
            <a:off x="381182" y="3140968"/>
            <a:ext cx="8770622" cy="115212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0" dirty="0">
                <a:ea typeface="American Typewriter" charset="0"/>
                <a:cs typeface="American Typewriter" charset="0"/>
              </a:rPr>
              <a:t>Step 3. How to Shrink Alice’s storage. </a:t>
            </a:r>
            <a:br>
              <a:rPr lang="en-US" sz="2800" b="0" dirty="0">
                <a:ea typeface="American Typewriter" charset="0"/>
                <a:cs typeface="American Typewriter" charset="0"/>
              </a:rPr>
            </a:br>
            <a:r>
              <a:rPr lang="en-US" sz="2800" b="0" dirty="0">
                <a:ea typeface="American Typewriter" charset="0"/>
                <a:cs typeface="American Typewriter" charset="0"/>
              </a:rPr>
              <a:t>	Idea: </a:t>
            </a:r>
            <a:r>
              <a:rPr lang="en-US" sz="2800" b="1" i="1" dirty="0">
                <a:solidFill>
                  <a:srgbClr val="FF0000"/>
                </a:solidFill>
                <a:ea typeface="American Typewriter" charset="0"/>
                <a:cs typeface="American Typewriter" charset="0"/>
              </a:rPr>
              <a:t>Pseudorandom</a:t>
            </a:r>
            <a:r>
              <a:rPr lang="en-US" sz="2800" b="0" dirty="0">
                <a:ea typeface="American Typewriter" charset="0"/>
                <a:cs typeface="American Typewriter" charset="0"/>
              </a:rPr>
              <a:t> </a:t>
            </a:r>
            <a:r>
              <a:rPr lang="en-US" sz="2800" b="1" i="1" dirty="0">
                <a:solidFill>
                  <a:srgbClr val="FF0000"/>
                </a:solidFill>
                <a:ea typeface="American Typewriter" charset="0"/>
                <a:cs typeface="American Typewriter" charset="0"/>
              </a:rPr>
              <a:t>Trees</a:t>
            </a:r>
            <a:endParaRPr lang="en-US" sz="2800" b="1" i="1" dirty="0">
              <a:solidFill>
                <a:srgbClr val="FF0000"/>
              </a:solidFill>
              <a:latin typeface="+mn-lt"/>
              <a:ea typeface="American Typewriter" charset="0"/>
              <a:cs typeface="American Typewriter" charset="0"/>
            </a:endParaRPr>
          </a:p>
        </p:txBody>
      </p:sp>
      <p:sp>
        <p:nvSpPr>
          <p:cNvPr id="9" name="Rectangle 63">
            <a:extLst>
              <a:ext uri="{FF2B5EF4-FFF2-40B4-BE49-F238E27FC236}">
                <a16:creationId xmlns:a16="http://schemas.microsoft.com/office/drawing/2014/main" id="{B0FDEF45-91F4-CC49-9FAC-94CCD35EEBE6}"/>
              </a:ext>
            </a:extLst>
          </p:cNvPr>
          <p:cNvSpPr txBox="1">
            <a:spLocks noChangeArrowheads="1"/>
          </p:cNvSpPr>
          <p:nvPr/>
        </p:nvSpPr>
        <p:spPr>
          <a:xfrm>
            <a:off x="395536" y="4437112"/>
            <a:ext cx="8770622" cy="115212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0" dirty="0">
                <a:ea typeface="American Typewriter" charset="0"/>
                <a:cs typeface="American Typewriter" charset="0"/>
              </a:rPr>
              <a:t>Step 4. How to make Alice stateless. </a:t>
            </a:r>
            <a:br>
              <a:rPr lang="en-US" sz="2800" b="0" dirty="0">
                <a:ea typeface="American Typewriter" charset="0"/>
                <a:cs typeface="American Typewriter" charset="0"/>
              </a:rPr>
            </a:br>
            <a:r>
              <a:rPr lang="en-US" sz="2800" b="0" dirty="0">
                <a:ea typeface="American Typewriter" charset="0"/>
                <a:cs typeface="American Typewriter" charset="0"/>
              </a:rPr>
              <a:t>	Idea: </a:t>
            </a:r>
            <a:r>
              <a:rPr lang="en-US" sz="2800" b="1" i="1" dirty="0">
                <a:solidFill>
                  <a:srgbClr val="FF0000"/>
                </a:solidFill>
                <a:ea typeface="American Typewriter" charset="0"/>
                <a:cs typeface="American Typewriter" charset="0"/>
              </a:rPr>
              <a:t>Randomization</a:t>
            </a:r>
            <a:endParaRPr lang="en-US" sz="2800" b="1" i="1" dirty="0">
              <a:solidFill>
                <a:srgbClr val="FF0000"/>
              </a:solidFill>
              <a:latin typeface="+mn-lt"/>
              <a:ea typeface="American Typewriter" charset="0"/>
              <a:cs typeface="American Typewriter" charset="0"/>
            </a:endParaRPr>
          </a:p>
        </p:txBody>
      </p:sp>
      <p:sp>
        <p:nvSpPr>
          <p:cNvPr id="11" name="Rectangle 63">
            <a:extLst>
              <a:ext uri="{FF2B5EF4-FFF2-40B4-BE49-F238E27FC236}">
                <a16:creationId xmlns:a16="http://schemas.microsoft.com/office/drawing/2014/main" id="{0C3809BB-DCEC-3440-9188-AD4EF65161AD}"/>
              </a:ext>
            </a:extLst>
          </p:cNvPr>
          <p:cNvSpPr txBox="1">
            <a:spLocks noChangeArrowheads="1"/>
          </p:cNvSpPr>
          <p:nvPr/>
        </p:nvSpPr>
        <p:spPr>
          <a:xfrm>
            <a:off x="337882" y="1646336"/>
            <a:ext cx="8770622" cy="7920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0" dirty="0">
                <a:ea typeface="American Typewriter" charset="0"/>
                <a:cs typeface="American Typewriter" charset="0"/>
              </a:rPr>
              <a:t>Step </a:t>
            </a:r>
            <a:r>
              <a:rPr lang="en-US" sz="2800" dirty="0">
                <a:ea typeface="American Typewriter" charset="0"/>
                <a:cs typeface="American Typewriter" charset="0"/>
              </a:rPr>
              <a:t>1</a:t>
            </a:r>
            <a:r>
              <a:rPr lang="en-US" sz="2800" b="0" dirty="0">
                <a:ea typeface="American Typewriter" charset="0"/>
                <a:cs typeface="American Typewriter" charset="0"/>
              </a:rPr>
              <a:t>. Stateful, Growing Signatures. Idea: Signature </a:t>
            </a:r>
            <a:r>
              <a:rPr lang="en-US" sz="2800" b="1" i="1" dirty="0">
                <a:solidFill>
                  <a:srgbClr val="FF0000"/>
                </a:solidFill>
                <a:ea typeface="American Typewriter" charset="0"/>
                <a:cs typeface="American Typewriter" charset="0"/>
              </a:rPr>
              <a:t>Chains</a:t>
            </a:r>
            <a:endParaRPr lang="en-US" sz="2800" b="1" i="1" dirty="0">
              <a:solidFill>
                <a:srgbClr val="FF0000"/>
              </a:solidFill>
              <a:latin typeface="+mn-lt"/>
              <a:ea typeface="American Typewriter" charset="0"/>
              <a:cs typeface="American Typewrit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8784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737969" y="188640"/>
            <a:ext cx="1959169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Step 4.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F7C17D5-48F2-884D-A55B-48DA829FB002}"/>
              </a:ext>
            </a:extLst>
          </p:cNvPr>
          <p:cNvSpPr/>
          <p:nvPr/>
        </p:nvSpPr>
        <p:spPr>
          <a:xfrm>
            <a:off x="2555776" y="323074"/>
            <a:ext cx="48846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ea typeface="American Typewriter" charset="0"/>
                <a:cs typeface="American Typewriter" charset="0"/>
              </a:rPr>
              <a:t>Statelessness via Randomization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8CE4AF16-964F-A449-9DC7-380C1C60B6D9}"/>
                  </a:ext>
                </a:extLst>
              </p:cNvPr>
              <p:cNvSpPr/>
              <p:nvPr/>
            </p:nvSpPr>
            <p:spPr>
              <a:xfrm>
                <a:off x="2233318" y="1911362"/>
                <a:ext cx="87107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𝑉</m:t>
                          </m:r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8CE4AF16-964F-A449-9DC7-380C1C60B6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3318" y="1911362"/>
                <a:ext cx="871072" cy="523220"/>
              </a:xfrm>
              <a:prstGeom prst="rect">
                <a:avLst/>
              </a:prstGeom>
              <a:blipFill>
                <a:blip r:embed="rId3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635401BC-B9AA-0A4C-A0F4-06A5A2A34FE4}"/>
              </a:ext>
            </a:extLst>
          </p:cNvPr>
          <p:cNvGrpSpPr/>
          <p:nvPr/>
        </p:nvGrpSpPr>
        <p:grpSpPr>
          <a:xfrm>
            <a:off x="3027478" y="1022186"/>
            <a:ext cx="3587405" cy="973937"/>
            <a:chOff x="2224507" y="1720334"/>
            <a:chExt cx="3587405" cy="97393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CE2447FB-584E-3344-94B6-D7E93D23CF12}"/>
                    </a:ext>
                  </a:extLst>
                </p:cNvPr>
                <p:cNvSpPr/>
                <p:nvPr/>
              </p:nvSpPr>
              <p:spPr>
                <a:xfrm>
                  <a:off x="3653565" y="1720334"/>
                  <a:ext cx="87934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𝜖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CE2447FB-584E-3344-94B6-D7E93D23CF1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53565" y="1720334"/>
                  <a:ext cx="879343" cy="52322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ADC2B0B2-384A-CF40-9367-19DA91472C1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24507" y="2259124"/>
              <a:ext cx="1760209" cy="43514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43931662-36FC-9E42-B2EE-8B4EE94FDE69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19" y="2253793"/>
              <a:ext cx="1685793" cy="43361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7DD9E372-79AD-7F44-8D95-AD65148749DF}"/>
                  </a:ext>
                </a:extLst>
              </p:cNvPr>
              <p:cNvSpPr/>
              <p:nvPr/>
            </p:nvSpPr>
            <p:spPr>
              <a:xfrm>
                <a:off x="6653256" y="1844164"/>
                <a:ext cx="87107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𝑉</m:t>
                          </m:r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7DD9E372-79AD-7F44-8D95-AD65148749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3256" y="1844164"/>
                <a:ext cx="871072" cy="523220"/>
              </a:xfrm>
              <a:prstGeom prst="rect">
                <a:avLst/>
              </a:prstGeom>
              <a:blipFill>
                <a:blip r:embed="rId5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87C4349-4D59-8C4B-AE31-C3BBFD895074}"/>
              </a:ext>
            </a:extLst>
          </p:cNvPr>
          <p:cNvCxnSpPr>
            <a:cxnSpLocks/>
          </p:cNvCxnSpPr>
          <p:nvPr/>
        </p:nvCxnSpPr>
        <p:spPr>
          <a:xfrm flipH="1">
            <a:off x="1406179" y="2446228"/>
            <a:ext cx="1138377" cy="33764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76C0180-47DF-6F46-881C-569D81B8F60C}"/>
              </a:ext>
            </a:extLst>
          </p:cNvPr>
          <p:cNvCxnSpPr>
            <a:cxnSpLocks/>
          </p:cNvCxnSpPr>
          <p:nvPr/>
        </p:nvCxnSpPr>
        <p:spPr>
          <a:xfrm>
            <a:off x="2665366" y="2442998"/>
            <a:ext cx="988199" cy="36729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083ACC5-0565-FD44-A055-BBE866629003}"/>
              </a:ext>
            </a:extLst>
          </p:cNvPr>
          <p:cNvCxnSpPr>
            <a:cxnSpLocks/>
          </p:cNvCxnSpPr>
          <p:nvPr/>
        </p:nvCxnSpPr>
        <p:spPr>
          <a:xfrm flipH="1">
            <a:off x="5785108" y="2421304"/>
            <a:ext cx="1057977" cy="40743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7F81BB3-196B-294D-8106-C44B554C95CE}"/>
              </a:ext>
            </a:extLst>
          </p:cNvPr>
          <p:cNvCxnSpPr>
            <a:cxnSpLocks/>
          </p:cNvCxnSpPr>
          <p:nvPr/>
        </p:nvCxnSpPr>
        <p:spPr>
          <a:xfrm>
            <a:off x="6963895" y="2418074"/>
            <a:ext cx="1341493" cy="41066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12F9446-15A5-CF4C-BB57-A9031C6848EA}"/>
              </a:ext>
            </a:extLst>
          </p:cNvPr>
          <p:cNvGrpSpPr/>
          <p:nvPr/>
        </p:nvGrpSpPr>
        <p:grpSpPr>
          <a:xfrm>
            <a:off x="-36512" y="2783874"/>
            <a:ext cx="2351223" cy="1478488"/>
            <a:chOff x="467544" y="3429000"/>
            <a:chExt cx="2351223" cy="147848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DBECD214-7E9A-F94F-847A-E1DC94B428FB}"/>
                    </a:ext>
                  </a:extLst>
                </p:cNvPr>
                <p:cNvSpPr/>
                <p:nvPr/>
              </p:nvSpPr>
              <p:spPr>
                <a:xfrm>
                  <a:off x="1298330" y="3429000"/>
                  <a:ext cx="1031629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DBECD214-7E9A-F94F-847A-E1DC94B428F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8330" y="3429000"/>
                  <a:ext cx="1031629" cy="523220"/>
                </a:xfrm>
                <a:prstGeom prst="rect">
                  <a:avLst/>
                </a:prstGeom>
                <a:blipFill>
                  <a:blip r:embed="rId6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E1F809BA-F0D0-194F-B162-A5BC1A3AAB9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54314" y="4008294"/>
              <a:ext cx="414132" cy="37597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374914AB-7246-A849-98CA-1260252AC728}"/>
                </a:ext>
              </a:extLst>
            </p:cNvPr>
            <p:cNvCxnSpPr>
              <a:cxnSpLocks/>
            </p:cNvCxnSpPr>
            <p:nvPr/>
          </p:nvCxnSpPr>
          <p:spPr>
            <a:xfrm>
              <a:off x="1689256" y="4005064"/>
              <a:ext cx="401162" cy="37920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6F55C21C-D5E9-C741-9D6A-B65090F2705C}"/>
                    </a:ext>
                  </a:extLst>
                </p:cNvPr>
                <p:cNvSpPr/>
                <p:nvPr/>
              </p:nvSpPr>
              <p:spPr>
                <a:xfrm>
                  <a:off x="467544" y="4384268"/>
                  <a:ext cx="1183914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000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6F55C21C-D5E9-C741-9D6A-B65090F2705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544" y="4384268"/>
                  <a:ext cx="1183914" cy="523220"/>
                </a:xfrm>
                <a:prstGeom prst="rect">
                  <a:avLst/>
                </a:prstGeom>
                <a:blipFill>
                  <a:blip r:embed="rId7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C24EC364-3347-A245-A353-6494A77201ED}"/>
                    </a:ext>
                  </a:extLst>
                </p:cNvPr>
                <p:cNvSpPr/>
                <p:nvPr/>
              </p:nvSpPr>
              <p:spPr>
                <a:xfrm>
                  <a:off x="1634853" y="4384268"/>
                  <a:ext cx="1183914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001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C24EC364-3347-A245-A353-6494A77201E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4853" y="4384268"/>
                  <a:ext cx="1183914" cy="523220"/>
                </a:xfrm>
                <a:prstGeom prst="rect">
                  <a:avLst/>
                </a:prstGeom>
                <a:blipFill>
                  <a:blip r:embed="rId8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167A0C3-E143-7F41-94DC-0811DB59BFDA}"/>
              </a:ext>
            </a:extLst>
          </p:cNvPr>
          <p:cNvGrpSpPr/>
          <p:nvPr/>
        </p:nvGrpSpPr>
        <p:grpSpPr>
          <a:xfrm>
            <a:off x="2435521" y="2810296"/>
            <a:ext cx="2351223" cy="1478488"/>
            <a:chOff x="467544" y="3429000"/>
            <a:chExt cx="2351223" cy="147848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9A6A808C-CB32-D941-88B4-5CF85C5D25F7}"/>
                    </a:ext>
                  </a:extLst>
                </p:cNvPr>
                <p:cNvSpPr/>
                <p:nvPr/>
              </p:nvSpPr>
              <p:spPr>
                <a:xfrm>
                  <a:off x="1298330" y="3429000"/>
                  <a:ext cx="1031629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9A6A808C-CB32-D941-88B4-5CF85C5D25F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8330" y="3429000"/>
                  <a:ext cx="1031629" cy="523220"/>
                </a:xfrm>
                <a:prstGeom prst="rect">
                  <a:avLst/>
                </a:prstGeom>
                <a:blipFill>
                  <a:blip r:embed="rId9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E86DC636-2C58-E24B-88AB-8E67227DDBA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54314" y="4008294"/>
              <a:ext cx="414132" cy="37597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725CDD57-130C-2246-9A59-029D896AC6BA}"/>
                </a:ext>
              </a:extLst>
            </p:cNvPr>
            <p:cNvCxnSpPr>
              <a:cxnSpLocks/>
            </p:cNvCxnSpPr>
            <p:nvPr/>
          </p:nvCxnSpPr>
          <p:spPr>
            <a:xfrm>
              <a:off x="1689256" y="4005064"/>
              <a:ext cx="401162" cy="37920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D64A6D94-0BC9-4540-9711-7EC8D3E6BE2A}"/>
                    </a:ext>
                  </a:extLst>
                </p:cNvPr>
                <p:cNvSpPr/>
                <p:nvPr/>
              </p:nvSpPr>
              <p:spPr>
                <a:xfrm>
                  <a:off x="467544" y="4384268"/>
                  <a:ext cx="1183914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010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D64A6D94-0BC9-4540-9711-7EC8D3E6BE2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544" y="4384268"/>
                  <a:ext cx="1183914" cy="523220"/>
                </a:xfrm>
                <a:prstGeom prst="rect">
                  <a:avLst/>
                </a:prstGeom>
                <a:blipFill>
                  <a:blip r:embed="rId10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B04631F0-60C5-E44F-9D81-F986DB20AA50}"/>
                    </a:ext>
                  </a:extLst>
                </p:cNvPr>
                <p:cNvSpPr/>
                <p:nvPr/>
              </p:nvSpPr>
              <p:spPr>
                <a:xfrm>
                  <a:off x="1634853" y="4384268"/>
                  <a:ext cx="1183914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011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B04631F0-60C5-E44F-9D81-F986DB20AA5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4853" y="4384268"/>
                  <a:ext cx="1183914" cy="523220"/>
                </a:xfrm>
                <a:prstGeom prst="rect">
                  <a:avLst/>
                </a:prstGeom>
                <a:blipFill>
                  <a:blip r:embed="rId11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2053EAC-9846-A04E-8496-0E86CDFF665D}"/>
              </a:ext>
            </a:extLst>
          </p:cNvPr>
          <p:cNvGrpSpPr/>
          <p:nvPr/>
        </p:nvGrpSpPr>
        <p:grpSpPr>
          <a:xfrm>
            <a:off x="4645763" y="2855882"/>
            <a:ext cx="2342952" cy="1478488"/>
            <a:chOff x="467544" y="3429000"/>
            <a:chExt cx="2342952" cy="147848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4C6DDE67-F392-B84C-981A-173F85580DA0}"/>
                    </a:ext>
                  </a:extLst>
                </p:cNvPr>
                <p:cNvSpPr/>
                <p:nvPr/>
              </p:nvSpPr>
              <p:spPr>
                <a:xfrm>
                  <a:off x="1298330" y="3429000"/>
                  <a:ext cx="1023357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4C6DDE67-F392-B84C-981A-173F85580DA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8330" y="3429000"/>
                  <a:ext cx="1023357" cy="523220"/>
                </a:xfrm>
                <a:prstGeom prst="rect">
                  <a:avLst/>
                </a:prstGeom>
                <a:blipFill>
                  <a:blip r:embed="rId12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51F5197D-10F5-6642-905E-8006C39103B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54314" y="4008294"/>
              <a:ext cx="414132" cy="37597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09A5E34E-D25C-8545-B344-5CCE6BAAD138}"/>
                </a:ext>
              </a:extLst>
            </p:cNvPr>
            <p:cNvCxnSpPr>
              <a:cxnSpLocks/>
            </p:cNvCxnSpPr>
            <p:nvPr/>
          </p:nvCxnSpPr>
          <p:spPr>
            <a:xfrm>
              <a:off x="1689256" y="4005064"/>
              <a:ext cx="401162" cy="37920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60A1E2A5-13BD-EC4F-AF70-FC71588BF66E}"/>
                    </a:ext>
                  </a:extLst>
                </p:cNvPr>
                <p:cNvSpPr/>
                <p:nvPr/>
              </p:nvSpPr>
              <p:spPr>
                <a:xfrm>
                  <a:off x="467544" y="4384268"/>
                  <a:ext cx="117564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100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60A1E2A5-13BD-EC4F-AF70-FC71588BF66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544" y="4384268"/>
                  <a:ext cx="1175643" cy="523220"/>
                </a:xfrm>
                <a:prstGeom prst="rect">
                  <a:avLst/>
                </a:prstGeom>
                <a:blipFill>
                  <a:blip r:embed="rId13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A15777A4-A6F2-3D4C-B2EC-4E5AB26ADA21}"/>
                    </a:ext>
                  </a:extLst>
                </p:cNvPr>
                <p:cNvSpPr/>
                <p:nvPr/>
              </p:nvSpPr>
              <p:spPr>
                <a:xfrm>
                  <a:off x="1634853" y="4384268"/>
                  <a:ext cx="117564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101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A15777A4-A6F2-3D4C-B2EC-4E5AB26ADA2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4853" y="4384268"/>
                  <a:ext cx="1175643" cy="523220"/>
                </a:xfrm>
                <a:prstGeom prst="rect">
                  <a:avLst/>
                </a:prstGeom>
                <a:blipFill>
                  <a:blip r:embed="rId14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BA8B011-D7CB-1140-8049-2B270CB5E901}"/>
              </a:ext>
            </a:extLst>
          </p:cNvPr>
          <p:cNvGrpSpPr/>
          <p:nvPr/>
        </p:nvGrpSpPr>
        <p:grpSpPr>
          <a:xfrm>
            <a:off x="6855982" y="2882304"/>
            <a:ext cx="2342952" cy="1478488"/>
            <a:chOff x="467544" y="3429000"/>
            <a:chExt cx="2342952" cy="147848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6B1AF5A7-90F4-D74B-92BD-F76379550086}"/>
                    </a:ext>
                  </a:extLst>
                </p:cNvPr>
                <p:cNvSpPr/>
                <p:nvPr/>
              </p:nvSpPr>
              <p:spPr>
                <a:xfrm>
                  <a:off x="1298330" y="3429000"/>
                  <a:ext cx="1023357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6B1AF5A7-90F4-D74B-92BD-F7637955008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8330" y="3429000"/>
                  <a:ext cx="1023357" cy="523220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E7C96E29-E088-8445-8B4D-23B40F87560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54314" y="4008294"/>
              <a:ext cx="414132" cy="37597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EA3604B3-C0B0-6042-B90E-50113889C082}"/>
                </a:ext>
              </a:extLst>
            </p:cNvPr>
            <p:cNvCxnSpPr>
              <a:cxnSpLocks/>
            </p:cNvCxnSpPr>
            <p:nvPr/>
          </p:nvCxnSpPr>
          <p:spPr>
            <a:xfrm>
              <a:off x="1689256" y="4005064"/>
              <a:ext cx="401162" cy="37920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8128207A-59E5-484B-BB31-575DE5DA85B8}"/>
                    </a:ext>
                  </a:extLst>
                </p:cNvPr>
                <p:cNvSpPr/>
                <p:nvPr/>
              </p:nvSpPr>
              <p:spPr>
                <a:xfrm>
                  <a:off x="467544" y="4384268"/>
                  <a:ext cx="117564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110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8128207A-59E5-484B-BB31-575DE5DA85B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544" y="4384268"/>
                  <a:ext cx="1175643" cy="523220"/>
                </a:xfrm>
                <a:prstGeom prst="rect">
                  <a:avLst/>
                </a:prstGeom>
                <a:blipFill>
                  <a:blip r:embed="rId16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43DF20E8-D3F7-6041-A577-5F9D7B2B7E51}"/>
                    </a:ext>
                  </a:extLst>
                </p:cNvPr>
                <p:cNvSpPr/>
                <p:nvPr/>
              </p:nvSpPr>
              <p:spPr>
                <a:xfrm>
                  <a:off x="1634853" y="4384268"/>
                  <a:ext cx="117564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111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43DF20E8-D3F7-6041-A577-5F9D7B2B7E5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4853" y="4384268"/>
                  <a:ext cx="1175643" cy="523220"/>
                </a:xfrm>
                <a:prstGeom prst="rect">
                  <a:avLst/>
                </a:prstGeom>
                <a:blipFill>
                  <a:blip r:embed="rId17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262EBF38-4E57-2540-BEA7-EFFB720D0E24}"/>
              </a:ext>
            </a:extLst>
          </p:cNvPr>
          <p:cNvGrpSpPr/>
          <p:nvPr/>
        </p:nvGrpSpPr>
        <p:grpSpPr>
          <a:xfrm>
            <a:off x="4313001" y="955451"/>
            <a:ext cx="3081550" cy="2805508"/>
            <a:chOff x="4113521" y="910350"/>
            <a:chExt cx="3081550" cy="280550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0445BC87-A4BE-9D42-B6A6-E5C855F95F1B}"/>
                    </a:ext>
                  </a:extLst>
                </p:cNvPr>
                <p:cNvSpPr/>
                <p:nvPr/>
              </p:nvSpPr>
              <p:spPr>
                <a:xfrm>
                  <a:off x="4265347" y="1757306"/>
                  <a:ext cx="637161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𝝈</m:t>
                            </m:r>
                          </m:e>
                          <m:sub>
                            <m:r>
                              <a:rPr lang="en-US" sz="28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𝝐</m:t>
                            </m:r>
                          </m:sub>
                        </m:sSub>
                      </m:oMath>
                    </m:oMathPara>
                  </a14:m>
                  <a:endParaRPr lang="en-US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0445BC87-A4BE-9D42-B6A6-E5C855F95F1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65347" y="1757306"/>
                  <a:ext cx="637161" cy="523220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1" name="Arc 40">
              <a:extLst>
                <a:ext uri="{FF2B5EF4-FFF2-40B4-BE49-F238E27FC236}">
                  <a16:creationId xmlns:a16="http://schemas.microsoft.com/office/drawing/2014/main" id="{322A2FB3-3E61-C248-BD28-FD062E25A75C}"/>
                </a:ext>
              </a:extLst>
            </p:cNvPr>
            <p:cNvSpPr/>
            <p:nvPr/>
          </p:nvSpPr>
          <p:spPr>
            <a:xfrm rot="8118830">
              <a:off x="4113521" y="910350"/>
              <a:ext cx="914400" cy="914400"/>
            </a:xfrm>
            <a:prstGeom prst="arc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CE8BD000-DEFB-124F-BECA-603628023321}"/>
                    </a:ext>
                  </a:extLst>
                </p:cNvPr>
                <p:cNvSpPr/>
                <p:nvPr/>
              </p:nvSpPr>
              <p:spPr>
                <a:xfrm>
                  <a:off x="6432497" y="2577015"/>
                  <a:ext cx="664413" cy="52322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𝝈</m:t>
                            </m:r>
                          </m:e>
                          <m:sub>
                            <m:r>
                              <a:rPr lang="en-US" sz="28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CE8BD000-DEFB-124F-BECA-60362802332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32497" y="2577015"/>
                  <a:ext cx="664413" cy="523220"/>
                </a:xfrm>
                <a:prstGeom prst="rect">
                  <a:avLst/>
                </a:prstGeom>
                <a:blipFill>
                  <a:blip r:embed="rId19"/>
                  <a:stretch>
                    <a:fillRect b="-476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3" name="Arc 42">
              <a:extLst>
                <a:ext uri="{FF2B5EF4-FFF2-40B4-BE49-F238E27FC236}">
                  <a16:creationId xmlns:a16="http://schemas.microsoft.com/office/drawing/2014/main" id="{137B4EF0-136C-3C42-9DB3-287B3647D7D0}"/>
                </a:ext>
              </a:extLst>
            </p:cNvPr>
            <p:cNvSpPr/>
            <p:nvPr/>
          </p:nvSpPr>
          <p:spPr>
            <a:xfrm rot="8118830">
              <a:off x="6280671" y="1730059"/>
              <a:ext cx="914400" cy="914400"/>
            </a:xfrm>
            <a:prstGeom prst="arc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9B237F6C-44DD-174A-A0D1-139FB67802B1}"/>
                    </a:ext>
                  </a:extLst>
                </p:cNvPr>
                <p:cNvSpPr/>
                <p:nvPr/>
              </p:nvSpPr>
              <p:spPr>
                <a:xfrm>
                  <a:off x="5871281" y="3192638"/>
                  <a:ext cx="821507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𝝈</m:t>
                            </m:r>
                          </m:e>
                          <m:sub>
                            <m:r>
                              <a:rPr lang="en-US" sz="28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𝟏𝟎</m:t>
                            </m:r>
                          </m:sub>
                        </m:sSub>
                      </m:oMath>
                    </m:oMathPara>
                  </a14:m>
                  <a:endParaRPr lang="en-US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9B237F6C-44DD-174A-A0D1-139FB67802B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71281" y="3192638"/>
                  <a:ext cx="821507" cy="523220"/>
                </a:xfrm>
                <a:prstGeom prst="rect">
                  <a:avLst/>
                </a:prstGeom>
                <a:blipFill>
                  <a:blip r:embed="rId20"/>
                  <a:stretch>
                    <a:fillRect b="-23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5" name="Arc 44">
              <a:extLst>
                <a:ext uri="{FF2B5EF4-FFF2-40B4-BE49-F238E27FC236}">
                  <a16:creationId xmlns:a16="http://schemas.microsoft.com/office/drawing/2014/main" id="{65CD3464-0590-424C-9715-C53C339CBACE}"/>
                </a:ext>
              </a:extLst>
            </p:cNvPr>
            <p:cNvSpPr/>
            <p:nvPr/>
          </p:nvSpPr>
          <p:spPr>
            <a:xfrm rot="8118830">
              <a:off x="5141333" y="2700925"/>
              <a:ext cx="914400" cy="914400"/>
            </a:xfrm>
            <a:prstGeom prst="arc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B2CE8330-46FA-5A46-BF78-5BDBFA3A236A}"/>
              </a:ext>
            </a:extLst>
          </p:cNvPr>
          <p:cNvSpPr/>
          <p:nvPr/>
        </p:nvSpPr>
        <p:spPr>
          <a:xfrm>
            <a:off x="827584" y="4598032"/>
            <a:ext cx="7855712" cy="2143336"/>
          </a:xfrm>
          <a:prstGeom prst="rect">
            <a:avLst/>
          </a:prstGeom>
          <a:solidFill>
            <a:schemeClr val="accent1">
              <a:lumMod val="20000"/>
              <a:lumOff val="80000"/>
              <a:alpha val="3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63">
                <a:extLst>
                  <a:ext uri="{FF2B5EF4-FFF2-40B4-BE49-F238E27FC236}">
                    <a16:creationId xmlns:a16="http://schemas.microsoft.com/office/drawing/2014/main" id="{BF579149-00F6-734F-8B56-75B9C18DE711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899592" y="4581128"/>
                <a:ext cx="6466567" cy="522288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b="1" dirty="0">
                    <a:latin typeface="+mn-lt"/>
                    <a:ea typeface="American Typewriter" charset="0"/>
                    <a:cs typeface="American Typewriter" charset="0"/>
                  </a:rPr>
                  <a:t>Signature of a message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sz="2800" b="1" dirty="0">
                  <a:latin typeface="+mn-lt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51" name="Rectangle 63">
                <a:extLst>
                  <a:ext uri="{FF2B5EF4-FFF2-40B4-BE49-F238E27FC236}">
                    <a16:creationId xmlns:a16="http://schemas.microsoft.com/office/drawing/2014/main" id="{BF579149-00F6-734F-8B56-75B9C18DE7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4581128"/>
                <a:ext cx="6466567" cy="522288"/>
              </a:xfrm>
              <a:prstGeom prst="rect">
                <a:avLst/>
              </a:prstGeom>
              <a:blipFill>
                <a:blip r:embed="rId21"/>
                <a:stretch>
                  <a:fillRect l="-2161" t="-11905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63">
                <a:extLst>
                  <a:ext uri="{FF2B5EF4-FFF2-40B4-BE49-F238E27FC236}">
                    <a16:creationId xmlns:a16="http://schemas.microsoft.com/office/drawing/2014/main" id="{A7420F91-CD29-D745-AB20-429FDDC424B1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259632" y="5013176"/>
                <a:ext cx="7363240" cy="522288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Pick a </a:t>
                </a:r>
                <a:r>
                  <a:rPr lang="en-US" sz="2800" b="1" dirty="0">
                    <a:solidFill>
                      <a:srgbClr val="0000FF"/>
                    </a:solidFill>
                    <a:latin typeface="+mn-lt"/>
                    <a:ea typeface="American Typewriter" charset="0"/>
                    <a:cs typeface="American Typewriter" charset="0"/>
                  </a:rPr>
                  <a:t>random</a:t>
                </a:r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leaf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. Use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𝑉</m:t>
                        </m:r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to sign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.  </a:t>
                </a:r>
              </a:p>
            </p:txBody>
          </p:sp>
        </mc:Choice>
        <mc:Fallback xmlns="">
          <p:sp>
            <p:nvSpPr>
              <p:cNvPr id="52" name="Rectangle 63">
                <a:extLst>
                  <a:ext uri="{FF2B5EF4-FFF2-40B4-BE49-F238E27FC236}">
                    <a16:creationId xmlns:a16="http://schemas.microsoft.com/office/drawing/2014/main" id="{A7420F91-CD29-D745-AB20-429FDDC424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5013176"/>
                <a:ext cx="7363240" cy="522288"/>
              </a:xfrm>
              <a:prstGeom prst="rect">
                <a:avLst/>
              </a:prstGeom>
              <a:blipFill>
                <a:blip r:embed="rId22"/>
                <a:stretch>
                  <a:fillRect l="-1721" t="-11905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63">
                <a:extLst>
                  <a:ext uri="{FF2B5EF4-FFF2-40B4-BE49-F238E27FC236}">
                    <a16:creationId xmlns:a16="http://schemas.microsoft.com/office/drawing/2014/main" id="{6A1DED42-C6C4-4D4E-80FB-02D3EC121430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331640" y="6075064"/>
                <a:ext cx="7363240" cy="522288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dirty="0">
                    <a:solidFill>
                      <a:srgbClr val="0000FF"/>
                    </a:solidFill>
                    <a:latin typeface="+mn-lt"/>
                    <a:ea typeface="American Typewriter" charset="0"/>
                    <a:cs typeface="American Typewriter" charset="0"/>
                  </a:rPr>
                  <a:t>Output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r</m:t>
                    </m:r>
                    <m:r>
                      <a:rPr lang="en-US" sz="28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800" dirty="0">
                    <a:solidFill>
                      <a:srgbClr val="0000FF"/>
                    </a:solidFill>
                    <a:ea typeface="American Typewriter" charset="0"/>
                    <a:cs typeface="American Typewriter" charset="0"/>
                  </a:rPr>
                  <a:t> authentication path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sz="28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rgbClr val="0000FF"/>
                    </a:solidFill>
                    <a:ea typeface="American Typewriter" charset="0"/>
                    <a:cs typeface="American Typewriter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3" name="Rectangle 63">
                <a:extLst>
                  <a:ext uri="{FF2B5EF4-FFF2-40B4-BE49-F238E27FC236}">
                    <a16:creationId xmlns:a16="http://schemas.microsoft.com/office/drawing/2014/main" id="{6A1DED42-C6C4-4D4E-80FB-02D3EC1214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6075064"/>
                <a:ext cx="7363240" cy="522288"/>
              </a:xfrm>
              <a:prstGeom prst="rect">
                <a:avLst/>
              </a:prstGeom>
              <a:blipFill>
                <a:blip r:embed="rId23"/>
                <a:stretch>
                  <a:fillRect l="-1549" t="-11905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63">
                <a:extLst>
                  <a:ext uri="{FF2B5EF4-FFF2-40B4-BE49-F238E27FC236}">
                    <a16:creationId xmlns:a16="http://schemas.microsoft.com/office/drawing/2014/main" id="{A6D542E4-E49A-1142-90C5-A2E8698BF8EF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398904" y="5499000"/>
                <a:ext cx="6678790" cy="522288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Sign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𝑆𝐾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latin typeface="+mn-lt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54" name="Rectangle 63">
                <a:extLst>
                  <a:ext uri="{FF2B5EF4-FFF2-40B4-BE49-F238E27FC236}">
                    <a16:creationId xmlns:a16="http://schemas.microsoft.com/office/drawing/2014/main" id="{A6D542E4-E49A-1142-90C5-A2E8698BF8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8904" y="5499000"/>
                <a:ext cx="6678790" cy="522288"/>
              </a:xfrm>
              <a:prstGeom prst="rect">
                <a:avLst/>
              </a:prstGeom>
              <a:blipFill>
                <a:blip r:embed="rId24"/>
                <a:stretch>
                  <a:fillRect b="-16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5" name="Group 54">
            <a:extLst>
              <a:ext uri="{FF2B5EF4-FFF2-40B4-BE49-F238E27FC236}">
                <a16:creationId xmlns:a16="http://schemas.microsoft.com/office/drawing/2014/main" id="{1B30C056-A248-2D42-8244-F4B52CD6D225}"/>
              </a:ext>
            </a:extLst>
          </p:cNvPr>
          <p:cNvGrpSpPr/>
          <p:nvPr/>
        </p:nvGrpSpPr>
        <p:grpSpPr>
          <a:xfrm>
            <a:off x="2172087" y="948810"/>
            <a:ext cx="3050262" cy="2761166"/>
            <a:chOff x="1977659" y="910350"/>
            <a:chExt cx="3050262" cy="276116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F0CB30E8-BBCE-1247-9F66-53861F339965}"/>
                    </a:ext>
                  </a:extLst>
                </p:cNvPr>
                <p:cNvSpPr/>
                <p:nvPr/>
              </p:nvSpPr>
              <p:spPr>
                <a:xfrm>
                  <a:off x="4265347" y="1757306"/>
                  <a:ext cx="637161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𝝈</m:t>
                            </m:r>
                          </m:e>
                          <m:sub>
                            <m:r>
                              <a:rPr lang="en-US" sz="28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𝝐</m:t>
                            </m:r>
                          </m:sub>
                        </m:sSub>
                      </m:oMath>
                    </m:oMathPara>
                  </a14:m>
                  <a:endParaRPr lang="en-US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F0CB30E8-BBCE-1247-9F66-53861F33996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65347" y="1757306"/>
                  <a:ext cx="637161" cy="523220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Arc 56">
              <a:extLst>
                <a:ext uri="{FF2B5EF4-FFF2-40B4-BE49-F238E27FC236}">
                  <a16:creationId xmlns:a16="http://schemas.microsoft.com/office/drawing/2014/main" id="{9D40B584-0815-E340-8652-08CEA6A7E8AE}"/>
                </a:ext>
              </a:extLst>
            </p:cNvPr>
            <p:cNvSpPr/>
            <p:nvPr/>
          </p:nvSpPr>
          <p:spPr>
            <a:xfrm rot="8118830">
              <a:off x="4113521" y="910350"/>
              <a:ext cx="914400" cy="914400"/>
            </a:xfrm>
            <a:prstGeom prst="arc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273FFCBD-6C0E-B44C-958E-70E23C4FED1B}"/>
                    </a:ext>
                  </a:extLst>
                </p:cNvPr>
                <p:cNvSpPr/>
                <p:nvPr/>
              </p:nvSpPr>
              <p:spPr>
                <a:xfrm>
                  <a:off x="2129485" y="2577015"/>
                  <a:ext cx="664413" cy="52322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𝝈</m:t>
                            </m:r>
                          </m:e>
                          <m:sub>
                            <m:r>
                              <a:rPr lang="en-US" sz="28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oMath>
                    </m:oMathPara>
                  </a14:m>
                  <a:endParaRPr lang="en-US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273FFCBD-6C0E-B44C-958E-70E23C4FED1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29485" y="2577015"/>
                  <a:ext cx="664413" cy="523220"/>
                </a:xfrm>
                <a:prstGeom prst="rect">
                  <a:avLst/>
                </a:prstGeom>
                <a:blipFill>
                  <a:blip r:embed="rId26"/>
                  <a:stretch>
                    <a:fillRect b="-23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9" name="Arc 58">
              <a:extLst>
                <a:ext uri="{FF2B5EF4-FFF2-40B4-BE49-F238E27FC236}">
                  <a16:creationId xmlns:a16="http://schemas.microsoft.com/office/drawing/2014/main" id="{D53B07BE-0A6F-674F-9BE5-88D64EF41961}"/>
                </a:ext>
              </a:extLst>
            </p:cNvPr>
            <p:cNvSpPr/>
            <p:nvPr/>
          </p:nvSpPr>
          <p:spPr>
            <a:xfrm rot="8118830">
              <a:off x="1977659" y="1730059"/>
              <a:ext cx="914400" cy="914400"/>
            </a:xfrm>
            <a:prstGeom prst="arc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Rectangle 59">
                  <a:extLst>
                    <a:ext uri="{FF2B5EF4-FFF2-40B4-BE49-F238E27FC236}">
                      <a16:creationId xmlns:a16="http://schemas.microsoft.com/office/drawing/2014/main" id="{35C9301C-7590-5E43-8325-49D1EDB3DC9F}"/>
                    </a:ext>
                  </a:extLst>
                </p:cNvPr>
                <p:cNvSpPr/>
                <p:nvPr/>
              </p:nvSpPr>
              <p:spPr>
                <a:xfrm>
                  <a:off x="3784742" y="3148296"/>
                  <a:ext cx="821507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𝝈</m:t>
                            </m:r>
                          </m:e>
                          <m:sub>
                            <m:r>
                              <a:rPr lang="en-US" sz="28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𝟎𝟏</m:t>
                            </m:r>
                          </m:sub>
                        </m:sSub>
                      </m:oMath>
                    </m:oMathPara>
                  </a14:m>
                  <a:endParaRPr lang="en-US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60" name="Rectangle 59">
                  <a:extLst>
                    <a:ext uri="{FF2B5EF4-FFF2-40B4-BE49-F238E27FC236}">
                      <a16:creationId xmlns:a16="http://schemas.microsoft.com/office/drawing/2014/main" id="{35C9301C-7590-5E43-8325-49D1EDB3DC9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84742" y="3148296"/>
                  <a:ext cx="821507" cy="523220"/>
                </a:xfrm>
                <a:prstGeom prst="rect">
                  <a:avLst/>
                </a:prstGeom>
                <a:blipFill>
                  <a:blip r:embed="rId27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1" name="Arc 60">
              <a:extLst>
                <a:ext uri="{FF2B5EF4-FFF2-40B4-BE49-F238E27FC236}">
                  <a16:creationId xmlns:a16="http://schemas.microsoft.com/office/drawing/2014/main" id="{C3EC5CBC-4EDD-9F45-92EA-D57D416C36F8}"/>
                </a:ext>
              </a:extLst>
            </p:cNvPr>
            <p:cNvSpPr/>
            <p:nvPr/>
          </p:nvSpPr>
          <p:spPr>
            <a:xfrm rot="8118830">
              <a:off x="2982765" y="2643805"/>
              <a:ext cx="914400" cy="914400"/>
            </a:xfrm>
            <a:prstGeom prst="arc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F4800A58-A721-4D4A-9201-17797E3E9FD1}"/>
                  </a:ext>
                </a:extLst>
              </p:cNvPr>
              <p:cNvSpPr/>
              <p:nvPr/>
            </p:nvSpPr>
            <p:spPr>
              <a:xfrm>
                <a:off x="2451982" y="3769876"/>
                <a:ext cx="118391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𝑉</m:t>
                          </m:r>
                          <m:r>
                            <a:rPr lang="en-US" sz="2800" b="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010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F4800A58-A721-4D4A-9201-17797E3E9F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1982" y="3769876"/>
                <a:ext cx="1183914" cy="523220"/>
              </a:xfrm>
              <a:prstGeom prst="rect">
                <a:avLst/>
              </a:prstGeom>
              <a:blipFill>
                <a:blip r:embed="rId28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66B44E00-C012-1741-834F-A7023111B454}"/>
                  </a:ext>
                </a:extLst>
              </p:cNvPr>
              <p:cNvSpPr/>
              <p:nvPr/>
            </p:nvSpPr>
            <p:spPr>
              <a:xfrm>
                <a:off x="5796136" y="3789040"/>
                <a:ext cx="117564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𝑉</m:t>
                          </m:r>
                          <m:r>
                            <a:rPr lang="en-US" sz="2800" b="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101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66B44E00-C012-1741-834F-A7023111B4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136" y="3789040"/>
                <a:ext cx="1175643" cy="523220"/>
              </a:xfrm>
              <a:prstGeom prst="rect">
                <a:avLst/>
              </a:prstGeom>
              <a:blipFill>
                <a:blip r:embed="rId29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9907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4" grpId="0"/>
      <p:bldP spid="64" grpId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737969" y="188640"/>
            <a:ext cx="1959169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Step 4.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F7C17D5-48F2-884D-A55B-48DA829FB002}"/>
              </a:ext>
            </a:extLst>
          </p:cNvPr>
          <p:cNvSpPr/>
          <p:nvPr/>
        </p:nvSpPr>
        <p:spPr>
          <a:xfrm>
            <a:off x="2555776" y="323074"/>
            <a:ext cx="48846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ea typeface="American Typewriter" charset="0"/>
                <a:cs typeface="American Typewriter" charset="0"/>
              </a:rPr>
              <a:t>Statelessness via Randomization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8CE4AF16-964F-A449-9DC7-380C1C60B6D9}"/>
                  </a:ext>
                </a:extLst>
              </p:cNvPr>
              <p:cNvSpPr/>
              <p:nvPr/>
            </p:nvSpPr>
            <p:spPr>
              <a:xfrm>
                <a:off x="2233318" y="1911362"/>
                <a:ext cx="87107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𝑉</m:t>
                          </m:r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8CE4AF16-964F-A449-9DC7-380C1C60B6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3318" y="1911362"/>
                <a:ext cx="871072" cy="523220"/>
              </a:xfrm>
              <a:prstGeom prst="rect">
                <a:avLst/>
              </a:prstGeom>
              <a:blipFill>
                <a:blip r:embed="rId3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635401BC-B9AA-0A4C-A0F4-06A5A2A34FE4}"/>
              </a:ext>
            </a:extLst>
          </p:cNvPr>
          <p:cNvGrpSpPr/>
          <p:nvPr/>
        </p:nvGrpSpPr>
        <p:grpSpPr>
          <a:xfrm>
            <a:off x="3027478" y="1022186"/>
            <a:ext cx="3587405" cy="973937"/>
            <a:chOff x="2224507" y="1720334"/>
            <a:chExt cx="3587405" cy="97393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CE2447FB-584E-3344-94B6-D7E93D23CF12}"/>
                    </a:ext>
                  </a:extLst>
                </p:cNvPr>
                <p:cNvSpPr/>
                <p:nvPr/>
              </p:nvSpPr>
              <p:spPr>
                <a:xfrm>
                  <a:off x="3653565" y="1720334"/>
                  <a:ext cx="87934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𝜖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CE2447FB-584E-3344-94B6-D7E93D23CF1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53565" y="1720334"/>
                  <a:ext cx="879343" cy="52322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ADC2B0B2-384A-CF40-9367-19DA91472C1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24507" y="2259124"/>
              <a:ext cx="1760209" cy="43514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43931662-36FC-9E42-B2EE-8B4EE94FDE69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19" y="2253793"/>
              <a:ext cx="1685793" cy="43361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7DD9E372-79AD-7F44-8D95-AD65148749DF}"/>
                  </a:ext>
                </a:extLst>
              </p:cNvPr>
              <p:cNvSpPr/>
              <p:nvPr/>
            </p:nvSpPr>
            <p:spPr>
              <a:xfrm>
                <a:off x="6653256" y="1844164"/>
                <a:ext cx="87107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𝑉</m:t>
                          </m:r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7DD9E372-79AD-7F44-8D95-AD65148749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3256" y="1844164"/>
                <a:ext cx="871072" cy="523220"/>
              </a:xfrm>
              <a:prstGeom prst="rect">
                <a:avLst/>
              </a:prstGeom>
              <a:blipFill>
                <a:blip r:embed="rId5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87C4349-4D59-8C4B-AE31-C3BBFD895074}"/>
              </a:ext>
            </a:extLst>
          </p:cNvPr>
          <p:cNvCxnSpPr>
            <a:cxnSpLocks/>
          </p:cNvCxnSpPr>
          <p:nvPr/>
        </p:nvCxnSpPr>
        <p:spPr>
          <a:xfrm flipH="1">
            <a:off x="1406179" y="2446228"/>
            <a:ext cx="1138377" cy="33764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76C0180-47DF-6F46-881C-569D81B8F60C}"/>
              </a:ext>
            </a:extLst>
          </p:cNvPr>
          <p:cNvCxnSpPr>
            <a:cxnSpLocks/>
          </p:cNvCxnSpPr>
          <p:nvPr/>
        </p:nvCxnSpPr>
        <p:spPr>
          <a:xfrm>
            <a:off x="2665366" y="2442998"/>
            <a:ext cx="988199" cy="36729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083ACC5-0565-FD44-A055-BBE866629003}"/>
              </a:ext>
            </a:extLst>
          </p:cNvPr>
          <p:cNvCxnSpPr>
            <a:cxnSpLocks/>
          </p:cNvCxnSpPr>
          <p:nvPr/>
        </p:nvCxnSpPr>
        <p:spPr>
          <a:xfrm flipH="1">
            <a:off x="5785108" y="2421304"/>
            <a:ext cx="1057977" cy="40743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7F81BB3-196B-294D-8106-C44B554C95CE}"/>
              </a:ext>
            </a:extLst>
          </p:cNvPr>
          <p:cNvCxnSpPr>
            <a:cxnSpLocks/>
          </p:cNvCxnSpPr>
          <p:nvPr/>
        </p:nvCxnSpPr>
        <p:spPr>
          <a:xfrm>
            <a:off x="6963895" y="2418074"/>
            <a:ext cx="1341493" cy="41066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12F9446-15A5-CF4C-BB57-A9031C6848EA}"/>
              </a:ext>
            </a:extLst>
          </p:cNvPr>
          <p:cNvGrpSpPr/>
          <p:nvPr/>
        </p:nvGrpSpPr>
        <p:grpSpPr>
          <a:xfrm>
            <a:off x="-36512" y="2783874"/>
            <a:ext cx="2351223" cy="1478488"/>
            <a:chOff x="467544" y="3429000"/>
            <a:chExt cx="2351223" cy="147848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DBECD214-7E9A-F94F-847A-E1DC94B428FB}"/>
                    </a:ext>
                  </a:extLst>
                </p:cNvPr>
                <p:cNvSpPr/>
                <p:nvPr/>
              </p:nvSpPr>
              <p:spPr>
                <a:xfrm>
                  <a:off x="1298330" y="3429000"/>
                  <a:ext cx="1031629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DBECD214-7E9A-F94F-847A-E1DC94B428F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8330" y="3429000"/>
                  <a:ext cx="1031629" cy="523220"/>
                </a:xfrm>
                <a:prstGeom prst="rect">
                  <a:avLst/>
                </a:prstGeom>
                <a:blipFill>
                  <a:blip r:embed="rId6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E1F809BA-F0D0-194F-B162-A5BC1A3AAB9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54314" y="4008294"/>
              <a:ext cx="414132" cy="37597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374914AB-7246-A849-98CA-1260252AC728}"/>
                </a:ext>
              </a:extLst>
            </p:cNvPr>
            <p:cNvCxnSpPr>
              <a:cxnSpLocks/>
            </p:cNvCxnSpPr>
            <p:nvPr/>
          </p:nvCxnSpPr>
          <p:spPr>
            <a:xfrm>
              <a:off x="1689256" y="4005064"/>
              <a:ext cx="401162" cy="37920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6F55C21C-D5E9-C741-9D6A-B65090F2705C}"/>
                    </a:ext>
                  </a:extLst>
                </p:cNvPr>
                <p:cNvSpPr/>
                <p:nvPr/>
              </p:nvSpPr>
              <p:spPr>
                <a:xfrm>
                  <a:off x="467544" y="4384268"/>
                  <a:ext cx="1183914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000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6F55C21C-D5E9-C741-9D6A-B65090F2705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544" y="4384268"/>
                  <a:ext cx="1183914" cy="523220"/>
                </a:xfrm>
                <a:prstGeom prst="rect">
                  <a:avLst/>
                </a:prstGeom>
                <a:blipFill>
                  <a:blip r:embed="rId7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C24EC364-3347-A245-A353-6494A77201ED}"/>
                    </a:ext>
                  </a:extLst>
                </p:cNvPr>
                <p:cNvSpPr/>
                <p:nvPr/>
              </p:nvSpPr>
              <p:spPr>
                <a:xfrm>
                  <a:off x="1634853" y="4384268"/>
                  <a:ext cx="1183914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001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C24EC364-3347-A245-A353-6494A77201E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4853" y="4384268"/>
                  <a:ext cx="1183914" cy="523220"/>
                </a:xfrm>
                <a:prstGeom prst="rect">
                  <a:avLst/>
                </a:prstGeom>
                <a:blipFill>
                  <a:blip r:embed="rId8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167A0C3-E143-7F41-94DC-0811DB59BFDA}"/>
              </a:ext>
            </a:extLst>
          </p:cNvPr>
          <p:cNvGrpSpPr/>
          <p:nvPr/>
        </p:nvGrpSpPr>
        <p:grpSpPr>
          <a:xfrm>
            <a:off x="2435521" y="2810296"/>
            <a:ext cx="2351223" cy="1478488"/>
            <a:chOff x="467544" y="3429000"/>
            <a:chExt cx="2351223" cy="147848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9A6A808C-CB32-D941-88B4-5CF85C5D25F7}"/>
                    </a:ext>
                  </a:extLst>
                </p:cNvPr>
                <p:cNvSpPr/>
                <p:nvPr/>
              </p:nvSpPr>
              <p:spPr>
                <a:xfrm>
                  <a:off x="1298330" y="3429000"/>
                  <a:ext cx="1031629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9A6A808C-CB32-D941-88B4-5CF85C5D25F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8330" y="3429000"/>
                  <a:ext cx="1031629" cy="523220"/>
                </a:xfrm>
                <a:prstGeom prst="rect">
                  <a:avLst/>
                </a:prstGeom>
                <a:blipFill>
                  <a:blip r:embed="rId9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E86DC636-2C58-E24B-88AB-8E67227DDBA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54314" y="4008294"/>
              <a:ext cx="414132" cy="37597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725CDD57-130C-2246-9A59-029D896AC6BA}"/>
                </a:ext>
              </a:extLst>
            </p:cNvPr>
            <p:cNvCxnSpPr>
              <a:cxnSpLocks/>
            </p:cNvCxnSpPr>
            <p:nvPr/>
          </p:nvCxnSpPr>
          <p:spPr>
            <a:xfrm>
              <a:off x="1689256" y="4005064"/>
              <a:ext cx="401162" cy="37920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D64A6D94-0BC9-4540-9711-7EC8D3E6BE2A}"/>
                    </a:ext>
                  </a:extLst>
                </p:cNvPr>
                <p:cNvSpPr/>
                <p:nvPr/>
              </p:nvSpPr>
              <p:spPr>
                <a:xfrm>
                  <a:off x="467544" y="4384268"/>
                  <a:ext cx="1183914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010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D64A6D94-0BC9-4540-9711-7EC8D3E6BE2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544" y="4384268"/>
                  <a:ext cx="1183914" cy="523220"/>
                </a:xfrm>
                <a:prstGeom prst="rect">
                  <a:avLst/>
                </a:prstGeom>
                <a:blipFill>
                  <a:blip r:embed="rId10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B04631F0-60C5-E44F-9D81-F986DB20AA50}"/>
                    </a:ext>
                  </a:extLst>
                </p:cNvPr>
                <p:cNvSpPr/>
                <p:nvPr/>
              </p:nvSpPr>
              <p:spPr>
                <a:xfrm>
                  <a:off x="1634853" y="4384268"/>
                  <a:ext cx="1183914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011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B04631F0-60C5-E44F-9D81-F986DB20AA5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4853" y="4384268"/>
                  <a:ext cx="1183914" cy="523220"/>
                </a:xfrm>
                <a:prstGeom prst="rect">
                  <a:avLst/>
                </a:prstGeom>
                <a:blipFill>
                  <a:blip r:embed="rId11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2053EAC-9846-A04E-8496-0E86CDFF665D}"/>
              </a:ext>
            </a:extLst>
          </p:cNvPr>
          <p:cNvGrpSpPr/>
          <p:nvPr/>
        </p:nvGrpSpPr>
        <p:grpSpPr>
          <a:xfrm>
            <a:off x="4645763" y="2855882"/>
            <a:ext cx="2342952" cy="1478488"/>
            <a:chOff x="467544" y="3429000"/>
            <a:chExt cx="2342952" cy="147848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4C6DDE67-F392-B84C-981A-173F85580DA0}"/>
                    </a:ext>
                  </a:extLst>
                </p:cNvPr>
                <p:cNvSpPr/>
                <p:nvPr/>
              </p:nvSpPr>
              <p:spPr>
                <a:xfrm>
                  <a:off x="1298330" y="3429000"/>
                  <a:ext cx="1023357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4C6DDE67-F392-B84C-981A-173F85580DA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8330" y="3429000"/>
                  <a:ext cx="1023357" cy="523220"/>
                </a:xfrm>
                <a:prstGeom prst="rect">
                  <a:avLst/>
                </a:prstGeom>
                <a:blipFill>
                  <a:blip r:embed="rId12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51F5197D-10F5-6642-905E-8006C39103B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54314" y="4008294"/>
              <a:ext cx="414132" cy="37597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09A5E34E-D25C-8545-B344-5CCE6BAAD138}"/>
                </a:ext>
              </a:extLst>
            </p:cNvPr>
            <p:cNvCxnSpPr>
              <a:cxnSpLocks/>
            </p:cNvCxnSpPr>
            <p:nvPr/>
          </p:nvCxnSpPr>
          <p:spPr>
            <a:xfrm>
              <a:off x="1689256" y="4005064"/>
              <a:ext cx="401162" cy="37920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60A1E2A5-13BD-EC4F-AF70-FC71588BF66E}"/>
                    </a:ext>
                  </a:extLst>
                </p:cNvPr>
                <p:cNvSpPr/>
                <p:nvPr/>
              </p:nvSpPr>
              <p:spPr>
                <a:xfrm>
                  <a:off x="467544" y="4384268"/>
                  <a:ext cx="117564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100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60A1E2A5-13BD-EC4F-AF70-FC71588BF66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544" y="4384268"/>
                  <a:ext cx="1175643" cy="523220"/>
                </a:xfrm>
                <a:prstGeom prst="rect">
                  <a:avLst/>
                </a:prstGeom>
                <a:blipFill>
                  <a:blip r:embed="rId13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A15777A4-A6F2-3D4C-B2EC-4E5AB26ADA21}"/>
                    </a:ext>
                  </a:extLst>
                </p:cNvPr>
                <p:cNvSpPr/>
                <p:nvPr/>
              </p:nvSpPr>
              <p:spPr>
                <a:xfrm>
                  <a:off x="1634853" y="4384268"/>
                  <a:ext cx="117564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101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A15777A4-A6F2-3D4C-B2EC-4E5AB26ADA2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4853" y="4384268"/>
                  <a:ext cx="1175643" cy="523220"/>
                </a:xfrm>
                <a:prstGeom prst="rect">
                  <a:avLst/>
                </a:prstGeom>
                <a:blipFill>
                  <a:blip r:embed="rId14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BA8B011-D7CB-1140-8049-2B270CB5E901}"/>
              </a:ext>
            </a:extLst>
          </p:cNvPr>
          <p:cNvGrpSpPr/>
          <p:nvPr/>
        </p:nvGrpSpPr>
        <p:grpSpPr>
          <a:xfrm>
            <a:off x="6855982" y="2882304"/>
            <a:ext cx="2342952" cy="1478488"/>
            <a:chOff x="467544" y="3429000"/>
            <a:chExt cx="2342952" cy="147848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6B1AF5A7-90F4-D74B-92BD-F76379550086}"/>
                    </a:ext>
                  </a:extLst>
                </p:cNvPr>
                <p:cNvSpPr/>
                <p:nvPr/>
              </p:nvSpPr>
              <p:spPr>
                <a:xfrm>
                  <a:off x="1298330" y="3429000"/>
                  <a:ext cx="1023357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6B1AF5A7-90F4-D74B-92BD-F7637955008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8330" y="3429000"/>
                  <a:ext cx="1023357" cy="523220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E7C96E29-E088-8445-8B4D-23B40F87560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54314" y="4008294"/>
              <a:ext cx="414132" cy="37597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EA3604B3-C0B0-6042-B90E-50113889C082}"/>
                </a:ext>
              </a:extLst>
            </p:cNvPr>
            <p:cNvCxnSpPr>
              <a:cxnSpLocks/>
            </p:cNvCxnSpPr>
            <p:nvPr/>
          </p:nvCxnSpPr>
          <p:spPr>
            <a:xfrm>
              <a:off x="1689256" y="4005064"/>
              <a:ext cx="401162" cy="37920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8128207A-59E5-484B-BB31-575DE5DA85B8}"/>
                    </a:ext>
                  </a:extLst>
                </p:cNvPr>
                <p:cNvSpPr/>
                <p:nvPr/>
              </p:nvSpPr>
              <p:spPr>
                <a:xfrm>
                  <a:off x="467544" y="4384268"/>
                  <a:ext cx="117564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110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8128207A-59E5-484B-BB31-575DE5DA85B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544" y="4384268"/>
                  <a:ext cx="1175643" cy="523220"/>
                </a:xfrm>
                <a:prstGeom prst="rect">
                  <a:avLst/>
                </a:prstGeom>
                <a:blipFill>
                  <a:blip r:embed="rId16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43DF20E8-D3F7-6041-A577-5F9D7B2B7E51}"/>
                    </a:ext>
                  </a:extLst>
                </p:cNvPr>
                <p:cNvSpPr/>
                <p:nvPr/>
              </p:nvSpPr>
              <p:spPr>
                <a:xfrm>
                  <a:off x="1634853" y="4384268"/>
                  <a:ext cx="117564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111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43DF20E8-D3F7-6041-A577-5F9D7B2B7E5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4853" y="4384268"/>
                  <a:ext cx="1175643" cy="523220"/>
                </a:xfrm>
                <a:prstGeom prst="rect">
                  <a:avLst/>
                </a:prstGeom>
                <a:blipFill>
                  <a:blip r:embed="rId17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1B30C056-A248-2D42-8244-F4B52CD6D225}"/>
              </a:ext>
            </a:extLst>
          </p:cNvPr>
          <p:cNvGrpSpPr/>
          <p:nvPr/>
        </p:nvGrpSpPr>
        <p:grpSpPr>
          <a:xfrm>
            <a:off x="2172087" y="948810"/>
            <a:ext cx="3050262" cy="2761166"/>
            <a:chOff x="1977659" y="910350"/>
            <a:chExt cx="3050262" cy="276116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F0CB30E8-BBCE-1247-9F66-53861F339965}"/>
                    </a:ext>
                  </a:extLst>
                </p:cNvPr>
                <p:cNvSpPr/>
                <p:nvPr/>
              </p:nvSpPr>
              <p:spPr>
                <a:xfrm>
                  <a:off x="4265347" y="1757306"/>
                  <a:ext cx="637161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𝝈</m:t>
                            </m:r>
                          </m:e>
                          <m:sub>
                            <m:r>
                              <a:rPr lang="en-US" sz="28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𝝐</m:t>
                            </m:r>
                          </m:sub>
                        </m:sSub>
                      </m:oMath>
                    </m:oMathPara>
                  </a14:m>
                  <a:endParaRPr lang="en-US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F0CB30E8-BBCE-1247-9F66-53861F33996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65347" y="1757306"/>
                  <a:ext cx="637161" cy="523220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Arc 56">
              <a:extLst>
                <a:ext uri="{FF2B5EF4-FFF2-40B4-BE49-F238E27FC236}">
                  <a16:creationId xmlns:a16="http://schemas.microsoft.com/office/drawing/2014/main" id="{9D40B584-0815-E340-8652-08CEA6A7E8AE}"/>
                </a:ext>
              </a:extLst>
            </p:cNvPr>
            <p:cNvSpPr/>
            <p:nvPr/>
          </p:nvSpPr>
          <p:spPr>
            <a:xfrm rot="8118830">
              <a:off x="4113521" y="910350"/>
              <a:ext cx="914400" cy="914400"/>
            </a:xfrm>
            <a:prstGeom prst="arc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273FFCBD-6C0E-B44C-958E-70E23C4FED1B}"/>
                    </a:ext>
                  </a:extLst>
                </p:cNvPr>
                <p:cNvSpPr/>
                <p:nvPr/>
              </p:nvSpPr>
              <p:spPr>
                <a:xfrm>
                  <a:off x="2129485" y="2577015"/>
                  <a:ext cx="664413" cy="52322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𝝈</m:t>
                            </m:r>
                          </m:e>
                          <m:sub>
                            <m:r>
                              <a:rPr lang="en-US" sz="28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oMath>
                    </m:oMathPara>
                  </a14:m>
                  <a:endParaRPr lang="en-US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273FFCBD-6C0E-B44C-958E-70E23C4FED1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29485" y="2577015"/>
                  <a:ext cx="664413" cy="523220"/>
                </a:xfrm>
                <a:prstGeom prst="rect">
                  <a:avLst/>
                </a:prstGeom>
                <a:blipFill>
                  <a:blip r:embed="rId19"/>
                  <a:stretch>
                    <a:fillRect b="-23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9" name="Arc 58">
              <a:extLst>
                <a:ext uri="{FF2B5EF4-FFF2-40B4-BE49-F238E27FC236}">
                  <a16:creationId xmlns:a16="http://schemas.microsoft.com/office/drawing/2014/main" id="{D53B07BE-0A6F-674F-9BE5-88D64EF41961}"/>
                </a:ext>
              </a:extLst>
            </p:cNvPr>
            <p:cNvSpPr/>
            <p:nvPr/>
          </p:nvSpPr>
          <p:spPr>
            <a:xfrm rot="8118830">
              <a:off x="1977659" y="1730059"/>
              <a:ext cx="914400" cy="914400"/>
            </a:xfrm>
            <a:prstGeom prst="arc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Rectangle 59">
                  <a:extLst>
                    <a:ext uri="{FF2B5EF4-FFF2-40B4-BE49-F238E27FC236}">
                      <a16:creationId xmlns:a16="http://schemas.microsoft.com/office/drawing/2014/main" id="{35C9301C-7590-5E43-8325-49D1EDB3DC9F}"/>
                    </a:ext>
                  </a:extLst>
                </p:cNvPr>
                <p:cNvSpPr/>
                <p:nvPr/>
              </p:nvSpPr>
              <p:spPr>
                <a:xfrm>
                  <a:off x="3784742" y="3148296"/>
                  <a:ext cx="821507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𝝈</m:t>
                            </m:r>
                          </m:e>
                          <m:sub>
                            <m:r>
                              <a:rPr lang="en-US" sz="28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𝟎𝟏</m:t>
                            </m:r>
                          </m:sub>
                        </m:sSub>
                      </m:oMath>
                    </m:oMathPara>
                  </a14:m>
                  <a:endParaRPr lang="en-US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60" name="Rectangle 59">
                  <a:extLst>
                    <a:ext uri="{FF2B5EF4-FFF2-40B4-BE49-F238E27FC236}">
                      <a16:creationId xmlns:a16="http://schemas.microsoft.com/office/drawing/2014/main" id="{35C9301C-7590-5E43-8325-49D1EDB3DC9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84742" y="3148296"/>
                  <a:ext cx="821507" cy="523220"/>
                </a:xfrm>
                <a:prstGeom prst="rect">
                  <a:avLst/>
                </a:prstGeom>
                <a:blipFill>
                  <a:blip r:embed="rId20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1" name="Arc 60">
              <a:extLst>
                <a:ext uri="{FF2B5EF4-FFF2-40B4-BE49-F238E27FC236}">
                  <a16:creationId xmlns:a16="http://schemas.microsoft.com/office/drawing/2014/main" id="{C3EC5CBC-4EDD-9F45-92EA-D57D416C36F8}"/>
                </a:ext>
              </a:extLst>
            </p:cNvPr>
            <p:cNvSpPr/>
            <p:nvPr/>
          </p:nvSpPr>
          <p:spPr>
            <a:xfrm rot="8118830">
              <a:off x="2982765" y="2643805"/>
              <a:ext cx="914400" cy="914400"/>
            </a:xfrm>
            <a:prstGeom prst="arc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F4800A58-A721-4D4A-9201-17797E3E9FD1}"/>
                  </a:ext>
                </a:extLst>
              </p:cNvPr>
              <p:cNvSpPr/>
              <p:nvPr/>
            </p:nvSpPr>
            <p:spPr>
              <a:xfrm>
                <a:off x="2451982" y="3769876"/>
                <a:ext cx="118391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𝑉</m:t>
                          </m:r>
                          <m:r>
                            <a:rPr lang="en-US" sz="2800" b="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010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F4800A58-A721-4D4A-9201-17797E3E9F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1982" y="3769876"/>
                <a:ext cx="1183914" cy="523220"/>
              </a:xfrm>
              <a:prstGeom prst="rect">
                <a:avLst/>
              </a:prstGeom>
              <a:blipFill>
                <a:blip r:embed="rId21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Rectangle 63">
            <a:extLst>
              <a:ext uri="{FF2B5EF4-FFF2-40B4-BE49-F238E27FC236}">
                <a16:creationId xmlns:a16="http://schemas.microsoft.com/office/drawing/2014/main" id="{63D58983-CD13-AB44-9EE8-A094AFFA1304}"/>
              </a:ext>
            </a:extLst>
          </p:cNvPr>
          <p:cNvSpPr txBox="1">
            <a:spLocks noChangeArrowheads="1"/>
          </p:cNvSpPr>
          <p:nvPr/>
        </p:nvSpPr>
        <p:spPr>
          <a:xfrm>
            <a:off x="971600" y="5111576"/>
            <a:ext cx="6466567" cy="5222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solidFill>
                  <a:srgbClr val="0000FF"/>
                </a:solidFill>
                <a:latin typeface="+mn-lt"/>
                <a:ea typeface="American Typewriter" charset="0"/>
                <a:cs typeface="American Typewriter" charset="0"/>
              </a:rPr>
              <a:t>GOOD NEWS:</a:t>
            </a:r>
          </a:p>
        </p:txBody>
      </p:sp>
      <p:sp>
        <p:nvSpPr>
          <p:cNvPr id="65" name="Rectangle 63">
            <a:extLst>
              <a:ext uri="{FF2B5EF4-FFF2-40B4-BE49-F238E27FC236}">
                <a16:creationId xmlns:a16="http://schemas.microsoft.com/office/drawing/2014/main" id="{EA04B5DB-C901-0840-9C23-F9ECBC6CC0C1}"/>
              </a:ext>
            </a:extLst>
          </p:cNvPr>
          <p:cNvSpPr txBox="1">
            <a:spLocks noChangeArrowheads="1"/>
          </p:cNvSpPr>
          <p:nvPr/>
        </p:nvSpPr>
        <p:spPr>
          <a:xfrm>
            <a:off x="971600" y="5441944"/>
            <a:ext cx="7978534" cy="9605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latin typeface="+mn-lt"/>
                <a:ea typeface="American Typewriter" charset="0"/>
                <a:cs typeface="American Typewriter" charset="0"/>
              </a:rPr>
              <a:t>No need to keep state. </a:t>
            </a:r>
          </a:p>
        </p:txBody>
      </p:sp>
      <p:pic>
        <p:nvPicPr>
          <p:cNvPr id="66" name="Picture 65">
            <a:extLst>
              <a:ext uri="{FF2B5EF4-FFF2-40B4-BE49-F238E27FC236}">
                <a16:creationId xmlns:a16="http://schemas.microsoft.com/office/drawing/2014/main" id="{79C246CC-91BD-3E4E-9830-CFA21EC27DFF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434" y="4797152"/>
            <a:ext cx="836712" cy="83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705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737969" y="188640"/>
            <a:ext cx="1959169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Step 4.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F7C17D5-48F2-884D-A55B-48DA829FB002}"/>
              </a:ext>
            </a:extLst>
          </p:cNvPr>
          <p:cNvSpPr/>
          <p:nvPr/>
        </p:nvSpPr>
        <p:spPr>
          <a:xfrm>
            <a:off x="2555776" y="323074"/>
            <a:ext cx="48846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ea typeface="American Typewriter" charset="0"/>
                <a:cs typeface="American Typewriter" charset="0"/>
              </a:rPr>
              <a:t>Statelessness via Randomization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8CE4AF16-964F-A449-9DC7-380C1C60B6D9}"/>
                  </a:ext>
                </a:extLst>
              </p:cNvPr>
              <p:cNvSpPr/>
              <p:nvPr/>
            </p:nvSpPr>
            <p:spPr>
              <a:xfrm>
                <a:off x="2233318" y="1911362"/>
                <a:ext cx="87107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𝑉</m:t>
                          </m:r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8CE4AF16-964F-A449-9DC7-380C1C60B6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3318" y="1911362"/>
                <a:ext cx="871072" cy="523220"/>
              </a:xfrm>
              <a:prstGeom prst="rect">
                <a:avLst/>
              </a:prstGeom>
              <a:blipFill>
                <a:blip r:embed="rId3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635401BC-B9AA-0A4C-A0F4-06A5A2A34FE4}"/>
              </a:ext>
            </a:extLst>
          </p:cNvPr>
          <p:cNvGrpSpPr/>
          <p:nvPr/>
        </p:nvGrpSpPr>
        <p:grpSpPr>
          <a:xfrm>
            <a:off x="3027478" y="1022186"/>
            <a:ext cx="3587405" cy="973937"/>
            <a:chOff x="2224507" y="1720334"/>
            <a:chExt cx="3587405" cy="97393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CE2447FB-584E-3344-94B6-D7E93D23CF12}"/>
                    </a:ext>
                  </a:extLst>
                </p:cNvPr>
                <p:cNvSpPr/>
                <p:nvPr/>
              </p:nvSpPr>
              <p:spPr>
                <a:xfrm>
                  <a:off x="3653565" y="1720334"/>
                  <a:ext cx="87934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𝜖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CE2447FB-584E-3344-94B6-D7E93D23CF1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53565" y="1720334"/>
                  <a:ext cx="879343" cy="52322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ADC2B0B2-384A-CF40-9367-19DA91472C1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24507" y="2259124"/>
              <a:ext cx="1760209" cy="43514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43931662-36FC-9E42-B2EE-8B4EE94FDE69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19" y="2253793"/>
              <a:ext cx="1685793" cy="43361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7DD9E372-79AD-7F44-8D95-AD65148749DF}"/>
                  </a:ext>
                </a:extLst>
              </p:cNvPr>
              <p:cNvSpPr/>
              <p:nvPr/>
            </p:nvSpPr>
            <p:spPr>
              <a:xfrm>
                <a:off x="6653256" y="1844164"/>
                <a:ext cx="87107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𝑉</m:t>
                          </m:r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7DD9E372-79AD-7F44-8D95-AD65148749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3256" y="1844164"/>
                <a:ext cx="871072" cy="523220"/>
              </a:xfrm>
              <a:prstGeom prst="rect">
                <a:avLst/>
              </a:prstGeom>
              <a:blipFill>
                <a:blip r:embed="rId5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87C4349-4D59-8C4B-AE31-C3BBFD895074}"/>
              </a:ext>
            </a:extLst>
          </p:cNvPr>
          <p:cNvCxnSpPr>
            <a:cxnSpLocks/>
          </p:cNvCxnSpPr>
          <p:nvPr/>
        </p:nvCxnSpPr>
        <p:spPr>
          <a:xfrm flipH="1">
            <a:off x="1406179" y="2446228"/>
            <a:ext cx="1138377" cy="33764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76C0180-47DF-6F46-881C-569D81B8F60C}"/>
              </a:ext>
            </a:extLst>
          </p:cNvPr>
          <p:cNvCxnSpPr>
            <a:cxnSpLocks/>
          </p:cNvCxnSpPr>
          <p:nvPr/>
        </p:nvCxnSpPr>
        <p:spPr>
          <a:xfrm>
            <a:off x="2665366" y="2442998"/>
            <a:ext cx="988199" cy="36729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083ACC5-0565-FD44-A055-BBE866629003}"/>
              </a:ext>
            </a:extLst>
          </p:cNvPr>
          <p:cNvCxnSpPr>
            <a:cxnSpLocks/>
          </p:cNvCxnSpPr>
          <p:nvPr/>
        </p:nvCxnSpPr>
        <p:spPr>
          <a:xfrm flipH="1">
            <a:off x="5785108" y="2421304"/>
            <a:ext cx="1057977" cy="40743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7F81BB3-196B-294D-8106-C44B554C95CE}"/>
              </a:ext>
            </a:extLst>
          </p:cNvPr>
          <p:cNvCxnSpPr>
            <a:cxnSpLocks/>
          </p:cNvCxnSpPr>
          <p:nvPr/>
        </p:nvCxnSpPr>
        <p:spPr>
          <a:xfrm>
            <a:off x="6963895" y="2418074"/>
            <a:ext cx="1341493" cy="41066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12F9446-15A5-CF4C-BB57-A9031C6848EA}"/>
              </a:ext>
            </a:extLst>
          </p:cNvPr>
          <p:cNvGrpSpPr/>
          <p:nvPr/>
        </p:nvGrpSpPr>
        <p:grpSpPr>
          <a:xfrm>
            <a:off x="-36512" y="2783874"/>
            <a:ext cx="2351223" cy="1478488"/>
            <a:chOff x="467544" y="3429000"/>
            <a:chExt cx="2351223" cy="147848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DBECD214-7E9A-F94F-847A-E1DC94B428FB}"/>
                    </a:ext>
                  </a:extLst>
                </p:cNvPr>
                <p:cNvSpPr/>
                <p:nvPr/>
              </p:nvSpPr>
              <p:spPr>
                <a:xfrm>
                  <a:off x="1298330" y="3429000"/>
                  <a:ext cx="1031629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DBECD214-7E9A-F94F-847A-E1DC94B428F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8330" y="3429000"/>
                  <a:ext cx="1031629" cy="523220"/>
                </a:xfrm>
                <a:prstGeom prst="rect">
                  <a:avLst/>
                </a:prstGeom>
                <a:blipFill>
                  <a:blip r:embed="rId6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E1F809BA-F0D0-194F-B162-A5BC1A3AAB9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54314" y="4008294"/>
              <a:ext cx="414132" cy="37597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374914AB-7246-A849-98CA-1260252AC728}"/>
                </a:ext>
              </a:extLst>
            </p:cNvPr>
            <p:cNvCxnSpPr>
              <a:cxnSpLocks/>
            </p:cNvCxnSpPr>
            <p:nvPr/>
          </p:nvCxnSpPr>
          <p:spPr>
            <a:xfrm>
              <a:off x="1689256" y="4005064"/>
              <a:ext cx="401162" cy="37920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6F55C21C-D5E9-C741-9D6A-B65090F2705C}"/>
                    </a:ext>
                  </a:extLst>
                </p:cNvPr>
                <p:cNvSpPr/>
                <p:nvPr/>
              </p:nvSpPr>
              <p:spPr>
                <a:xfrm>
                  <a:off x="467544" y="4384268"/>
                  <a:ext cx="1183914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000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6F55C21C-D5E9-C741-9D6A-B65090F2705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544" y="4384268"/>
                  <a:ext cx="1183914" cy="523220"/>
                </a:xfrm>
                <a:prstGeom prst="rect">
                  <a:avLst/>
                </a:prstGeom>
                <a:blipFill>
                  <a:blip r:embed="rId7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C24EC364-3347-A245-A353-6494A77201ED}"/>
                    </a:ext>
                  </a:extLst>
                </p:cNvPr>
                <p:cNvSpPr/>
                <p:nvPr/>
              </p:nvSpPr>
              <p:spPr>
                <a:xfrm>
                  <a:off x="1634853" y="4384268"/>
                  <a:ext cx="1183914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001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C24EC364-3347-A245-A353-6494A77201E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4853" y="4384268"/>
                  <a:ext cx="1183914" cy="523220"/>
                </a:xfrm>
                <a:prstGeom prst="rect">
                  <a:avLst/>
                </a:prstGeom>
                <a:blipFill>
                  <a:blip r:embed="rId8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167A0C3-E143-7F41-94DC-0811DB59BFDA}"/>
              </a:ext>
            </a:extLst>
          </p:cNvPr>
          <p:cNvGrpSpPr/>
          <p:nvPr/>
        </p:nvGrpSpPr>
        <p:grpSpPr>
          <a:xfrm>
            <a:off x="2435521" y="2810296"/>
            <a:ext cx="2351223" cy="1478488"/>
            <a:chOff x="467544" y="3429000"/>
            <a:chExt cx="2351223" cy="147848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9A6A808C-CB32-D941-88B4-5CF85C5D25F7}"/>
                    </a:ext>
                  </a:extLst>
                </p:cNvPr>
                <p:cNvSpPr/>
                <p:nvPr/>
              </p:nvSpPr>
              <p:spPr>
                <a:xfrm>
                  <a:off x="1298330" y="3429000"/>
                  <a:ext cx="1031629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9A6A808C-CB32-D941-88B4-5CF85C5D25F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8330" y="3429000"/>
                  <a:ext cx="1031629" cy="523220"/>
                </a:xfrm>
                <a:prstGeom prst="rect">
                  <a:avLst/>
                </a:prstGeom>
                <a:blipFill>
                  <a:blip r:embed="rId9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E86DC636-2C58-E24B-88AB-8E67227DDBA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54314" y="4008294"/>
              <a:ext cx="414132" cy="37597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725CDD57-130C-2246-9A59-029D896AC6BA}"/>
                </a:ext>
              </a:extLst>
            </p:cNvPr>
            <p:cNvCxnSpPr>
              <a:cxnSpLocks/>
            </p:cNvCxnSpPr>
            <p:nvPr/>
          </p:nvCxnSpPr>
          <p:spPr>
            <a:xfrm>
              <a:off x="1689256" y="4005064"/>
              <a:ext cx="401162" cy="37920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D64A6D94-0BC9-4540-9711-7EC8D3E6BE2A}"/>
                    </a:ext>
                  </a:extLst>
                </p:cNvPr>
                <p:cNvSpPr/>
                <p:nvPr/>
              </p:nvSpPr>
              <p:spPr>
                <a:xfrm>
                  <a:off x="467544" y="4384268"/>
                  <a:ext cx="1183914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010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D64A6D94-0BC9-4540-9711-7EC8D3E6BE2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544" y="4384268"/>
                  <a:ext cx="1183914" cy="523220"/>
                </a:xfrm>
                <a:prstGeom prst="rect">
                  <a:avLst/>
                </a:prstGeom>
                <a:blipFill>
                  <a:blip r:embed="rId10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B04631F0-60C5-E44F-9D81-F986DB20AA50}"/>
                    </a:ext>
                  </a:extLst>
                </p:cNvPr>
                <p:cNvSpPr/>
                <p:nvPr/>
              </p:nvSpPr>
              <p:spPr>
                <a:xfrm>
                  <a:off x="1634853" y="4384268"/>
                  <a:ext cx="1183914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011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B04631F0-60C5-E44F-9D81-F986DB20AA5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4853" y="4384268"/>
                  <a:ext cx="1183914" cy="523220"/>
                </a:xfrm>
                <a:prstGeom prst="rect">
                  <a:avLst/>
                </a:prstGeom>
                <a:blipFill>
                  <a:blip r:embed="rId11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2053EAC-9846-A04E-8496-0E86CDFF665D}"/>
              </a:ext>
            </a:extLst>
          </p:cNvPr>
          <p:cNvGrpSpPr/>
          <p:nvPr/>
        </p:nvGrpSpPr>
        <p:grpSpPr>
          <a:xfrm>
            <a:off x="4645763" y="2855882"/>
            <a:ext cx="2342952" cy="1478488"/>
            <a:chOff x="467544" y="3429000"/>
            <a:chExt cx="2342952" cy="147848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4C6DDE67-F392-B84C-981A-173F85580DA0}"/>
                    </a:ext>
                  </a:extLst>
                </p:cNvPr>
                <p:cNvSpPr/>
                <p:nvPr/>
              </p:nvSpPr>
              <p:spPr>
                <a:xfrm>
                  <a:off x="1298330" y="3429000"/>
                  <a:ext cx="1023357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4C6DDE67-F392-B84C-981A-173F85580DA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8330" y="3429000"/>
                  <a:ext cx="1023357" cy="523220"/>
                </a:xfrm>
                <a:prstGeom prst="rect">
                  <a:avLst/>
                </a:prstGeom>
                <a:blipFill>
                  <a:blip r:embed="rId12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51F5197D-10F5-6642-905E-8006C39103B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54314" y="4008294"/>
              <a:ext cx="414132" cy="37597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09A5E34E-D25C-8545-B344-5CCE6BAAD138}"/>
                </a:ext>
              </a:extLst>
            </p:cNvPr>
            <p:cNvCxnSpPr>
              <a:cxnSpLocks/>
            </p:cNvCxnSpPr>
            <p:nvPr/>
          </p:nvCxnSpPr>
          <p:spPr>
            <a:xfrm>
              <a:off x="1689256" y="4005064"/>
              <a:ext cx="401162" cy="37920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60A1E2A5-13BD-EC4F-AF70-FC71588BF66E}"/>
                    </a:ext>
                  </a:extLst>
                </p:cNvPr>
                <p:cNvSpPr/>
                <p:nvPr/>
              </p:nvSpPr>
              <p:spPr>
                <a:xfrm>
                  <a:off x="467544" y="4384268"/>
                  <a:ext cx="117564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100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60A1E2A5-13BD-EC4F-AF70-FC71588BF66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544" y="4384268"/>
                  <a:ext cx="1175643" cy="523220"/>
                </a:xfrm>
                <a:prstGeom prst="rect">
                  <a:avLst/>
                </a:prstGeom>
                <a:blipFill>
                  <a:blip r:embed="rId13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A15777A4-A6F2-3D4C-B2EC-4E5AB26ADA21}"/>
                    </a:ext>
                  </a:extLst>
                </p:cNvPr>
                <p:cNvSpPr/>
                <p:nvPr/>
              </p:nvSpPr>
              <p:spPr>
                <a:xfrm>
                  <a:off x="1634853" y="4384268"/>
                  <a:ext cx="117564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101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A15777A4-A6F2-3D4C-B2EC-4E5AB26ADA2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4853" y="4384268"/>
                  <a:ext cx="1175643" cy="523220"/>
                </a:xfrm>
                <a:prstGeom prst="rect">
                  <a:avLst/>
                </a:prstGeom>
                <a:blipFill>
                  <a:blip r:embed="rId14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BA8B011-D7CB-1140-8049-2B270CB5E901}"/>
              </a:ext>
            </a:extLst>
          </p:cNvPr>
          <p:cNvGrpSpPr/>
          <p:nvPr/>
        </p:nvGrpSpPr>
        <p:grpSpPr>
          <a:xfrm>
            <a:off x="6855982" y="2882304"/>
            <a:ext cx="2342952" cy="1478488"/>
            <a:chOff x="467544" y="3429000"/>
            <a:chExt cx="2342952" cy="147848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6B1AF5A7-90F4-D74B-92BD-F76379550086}"/>
                    </a:ext>
                  </a:extLst>
                </p:cNvPr>
                <p:cNvSpPr/>
                <p:nvPr/>
              </p:nvSpPr>
              <p:spPr>
                <a:xfrm>
                  <a:off x="1298330" y="3429000"/>
                  <a:ext cx="1023357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6B1AF5A7-90F4-D74B-92BD-F7637955008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8330" y="3429000"/>
                  <a:ext cx="1023357" cy="523220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E7C96E29-E088-8445-8B4D-23B40F87560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54314" y="4008294"/>
              <a:ext cx="414132" cy="37597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EA3604B3-C0B0-6042-B90E-50113889C082}"/>
                </a:ext>
              </a:extLst>
            </p:cNvPr>
            <p:cNvCxnSpPr>
              <a:cxnSpLocks/>
            </p:cNvCxnSpPr>
            <p:nvPr/>
          </p:nvCxnSpPr>
          <p:spPr>
            <a:xfrm>
              <a:off x="1689256" y="4005064"/>
              <a:ext cx="401162" cy="37920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8128207A-59E5-484B-BB31-575DE5DA85B8}"/>
                    </a:ext>
                  </a:extLst>
                </p:cNvPr>
                <p:cNvSpPr/>
                <p:nvPr/>
              </p:nvSpPr>
              <p:spPr>
                <a:xfrm>
                  <a:off x="467544" y="4384268"/>
                  <a:ext cx="117564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110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8128207A-59E5-484B-BB31-575DE5DA85B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544" y="4384268"/>
                  <a:ext cx="1175643" cy="523220"/>
                </a:xfrm>
                <a:prstGeom prst="rect">
                  <a:avLst/>
                </a:prstGeom>
                <a:blipFill>
                  <a:blip r:embed="rId16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43DF20E8-D3F7-6041-A577-5F9D7B2B7E51}"/>
                    </a:ext>
                  </a:extLst>
                </p:cNvPr>
                <p:cNvSpPr/>
                <p:nvPr/>
              </p:nvSpPr>
              <p:spPr>
                <a:xfrm>
                  <a:off x="1634853" y="4384268"/>
                  <a:ext cx="117564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111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43DF20E8-D3F7-6041-A577-5F9D7B2B7E5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4853" y="4384268"/>
                  <a:ext cx="1175643" cy="523220"/>
                </a:xfrm>
                <a:prstGeom prst="rect">
                  <a:avLst/>
                </a:prstGeom>
                <a:blipFill>
                  <a:blip r:embed="rId17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1B30C056-A248-2D42-8244-F4B52CD6D225}"/>
              </a:ext>
            </a:extLst>
          </p:cNvPr>
          <p:cNvGrpSpPr/>
          <p:nvPr/>
        </p:nvGrpSpPr>
        <p:grpSpPr>
          <a:xfrm>
            <a:off x="2172087" y="948810"/>
            <a:ext cx="3050262" cy="2761166"/>
            <a:chOff x="1977659" y="910350"/>
            <a:chExt cx="3050262" cy="276116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F0CB30E8-BBCE-1247-9F66-53861F339965}"/>
                    </a:ext>
                  </a:extLst>
                </p:cNvPr>
                <p:cNvSpPr/>
                <p:nvPr/>
              </p:nvSpPr>
              <p:spPr>
                <a:xfrm>
                  <a:off x="4265347" y="1757306"/>
                  <a:ext cx="637161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𝝈</m:t>
                            </m:r>
                          </m:e>
                          <m:sub>
                            <m:r>
                              <a:rPr lang="en-US" sz="28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𝝐</m:t>
                            </m:r>
                          </m:sub>
                        </m:sSub>
                      </m:oMath>
                    </m:oMathPara>
                  </a14:m>
                  <a:endParaRPr lang="en-US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F0CB30E8-BBCE-1247-9F66-53861F33996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65347" y="1757306"/>
                  <a:ext cx="637161" cy="523220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Arc 56">
              <a:extLst>
                <a:ext uri="{FF2B5EF4-FFF2-40B4-BE49-F238E27FC236}">
                  <a16:creationId xmlns:a16="http://schemas.microsoft.com/office/drawing/2014/main" id="{9D40B584-0815-E340-8652-08CEA6A7E8AE}"/>
                </a:ext>
              </a:extLst>
            </p:cNvPr>
            <p:cNvSpPr/>
            <p:nvPr/>
          </p:nvSpPr>
          <p:spPr>
            <a:xfrm rot="8118830">
              <a:off x="4113521" y="910350"/>
              <a:ext cx="914400" cy="914400"/>
            </a:xfrm>
            <a:prstGeom prst="arc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273FFCBD-6C0E-B44C-958E-70E23C4FED1B}"/>
                    </a:ext>
                  </a:extLst>
                </p:cNvPr>
                <p:cNvSpPr/>
                <p:nvPr/>
              </p:nvSpPr>
              <p:spPr>
                <a:xfrm>
                  <a:off x="2129485" y="2577015"/>
                  <a:ext cx="664413" cy="52322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𝝈</m:t>
                            </m:r>
                          </m:e>
                          <m:sub>
                            <m:r>
                              <a:rPr lang="en-US" sz="28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oMath>
                    </m:oMathPara>
                  </a14:m>
                  <a:endParaRPr lang="en-US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273FFCBD-6C0E-B44C-958E-70E23C4FED1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29485" y="2577015"/>
                  <a:ext cx="664413" cy="523220"/>
                </a:xfrm>
                <a:prstGeom prst="rect">
                  <a:avLst/>
                </a:prstGeom>
                <a:blipFill>
                  <a:blip r:embed="rId19"/>
                  <a:stretch>
                    <a:fillRect b="-23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9" name="Arc 58">
              <a:extLst>
                <a:ext uri="{FF2B5EF4-FFF2-40B4-BE49-F238E27FC236}">
                  <a16:creationId xmlns:a16="http://schemas.microsoft.com/office/drawing/2014/main" id="{D53B07BE-0A6F-674F-9BE5-88D64EF41961}"/>
                </a:ext>
              </a:extLst>
            </p:cNvPr>
            <p:cNvSpPr/>
            <p:nvPr/>
          </p:nvSpPr>
          <p:spPr>
            <a:xfrm rot="8118830">
              <a:off x="1977659" y="1730059"/>
              <a:ext cx="914400" cy="914400"/>
            </a:xfrm>
            <a:prstGeom prst="arc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Rectangle 59">
                  <a:extLst>
                    <a:ext uri="{FF2B5EF4-FFF2-40B4-BE49-F238E27FC236}">
                      <a16:creationId xmlns:a16="http://schemas.microsoft.com/office/drawing/2014/main" id="{35C9301C-7590-5E43-8325-49D1EDB3DC9F}"/>
                    </a:ext>
                  </a:extLst>
                </p:cNvPr>
                <p:cNvSpPr/>
                <p:nvPr/>
              </p:nvSpPr>
              <p:spPr>
                <a:xfrm>
                  <a:off x="3784742" y="3148296"/>
                  <a:ext cx="821507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𝝈</m:t>
                            </m:r>
                          </m:e>
                          <m:sub>
                            <m:r>
                              <a:rPr lang="en-US" sz="28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𝟎𝟏</m:t>
                            </m:r>
                          </m:sub>
                        </m:sSub>
                      </m:oMath>
                    </m:oMathPara>
                  </a14:m>
                  <a:endParaRPr lang="en-US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60" name="Rectangle 59">
                  <a:extLst>
                    <a:ext uri="{FF2B5EF4-FFF2-40B4-BE49-F238E27FC236}">
                      <a16:creationId xmlns:a16="http://schemas.microsoft.com/office/drawing/2014/main" id="{35C9301C-7590-5E43-8325-49D1EDB3DC9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84742" y="3148296"/>
                  <a:ext cx="821507" cy="523220"/>
                </a:xfrm>
                <a:prstGeom prst="rect">
                  <a:avLst/>
                </a:prstGeom>
                <a:blipFill>
                  <a:blip r:embed="rId20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1" name="Arc 60">
              <a:extLst>
                <a:ext uri="{FF2B5EF4-FFF2-40B4-BE49-F238E27FC236}">
                  <a16:creationId xmlns:a16="http://schemas.microsoft.com/office/drawing/2014/main" id="{C3EC5CBC-4EDD-9F45-92EA-D57D416C36F8}"/>
                </a:ext>
              </a:extLst>
            </p:cNvPr>
            <p:cNvSpPr/>
            <p:nvPr/>
          </p:nvSpPr>
          <p:spPr>
            <a:xfrm rot="8118830">
              <a:off x="2982765" y="2643805"/>
              <a:ext cx="914400" cy="914400"/>
            </a:xfrm>
            <a:prstGeom prst="arc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F4800A58-A721-4D4A-9201-17797E3E9FD1}"/>
                  </a:ext>
                </a:extLst>
              </p:cNvPr>
              <p:cNvSpPr/>
              <p:nvPr/>
            </p:nvSpPr>
            <p:spPr>
              <a:xfrm>
                <a:off x="2451982" y="3769876"/>
                <a:ext cx="118391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𝑉</m:t>
                          </m:r>
                          <m:r>
                            <a:rPr lang="en-US" sz="2800" b="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010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F4800A58-A721-4D4A-9201-17797E3E9F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1982" y="3769876"/>
                <a:ext cx="1183914" cy="523220"/>
              </a:xfrm>
              <a:prstGeom prst="rect">
                <a:avLst/>
              </a:prstGeom>
              <a:blipFill>
                <a:blip r:embed="rId21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Rectangle 63">
            <a:extLst>
              <a:ext uri="{FF2B5EF4-FFF2-40B4-BE49-F238E27FC236}">
                <a16:creationId xmlns:a16="http://schemas.microsoft.com/office/drawing/2014/main" id="{63D58983-CD13-AB44-9EE8-A094AFFA1304}"/>
              </a:ext>
            </a:extLst>
          </p:cNvPr>
          <p:cNvSpPr txBox="1">
            <a:spLocks noChangeArrowheads="1"/>
          </p:cNvSpPr>
          <p:nvPr/>
        </p:nvSpPr>
        <p:spPr>
          <a:xfrm>
            <a:off x="467544" y="4946394"/>
            <a:ext cx="5878697" cy="5222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solidFill>
                  <a:srgbClr val="0000FF"/>
                </a:solidFill>
                <a:latin typeface="+mn-lt"/>
                <a:ea typeface="American Typewriter" charset="0"/>
                <a:cs typeface="American Typewriter" charset="0"/>
              </a:rPr>
              <a:t>Key Idea: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3">
                <a:extLst>
                  <a:ext uri="{FF2B5EF4-FFF2-40B4-BE49-F238E27FC236}">
                    <a16:creationId xmlns:a16="http://schemas.microsoft.com/office/drawing/2014/main" id="{EA04B5DB-C901-0840-9C23-F9ECBC6CC0C1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467544" y="5276762"/>
                <a:ext cx="8428218" cy="1392598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If the signer produces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𝑞</m:t>
                    </m:r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signatures, the probability she picks the same leaf twice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sup>
                    </m:sSup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5" name="Rectangle 63">
                <a:extLst>
                  <a:ext uri="{FF2B5EF4-FFF2-40B4-BE49-F238E27FC236}">
                    <a16:creationId xmlns:a16="http://schemas.microsoft.com/office/drawing/2014/main" id="{EA04B5DB-C901-0840-9C23-F9ECBC6CC0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5276762"/>
                <a:ext cx="8428218" cy="1392598"/>
              </a:xfrm>
              <a:prstGeom prst="rect">
                <a:avLst/>
              </a:prstGeom>
              <a:blipFill>
                <a:blip r:embed="rId22"/>
                <a:stretch>
                  <a:fillRect l="-15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6674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20543" y="260648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(Many-time) Signature Scheme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28" name="Rectangle 63">
            <a:extLst>
              <a:ext uri="{FF2B5EF4-FFF2-40B4-BE49-F238E27FC236}">
                <a16:creationId xmlns:a16="http://schemas.microsoft.com/office/drawing/2014/main" id="{FCBC1F9C-EE29-FE49-9DB9-60C0EC916993}"/>
              </a:ext>
            </a:extLst>
          </p:cNvPr>
          <p:cNvSpPr txBox="1">
            <a:spLocks noChangeArrowheads="1"/>
          </p:cNvSpPr>
          <p:nvPr/>
        </p:nvSpPr>
        <p:spPr>
          <a:xfrm>
            <a:off x="1907704" y="836712"/>
            <a:ext cx="4680520" cy="57606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00FF"/>
                </a:solidFill>
                <a:ea typeface="American Typewriter" charset="0"/>
                <a:cs typeface="American Typewriter" charset="0"/>
              </a:rPr>
              <a:t>In four+ steps</a:t>
            </a:r>
            <a:endParaRPr lang="en-US" sz="2800" b="1" dirty="0">
              <a:solidFill>
                <a:srgbClr val="0000FF"/>
              </a:solidFill>
              <a:latin typeface="+mn-lt"/>
              <a:ea typeface="American Typewriter" charset="0"/>
              <a:cs typeface="American Typewriter" charset="0"/>
            </a:endParaRPr>
          </a:p>
        </p:txBody>
      </p:sp>
      <p:sp>
        <p:nvSpPr>
          <p:cNvPr id="7" name="Rectangle 63">
            <a:extLst>
              <a:ext uri="{FF2B5EF4-FFF2-40B4-BE49-F238E27FC236}">
                <a16:creationId xmlns:a16="http://schemas.microsoft.com/office/drawing/2014/main" id="{E1C63364-CBAC-4B46-B938-A8D9A978D5B4}"/>
              </a:ext>
            </a:extLst>
          </p:cNvPr>
          <p:cNvSpPr txBox="1">
            <a:spLocks noChangeArrowheads="1"/>
          </p:cNvSpPr>
          <p:nvPr/>
        </p:nvSpPr>
        <p:spPr>
          <a:xfrm>
            <a:off x="362127" y="2348880"/>
            <a:ext cx="8770622" cy="7920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0" dirty="0">
                <a:ea typeface="American Typewriter" charset="0"/>
                <a:cs typeface="American Typewriter" charset="0"/>
              </a:rPr>
              <a:t>Step 2. How to Shrink the signatures. Idea: Signature </a:t>
            </a:r>
            <a:r>
              <a:rPr lang="en-US" sz="2800" b="1" i="1" dirty="0">
                <a:solidFill>
                  <a:srgbClr val="FF0000"/>
                </a:solidFill>
                <a:ea typeface="American Typewriter" charset="0"/>
                <a:cs typeface="American Typewriter" charset="0"/>
              </a:rPr>
              <a:t>Trees</a:t>
            </a:r>
            <a:endParaRPr lang="en-US" sz="2800" b="1" i="1" dirty="0">
              <a:solidFill>
                <a:srgbClr val="FF0000"/>
              </a:solidFill>
              <a:latin typeface="+mn-lt"/>
              <a:ea typeface="American Typewriter" charset="0"/>
              <a:cs typeface="American Typewriter" charset="0"/>
            </a:endParaRPr>
          </a:p>
        </p:txBody>
      </p:sp>
      <p:sp>
        <p:nvSpPr>
          <p:cNvPr id="8" name="Rectangle 63">
            <a:extLst>
              <a:ext uri="{FF2B5EF4-FFF2-40B4-BE49-F238E27FC236}">
                <a16:creationId xmlns:a16="http://schemas.microsoft.com/office/drawing/2014/main" id="{3D0B5B98-909F-4543-9D61-C889A6CE3E39}"/>
              </a:ext>
            </a:extLst>
          </p:cNvPr>
          <p:cNvSpPr txBox="1">
            <a:spLocks noChangeArrowheads="1"/>
          </p:cNvSpPr>
          <p:nvPr/>
        </p:nvSpPr>
        <p:spPr>
          <a:xfrm>
            <a:off x="381182" y="3140968"/>
            <a:ext cx="8770622" cy="115212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0" dirty="0">
                <a:ea typeface="American Typewriter" charset="0"/>
                <a:cs typeface="American Typewriter" charset="0"/>
              </a:rPr>
              <a:t>Step 3. How to Shrink Alice’s storage. </a:t>
            </a:r>
            <a:br>
              <a:rPr lang="en-US" sz="2800" b="0" dirty="0">
                <a:ea typeface="American Typewriter" charset="0"/>
                <a:cs typeface="American Typewriter" charset="0"/>
              </a:rPr>
            </a:br>
            <a:r>
              <a:rPr lang="en-US" sz="2800" b="0" dirty="0">
                <a:ea typeface="American Typewriter" charset="0"/>
                <a:cs typeface="American Typewriter" charset="0"/>
              </a:rPr>
              <a:t>	Idea: </a:t>
            </a:r>
            <a:r>
              <a:rPr lang="en-US" sz="2800" b="1" i="1" dirty="0">
                <a:solidFill>
                  <a:srgbClr val="FF0000"/>
                </a:solidFill>
                <a:ea typeface="American Typewriter" charset="0"/>
                <a:cs typeface="American Typewriter" charset="0"/>
              </a:rPr>
              <a:t>Pseudorandom</a:t>
            </a:r>
            <a:r>
              <a:rPr lang="en-US" sz="2800" b="0" dirty="0">
                <a:ea typeface="American Typewriter" charset="0"/>
                <a:cs typeface="American Typewriter" charset="0"/>
              </a:rPr>
              <a:t> </a:t>
            </a:r>
            <a:r>
              <a:rPr lang="en-US" sz="2800" b="1" i="1" dirty="0">
                <a:solidFill>
                  <a:srgbClr val="FF0000"/>
                </a:solidFill>
                <a:ea typeface="American Typewriter" charset="0"/>
                <a:cs typeface="American Typewriter" charset="0"/>
              </a:rPr>
              <a:t>Trees</a:t>
            </a:r>
            <a:endParaRPr lang="en-US" sz="2800" b="1" i="1" dirty="0">
              <a:solidFill>
                <a:srgbClr val="FF0000"/>
              </a:solidFill>
              <a:latin typeface="+mn-lt"/>
              <a:ea typeface="American Typewriter" charset="0"/>
              <a:cs typeface="American Typewriter" charset="0"/>
            </a:endParaRPr>
          </a:p>
        </p:txBody>
      </p:sp>
      <p:sp>
        <p:nvSpPr>
          <p:cNvPr id="9" name="Rectangle 63">
            <a:extLst>
              <a:ext uri="{FF2B5EF4-FFF2-40B4-BE49-F238E27FC236}">
                <a16:creationId xmlns:a16="http://schemas.microsoft.com/office/drawing/2014/main" id="{B0FDEF45-91F4-CC49-9FAC-94CCD35EEBE6}"/>
              </a:ext>
            </a:extLst>
          </p:cNvPr>
          <p:cNvSpPr txBox="1">
            <a:spLocks noChangeArrowheads="1"/>
          </p:cNvSpPr>
          <p:nvPr/>
        </p:nvSpPr>
        <p:spPr>
          <a:xfrm>
            <a:off x="395536" y="4437112"/>
            <a:ext cx="8770622" cy="115212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0" dirty="0">
                <a:ea typeface="American Typewriter" charset="0"/>
                <a:cs typeface="American Typewriter" charset="0"/>
              </a:rPr>
              <a:t>Step 4. How to make Alice stateless. </a:t>
            </a:r>
            <a:br>
              <a:rPr lang="en-US" sz="2800" b="0" dirty="0">
                <a:ea typeface="American Typewriter" charset="0"/>
                <a:cs typeface="American Typewriter" charset="0"/>
              </a:rPr>
            </a:br>
            <a:r>
              <a:rPr lang="en-US" sz="2800" b="0" dirty="0">
                <a:ea typeface="American Typewriter" charset="0"/>
                <a:cs typeface="American Typewriter" charset="0"/>
              </a:rPr>
              <a:t>	Idea: </a:t>
            </a:r>
            <a:r>
              <a:rPr lang="en-US" sz="2800" b="1" i="1" dirty="0">
                <a:solidFill>
                  <a:srgbClr val="FF0000"/>
                </a:solidFill>
                <a:ea typeface="American Typewriter" charset="0"/>
                <a:cs typeface="American Typewriter" charset="0"/>
              </a:rPr>
              <a:t>Randomization</a:t>
            </a:r>
            <a:endParaRPr lang="en-US" sz="2800" b="1" i="1" dirty="0">
              <a:solidFill>
                <a:srgbClr val="FF0000"/>
              </a:solidFill>
              <a:latin typeface="+mn-lt"/>
              <a:ea typeface="American Typewriter" charset="0"/>
              <a:cs typeface="American Typewriter" charset="0"/>
            </a:endParaRPr>
          </a:p>
        </p:txBody>
      </p:sp>
      <p:sp>
        <p:nvSpPr>
          <p:cNvPr id="10" name="Rectangle 63">
            <a:extLst>
              <a:ext uri="{FF2B5EF4-FFF2-40B4-BE49-F238E27FC236}">
                <a16:creationId xmlns:a16="http://schemas.microsoft.com/office/drawing/2014/main" id="{512D773D-0A7F-7641-B5A0-FC9F5AB3CF57}"/>
              </a:ext>
            </a:extLst>
          </p:cNvPr>
          <p:cNvSpPr txBox="1">
            <a:spLocks noChangeArrowheads="1"/>
          </p:cNvSpPr>
          <p:nvPr/>
        </p:nvSpPr>
        <p:spPr>
          <a:xfrm>
            <a:off x="395536" y="5661248"/>
            <a:ext cx="8770622" cy="115212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0" dirty="0">
                <a:ea typeface="American Typewriter" charset="0"/>
                <a:cs typeface="American Typewriter" charset="0"/>
              </a:rPr>
              <a:t>Step 5 (</a:t>
            </a:r>
            <a:r>
              <a:rPr lang="en-US" sz="2800" b="0" i="1" dirty="0">
                <a:ea typeface="American Typewriter" charset="0"/>
                <a:cs typeface="American Typewriter" charset="0"/>
              </a:rPr>
              <a:t>optional</a:t>
            </a:r>
            <a:r>
              <a:rPr lang="en-US" sz="2800" b="0" dirty="0">
                <a:ea typeface="American Typewriter" charset="0"/>
                <a:cs typeface="American Typewriter" charset="0"/>
              </a:rPr>
              <a:t>). How to make Alice stateless and deterministic. </a:t>
            </a:r>
            <a:r>
              <a:rPr lang="en-US" sz="2800" dirty="0">
                <a:ea typeface="American Typewriter" charset="0"/>
                <a:cs typeface="American Typewriter" charset="0"/>
              </a:rPr>
              <a:t> </a:t>
            </a:r>
            <a:r>
              <a:rPr lang="en-US" sz="2800" b="0" dirty="0">
                <a:ea typeface="American Typewriter" charset="0"/>
                <a:cs typeface="American Typewriter" charset="0"/>
              </a:rPr>
              <a:t>Idea: </a:t>
            </a:r>
            <a:r>
              <a:rPr lang="en-US" sz="2800" b="1" i="1" dirty="0">
                <a:solidFill>
                  <a:srgbClr val="FF0000"/>
                </a:solidFill>
                <a:ea typeface="American Typewriter" charset="0"/>
                <a:cs typeface="American Typewriter" charset="0"/>
              </a:rPr>
              <a:t>PRFs.</a:t>
            </a:r>
            <a:endParaRPr lang="en-US" sz="2800" b="1" i="1" dirty="0">
              <a:solidFill>
                <a:srgbClr val="FF0000"/>
              </a:solidFill>
              <a:latin typeface="+mn-lt"/>
              <a:ea typeface="American Typewriter" charset="0"/>
              <a:cs typeface="American Typewriter" charset="0"/>
            </a:endParaRPr>
          </a:p>
        </p:txBody>
      </p:sp>
      <p:sp>
        <p:nvSpPr>
          <p:cNvPr id="11" name="Rectangle 63">
            <a:extLst>
              <a:ext uri="{FF2B5EF4-FFF2-40B4-BE49-F238E27FC236}">
                <a16:creationId xmlns:a16="http://schemas.microsoft.com/office/drawing/2014/main" id="{0C3809BB-DCEC-3440-9188-AD4EF65161AD}"/>
              </a:ext>
            </a:extLst>
          </p:cNvPr>
          <p:cNvSpPr txBox="1">
            <a:spLocks noChangeArrowheads="1"/>
          </p:cNvSpPr>
          <p:nvPr/>
        </p:nvSpPr>
        <p:spPr>
          <a:xfrm>
            <a:off x="337882" y="1646336"/>
            <a:ext cx="8770622" cy="7920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0" dirty="0">
                <a:ea typeface="American Typewriter" charset="0"/>
                <a:cs typeface="American Typewriter" charset="0"/>
              </a:rPr>
              <a:t>Step </a:t>
            </a:r>
            <a:r>
              <a:rPr lang="en-US" sz="2800" dirty="0">
                <a:ea typeface="American Typewriter" charset="0"/>
                <a:cs typeface="American Typewriter" charset="0"/>
              </a:rPr>
              <a:t>1</a:t>
            </a:r>
            <a:r>
              <a:rPr lang="en-US" sz="2800" b="0" dirty="0">
                <a:ea typeface="American Typewriter" charset="0"/>
                <a:cs typeface="American Typewriter" charset="0"/>
              </a:rPr>
              <a:t>. Stateful, Growing Signatures. Idea: Signature </a:t>
            </a:r>
            <a:r>
              <a:rPr lang="en-US" sz="2800" b="1" i="1" dirty="0">
                <a:solidFill>
                  <a:srgbClr val="FF0000"/>
                </a:solidFill>
                <a:ea typeface="American Typewriter" charset="0"/>
                <a:cs typeface="American Typewriter" charset="0"/>
              </a:rPr>
              <a:t>Chains</a:t>
            </a:r>
            <a:endParaRPr lang="en-US" sz="2800" b="1" i="1" dirty="0">
              <a:solidFill>
                <a:srgbClr val="FF0000"/>
              </a:solidFill>
              <a:latin typeface="+mn-lt"/>
              <a:ea typeface="American Typewriter" charset="0"/>
              <a:cs typeface="American Typewrit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082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20543" y="260648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 err="1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Lamport</a:t>
            </a:r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 (One-time) Signatures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63">
                <a:extLst>
                  <a:ext uri="{FF2B5EF4-FFF2-40B4-BE49-F238E27FC236}">
                    <a16:creationId xmlns:a16="http://schemas.microsoft.com/office/drawing/2014/main" id="{6D276CB7-7989-8A44-A42E-E00FB572907E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043608" y="3429000"/>
                <a:ext cx="8208912" cy="960385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b="0" dirty="0">
                    <a:ea typeface="American Typewriter" charset="0"/>
                    <a:cs typeface="American Typewriter" charset="0"/>
                  </a:rPr>
                  <a:t>Signing an n-bit message </a:t>
                </a:r>
                <a14:m>
                  <m:oMath xmlns:m="http://schemas.openxmlformats.org/officeDocument/2006/math">
                    <m:r>
                      <a:rPr lang="en-US" sz="2800" b="0" i="0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800" b="0" i="0" dirty="0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:</m:t>
                    </m:r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</a:t>
                </a:r>
                <a:b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</a:br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	The signature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1,</m:t>
                            </m:r>
                            <m:sSub>
                              <m:sSubPr>
                                <m:ctrlPr>
                                  <a:rPr lang="en-US" sz="28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dirty="0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sz="2800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8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dirty="0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sz="2800" b="0" i="1" dirty="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sub>
                        </m:sSub>
                      </m:e>
                    </m:d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 dirty="0">
                  <a:latin typeface="+mn-lt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15" name="Rectangle 63">
                <a:extLst>
                  <a:ext uri="{FF2B5EF4-FFF2-40B4-BE49-F238E27FC236}">
                    <a16:creationId xmlns:a16="http://schemas.microsoft.com/office/drawing/2014/main" id="{6D276CB7-7989-8A44-A42E-E00FB57290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3429000"/>
                <a:ext cx="8208912" cy="960385"/>
              </a:xfrm>
              <a:prstGeom prst="rect">
                <a:avLst/>
              </a:prstGeom>
              <a:blipFill>
                <a:blip r:embed="rId3"/>
                <a:stretch>
                  <a:fillRect l="-1546" t="-10526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Subtitle 1">
            <a:extLst>
              <a:ext uri="{FF2B5EF4-FFF2-40B4-BE49-F238E27FC236}">
                <a16:creationId xmlns:a16="http://schemas.microsoft.com/office/drawing/2014/main" id="{0EFABDA1-ECFF-574E-857F-D2BBEA16B08A}"/>
              </a:ext>
            </a:extLst>
          </p:cNvPr>
          <p:cNvSpPr txBox="1">
            <a:spLocks/>
          </p:cNvSpPr>
          <p:nvPr/>
        </p:nvSpPr>
        <p:spPr>
          <a:xfrm>
            <a:off x="23864" y="890174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i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How to sign n bits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63">
                <a:extLst>
                  <a:ext uri="{FF2B5EF4-FFF2-40B4-BE49-F238E27FC236}">
                    <a16:creationId xmlns:a16="http://schemas.microsoft.com/office/drawing/2014/main" id="{09DFD5CD-29BB-BF46-AF20-A419AF9D6828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036748" y="1748536"/>
                <a:ext cx="3175212" cy="576064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b="0" dirty="0">
                    <a:ea typeface="American Typewriter" charset="0"/>
                    <a:cs typeface="American Typewriter" charset="0"/>
                  </a:rPr>
                  <a:t>Verification Key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𝑉𝐾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:</m:t>
                    </m:r>
                  </m:oMath>
                </a14:m>
                <a:endParaRPr lang="en-US" sz="2800" dirty="0">
                  <a:latin typeface="+mn-lt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34" name="Rectangle 63">
                <a:extLst>
                  <a:ext uri="{FF2B5EF4-FFF2-40B4-BE49-F238E27FC236}">
                    <a16:creationId xmlns:a16="http://schemas.microsoft.com/office/drawing/2014/main" id="{09DFD5CD-29BB-BF46-AF20-A419AF9D68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748" y="1748536"/>
                <a:ext cx="3175212" cy="576064"/>
              </a:xfrm>
              <a:prstGeom prst="rect">
                <a:avLst/>
              </a:prstGeom>
              <a:blipFill>
                <a:blip r:embed="rId4"/>
                <a:stretch>
                  <a:fillRect l="-3984" t="-6522" b="-23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5" name="Group 34">
            <a:extLst>
              <a:ext uri="{FF2B5EF4-FFF2-40B4-BE49-F238E27FC236}">
                <a16:creationId xmlns:a16="http://schemas.microsoft.com/office/drawing/2014/main" id="{B7F8E0BE-111E-BE49-81AC-D6653C09DEA6}"/>
              </a:ext>
            </a:extLst>
          </p:cNvPr>
          <p:cNvGrpSpPr/>
          <p:nvPr/>
        </p:nvGrpSpPr>
        <p:grpSpPr>
          <a:xfrm>
            <a:off x="4172465" y="1531453"/>
            <a:ext cx="2673520" cy="1061235"/>
            <a:chOff x="3563888" y="1353653"/>
            <a:chExt cx="2673520" cy="1061235"/>
          </a:xfrm>
        </p:grpSpPr>
        <p:sp>
          <p:nvSpPr>
            <p:cNvPr id="36" name="Left Bracket 35">
              <a:extLst>
                <a:ext uri="{FF2B5EF4-FFF2-40B4-BE49-F238E27FC236}">
                  <a16:creationId xmlns:a16="http://schemas.microsoft.com/office/drawing/2014/main" id="{DA40B194-C10C-9141-BAFA-6027844EB8D3}"/>
                </a:ext>
              </a:extLst>
            </p:cNvPr>
            <p:cNvSpPr/>
            <p:nvPr/>
          </p:nvSpPr>
          <p:spPr>
            <a:xfrm>
              <a:off x="3563888" y="1484784"/>
              <a:ext cx="73152" cy="914400"/>
            </a:xfrm>
            <a:prstGeom prst="leftBracket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Left Bracket 36">
              <a:extLst>
                <a:ext uri="{FF2B5EF4-FFF2-40B4-BE49-F238E27FC236}">
                  <a16:creationId xmlns:a16="http://schemas.microsoft.com/office/drawing/2014/main" id="{894F3481-F43B-4642-BF54-5401B57A4247}"/>
                </a:ext>
              </a:extLst>
            </p:cNvPr>
            <p:cNvSpPr/>
            <p:nvPr/>
          </p:nvSpPr>
          <p:spPr>
            <a:xfrm flipH="1">
              <a:off x="6084168" y="1459632"/>
              <a:ext cx="73152" cy="914400"/>
            </a:xfrm>
            <a:prstGeom prst="leftBracket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4BF43FE3-9E9A-5549-AD5F-7058838330E5}"/>
                    </a:ext>
                  </a:extLst>
                </p:cNvPr>
                <p:cNvSpPr/>
                <p:nvPr/>
              </p:nvSpPr>
              <p:spPr>
                <a:xfrm>
                  <a:off x="3627153" y="1375066"/>
                  <a:ext cx="821572" cy="54213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1,</m:t>
                            </m:r>
                            <m:r>
                              <a:rPr lang="en-US" sz="28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4BF43FE3-9E9A-5549-AD5F-7058838330E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27153" y="1375066"/>
                  <a:ext cx="821572" cy="542136"/>
                </a:xfrm>
                <a:prstGeom prst="rect">
                  <a:avLst/>
                </a:prstGeom>
                <a:blipFill>
                  <a:blip r:embed="rId5"/>
                  <a:stretch>
                    <a:fillRect b="-681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50A9FD58-0192-B74E-8019-88639F62BF1B}"/>
                    </a:ext>
                  </a:extLst>
                </p:cNvPr>
                <p:cNvSpPr/>
                <p:nvPr/>
              </p:nvSpPr>
              <p:spPr>
                <a:xfrm>
                  <a:off x="3637040" y="1866382"/>
                  <a:ext cx="821572" cy="54213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1,1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50A9FD58-0192-B74E-8019-88639F62BF1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37040" y="1866382"/>
                  <a:ext cx="821572" cy="542136"/>
                </a:xfrm>
                <a:prstGeom prst="rect">
                  <a:avLst/>
                </a:prstGeom>
                <a:blipFill>
                  <a:blip r:embed="rId6"/>
                  <a:stretch>
                    <a:fillRect b="-90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D1A7664C-098F-164B-AA7F-66EE3001816F}"/>
                    </a:ext>
                  </a:extLst>
                </p:cNvPr>
                <p:cNvSpPr/>
                <p:nvPr/>
              </p:nvSpPr>
              <p:spPr>
                <a:xfrm>
                  <a:off x="4322272" y="1381436"/>
                  <a:ext cx="829843" cy="54213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2,</m:t>
                            </m:r>
                            <m:r>
                              <a:rPr lang="en-US" sz="28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D1A7664C-098F-164B-AA7F-66EE3001816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22272" y="1381436"/>
                  <a:ext cx="829843" cy="542136"/>
                </a:xfrm>
                <a:prstGeom prst="rect">
                  <a:avLst/>
                </a:prstGeom>
                <a:blipFill>
                  <a:blip r:embed="rId7"/>
                  <a:stretch>
                    <a:fillRect b="-681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FBBD002A-8C4D-C148-89A2-8CF8C27CEB55}"/>
                    </a:ext>
                  </a:extLst>
                </p:cNvPr>
                <p:cNvSpPr/>
                <p:nvPr/>
              </p:nvSpPr>
              <p:spPr>
                <a:xfrm>
                  <a:off x="4332159" y="1872752"/>
                  <a:ext cx="829843" cy="54213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2,1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FBBD002A-8C4D-C148-89A2-8CF8C27CEB5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32159" y="1872752"/>
                  <a:ext cx="829843" cy="542136"/>
                </a:xfrm>
                <a:prstGeom prst="rect">
                  <a:avLst/>
                </a:prstGeom>
                <a:blipFill>
                  <a:blip r:embed="rId8"/>
                  <a:stretch>
                    <a:fillRect b="-681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DA8E146E-7348-0349-8174-882964C139A2}"/>
                    </a:ext>
                  </a:extLst>
                </p:cNvPr>
                <p:cNvSpPr/>
                <p:nvPr/>
              </p:nvSpPr>
              <p:spPr>
                <a:xfrm>
                  <a:off x="5375558" y="1353653"/>
                  <a:ext cx="851963" cy="54213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8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,0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DA8E146E-7348-0349-8174-882964C139A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75558" y="1353653"/>
                  <a:ext cx="851963" cy="542136"/>
                </a:xfrm>
                <a:prstGeom prst="rect">
                  <a:avLst/>
                </a:prstGeom>
                <a:blipFill>
                  <a:blip r:embed="rId9"/>
                  <a:stretch>
                    <a:fillRect b="-90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6EB69C79-C1E8-4143-A44D-F0096434563F}"/>
                    </a:ext>
                  </a:extLst>
                </p:cNvPr>
                <p:cNvSpPr/>
                <p:nvPr/>
              </p:nvSpPr>
              <p:spPr>
                <a:xfrm>
                  <a:off x="5385445" y="1844969"/>
                  <a:ext cx="851963" cy="54213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8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,1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6EB69C79-C1E8-4143-A44D-F0096434563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85445" y="1844969"/>
                  <a:ext cx="851963" cy="542136"/>
                </a:xfrm>
                <a:prstGeom prst="rect">
                  <a:avLst/>
                </a:prstGeom>
                <a:blipFill>
                  <a:blip r:embed="rId10"/>
                  <a:stretch>
                    <a:fillRect b="-681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63">
                <a:extLst>
                  <a:ext uri="{FF2B5EF4-FFF2-40B4-BE49-F238E27FC236}">
                    <a16:creationId xmlns:a16="http://schemas.microsoft.com/office/drawing/2014/main" id="{D9082072-E845-DE45-B769-46D7A04B6789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4088944" y="2704583"/>
                <a:ext cx="3343496" cy="576064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8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8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b="0" i="1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44" name="Rectangle 63">
                <a:extLst>
                  <a:ext uri="{FF2B5EF4-FFF2-40B4-BE49-F238E27FC236}">
                    <a16:creationId xmlns:a16="http://schemas.microsoft.com/office/drawing/2014/main" id="{D9082072-E845-DE45-B769-46D7A04B67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8944" y="2704583"/>
                <a:ext cx="3343496" cy="576064"/>
              </a:xfrm>
              <a:prstGeom prst="rect">
                <a:avLst/>
              </a:prstGeom>
              <a:blipFill>
                <a:blip r:embed="rId11"/>
                <a:stretch>
                  <a:fillRect l="-3788" t="-6522" r="-2273" b="-23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63">
                <a:extLst>
                  <a:ext uri="{FF2B5EF4-FFF2-40B4-BE49-F238E27FC236}">
                    <a16:creationId xmlns:a16="http://schemas.microsoft.com/office/drawing/2014/main" id="{D9694E61-E710-A140-805C-9CB2FEC350C2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044442" y="4293096"/>
                <a:ext cx="8099557" cy="1242682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b="1" u="sng" dirty="0">
                    <a:solidFill>
                      <a:srgbClr val="0000FF"/>
                    </a:solidFill>
                    <a:ea typeface="American Typewriter" charset="0"/>
                    <a:cs typeface="American Typewriter" charset="0"/>
                  </a:rPr>
                  <a:t>Claim</a:t>
                </a:r>
                <a:r>
                  <a:rPr lang="en-US" sz="2800" b="0" dirty="0">
                    <a:ea typeface="American Typewriter" charset="0"/>
                    <a:cs typeface="American Typewriter" charset="0"/>
                  </a:rPr>
                  <a:t>: Assuming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800" b="0" dirty="0">
                    <a:ea typeface="American Typewriter" charset="0"/>
                    <a:cs typeface="American Typewriter" charset="0"/>
                  </a:rPr>
                  <a:t> is a OWF, no PPT adv can produce a signature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800" b="0" dirty="0">
                    <a:ea typeface="American Typewriter" charset="0"/>
                    <a:cs typeface="American Typewriter" charset="0"/>
                  </a:rPr>
                  <a:t> given a signature of a single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5" name="Rectangle 63">
                <a:extLst>
                  <a:ext uri="{FF2B5EF4-FFF2-40B4-BE49-F238E27FC236}">
                    <a16:creationId xmlns:a16="http://schemas.microsoft.com/office/drawing/2014/main" id="{D9694E61-E710-A140-805C-9CB2FEC350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4442" y="4293096"/>
                <a:ext cx="8099557" cy="1242682"/>
              </a:xfrm>
              <a:prstGeom prst="rect">
                <a:avLst/>
              </a:prstGeom>
              <a:blipFill>
                <a:blip r:embed="rId12"/>
                <a:stretch>
                  <a:fillRect l="-1567" r="-2038" b="-20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Rectangle 63">
            <a:extLst>
              <a:ext uri="{FF2B5EF4-FFF2-40B4-BE49-F238E27FC236}">
                <a16:creationId xmlns:a16="http://schemas.microsoft.com/office/drawing/2014/main" id="{5BC2E3F8-4A3B-3449-A915-405BD63F2170}"/>
              </a:ext>
            </a:extLst>
          </p:cNvPr>
          <p:cNvSpPr txBox="1">
            <a:spLocks noChangeArrowheads="1"/>
          </p:cNvSpPr>
          <p:nvPr/>
        </p:nvSpPr>
        <p:spPr>
          <a:xfrm>
            <a:off x="1043608" y="5391762"/>
            <a:ext cx="8099557" cy="124268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u="sng" dirty="0">
                <a:solidFill>
                  <a:srgbClr val="0000FF"/>
                </a:solidFill>
                <a:ea typeface="American Typewriter" charset="0"/>
                <a:cs typeface="American Typewriter" charset="0"/>
              </a:rPr>
              <a:t>Claim</a:t>
            </a:r>
            <a:r>
              <a:rPr lang="en-US" sz="2800" b="0" dirty="0">
                <a:ea typeface="American Typewriter" charset="0"/>
                <a:cs typeface="American Typewriter" charset="0"/>
              </a:rPr>
              <a:t>: Can </a:t>
            </a:r>
            <a:r>
              <a:rPr lang="en-US" sz="2800" dirty="0">
                <a:ea typeface="American Typewriter" charset="0"/>
                <a:cs typeface="American Typewriter" charset="0"/>
              </a:rPr>
              <a:t>forge signature on any message given the </a:t>
            </a:r>
            <a:r>
              <a:rPr lang="en-US" sz="2800" b="0" dirty="0">
                <a:ea typeface="American Typewriter" charset="0"/>
                <a:cs typeface="American Typewriter" charset="0"/>
              </a:rPr>
              <a:t>signatures on (some) two messages</a:t>
            </a:r>
            <a:r>
              <a:rPr lang="en-US" sz="2800" dirty="0">
                <a:ea typeface="American Typewriter" charset="0"/>
                <a:cs typeface="American Typewriter" charset="0"/>
              </a:rPr>
              <a:t>. </a:t>
            </a:r>
            <a:endParaRPr lang="en-US" sz="2800" dirty="0">
              <a:latin typeface="+mn-lt"/>
              <a:ea typeface="American Typewriter" charset="0"/>
              <a:cs typeface="American Typewrit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0912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737969" y="188640"/>
            <a:ext cx="1959169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Step 5.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F7C17D5-48F2-884D-A55B-48DA829FB002}"/>
              </a:ext>
            </a:extLst>
          </p:cNvPr>
          <p:cNvSpPr/>
          <p:nvPr/>
        </p:nvSpPr>
        <p:spPr>
          <a:xfrm>
            <a:off x="2555776" y="323074"/>
            <a:ext cx="49453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ea typeface="American Typewriter" charset="0"/>
                <a:cs typeface="American Typewriter" charset="0"/>
              </a:rPr>
              <a:t>Making the Signer Deterministic.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8CE4AF16-964F-A449-9DC7-380C1C60B6D9}"/>
                  </a:ext>
                </a:extLst>
              </p:cNvPr>
              <p:cNvSpPr/>
              <p:nvPr/>
            </p:nvSpPr>
            <p:spPr>
              <a:xfrm>
                <a:off x="2233318" y="1911362"/>
                <a:ext cx="87107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𝑉</m:t>
                          </m:r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8CE4AF16-964F-A449-9DC7-380C1C60B6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3318" y="1911362"/>
                <a:ext cx="871072" cy="523220"/>
              </a:xfrm>
              <a:prstGeom prst="rect">
                <a:avLst/>
              </a:prstGeom>
              <a:blipFill>
                <a:blip r:embed="rId3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635401BC-B9AA-0A4C-A0F4-06A5A2A34FE4}"/>
              </a:ext>
            </a:extLst>
          </p:cNvPr>
          <p:cNvGrpSpPr/>
          <p:nvPr/>
        </p:nvGrpSpPr>
        <p:grpSpPr>
          <a:xfrm>
            <a:off x="3027478" y="1022186"/>
            <a:ext cx="3587405" cy="973937"/>
            <a:chOff x="2224507" y="1720334"/>
            <a:chExt cx="3587405" cy="97393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CE2447FB-584E-3344-94B6-D7E93D23CF12}"/>
                    </a:ext>
                  </a:extLst>
                </p:cNvPr>
                <p:cNvSpPr/>
                <p:nvPr/>
              </p:nvSpPr>
              <p:spPr>
                <a:xfrm>
                  <a:off x="3653565" y="1720334"/>
                  <a:ext cx="87934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𝜖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CE2447FB-584E-3344-94B6-D7E93D23CF1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53565" y="1720334"/>
                  <a:ext cx="879343" cy="52322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ADC2B0B2-384A-CF40-9367-19DA91472C1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24507" y="2259124"/>
              <a:ext cx="1760209" cy="43514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43931662-36FC-9E42-B2EE-8B4EE94FDE69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19" y="2253793"/>
              <a:ext cx="1685793" cy="43361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7DD9E372-79AD-7F44-8D95-AD65148749DF}"/>
                  </a:ext>
                </a:extLst>
              </p:cNvPr>
              <p:cNvSpPr/>
              <p:nvPr/>
            </p:nvSpPr>
            <p:spPr>
              <a:xfrm>
                <a:off x="6653256" y="1844164"/>
                <a:ext cx="87107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𝑉</m:t>
                          </m:r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7DD9E372-79AD-7F44-8D95-AD65148749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3256" y="1844164"/>
                <a:ext cx="871072" cy="523220"/>
              </a:xfrm>
              <a:prstGeom prst="rect">
                <a:avLst/>
              </a:prstGeom>
              <a:blipFill>
                <a:blip r:embed="rId5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87C4349-4D59-8C4B-AE31-C3BBFD895074}"/>
              </a:ext>
            </a:extLst>
          </p:cNvPr>
          <p:cNvCxnSpPr>
            <a:cxnSpLocks/>
          </p:cNvCxnSpPr>
          <p:nvPr/>
        </p:nvCxnSpPr>
        <p:spPr>
          <a:xfrm flipH="1">
            <a:off x="1406179" y="2446228"/>
            <a:ext cx="1138377" cy="33764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76C0180-47DF-6F46-881C-569D81B8F60C}"/>
              </a:ext>
            </a:extLst>
          </p:cNvPr>
          <p:cNvCxnSpPr>
            <a:cxnSpLocks/>
          </p:cNvCxnSpPr>
          <p:nvPr/>
        </p:nvCxnSpPr>
        <p:spPr>
          <a:xfrm>
            <a:off x="2665366" y="2442998"/>
            <a:ext cx="988199" cy="36729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083ACC5-0565-FD44-A055-BBE866629003}"/>
              </a:ext>
            </a:extLst>
          </p:cNvPr>
          <p:cNvCxnSpPr>
            <a:cxnSpLocks/>
          </p:cNvCxnSpPr>
          <p:nvPr/>
        </p:nvCxnSpPr>
        <p:spPr>
          <a:xfrm flipH="1">
            <a:off x="5785108" y="2421304"/>
            <a:ext cx="1057977" cy="40743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7F81BB3-196B-294D-8106-C44B554C95CE}"/>
              </a:ext>
            </a:extLst>
          </p:cNvPr>
          <p:cNvCxnSpPr>
            <a:cxnSpLocks/>
          </p:cNvCxnSpPr>
          <p:nvPr/>
        </p:nvCxnSpPr>
        <p:spPr>
          <a:xfrm>
            <a:off x="6963895" y="2418074"/>
            <a:ext cx="1341493" cy="41066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12F9446-15A5-CF4C-BB57-A9031C6848EA}"/>
              </a:ext>
            </a:extLst>
          </p:cNvPr>
          <p:cNvGrpSpPr/>
          <p:nvPr/>
        </p:nvGrpSpPr>
        <p:grpSpPr>
          <a:xfrm>
            <a:off x="-36512" y="2783874"/>
            <a:ext cx="2351223" cy="1478488"/>
            <a:chOff x="467544" y="3429000"/>
            <a:chExt cx="2351223" cy="147848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DBECD214-7E9A-F94F-847A-E1DC94B428FB}"/>
                    </a:ext>
                  </a:extLst>
                </p:cNvPr>
                <p:cNvSpPr/>
                <p:nvPr/>
              </p:nvSpPr>
              <p:spPr>
                <a:xfrm>
                  <a:off x="1298330" y="3429000"/>
                  <a:ext cx="1031629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DBECD214-7E9A-F94F-847A-E1DC94B428F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8330" y="3429000"/>
                  <a:ext cx="1031629" cy="523220"/>
                </a:xfrm>
                <a:prstGeom prst="rect">
                  <a:avLst/>
                </a:prstGeom>
                <a:blipFill>
                  <a:blip r:embed="rId6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E1F809BA-F0D0-194F-B162-A5BC1A3AAB9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54314" y="4008294"/>
              <a:ext cx="414132" cy="37597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374914AB-7246-A849-98CA-1260252AC728}"/>
                </a:ext>
              </a:extLst>
            </p:cNvPr>
            <p:cNvCxnSpPr>
              <a:cxnSpLocks/>
            </p:cNvCxnSpPr>
            <p:nvPr/>
          </p:nvCxnSpPr>
          <p:spPr>
            <a:xfrm>
              <a:off x="1689256" y="4005064"/>
              <a:ext cx="401162" cy="37920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6F55C21C-D5E9-C741-9D6A-B65090F2705C}"/>
                    </a:ext>
                  </a:extLst>
                </p:cNvPr>
                <p:cNvSpPr/>
                <p:nvPr/>
              </p:nvSpPr>
              <p:spPr>
                <a:xfrm>
                  <a:off x="467544" y="4384268"/>
                  <a:ext cx="1183914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000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6F55C21C-D5E9-C741-9D6A-B65090F2705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544" y="4384268"/>
                  <a:ext cx="1183914" cy="523220"/>
                </a:xfrm>
                <a:prstGeom prst="rect">
                  <a:avLst/>
                </a:prstGeom>
                <a:blipFill>
                  <a:blip r:embed="rId7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C24EC364-3347-A245-A353-6494A77201ED}"/>
                    </a:ext>
                  </a:extLst>
                </p:cNvPr>
                <p:cNvSpPr/>
                <p:nvPr/>
              </p:nvSpPr>
              <p:spPr>
                <a:xfrm>
                  <a:off x="1634853" y="4384268"/>
                  <a:ext cx="1183914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001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C24EC364-3347-A245-A353-6494A77201E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4853" y="4384268"/>
                  <a:ext cx="1183914" cy="523220"/>
                </a:xfrm>
                <a:prstGeom prst="rect">
                  <a:avLst/>
                </a:prstGeom>
                <a:blipFill>
                  <a:blip r:embed="rId8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167A0C3-E143-7F41-94DC-0811DB59BFDA}"/>
              </a:ext>
            </a:extLst>
          </p:cNvPr>
          <p:cNvGrpSpPr/>
          <p:nvPr/>
        </p:nvGrpSpPr>
        <p:grpSpPr>
          <a:xfrm>
            <a:off x="2435521" y="2810296"/>
            <a:ext cx="2351223" cy="1478488"/>
            <a:chOff x="467544" y="3429000"/>
            <a:chExt cx="2351223" cy="147848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9A6A808C-CB32-D941-88B4-5CF85C5D25F7}"/>
                    </a:ext>
                  </a:extLst>
                </p:cNvPr>
                <p:cNvSpPr/>
                <p:nvPr/>
              </p:nvSpPr>
              <p:spPr>
                <a:xfrm>
                  <a:off x="1298330" y="3429000"/>
                  <a:ext cx="1031629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9A6A808C-CB32-D941-88B4-5CF85C5D25F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8330" y="3429000"/>
                  <a:ext cx="1031629" cy="523220"/>
                </a:xfrm>
                <a:prstGeom prst="rect">
                  <a:avLst/>
                </a:prstGeom>
                <a:blipFill>
                  <a:blip r:embed="rId9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E86DC636-2C58-E24B-88AB-8E67227DDBA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54314" y="4008294"/>
              <a:ext cx="414132" cy="37597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725CDD57-130C-2246-9A59-029D896AC6BA}"/>
                </a:ext>
              </a:extLst>
            </p:cNvPr>
            <p:cNvCxnSpPr>
              <a:cxnSpLocks/>
            </p:cNvCxnSpPr>
            <p:nvPr/>
          </p:nvCxnSpPr>
          <p:spPr>
            <a:xfrm>
              <a:off x="1689256" y="4005064"/>
              <a:ext cx="401162" cy="37920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D64A6D94-0BC9-4540-9711-7EC8D3E6BE2A}"/>
                    </a:ext>
                  </a:extLst>
                </p:cNvPr>
                <p:cNvSpPr/>
                <p:nvPr/>
              </p:nvSpPr>
              <p:spPr>
                <a:xfrm>
                  <a:off x="467544" y="4384268"/>
                  <a:ext cx="1183914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010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D64A6D94-0BC9-4540-9711-7EC8D3E6BE2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544" y="4384268"/>
                  <a:ext cx="1183914" cy="523220"/>
                </a:xfrm>
                <a:prstGeom prst="rect">
                  <a:avLst/>
                </a:prstGeom>
                <a:blipFill>
                  <a:blip r:embed="rId10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B04631F0-60C5-E44F-9D81-F986DB20AA50}"/>
                    </a:ext>
                  </a:extLst>
                </p:cNvPr>
                <p:cNvSpPr/>
                <p:nvPr/>
              </p:nvSpPr>
              <p:spPr>
                <a:xfrm>
                  <a:off x="1634853" y="4384268"/>
                  <a:ext cx="1183914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011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B04631F0-60C5-E44F-9D81-F986DB20AA5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4853" y="4384268"/>
                  <a:ext cx="1183914" cy="523220"/>
                </a:xfrm>
                <a:prstGeom prst="rect">
                  <a:avLst/>
                </a:prstGeom>
                <a:blipFill>
                  <a:blip r:embed="rId11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2053EAC-9846-A04E-8496-0E86CDFF665D}"/>
              </a:ext>
            </a:extLst>
          </p:cNvPr>
          <p:cNvGrpSpPr/>
          <p:nvPr/>
        </p:nvGrpSpPr>
        <p:grpSpPr>
          <a:xfrm>
            <a:off x="4645763" y="2855882"/>
            <a:ext cx="2342952" cy="1478488"/>
            <a:chOff x="467544" y="3429000"/>
            <a:chExt cx="2342952" cy="147848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4C6DDE67-F392-B84C-981A-173F85580DA0}"/>
                    </a:ext>
                  </a:extLst>
                </p:cNvPr>
                <p:cNvSpPr/>
                <p:nvPr/>
              </p:nvSpPr>
              <p:spPr>
                <a:xfrm>
                  <a:off x="1298330" y="3429000"/>
                  <a:ext cx="1023357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4C6DDE67-F392-B84C-981A-173F85580DA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8330" y="3429000"/>
                  <a:ext cx="1023357" cy="523220"/>
                </a:xfrm>
                <a:prstGeom prst="rect">
                  <a:avLst/>
                </a:prstGeom>
                <a:blipFill>
                  <a:blip r:embed="rId12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51F5197D-10F5-6642-905E-8006C39103B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54314" y="4008294"/>
              <a:ext cx="414132" cy="37597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09A5E34E-D25C-8545-B344-5CCE6BAAD138}"/>
                </a:ext>
              </a:extLst>
            </p:cNvPr>
            <p:cNvCxnSpPr>
              <a:cxnSpLocks/>
            </p:cNvCxnSpPr>
            <p:nvPr/>
          </p:nvCxnSpPr>
          <p:spPr>
            <a:xfrm>
              <a:off x="1689256" y="4005064"/>
              <a:ext cx="401162" cy="37920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60A1E2A5-13BD-EC4F-AF70-FC71588BF66E}"/>
                    </a:ext>
                  </a:extLst>
                </p:cNvPr>
                <p:cNvSpPr/>
                <p:nvPr/>
              </p:nvSpPr>
              <p:spPr>
                <a:xfrm>
                  <a:off x="467544" y="4384268"/>
                  <a:ext cx="117564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100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60A1E2A5-13BD-EC4F-AF70-FC71588BF66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544" y="4384268"/>
                  <a:ext cx="1175643" cy="523220"/>
                </a:xfrm>
                <a:prstGeom prst="rect">
                  <a:avLst/>
                </a:prstGeom>
                <a:blipFill>
                  <a:blip r:embed="rId13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A15777A4-A6F2-3D4C-B2EC-4E5AB26ADA21}"/>
                    </a:ext>
                  </a:extLst>
                </p:cNvPr>
                <p:cNvSpPr/>
                <p:nvPr/>
              </p:nvSpPr>
              <p:spPr>
                <a:xfrm>
                  <a:off x="1634853" y="4384268"/>
                  <a:ext cx="117564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101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A15777A4-A6F2-3D4C-B2EC-4E5AB26ADA2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4853" y="4384268"/>
                  <a:ext cx="1175643" cy="523220"/>
                </a:xfrm>
                <a:prstGeom prst="rect">
                  <a:avLst/>
                </a:prstGeom>
                <a:blipFill>
                  <a:blip r:embed="rId14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BA8B011-D7CB-1140-8049-2B270CB5E901}"/>
              </a:ext>
            </a:extLst>
          </p:cNvPr>
          <p:cNvGrpSpPr/>
          <p:nvPr/>
        </p:nvGrpSpPr>
        <p:grpSpPr>
          <a:xfrm>
            <a:off x="6855982" y="2882304"/>
            <a:ext cx="2342952" cy="1478488"/>
            <a:chOff x="467544" y="3429000"/>
            <a:chExt cx="2342952" cy="147848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6B1AF5A7-90F4-D74B-92BD-F76379550086}"/>
                    </a:ext>
                  </a:extLst>
                </p:cNvPr>
                <p:cNvSpPr/>
                <p:nvPr/>
              </p:nvSpPr>
              <p:spPr>
                <a:xfrm>
                  <a:off x="1298330" y="3429000"/>
                  <a:ext cx="1023357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6B1AF5A7-90F4-D74B-92BD-F7637955008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8330" y="3429000"/>
                  <a:ext cx="1023357" cy="523220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E7C96E29-E088-8445-8B4D-23B40F87560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54314" y="4008294"/>
              <a:ext cx="414132" cy="37597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EA3604B3-C0B0-6042-B90E-50113889C082}"/>
                </a:ext>
              </a:extLst>
            </p:cNvPr>
            <p:cNvCxnSpPr>
              <a:cxnSpLocks/>
            </p:cNvCxnSpPr>
            <p:nvPr/>
          </p:nvCxnSpPr>
          <p:spPr>
            <a:xfrm>
              <a:off x="1689256" y="4005064"/>
              <a:ext cx="401162" cy="37920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8128207A-59E5-484B-BB31-575DE5DA85B8}"/>
                    </a:ext>
                  </a:extLst>
                </p:cNvPr>
                <p:cNvSpPr/>
                <p:nvPr/>
              </p:nvSpPr>
              <p:spPr>
                <a:xfrm>
                  <a:off x="467544" y="4384268"/>
                  <a:ext cx="117564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110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8128207A-59E5-484B-BB31-575DE5DA85B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544" y="4384268"/>
                  <a:ext cx="1175643" cy="523220"/>
                </a:xfrm>
                <a:prstGeom prst="rect">
                  <a:avLst/>
                </a:prstGeom>
                <a:blipFill>
                  <a:blip r:embed="rId16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43DF20E8-D3F7-6041-A577-5F9D7B2B7E51}"/>
                    </a:ext>
                  </a:extLst>
                </p:cNvPr>
                <p:cNvSpPr/>
                <p:nvPr/>
              </p:nvSpPr>
              <p:spPr>
                <a:xfrm>
                  <a:off x="1634853" y="4384268"/>
                  <a:ext cx="1175643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  <m:t>𝑉</m:t>
                            </m:r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111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43DF20E8-D3F7-6041-A577-5F9D7B2B7E5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4853" y="4384268"/>
                  <a:ext cx="1175643" cy="523220"/>
                </a:xfrm>
                <a:prstGeom prst="rect">
                  <a:avLst/>
                </a:prstGeom>
                <a:blipFill>
                  <a:blip r:embed="rId17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1B30C056-A248-2D42-8244-F4B52CD6D225}"/>
              </a:ext>
            </a:extLst>
          </p:cNvPr>
          <p:cNvGrpSpPr/>
          <p:nvPr/>
        </p:nvGrpSpPr>
        <p:grpSpPr>
          <a:xfrm>
            <a:off x="2172087" y="948810"/>
            <a:ext cx="3050262" cy="2761166"/>
            <a:chOff x="1977659" y="910350"/>
            <a:chExt cx="3050262" cy="276116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F0CB30E8-BBCE-1247-9F66-53861F339965}"/>
                    </a:ext>
                  </a:extLst>
                </p:cNvPr>
                <p:cNvSpPr/>
                <p:nvPr/>
              </p:nvSpPr>
              <p:spPr>
                <a:xfrm>
                  <a:off x="4265347" y="1757306"/>
                  <a:ext cx="637161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𝝈</m:t>
                            </m:r>
                          </m:e>
                          <m:sub>
                            <m:r>
                              <a:rPr lang="en-US" sz="28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𝝐</m:t>
                            </m:r>
                          </m:sub>
                        </m:sSub>
                      </m:oMath>
                    </m:oMathPara>
                  </a14:m>
                  <a:endParaRPr lang="en-US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F0CB30E8-BBCE-1247-9F66-53861F33996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65347" y="1757306"/>
                  <a:ext cx="637161" cy="523220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Arc 56">
              <a:extLst>
                <a:ext uri="{FF2B5EF4-FFF2-40B4-BE49-F238E27FC236}">
                  <a16:creationId xmlns:a16="http://schemas.microsoft.com/office/drawing/2014/main" id="{9D40B584-0815-E340-8652-08CEA6A7E8AE}"/>
                </a:ext>
              </a:extLst>
            </p:cNvPr>
            <p:cNvSpPr/>
            <p:nvPr/>
          </p:nvSpPr>
          <p:spPr>
            <a:xfrm rot="8118830">
              <a:off x="4113521" y="910350"/>
              <a:ext cx="914400" cy="914400"/>
            </a:xfrm>
            <a:prstGeom prst="arc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273FFCBD-6C0E-B44C-958E-70E23C4FED1B}"/>
                    </a:ext>
                  </a:extLst>
                </p:cNvPr>
                <p:cNvSpPr/>
                <p:nvPr/>
              </p:nvSpPr>
              <p:spPr>
                <a:xfrm>
                  <a:off x="2129485" y="2577015"/>
                  <a:ext cx="664413" cy="52322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𝝈</m:t>
                            </m:r>
                          </m:e>
                          <m:sub>
                            <m:r>
                              <a:rPr lang="en-US" sz="28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oMath>
                    </m:oMathPara>
                  </a14:m>
                  <a:endParaRPr lang="en-US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273FFCBD-6C0E-B44C-958E-70E23C4FED1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29485" y="2577015"/>
                  <a:ext cx="664413" cy="523220"/>
                </a:xfrm>
                <a:prstGeom prst="rect">
                  <a:avLst/>
                </a:prstGeom>
                <a:blipFill>
                  <a:blip r:embed="rId19"/>
                  <a:stretch>
                    <a:fillRect b="-23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9" name="Arc 58">
              <a:extLst>
                <a:ext uri="{FF2B5EF4-FFF2-40B4-BE49-F238E27FC236}">
                  <a16:creationId xmlns:a16="http://schemas.microsoft.com/office/drawing/2014/main" id="{D53B07BE-0A6F-674F-9BE5-88D64EF41961}"/>
                </a:ext>
              </a:extLst>
            </p:cNvPr>
            <p:cNvSpPr/>
            <p:nvPr/>
          </p:nvSpPr>
          <p:spPr>
            <a:xfrm rot="8118830">
              <a:off x="1977659" y="1730059"/>
              <a:ext cx="914400" cy="914400"/>
            </a:xfrm>
            <a:prstGeom prst="arc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Rectangle 59">
                  <a:extLst>
                    <a:ext uri="{FF2B5EF4-FFF2-40B4-BE49-F238E27FC236}">
                      <a16:creationId xmlns:a16="http://schemas.microsoft.com/office/drawing/2014/main" id="{35C9301C-7590-5E43-8325-49D1EDB3DC9F}"/>
                    </a:ext>
                  </a:extLst>
                </p:cNvPr>
                <p:cNvSpPr/>
                <p:nvPr/>
              </p:nvSpPr>
              <p:spPr>
                <a:xfrm>
                  <a:off x="3784742" y="3148296"/>
                  <a:ext cx="821507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𝝈</m:t>
                            </m:r>
                          </m:e>
                          <m:sub>
                            <m:r>
                              <a:rPr lang="en-US" sz="28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𝟎𝟏</m:t>
                            </m:r>
                          </m:sub>
                        </m:sSub>
                      </m:oMath>
                    </m:oMathPara>
                  </a14:m>
                  <a:endParaRPr lang="en-US" b="1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60" name="Rectangle 59">
                  <a:extLst>
                    <a:ext uri="{FF2B5EF4-FFF2-40B4-BE49-F238E27FC236}">
                      <a16:creationId xmlns:a16="http://schemas.microsoft.com/office/drawing/2014/main" id="{35C9301C-7590-5E43-8325-49D1EDB3DC9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84742" y="3148296"/>
                  <a:ext cx="821507" cy="523220"/>
                </a:xfrm>
                <a:prstGeom prst="rect">
                  <a:avLst/>
                </a:prstGeom>
                <a:blipFill>
                  <a:blip r:embed="rId20"/>
                  <a:stretch>
                    <a:fillRect b="-23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1" name="Arc 60">
              <a:extLst>
                <a:ext uri="{FF2B5EF4-FFF2-40B4-BE49-F238E27FC236}">
                  <a16:creationId xmlns:a16="http://schemas.microsoft.com/office/drawing/2014/main" id="{C3EC5CBC-4EDD-9F45-92EA-D57D416C36F8}"/>
                </a:ext>
              </a:extLst>
            </p:cNvPr>
            <p:cNvSpPr/>
            <p:nvPr/>
          </p:nvSpPr>
          <p:spPr>
            <a:xfrm rot="8118830">
              <a:off x="2982765" y="2643805"/>
              <a:ext cx="914400" cy="914400"/>
            </a:xfrm>
            <a:prstGeom prst="arc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F4800A58-A721-4D4A-9201-17797E3E9FD1}"/>
                  </a:ext>
                </a:extLst>
              </p:cNvPr>
              <p:cNvSpPr/>
              <p:nvPr/>
            </p:nvSpPr>
            <p:spPr>
              <a:xfrm>
                <a:off x="2451982" y="3769876"/>
                <a:ext cx="118391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American Typewriter" charset="0"/>
                              <a:cs typeface="American Typewriter" charset="0"/>
                            </a:rPr>
                            <m:t>𝑉</m:t>
                          </m:r>
                          <m:r>
                            <a:rPr lang="en-US" sz="2800" b="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010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F4800A58-A721-4D4A-9201-17797E3E9F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1982" y="3769876"/>
                <a:ext cx="1183914" cy="523220"/>
              </a:xfrm>
              <a:prstGeom prst="rect">
                <a:avLst/>
              </a:prstGeom>
              <a:blipFill>
                <a:blip r:embed="rId21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Rectangle 63">
            <a:extLst>
              <a:ext uri="{FF2B5EF4-FFF2-40B4-BE49-F238E27FC236}">
                <a16:creationId xmlns:a16="http://schemas.microsoft.com/office/drawing/2014/main" id="{63D58983-CD13-AB44-9EE8-A094AFFA1304}"/>
              </a:ext>
            </a:extLst>
          </p:cNvPr>
          <p:cNvSpPr txBox="1">
            <a:spLocks noChangeArrowheads="1"/>
          </p:cNvSpPr>
          <p:nvPr/>
        </p:nvSpPr>
        <p:spPr>
          <a:xfrm>
            <a:off x="467544" y="4946394"/>
            <a:ext cx="5878697" cy="5222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solidFill>
                  <a:srgbClr val="0000FF"/>
                </a:solidFill>
                <a:latin typeface="+mn-lt"/>
                <a:ea typeface="American Typewriter" charset="0"/>
                <a:cs typeface="American Typewriter" charset="0"/>
              </a:rPr>
              <a:t>Key Idea: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3">
                <a:extLst>
                  <a:ext uri="{FF2B5EF4-FFF2-40B4-BE49-F238E27FC236}">
                    <a16:creationId xmlns:a16="http://schemas.microsoft.com/office/drawing/2014/main" id="{EA04B5DB-C901-0840-9C23-F9ECBC6CC0C1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467544" y="5322703"/>
                <a:ext cx="8428218" cy="770593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Generate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pseudo-randomly.</a:t>
                </a:r>
              </a:p>
            </p:txBody>
          </p:sp>
        </mc:Choice>
        <mc:Fallback xmlns="">
          <p:sp>
            <p:nvSpPr>
              <p:cNvPr id="65" name="Rectangle 63">
                <a:extLst>
                  <a:ext uri="{FF2B5EF4-FFF2-40B4-BE49-F238E27FC236}">
                    <a16:creationId xmlns:a16="http://schemas.microsoft.com/office/drawing/2014/main" id="{EA04B5DB-C901-0840-9C23-F9ECBC6CC0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5322703"/>
                <a:ext cx="8428218" cy="770593"/>
              </a:xfrm>
              <a:prstGeom prst="rect">
                <a:avLst/>
              </a:prstGeom>
              <a:blipFill>
                <a:blip r:embed="rId22"/>
                <a:stretch>
                  <a:fillRect l="-1504" b="-3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63">
                <a:extLst>
                  <a:ext uri="{FF2B5EF4-FFF2-40B4-BE49-F238E27FC236}">
                    <a16:creationId xmlns:a16="http://schemas.microsoft.com/office/drawing/2014/main" id="{ABA35105-7B8A-C54C-A4CA-361539D54A9B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467544" y="5877272"/>
                <a:ext cx="8428218" cy="770593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Have another PRF key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𝐾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′</m:t>
                    </m:r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and let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𝑃𝑅𝐹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>
                  <a:latin typeface="+mn-lt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48" name="Rectangle 63">
                <a:extLst>
                  <a:ext uri="{FF2B5EF4-FFF2-40B4-BE49-F238E27FC236}">
                    <a16:creationId xmlns:a16="http://schemas.microsoft.com/office/drawing/2014/main" id="{ABA35105-7B8A-C54C-A4CA-361539D54A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5877272"/>
                <a:ext cx="8428218" cy="770593"/>
              </a:xfrm>
              <a:prstGeom prst="rect">
                <a:avLst/>
              </a:prstGeom>
              <a:blipFill>
                <a:blip r:embed="rId23"/>
                <a:stretch>
                  <a:fillRect l="-1504" b="-48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22B15AF6-0DEA-0345-A368-5D1EB313C6D7}"/>
              </a:ext>
            </a:extLst>
          </p:cNvPr>
          <p:cNvSpPr/>
          <p:nvPr/>
        </p:nvSpPr>
        <p:spPr>
          <a:xfrm>
            <a:off x="7216022" y="6111101"/>
            <a:ext cx="308306" cy="3029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560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215516" y="2637394"/>
            <a:ext cx="8604956" cy="23757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That’s it for the construction.</a:t>
            </a:r>
          </a:p>
        </p:txBody>
      </p:sp>
    </p:spTree>
    <p:extLst>
      <p:ext uri="{BB962C8B-B14F-4D97-AF65-F5344CB8AC3E}">
        <p14:creationId xmlns:p14="http://schemas.microsoft.com/office/powerpoint/2010/main" val="3468709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215516" y="2637394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TODAY: Digital Signatures, Continued</a:t>
            </a:r>
            <a:endParaRPr lang="en-US" sz="2400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93382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20543" y="260648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Constructing a Signature Scheme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7" name="Rectangle 63">
            <a:extLst>
              <a:ext uri="{FF2B5EF4-FFF2-40B4-BE49-F238E27FC236}">
                <a16:creationId xmlns:a16="http://schemas.microsoft.com/office/drawing/2014/main" id="{E1C63364-CBAC-4B46-B938-A8D9A978D5B4}"/>
              </a:ext>
            </a:extLst>
          </p:cNvPr>
          <p:cNvSpPr txBox="1">
            <a:spLocks noChangeArrowheads="1"/>
          </p:cNvSpPr>
          <p:nvPr/>
        </p:nvSpPr>
        <p:spPr>
          <a:xfrm>
            <a:off x="362127" y="2852936"/>
            <a:ext cx="8770622" cy="7920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0" dirty="0">
                <a:ea typeface="American Typewriter" charset="0"/>
                <a:cs typeface="American Typewriter" charset="0"/>
              </a:rPr>
              <a:t>Step 2. How to Shrink the signatures. </a:t>
            </a:r>
            <a:endParaRPr lang="en-US" sz="2800" b="1" i="1" dirty="0">
              <a:solidFill>
                <a:srgbClr val="FF0000"/>
              </a:solidFill>
              <a:latin typeface="+mn-lt"/>
              <a:ea typeface="American Typewriter" charset="0"/>
              <a:cs typeface="American Typewriter" charset="0"/>
            </a:endParaRPr>
          </a:p>
        </p:txBody>
      </p:sp>
      <p:sp>
        <p:nvSpPr>
          <p:cNvPr id="8" name="Rectangle 63">
            <a:extLst>
              <a:ext uri="{FF2B5EF4-FFF2-40B4-BE49-F238E27FC236}">
                <a16:creationId xmlns:a16="http://schemas.microsoft.com/office/drawing/2014/main" id="{3D0B5B98-909F-4543-9D61-C889A6CE3E39}"/>
              </a:ext>
            </a:extLst>
          </p:cNvPr>
          <p:cNvSpPr txBox="1">
            <a:spLocks noChangeArrowheads="1"/>
          </p:cNvSpPr>
          <p:nvPr/>
        </p:nvSpPr>
        <p:spPr>
          <a:xfrm>
            <a:off x="381182" y="3645024"/>
            <a:ext cx="8770622" cy="115212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0" dirty="0">
                <a:ea typeface="American Typewriter" charset="0"/>
                <a:cs typeface="American Typewriter" charset="0"/>
              </a:rPr>
              <a:t>Step 3. How to Shrink Alice’s storage. </a:t>
            </a:r>
            <a:br>
              <a:rPr lang="en-US" sz="2800" b="0" dirty="0">
                <a:ea typeface="American Typewriter" charset="0"/>
                <a:cs typeface="American Typewriter" charset="0"/>
              </a:rPr>
            </a:br>
            <a:r>
              <a:rPr lang="en-US" sz="2800" b="0" dirty="0">
                <a:ea typeface="American Typewriter" charset="0"/>
                <a:cs typeface="American Typewriter" charset="0"/>
              </a:rPr>
              <a:t>	</a:t>
            </a:r>
            <a:endParaRPr lang="en-US" sz="2800" b="1" i="1" dirty="0">
              <a:solidFill>
                <a:srgbClr val="FF0000"/>
              </a:solidFill>
              <a:latin typeface="+mn-lt"/>
              <a:ea typeface="American Typewriter" charset="0"/>
              <a:cs typeface="American Typewriter" charset="0"/>
            </a:endParaRPr>
          </a:p>
        </p:txBody>
      </p:sp>
      <p:sp>
        <p:nvSpPr>
          <p:cNvPr id="9" name="Rectangle 63">
            <a:extLst>
              <a:ext uri="{FF2B5EF4-FFF2-40B4-BE49-F238E27FC236}">
                <a16:creationId xmlns:a16="http://schemas.microsoft.com/office/drawing/2014/main" id="{B0FDEF45-91F4-CC49-9FAC-94CCD35EEBE6}"/>
              </a:ext>
            </a:extLst>
          </p:cNvPr>
          <p:cNvSpPr txBox="1">
            <a:spLocks noChangeArrowheads="1"/>
          </p:cNvSpPr>
          <p:nvPr/>
        </p:nvSpPr>
        <p:spPr>
          <a:xfrm>
            <a:off x="395536" y="4437112"/>
            <a:ext cx="8770622" cy="115212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0" dirty="0">
                <a:ea typeface="American Typewriter" charset="0"/>
                <a:cs typeface="American Typewriter" charset="0"/>
              </a:rPr>
              <a:t>Step 4. How to make Alice stateless. </a:t>
            </a:r>
            <a:br>
              <a:rPr lang="en-US" sz="2800" b="0" dirty="0">
                <a:ea typeface="American Typewriter" charset="0"/>
                <a:cs typeface="American Typewriter" charset="0"/>
              </a:rPr>
            </a:br>
            <a:r>
              <a:rPr lang="en-US" sz="2800" b="0" dirty="0">
                <a:ea typeface="American Typewriter" charset="0"/>
                <a:cs typeface="American Typewriter" charset="0"/>
              </a:rPr>
              <a:t>	</a:t>
            </a:r>
            <a:endParaRPr lang="en-US" sz="2800" b="1" i="1" dirty="0">
              <a:solidFill>
                <a:srgbClr val="FF0000"/>
              </a:solidFill>
              <a:latin typeface="+mn-lt"/>
              <a:ea typeface="American Typewriter" charset="0"/>
              <a:cs typeface="American Typewriter" charset="0"/>
            </a:endParaRPr>
          </a:p>
        </p:txBody>
      </p:sp>
      <p:sp>
        <p:nvSpPr>
          <p:cNvPr id="10" name="Rectangle 63">
            <a:extLst>
              <a:ext uri="{FF2B5EF4-FFF2-40B4-BE49-F238E27FC236}">
                <a16:creationId xmlns:a16="http://schemas.microsoft.com/office/drawing/2014/main" id="{512D773D-0A7F-7641-B5A0-FC9F5AB3CF57}"/>
              </a:ext>
            </a:extLst>
          </p:cNvPr>
          <p:cNvSpPr txBox="1">
            <a:spLocks noChangeArrowheads="1"/>
          </p:cNvSpPr>
          <p:nvPr/>
        </p:nvSpPr>
        <p:spPr>
          <a:xfrm>
            <a:off x="395536" y="5661248"/>
            <a:ext cx="8770622" cy="115212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0" dirty="0">
                <a:ea typeface="American Typewriter" charset="0"/>
                <a:cs typeface="American Typewriter" charset="0"/>
              </a:rPr>
              <a:t>Step 5 (</a:t>
            </a:r>
            <a:r>
              <a:rPr lang="en-US" sz="2800" b="0" i="1" dirty="0">
                <a:ea typeface="American Typewriter" charset="0"/>
                <a:cs typeface="American Typewriter" charset="0"/>
              </a:rPr>
              <a:t>optional</a:t>
            </a:r>
            <a:r>
              <a:rPr lang="en-US" sz="2800" b="0" dirty="0">
                <a:ea typeface="American Typewriter" charset="0"/>
                <a:cs typeface="American Typewriter" charset="0"/>
              </a:rPr>
              <a:t>). How to make Alice stateless and deterministic. </a:t>
            </a:r>
            <a:r>
              <a:rPr lang="en-US" sz="2800" dirty="0">
                <a:ea typeface="American Typewriter" charset="0"/>
                <a:cs typeface="American Typewriter" charset="0"/>
              </a:rPr>
              <a:t> </a:t>
            </a:r>
            <a:endParaRPr lang="en-US" sz="2800" b="1" i="1" dirty="0">
              <a:solidFill>
                <a:srgbClr val="FF0000"/>
              </a:solidFill>
              <a:latin typeface="+mn-lt"/>
              <a:ea typeface="American Typewriter" charset="0"/>
              <a:cs typeface="American Typewriter" charset="0"/>
            </a:endParaRPr>
          </a:p>
        </p:txBody>
      </p:sp>
      <p:sp>
        <p:nvSpPr>
          <p:cNvPr id="11" name="Rectangle 63">
            <a:extLst>
              <a:ext uri="{FF2B5EF4-FFF2-40B4-BE49-F238E27FC236}">
                <a16:creationId xmlns:a16="http://schemas.microsoft.com/office/drawing/2014/main" id="{0C3809BB-DCEC-3440-9188-AD4EF65161AD}"/>
              </a:ext>
            </a:extLst>
          </p:cNvPr>
          <p:cNvSpPr txBox="1">
            <a:spLocks noChangeArrowheads="1"/>
          </p:cNvSpPr>
          <p:nvPr/>
        </p:nvSpPr>
        <p:spPr>
          <a:xfrm>
            <a:off x="337882" y="1916832"/>
            <a:ext cx="8770622" cy="7920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0" dirty="0">
                <a:ea typeface="American Typewriter" charset="0"/>
                <a:cs typeface="American Typewriter" charset="0"/>
              </a:rPr>
              <a:t>Step </a:t>
            </a:r>
            <a:r>
              <a:rPr lang="en-US" sz="2800" dirty="0">
                <a:ea typeface="American Typewriter" charset="0"/>
                <a:cs typeface="American Typewriter" charset="0"/>
              </a:rPr>
              <a:t>1</a:t>
            </a:r>
            <a:r>
              <a:rPr lang="en-US" sz="2800" b="0" dirty="0">
                <a:ea typeface="American Typewriter" charset="0"/>
                <a:cs typeface="American Typewriter" charset="0"/>
              </a:rPr>
              <a:t>. </a:t>
            </a:r>
            <a:r>
              <a:rPr lang="en-US" sz="2800" dirty="0">
                <a:ea typeface="American Typewriter" charset="0"/>
                <a:cs typeface="American Typewriter" charset="0"/>
              </a:rPr>
              <a:t>Many-time:</a:t>
            </a:r>
            <a:r>
              <a:rPr lang="en-US" sz="2800" b="0" dirty="0">
                <a:ea typeface="American Typewriter" charset="0"/>
                <a:cs typeface="American Typewriter" charset="0"/>
              </a:rPr>
              <a:t> Stateful, Growing Signatures. </a:t>
            </a:r>
            <a:endParaRPr lang="en-US" sz="2800" b="1" i="1" dirty="0">
              <a:solidFill>
                <a:srgbClr val="FF0000"/>
              </a:solidFill>
              <a:latin typeface="+mn-lt"/>
              <a:ea typeface="American Typewriter" charset="0"/>
              <a:cs typeface="American Typewriter" charset="0"/>
            </a:endParaRPr>
          </a:p>
        </p:txBody>
      </p:sp>
      <p:sp>
        <p:nvSpPr>
          <p:cNvPr id="2" name="Rectangle 63">
            <a:extLst>
              <a:ext uri="{FF2B5EF4-FFF2-40B4-BE49-F238E27FC236}">
                <a16:creationId xmlns:a16="http://schemas.microsoft.com/office/drawing/2014/main" id="{8CF8189C-3B8F-6D38-2BF7-466BBAEF26E7}"/>
              </a:ext>
            </a:extLst>
          </p:cNvPr>
          <p:cNvSpPr txBox="1">
            <a:spLocks noChangeArrowheads="1"/>
          </p:cNvSpPr>
          <p:nvPr/>
        </p:nvSpPr>
        <p:spPr>
          <a:xfrm>
            <a:off x="358153" y="1106276"/>
            <a:ext cx="8770622" cy="7920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ea typeface="American Typewriter" charset="0"/>
                <a:cs typeface="American Typewriter" charset="0"/>
              </a:rPr>
              <a:t>Step 0. Still one-time, but arbitrarily long messages.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2C89768-9A9F-BBF2-6845-710CE06803D4}"/>
              </a:ext>
            </a:extLst>
          </p:cNvPr>
          <p:cNvSpPr/>
          <p:nvPr/>
        </p:nvSpPr>
        <p:spPr>
          <a:xfrm>
            <a:off x="-180528" y="1898364"/>
            <a:ext cx="9937104" cy="4959636"/>
          </a:xfrm>
          <a:prstGeom prst="rect">
            <a:avLst/>
          </a:prstGeom>
          <a:solidFill>
            <a:schemeClr val="bg1">
              <a:alpha val="7946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914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20543" y="260648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Step 0: How to Sign </a:t>
            </a:r>
            <a:r>
              <a:rPr lang="en-US" sz="4000" b="1" dirty="0" err="1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Polynomially</a:t>
            </a:r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 Many Bits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25" name="Subtitle 1">
            <a:extLst>
              <a:ext uri="{FF2B5EF4-FFF2-40B4-BE49-F238E27FC236}">
                <a16:creationId xmlns:a16="http://schemas.microsoft.com/office/drawing/2014/main" id="{0EFABDA1-ECFF-574E-857F-D2BBEA16B08A}"/>
              </a:ext>
            </a:extLst>
          </p:cNvPr>
          <p:cNvSpPr txBox="1">
            <a:spLocks/>
          </p:cNvSpPr>
          <p:nvPr/>
        </p:nvSpPr>
        <p:spPr>
          <a:xfrm>
            <a:off x="23864" y="890174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i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(with a fixed verification key)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14488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-14953" y="260648"/>
            <a:ext cx="9123457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Detour: Collision-Resistant Hash Functions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63">
                <a:extLst>
                  <a:ext uri="{FF2B5EF4-FFF2-40B4-BE49-F238E27FC236}">
                    <a16:creationId xmlns:a16="http://schemas.microsoft.com/office/drawing/2014/main" id="{2DF89594-36AA-1844-820D-09AEFC06BF97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79511" y="1124744"/>
                <a:ext cx="9123457" cy="1440160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800" b="0" dirty="0">
                    <a:ea typeface="American Typewriter" charset="0"/>
                    <a:cs typeface="American Typewriter" charset="0"/>
                  </a:rPr>
                  <a:t>A compressing </a:t>
                </a:r>
                <a:r>
                  <a:rPr lang="en-US" sz="2800" b="1" dirty="0">
                    <a:solidFill>
                      <a:srgbClr val="0000FF"/>
                    </a:solidFill>
                    <a:ea typeface="American Typewriter" charset="0"/>
                    <a:cs typeface="American Typewriter" charset="0"/>
                  </a:rPr>
                  <a:t>family of functions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𝓗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={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h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: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 (where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𝑚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&gt;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𝑛</m:t>
                    </m:r>
                  </m:oMath>
                </a14:m>
                <a:r>
                  <a:rPr lang="en-US" sz="2800" dirty="0">
                    <a:latin typeface="+mn-lt"/>
                    <a:ea typeface="American Typewriter" charset="0"/>
                    <a:cs typeface="American Typewriter" charset="0"/>
                  </a:rPr>
                  <a:t>) for which it is computationally hard to find collisions.</a:t>
                </a:r>
              </a:p>
            </p:txBody>
          </p:sp>
        </mc:Choice>
        <mc:Fallback xmlns="">
          <p:sp>
            <p:nvSpPr>
              <p:cNvPr id="4" name="Rectangle 63">
                <a:extLst>
                  <a:ext uri="{FF2B5EF4-FFF2-40B4-BE49-F238E27FC236}">
                    <a16:creationId xmlns:a16="http://schemas.microsoft.com/office/drawing/2014/main" id="{2DF89594-36AA-1844-820D-09AEFC06BF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1" y="1124744"/>
                <a:ext cx="9123457" cy="1440160"/>
              </a:xfrm>
              <a:prstGeom prst="rect">
                <a:avLst/>
              </a:prstGeom>
              <a:blipFill>
                <a:blip r:embed="rId3"/>
                <a:stretch>
                  <a:fillRect l="-1250" t="-2609" r="-417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CB98FE85-12D6-6849-B1FB-AAF0CF876101}"/>
              </a:ext>
            </a:extLst>
          </p:cNvPr>
          <p:cNvGrpSpPr/>
          <p:nvPr/>
        </p:nvGrpSpPr>
        <p:grpSpPr>
          <a:xfrm>
            <a:off x="107504" y="2708920"/>
            <a:ext cx="8784976" cy="1800200"/>
            <a:chOff x="251520" y="2708920"/>
            <a:chExt cx="8784976" cy="18002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63">
                  <a:extLst>
                    <a:ext uri="{FF2B5EF4-FFF2-40B4-BE49-F238E27FC236}">
                      <a16:creationId xmlns:a16="http://schemas.microsoft.com/office/drawing/2014/main" id="{33005AA3-3756-5C43-81D1-FA22F2293D2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323528" y="2996952"/>
                  <a:ext cx="8712968" cy="648072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l"/>
                  <a:r>
                    <a:rPr lang="en-US" sz="2800" b="1" dirty="0">
                      <a:solidFill>
                        <a:srgbClr val="0000FF"/>
                      </a:solidFill>
                      <a:ea typeface="American Typewriter" charset="0"/>
                      <a:cs typeface="American Typewriter" charset="0"/>
                    </a:rPr>
                    <a:t>Def</a:t>
                  </a:r>
                  <a:r>
                    <a:rPr lang="en-US" sz="2800" b="0" dirty="0">
                      <a:ea typeface="American Typewriter" charset="0"/>
                      <a:cs typeface="American Typewriter" charset="0"/>
                    </a:rPr>
                    <a:t>: 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merican Typewriter" charset="0"/>
                        </a:rPr>
                        <m:t>ℋ</m:t>
                      </m:r>
                    </m:oMath>
                  </a14:m>
                  <a:r>
                    <a:rPr lang="en-US" sz="2800" b="0" dirty="0">
                      <a:ea typeface="American Typewriter" charset="0"/>
                      <a:cs typeface="American Typewriter" charset="0"/>
                    </a:rPr>
                    <a:t> is collision-resistant if for every PPT algorithm A, there is a negligible function </a:t>
                  </a:r>
                  <a14:m>
                    <m:oMath xmlns:m="http://schemas.openxmlformats.org/officeDocument/2006/math">
                      <m:r>
                        <a:rPr lang="en-US" sz="28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</m:oMath>
                  </a14:m>
                  <a:r>
                    <a:rPr lang="en-US" sz="2800" b="0" dirty="0">
                      <a:latin typeface="+mn-lt"/>
                      <a:ea typeface="American Typewriter" charset="0"/>
                      <a:cs typeface="American Typewriter" charset="0"/>
                    </a:rPr>
                    <a:t> </a:t>
                  </a:r>
                  <a:r>
                    <a:rPr lang="en-US" sz="2800" b="0" dirty="0" err="1">
                      <a:latin typeface="+mn-lt"/>
                      <a:ea typeface="American Typewriter" charset="0"/>
                      <a:cs typeface="American Typewriter" charset="0"/>
                    </a:rPr>
                    <a:t>s.t.</a:t>
                  </a:r>
                  <a:endParaRPr lang="en-US" sz="2800" b="0" dirty="0">
                    <a:latin typeface="+mn-lt"/>
                    <a:ea typeface="American Typewriter" charset="0"/>
                    <a:cs typeface="American Typewriter" charset="0"/>
                  </a:endParaRPr>
                </a:p>
              </p:txBody>
            </p:sp>
          </mc:Choice>
          <mc:Fallback xmlns="">
            <p:sp>
              <p:nvSpPr>
                <p:cNvPr id="5" name="Rectangle 63">
                  <a:extLst>
                    <a:ext uri="{FF2B5EF4-FFF2-40B4-BE49-F238E27FC236}">
                      <a16:creationId xmlns:a16="http://schemas.microsoft.com/office/drawing/2014/main" id="{33005AA3-3756-5C43-81D1-FA22F2293D2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3528" y="2996952"/>
                  <a:ext cx="8712968" cy="648072"/>
                </a:xfrm>
                <a:prstGeom prst="rect">
                  <a:avLst/>
                </a:prstGeom>
                <a:blipFill>
                  <a:blip r:embed="rId4"/>
                  <a:stretch>
                    <a:fillRect l="-1308" t="-32692" b="-4615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63">
                  <a:extLst>
                    <a:ext uri="{FF2B5EF4-FFF2-40B4-BE49-F238E27FC236}">
                      <a16:creationId xmlns:a16="http://schemas.microsoft.com/office/drawing/2014/main" id="{5988CAA4-BA93-4A42-8AA3-F09A67B23A0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251520" y="3789040"/>
                  <a:ext cx="8712968" cy="648072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2800" i="1" dirty="0" smtClean="0">
                                <a:latin typeface="Cambria Math" panose="02040503050406030204" pitchFamily="18" charset="0"/>
                                <a:ea typeface="American Typewriter" charset="0"/>
                                <a:cs typeface="American Typewriter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8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800" b="0" i="0" dirty="0" smtClean="0">
                                    <a:latin typeface="Cambria Math" panose="02040503050406030204" pitchFamily="18" charset="0"/>
                                  </a:rPr>
                                  <m:t>Pr</m:t>
                                </m:r>
                              </m:e>
                              <m:sub>
                                <m:r>
                                  <a:rPr lang="en-US" sz="2800" b="0" i="1" dirty="0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lang="en-US" sz="28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←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merican Typewriter" charset="0"/>
                                  </a:rPr>
                                  <m:t>ℋ</m:t>
                                </m:r>
                              </m:sub>
                            </m:sSub>
                          </m:fName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800" i="1" dirty="0" smtClean="0">
                                    <a:latin typeface="Cambria Math" panose="02040503050406030204" pitchFamily="18" charset="0"/>
                                    <a:ea typeface="American Typewriter" charset="0"/>
                                    <a:cs typeface="American Typewriter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 dirty="0" smtClean="0">
                                    <a:latin typeface="Cambria Math" panose="02040503050406030204" pitchFamily="18" charset="0"/>
                                    <a:ea typeface="American Typewriter" charset="0"/>
                                    <a:cs typeface="American Typewriter" charset="0"/>
                                  </a:rPr>
                                  <m:t>𝐴</m:t>
                                </m:r>
                                <m:d>
                                  <m:dPr>
                                    <m:ctrlPr>
                                      <a:rPr lang="en-US" sz="2800" i="1" dirty="0" smtClean="0">
                                        <a:latin typeface="Cambria Math" panose="02040503050406030204" pitchFamily="18" charset="0"/>
                                        <a:ea typeface="American Typewriter" charset="0"/>
                                        <a:cs typeface="American Typewriter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280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800" b="0" i="1" dirty="0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  <m:sup>
                                        <m:r>
                                          <a:rPr lang="en-US" sz="2800" b="0" i="1" dirty="0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p>
                                    </m:sSup>
                                    <m:r>
                                      <a:rPr lang="en-US" sz="2800" b="0" i="1" dirty="0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800" b="0" i="1" dirty="0" smtClean="0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</m:d>
                                <m:r>
                                  <a:rPr lang="en-US" sz="2800" b="0" i="1" dirty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d>
                                  <m:dPr>
                                    <m:ctrlPr>
                                      <a:rPr lang="en-US" sz="28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dirty="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2800" b="0" i="1" dirty="0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800" b="0" i="1" dirty="0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d>
                                <m:r>
                                  <a:rPr lang="en-US" sz="2800" b="0" i="1" dirty="0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r>
                                  <a:rPr lang="en-US" sz="2800" b="0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8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≠</m:t>
                                </m:r>
                                <m:r>
                                  <a:rPr lang="en-US" sz="28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28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en-US" sz="28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h</m:t>
                                </m:r>
                                <m:d>
                                  <m:dPr>
                                    <m:ctrlPr>
                                      <a:rPr lang="en-US" sz="2800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US" sz="28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8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h</m:t>
                                </m:r>
                                <m:d>
                                  <m:dPr>
                                    <m:ctrlPr>
                                      <a:rPr lang="en-US" sz="2800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d>
                              </m:e>
                            </m:d>
                          </m:e>
                        </m:func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800" dirty="0">
                    <a:latin typeface="+mn-lt"/>
                    <a:ea typeface="American Typewriter" charset="0"/>
                    <a:cs typeface="American Typewriter" charset="0"/>
                  </a:endParaRPr>
                </a:p>
              </p:txBody>
            </p:sp>
          </mc:Choice>
          <mc:Fallback xmlns="">
            <p:sp>
              <p:nvSpPr>
                <p:cNvPr id="6" name="Rectangle 63">
                  <a:extLst>
                    <a:ext uri="{FF2B5EF4-FFF2-40B4-BE49-F238E27FC236}">
                      <a16:creationId xmlns:a16="http://schemas.microsoft.com/office/drawing/2014/main" id="{5988CAA4-BA93-4A42-8AA3-F09A67B23A0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1520" y="3789040"/>
                  <a:ext cx="8712968" cy="648072"/>
                </a:xfrm>
                <a:prstGeom prst="rect">
                  <a:avLst/>
                </a:prstGeom>
                <a:blipFill>
                  <a:blip r:embed="rId5"/>
                  <a:stretch>
                    <a:fillRect b="-576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43FF364B-3B2B-1140-A91D-CC27E87966E5}"/>
                </a:ext>
              </a:extLst>
            </p:cNvPr>
            <p:cNvSpPr/>
            <p:nvPr/>
          </p:nvSpPr>
          <p:spPr>
            <a:xfrm>
              <a:off x="251520" y="2708920"/>
              <a:ext cx="8640960" cy="18002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21739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47030</TotalTime>
  <Words>2930</Words>
  <Application>Microsoft Macintosh PowerPoint</Application>
  <PresentationFormat>On-screen Show (4:3)</PresentationFormat>
  <Paragraphs>777</Paragraphs>
  <Slides>51</Slides>
  <Notes>51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6" baseType="lpstr">
      <vt:lpstr>American Typewriter</vt:lpstr>
      <vt:lpstr>Arial</vt:lpstr>
      <vt:lpstr>Calibri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Vinodv</dc:creator>
  <cp:lastModifiedBy>Vinod Vaikuntanathan</cp:lastModifiedBy>
  <cp:revision>1217</cp:revision>
  <dcterms:created xsi:type="dcterms:W3CDTF">2014-03-14T23:52:55Z</dcterms:created>
  <dcterms:modified xsi:type="dcterms:W3CDTF">2023-10-19T03:13:29Z</dcterms:modified>
</cp:coreProperties>
</file>