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529" r:id="rId2"/>
    <p:sldId id="1502" r:id="rId3"/>
    <p:sldId id="3231" r:id="rId4"/>
    <p:sldId id="1484" r:id="rId5"/>
    <p:sldId id="366" r:id="rId6"/>
    <p:sldId id="367" r:id="rId7"/>
    <p:sldId id="383" r:id="rId8"/>
    <p:sldId id="1515" r:id="rId9"/>
    <p:sldId id="1474" r:id="rId10"/>
    <p:sldId id="1481" r:id="rId11"/>
    <p:sldId id="1482" r:id="rId12"/>
    <p:sldId id="1483" r:id="rId13"/>
    <p:sldId id="1486" r:id="rId14"/>
    <p:sldId id="1487" r:id="rId15"/>
    <p:sldId id="1488" r:id="rId16"/>
    <p:sldId id="1376" r:id="rId17"/>
    <p:sldId id="1489" r:id="rId18"/>
    <p:sldId id="1494" r:id="rId19"/>
    <p:sldId id="1495" r:id="rId20"/>
    <p:sldId id="1496" r:id="rId21"/>
    <p:sldId id="1497" r:id="rId22"/>
    <p:sldId id="1498" r:id="rId23"/>
    <p:sldId id="1499" r:id="rId24"/>
    <p:sldId id="1500" r:id="rId25"/>
    <p:sldId id="3232" r:id="rId26"/>
    <p:sldId id="1248" r:id="rId27"/>
    <p:sldId id="3242" r:id="rId28"/>
    <p:sldId id="1491" r:id="rId29"/>
    <p:sldId id="1492" r:id="rId30"/>
    <p:sldId id="1516" r:id="rId31"/>
    <p:sldId id="1456" r:id="rId32"/>
    <p:sldId id="3233" r:id="rId33"/>
    <p:sldId id="3234" r:id="rId34"/>
    <p:sldId id="3235" r:id="rId35"/>
    <p:sldId id="3238" r:id="rId36"/>
    <p:sldId id="1454" r:id="rId37"/>
    <p:sldId id="1471" r:id="rId38"/>
    <p:sldId id="1469" r:id="rId39"/>
    <p:sldId id="3222" r:id="rId40"/>
    <p:sldId id="3223" r:id="rId41"/>
    <p:sldId id="3243" r:id="rId42"/>
    <p:sldId id="3244" r:id="rId43"/>
    <p:sldId id="3237" r:id="rId44"/>
    <p:sldId id="3226" r:id="rId45"/>
    <p:sldId id="1517" r:id="rId46"/>
    <p:sldId id="3236" r:id="rId47"/>
    <p:sldId id="3218" r:id="rId48"/>
    <p:sldId id="3219" r:id="rId49"/>
    <p:sldId id="3220" r:id="rId50"/>
    <p:sldId id="3221" r:id="rId51"/>
    <p:sldId id="3224" r:id="rId52"/>
    <p:sldId id="1518" r:id="rId53"/>
    <p:sldId id="1519" r:id="rId54"/>
    <p:sldId id="3240" r:id="rId55"/>
    <p:sldId id="3241" r:id="rId56"/>
    <p:sldId id="665" r:id="rId57"/>
    <p:sldId id="626" r:id="rId58"/>
    <p:sldId id="666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416"/>
    <a:srgbClr val="0000FF"/>
    <a:srgbClr val="1E177C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5"/>
    <p:restoredTop sz="76240" autoAdjust="0"/>
  </p:normalViewPr>
  <p:slideViewPr>
    <p:cSldViewPr>
      <p:cViewPr varScale="1">
        <p:scale>
          <a:sx n="95" d="100"/>
          <a:sy n="95" d="100"/>
        </p:scale>
        <p:origin x="180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2023-10-11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45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53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45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same kind of problems with </a:t>
            </a:r>
            <a:r>
              <a:rPr lang="en-US" baseline="0" dirty="0" err="1"/>
              <a:t>fhe</a:t>
            </a: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29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83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49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82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96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14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866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39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12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17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8BDE52-626B-4F21-AEDE-1C14FF6C816F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a1 and a2 are columns of A</a:t>
            </a:r>
          </a:p>
        </p:txBody>
      </p:sp>
    </p:spTree>
    <p:extLst>
      <p:ext uri="{BB962C8B-B14F-4D97-AF65-F5344CB8AC3E}">
        <p14:creationId xmlns:p14="http://schemas.microsoft.com/office/powerpoint/2010/main" val="780344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56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469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47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90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same kind of problems with </a:t>
            </a:r>
            <a:r>
              <a:rPr lang="en-US" baseline="0" dirty="0" err="1"/>
              <a:t>fhe</a:t>
            </a: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998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iteration is incorrect because you only recover </a:t>
            </a:r>
            <a:r>
              <a:rPr lang="en-US" dirty="0" err="1"/>
              <a:t>e+m</a:t>
            </a:r>
            <a:r>
              <a:rPr lang="en-US" dirty="0"/>
              <a:t> upon decrypting</a:t>
            </a:r>
          </a:p>
          <a:p>
            <a:r>
              <a:rPr lang="en-US" dirty="0"/>
              <a:t>Solution: “error correct” or “make sure that m is a large number compared to 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C13DC-EB30-4E7B-9A79-FF6A33A169FE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75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896529-A267-4484-B690-0C3E08E8A25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22705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iteration is incorrect because you only recover </a:t>
            </a:r>
            <a:r>
              <a:rPr lang="en-US" dirty="0" err="1"/>
              <a:t>e+m</a:t>
            </a:r>
            <a:r>
              <a:rPr lang="en-US" dirty="0"/>
              <a:t> upon decrypting</a:t>
            </a:r>
          </a:p>
          <a:p>
            <a:r>
              <a:rPr lang="en-US" dirty="0"/>
              <a:t>Solution: “error correct” or “make sure that m is a large number compared to 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C13DC-EB30-4E7B-9A79-FF6A33A169FE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6856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iteration is incorrect because you only recover </a:t>
            </a:r>
            <a:r>
              <a:rPr lang="en-US" dirty="0" err="1"/>
              <a:t>e+m</a:t>
            </a:r>
            <a:r>
              <a:rPr lang="en-US" dirty="0"/>
              <a:t> upon decrypting</a:t>
            </a:r>
          </a:p>
          <a:p>
            <a:r>
              <a:rPr lang="en-US" dirty="0"/>
              <a:t>Solution: “error correct” or “make sure that m is a large number compared to 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C13DC-EB30-4E7B-9A79-FF6A33A169FE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3220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984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162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1805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6242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8383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16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896529-A267-4484-B690-0C3E08E8A25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0887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896529-A267-4484-B690-0C3E08E8A25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1676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41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34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42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2023-10-11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0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6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41.png"/><Relationship Id="rId4" Type="http://schemas.openxmlformats.org/officeDocument/2006/relationships/image" Target="../media/image4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3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2.png"/><Relationship Id="rId4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10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C4690D-F43B-484F-AFB4-A46FFD65A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600" y="5503404"/>
                <a:ext cx="8280920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More generally,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variables and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≫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equations.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C4690D-F43B-484F-AFB4-A46FFD65A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5503404"/>
                <a:ext cx="8280920" cy="589892"/>
              </a:xfrm>
              <a:prstGeom prst="rect">
                <a:avLst/>
              </a:prstGeom>
              <a:blipFill>
                <a:blip r:embed="rId3"/>
                <a:stretch>
                  <a:fillRect l="-1531" t="-2083" b="-208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D430D9E-9A5E-B549-8A6D-759351702076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126426-02F9-7842-AA39-89B7B0A0365B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CC1E67-C677-DE45-8FAB-E011A4A83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787821-04DD-D042-A867-E96A67C82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53F919-D65A-D144-B0AA-198E5B4AB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C3701D-AC23-6D43-968A-F21B83B26EBF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638FA7-861A-4546-A454-9FE7BE5B6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481238-619A-1A45-BA9C-3A6525240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37871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5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37871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F8275-C6B6-644A-B6A2-DA1DEFECD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5431396"/>
            <a:ext cx="8280920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EASY! 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by Gaussian Elimination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D8F68-3806-5F47-B71B-13D8CF8C46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9082" r="11212" b="21561"/>
          <a:stretch/>
        </p:blipFill>
        <p:spPr>
          <a:xfrm>
            <a:off x="8022850" y="5098144"/>
            <a:ext cx="892550" cy="834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DBB1BC9-DF26-2F41-B386-E0B5C1466D75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47CED3-2B97-7F46-9765-1111453B11DC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8D78E0-A3E3-7040-9A0C-93E39F0D8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23BBDE-7D02-8443-9278-AFF71B90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09C6A2-DE58-7E4F-92A1-2637E0545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B95DB3-05BD-294D-8FE2-2367612BEC03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409C33-75AD-C144-86A1-6622EF5F4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2037E7-410B-264D-A2DF-BB4757FAB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07707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8E156A-1DC5-004D-A882-193D946E0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783544"/>
            <a:ext cx="331236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make it hard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5345780"/>
                <a:ext cx="4474204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That is, work modulo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345780"/>
                <a:ext cx="4474204" cy="589892"/>
              </a:xfrm>
              <a:prstGeom prst="rect">
                <a:avLst/>
              </a:prstGeom>
              <a:blipFill>
                <a:blip r:embed="rId3"/>
                <a:stretch>
                  <a:fillRect l="-2550" t="-4255" r="-4249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BCFB658-841A-AF4D-B637-7EF05AEEE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112" y="5287600"/>
                <a:ext cx="3407232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(1121 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𝑚𝑜𝑑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100=21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BCFB658-841A-AF4D-B637-7EF05AEEE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112" y="5287600"/>
                <a:ext cx="3407232" cy="589892"/>
              </a:xfrm>
              <a:prstGeom prst="rect">
                <a:avLst/>
              </a:prstGeom>
              <a:blipFill>
                <a:blip r:embed="rId4"/>
                <a:stretch>
                  <a:fillRect l="-1111" b="-41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9CAB7BF-6141-0548-B9C8-B7144A4FA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220" y="6035116"/>
                <a:ext cx="8280920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0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Still EASY! 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Gaussian Elimination 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9CAB7BF-6141-0548-B9C8-B7144A4FA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220" y="6035116"/>
                <a:ext cx="8280920" cy="589892"/>
              </a:xfrm>
              <a:prstGeom prst="rect">
                <a:avLst/>
              </a:prstGeom>
              <a:blipFill>
                <a:blip r:embed="rId5"/>
                <a:stretch>
                  <a:fillRect l="-2450" t="-25000" b="-5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AF7798-6933-6744-B30F-E50B482C792B}"/>
              </a:ext>
            </a:extLst>
          </p:cNvPr>
          <p:cNvSpPr/>
          <p:nvPr/>
        </p:nvSpPr>
        <p:spPr>
          <a:xfrm>
            <a:off x="4279198" y="4799632"/>
            <a:ext cx="2525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Chop the head?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134E1F-746E-8E4B-E341-8F568BDEB5F8}"/>
                  </a:ext>
                </a:extLst>
              </p:cNvPr>
              <p:cNvSpPr txBox="1"/>
              <p:nvPr/>
            </p:nvSpPr>
            <p:spPr>
              <a:xfrm>
                <a:off x="7452320" y="1841367"/>
                <a:ext cx="13028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134E1F-746E-8E4B-E341-8F568BDEB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1841367"/>
                <a:ext cx="1302831" cy="523220"/>
              </a:xfrm>
              <a:prstGeom prst="rect">
                <a:avLst/>
              </a:prstGeom>
              <a:blipFill>
                <a:blip r:embed="rId6"/>
                <a:stretch>
                  <a:fillRect l="-9615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58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07707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8E156A-1DC5-004D-A882-193D946E0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783544"/>
            <a:ext cx="7488832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make it hard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Chop the tail?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627B6A-533C-774F-B8C1-370E3EB33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5345780"/>
            <a:ext cx="6408712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 small error to each equation.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CAB7BF-6141-0548-B9C8-B7144A4FA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6035116"/>
            <a:ext cx="8713356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EASY!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regression.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E78D-76AC-174C-985E-58ABA8AE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2479068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7E1D6-4EB7-FB46-94B5-BA9AE9A08EF8}"/>
              </a:ext>
            </a:extLst>
          </p:cNvPr>
          <p:cNvSpPr/>
          <p:nvPr/>
        </p:nvSpPr>
        <p:spPr>
          <a:xfrm>
            <a:off x="8103522" y="1556792"/>
            <a:ext cx="456628" cy="22871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DCB49-B50F-B249-BCD0-C6457D8E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356" y="234888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6" grpId="0"/>
      <p:bldP spid="17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07707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8E156A-1DC5-004D-A882-193D946E0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783544"/>
            <a:ext cx="8100392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make it hard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Chop the head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tail?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5345780"/>
                <a:ext cx="8100392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 a small error to each equation and work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345780"/>
                <a:ext cx="8100392" cy="589892"/>
              </a:xfrm>
              <a:prstGeom prst="rect">
                <a:avLst/>
              </a:prstGeom>
              <a:blipFill>
                <a:blip r:embed="rId3"/>
                <a:stretch>
                  <a:fillRect l="-1408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39CAB7BF-6141-0548-B9C8-B7144A4FA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6035116"/>
            <a:ext cx="6157072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Turns out to be very HARD!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E78D-76AC-174C-985E-58ABA8AE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000" y="2479068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84F94-E798-6147-B99A-474D400CD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66904"/>
            <a:ext cx="733968" cy="7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B26B7C-C73F-4F66-AF4B-A4892A42E06C}"/>
              </a:ext>
            </a:extLst>
          </p:cNvPr>
          <p:cNvSpPr/>
          <p:nvPr/>
        </p:nvSpPr>
        <p:spPr>
          <a:xfrm>
            <a:off x="7651518" y="1556792"/>
            <a:ext cx="456628" cy="22871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5FCAA-AB8F-FBDC-DBB5-A2E39030B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352" y="234888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AC672B-E4A9-2BFC-E12B-7B7526C054A3}"/>
                  </a:ext>
                </a:extLst>
              </p:cNvPr>
              <p:cNvSpPr txBox="1"/>
              <p:nvPr/>
            </p:nvSpPr>
            <p:spPr>
              <a:xfrm>
                <a:off x="8096998" y="1841367"/>
                <a:ext cx="13028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AC672B-E4A9-2BFC-E12B-7B7526C05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998" y="1841367"/>
                <a:ext cx="1302831" cy="523220"/>
              </a:xfrm>
              <a:prstGeom prst="rect">
                <a:avLst/>
              </a:prstGeom>
              <a:blipFill>
                <a:blip r:embed="rId6"/>
                <a:stretch>
                  <a:fillRect l="-9615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14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62416"/>
                </a:solidFill>
                <a:latin typeface="Calibri" pitchFamily="34" charset="0"/>
              </a:rPr>
              <a:t>Solving </a:t>
            </a:r>
            <a:r>
              <a:rPr lang="en-US" sz="3600" b="1" i="1" dirty="0">
                <a:solidFill>
                  <a:srgbClr val="762416"/>
                </a:solidFill>
                <a:latin typeface="Calibri" pitchFamily="34" charset="0"/>
              </a:rPr>
              <a:t>Noisy</a:t>
            </a:r>
            <a:r>
              <a:rPr lang="en-US" sz="3600" b="1" dirty="0">
                <a:solidFill>
                  <a:srgbClr val="762416"/>
                </a:solidFill>
                <a:latin typeface="Calibri" pitchFamily="34" charset="0"/>
              </a:rPr>
              <a:t> Modular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07707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0" y="5733256"/>
                <a:ext cx="7190584" cy="1029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chosen at random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en-US" sz="2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0120" y="5733256"/>
                <a:ext cx="7190584" cy="1029950"/>
              </a:xfrm>
              <a:prstGeom prst="rect">
                <a:avLst/>
              </a:prstGeom>
              <a:blipFill>
                <a:blip r:embed="rId3"/>
                <a:stretch>
                  <a:fillRect l="-1764" t="-1205" b="-120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E78D-76AC-174C-985E-58ABA8AE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2479068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7E1D6-4EB7-FB46-94B5-BA9AE9A08EF8}"/>
              </a:ext>
            </a:extLst>
          </p:cNvPr>
          <p:cNvSpPr/>
          <p:nvPr/>
        </p:nvSpPr>
        <p:spPr>
          <a:xfrm>
            <a:off x="8103522" y="1556792"/>
            <a:ext cx="456628" cy="2287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DCB49-B50F-B249-BCD0-C6457D8E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356" y="234888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416F85-6F10-D547-9822-110131CCD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4599509"/>
                <a:ext cx="810039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Parameters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dimensions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modulus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error distribution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uniform in some interval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𝑩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𝑩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   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416F85-6F10-D547-9822-110131CCD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599509"/>
                <a:ext cx="8100392" cy="1133747"/>
              </a:xfrm>
              <a:prstGeom prst="rect">
                <a:avLst/>
              </a:prstGeom>
              <a:blipFill>
                <a:blip r:embed="rId5"/>
                <a:stretch>
                  <a:fillRect l="-1408" r="-2973"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3">
            <a:extLst>
              <a:ext uri="{FF2B5EF4-FFF2-40B4-BE49-F238E27FC236}">
                <a16:creationId xmlns:a16="http://schemas.microsoft.com/office/drawing/2014/main" id="{0E7CAF21-B0C4-5743-91B5-FDFE1AF70D77}"/>
              </a:ext>
            </a:extLst>
          </p:cNvPr>
          <p:cNvSpPr txBox="1">
            <a:spLocks noChangeArrowheads="1"/>
          </p:cNvSpPr>
          <p:nvPr/>
        </p:nvSpPr>
        <p:spPr>
          <a:xfrm>
            <a:off x="370112" y="12576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Learning with Errors (LWE)</a:t>
            </a:r>
          </a:p>
        </p:txBody>
      </p:sp>
    </p:spTree>
    <p:extLst>
      <p:ext uri="{BB962C8B-B14F-4D97-AF65-F5344CB8AC3E}">
        <p14:creationId xmlns:p14="http://schemas.microsoft.com/office/powerpoint/2010/main" val="201228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Calibri" pitchFamily="34" charset="0"/>
              </a:rPr>
              <a:t>Learning with Errors (LWE)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68180" y="1303790"/>
            <a:ext cx="752872" cy="7528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 bwMode="auto">
              <a:xfrm>
                <a:off x="1043608" y="2564904"/>
                <a:ext cx="8458200" cy="1368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lvl="0" fontAlgn="base">
                  <a:lnSpc>
                    <a:spcPct val="80000"/>
                  </a:lnSpc>
                  <a:spcAft>
                    <a:spcPct val="0"/>
                  </a:spcAft>
                  <a:buSzPct val="110000"/>
                  <a:buFont typeface="Wingdings" panose="05000000000000000000" pitchFamily="2" charset="2"/>
                  <a:buChar char="u"/>
                  <a:defRPr/>
                </a:pP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Decoding Random Linear Codes</a:t>
                </a:r>
                <a:b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0" lang="en-US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errors) </a:t>
                </a: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564904"/>
                <a:ext cx="8458200" cy="1368152"/>
              </a:xfrm>
              <a:prstGeom prst="rect">
                <a:avLst/>
              </a:prstGeom>
              <a:blipFill>
                <a:blip r:embed="rId4"/>
                <a:stretch>
                  <a:fillRect l="-1949" t="-14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043608" y="4077072"/>
            <a:ext cx="84582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Noisy Linear Functions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043608" y="5373216"/>
            <a:ext cx="84582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Worst-case hard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Lattice Problems </a:t>
            </a: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[Regev’05, Peikert’09]</a:t>
            </a:r>
          </a:p>
        </p:txBody>
      </p:sp>
    </p:spTree>
    <p:extLst>
      <p:ext uri="{BB962C8B-B14F-4D97-AF65-F5344CB8AC3E}">
        <p14:creationId xmlns:p14="http://schemas.microsoft.com/office/powerpoint/2010/main" val="12800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en-US" sz="2800" b="1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𝑨𝒔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𝒆</m:t>
                    </m:r>
                  </m:oMath>
                </a14:m>
                <a:r>
                  <a:rPr kumimoji="0" lang="en-US" sz="280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800" b="1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𝒔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blipFill>
                <a:blip r:embed="rId3"/>
                <a:stretch>
                  <a:fillRect l="-1538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7DF4B46A-CDB1-FF48-BA90-838E5711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107943"/>
            <a:ext cx="9523784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(a)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Each noisy linear equation is an exact polynomial eqn.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A6705F-22DC-624B-BA2F-C5A4F52E7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32" y="2924944"/>
                <a:ext cx="835863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Consider</a:t>
                </a:r>
                <a:r>
                  <a:rPr lang="en-US" sz="2800" b="1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𝒔</m:t>
                        </m:r>
                      </m:e>
                    </m:d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A6705F-22DC-624B-BA2F-C5A4F52E7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632" y="2924944"/>
                <a:ext cx="8358632" cy="1133747"/>
              </a:xfrm>
              <a:prstGeom prst="rect">
                <a:avLst/>
              </a:prstGeom>
              <a:blipFill>
                <a:blip r:embed="rId4"/>
                <a:stretch>
                  <a:fillRect l="-1366" t="-31868" b="-6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B0E21D-867B-534B-AE5A-7C195D846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32" y="3861048"/>
                <a:ext cx="835863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Imagine for now that the error bound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=1.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So,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−1,0,1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other words,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−1,0,1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B0E21D-867B-534B-AE5A-7C195D846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632" y="3861048"/>
                <a:ext cx="8358632" cy="1133747"/>
              </a:xfrm>
              <a:prstGeom prst="rect">
                <a:avLst/>
              </a:prstGeom>
              <a:blipFill>
                <a:blip r:embed="rId5"/>
                <a:stretch>
                  <a:fillRect l="-1366" t="-13333" b="-822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85FE94-5970-594D-BEBF-7BA70D1B4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32" y="4725144"/>
                <a:ext cx="835863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So, here is a noiseless polynomial equation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85FE94-5970-594D-BEBF-7BA70D1B4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632" y="4725144"/>
                <a:ext cx="8358632" cy="1133747"/>
              </a:xfrm>
              <a:prstGeom prst="rect">
                <a:avLst/>
              </a:prstGeom>
              <a:blipFill>
                <a:blip r:embed="rId6"/>
                <a:stretch>
                  <a:fillRect l="-13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/>
              <p:nvPr/>
            </p:nvSpPr>
            <p:spPr>
              <a:xfrm>
                <a:off x="251520" y="5837700"/>
                <a:ext cx="8872622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37700"/>
                <a:ext cx="8872622" cy="523220"/>
              </a:xfrm>
              <a:prstGeom prst="rect">
                <a:avLst/>
              </a:prstGeom>
              <a:blipFill>
                <a:blip r:embed="rId7"/>
                <a:stretch>
                  <a:fillRect l="-1431" t="-126190" b="-19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0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en-US" sz="2800" b="1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𝑨𝒔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𝒆</m:t>
                    </m:r>
                  </m:oMath>
                </a14:m>
                <a:r>
                  <a:rPr kumimoji="0" lang="en-US" sz="280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800" b="1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𝒔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blipFill>
                <a:blip r:embed="rId3"/>
                <a:stretch>
                  <a:fillRect l="-1538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7DF4B46A-CDB1-FF48-BA90-838E5711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107943"/>
            <a:ext cx="9523784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BUT:</a:t>
            </a: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Solving (even degree 2) polynomial equations is NP-hard.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/>
              <p:nvPr/>
            </p:nvSpPr>
            <p:spPr>
              <a:xfrm>
                <a:off x="163874" y="3121804"/>
                <a:ext cx="8872622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74" y="3121804"/>
                <a:ext cx="8872622" cy="523220"/>
              </a:xfrm>
              <a:prstGeom prst="rect">
                <a:avLst/>
              </a:prstGeom>
              <a:blipFill>
                <a:blip r:embed="rId4"/>
                <a:stretch>
                  <a:fillRect l="-1429" t="-126190" b="-19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313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/>
              <p:nvPr/>
            </p:nvSpPr>
            <p:spPr>
              <a:xfrm>
                <a:off x="163874" y="1484784"/>
                <a:ext cx="8872622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74" y="1484784"/>
                <a:ext cx="8872622" cy="523220"/>
              </a:xfrm>
              <a:prstGeom prst="rect">
                <a:avLst/>
              </a:prstGeom>
              <a:blipFill>
                <a:blip r:embed="rId3"/>
                <a:stretch>
                  <a:fillRect l="-1429" t="-128571" b="-19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6F8BBBB-2FD0-604F-8E89-96D0658BF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954377"/>
            <a:ext cx="9523784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(b)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Easy to solve given </a:t>
            </a:r>
            <a:r>
              <a:rPr lang="en-US" sz="2800" i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sufficiently many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equations. 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B71DF7-C7BE-2841-A699-94AF829E9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2512060"/>
            <a:ext cx="6552728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(using a technique called “linearization”)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599314" y="3450560"/>
                <a:ext cx="8001741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14" y="3450560"/>
                <a:ext cx="8001741" cy="986552"/>
              </a:xfrm>
              <a:prstGeom prst="rect">
                <a:avLst/>
              </a:prstGeom>
              <a:blipFill>
                <a:blip r:embed="rId4"/>
                <a:stretch>
                  <a:fillRect l="-12361" t="-132051" b="-18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482C30-00DE-554B-A721-83644AA2F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0" y="4383485"/>
                <a:ext cx="8879904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Treat each “monomial”,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j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k</m:t>
                        </m:r>
                      </m:sub>
                    </m:sSub>
                    <m:r>
                      <a:rPr lang="en-US" sz="2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 an independent variable,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jk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482C30-00DE-554B-A721-83644AA2F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640" y="4383485"/>
                <a:ext cx="8879904" cy="1133747"/>
              </a:xfrm>
              <a:prstGeom prst="rect">
                <a:avLst/>
              </a:prstGeom>
              <a:blipFill>
                <a:blip r:embed="rId5"/>
                <a:stretch>
                  <a:fillRect l="-1284"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17B9C4-744F-1D4A-B69C-48A8855C2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26" y="5316410"/>
                <a:ext cx="9523784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Now, you have a noiseless linear equation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ijk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!!!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17B9C4-744F-1D4A-B69C-48A8855C2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26" y="5316410"/>
                <a:ext cx="9523784" cy="1133747"/>
              </a:xfrm>
              <a:prstGeom prst="rect">
                <a:avLst/>
              </a:prstGeom>
              <a:blipFill>
                <a:blip r:embed="rId6"/>
                <a:stretch>
                  <a:fillRect l="-14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FD17E0-593D-F34A-945A-E9124ECB7C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81184"/>
            <a:ext cx="3609764" cy="270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4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Lectures 7-10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628800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Constructions of Public-key Encryption</a:t>
            </a:r>
            <a:endParaRPr lang="en-US" altLang="en-US" sz="2400" u="sng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D8FE375-6E8E-8649-89F2-2D4508DF6686}"/>
              </a:ext>
            </a:extLst>
          </p:cNvPr>
          <p:cNvSpPr txBox="1">
            <a:spLocks noChangeArrowheads="1"/>
          </p:cNvSpPr>
          <p:nvPr/>
        </p:nvSpPr>
        <p:spPr>
          <a:xfrm>
            <a:off x="883078" y="3220900"/>
            <a:ext cx="754327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✅</a:t>
            </a:r>
            <a:r>
              <a:rPr 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Trapdoor Permutations (RSA)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B833FB79-D0A9-F247-BC37-59FF7E641156}"/>
              </a:ext>
            </a:extLst>
          </p:cNvPr>
          <p:cNvSpPr txBox="1">
            <a:spLocks noChangeArrowheads="1"/>
          </p:cNvSpPr>
          <p:nvPr/>
        </p:nvSpPr>
        <p:spPr>
          <a:xfrm>
            <a:off x="883078" y="4084996"/>
            <a:ext cx="68407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✅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Quadratic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Residuosity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/Goldwasser-Micali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6581779-EFFA-F041-9A1B-6721D01E0EEF}"/>
              </a:ext>
            </a:extLst>
          </p:cNvPr>
          <p:cNvSpPr txBox="1">
            <a:spLocks noChangeArrowheads="1"/>
          </p:cNvSpPr>
          <p:nvPr/>
        </p:nvSpPr>
        <p:spPr>
          <a:xfrm>
            <a:off x="883078" y="2544029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✅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Diffie-Hellman/El Gamal</a:t>
            </a: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9BD1957E-573C-D942-907B-B882473FAC0F}"/>
              </a:ext>
            </a:extLst>
          </p:cNvPr>
          <p:cNvSpPr txBox="1">
            <a:spLocks noChangeArrowheads="1"/>
          </p:cNvSpPr>
          <p:nvPr/>
        </p:nvSpPr>
        <p:spPr>
          <a:xfrm>
            <a:off x="896979" y="5085184"/>
            <a:ext cx="86409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4: Post-Quantum Security &amp; Lattice-based Encryption</a:t>
            </a:r>
          </a:p>
        </p:txBody>
      </p:sp>
    </p:spTree>
    <p:extLst>
      <p:ext uri="{BB962C8B-B14F-4D97-AF65-F5344CB8AC3E}">
        <p14:creationId xmlns:p14="http://schemas.microsoft.com/office/powerpoint/2010/main" val="300031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52977A-82F4-0B45-B3E3-B3DD315FCD61}"/>
              </a:ext>
            </a:extLst>
          </p:cNvPr>
          <p:cNvSpPr>
            <a:spLocks noChangeArrowheads="1"/>
          </p:cNvSpPr>
          <p:nvPr/>
        </p:nvSpPr>
        <p:spPr bwMode="auto">
          <a:xfrm rot="19409569">
            <a:off x="235631" y="2848113"/>
            <a:ext cx="3281133" cy="11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space 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(with some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eqns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A9C2E4-D400-4648-8EB8-20277F60A50C}"/>
              </a:ext>
            </a:extLst>
          </p:cNvPr>
          <p:cNvGrpSpPr/>
          <p:nvPr/>
        </p:nvGrpSpPr>
        <p:grpSpPr>
          <a:xfrm>
            <a:off x="3519806" y="3331584"/>
            <a:ext cx="3560853" cy="1744158"/>
            <a:chOff x="3595032" y="3257892"/>
            <a:chExt cx="3560853" cy="174415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297AAD-71DF-4E46-B6A3-59FF7BD7A3CC}"/>
                </a:ext>
              </a:extLst>
            </p:cNvPr>
            <p:cNvSpPr/>
            <p:nvPr/>
          </p:nvSpPr>
          <p:spPr>
            <a:xfrm>
              <a:off x="4598237" y="3502716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331CC7-40E3-844D-B9A0-097FCA8DA98D}"/>
                </a:ext>
              </a:extLst>
            </p:cNvPr>
            <p:cNvSpPr/>
            <p:nvPr/>
          </p:nvSpPr>
          <p:spPr>
            <a:xfrm>
              <a:off x="3595032" y="4332324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247499F-4FF4-ED45-9A79-D99D4606517A}"/>
                </a:ext>
              </a:extLst>
            </p:cNvPr>
            <p:cNvSpPr/>
            <p:nvPr/>
          </p:nvSpPr>
          <p:spPr>
            <a:xfrm>
              <a:off x="5356621" y="4786026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71F1DB-F54F-6C43-AB2A-DCE2038EF3D2}"/>
                </a:ext>
              </a:extLst>
            </p:cNvPr>
            <p:cNvSpPr/>
            <p:nvPr/>
          </p:nvSpPr>
          <p:spPr>
            <a:xfrm>
              <a:off x="6911371" y="3257892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17FAA75-DDE5-704E-A59E-02D9D997FF8B}"/>
                </a:ext>
              </a:extLst>
            </p:cNvPr>
            <p:cNvSpPr/>
            <p:nvPr/>
          </p:nvSpPr>
          <p:spPr>
            <a:xfrm>
              <a:off x="6967759" y="4074858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0A1BE6-0B46-6C42-BE1B-37D4EF7376C5}"/>
              </a:ext>
            </a:extLst>
          </p:cNvPr>
          <p:cNvGrpSpPr/>
          <p:nvPr/>
        </p:nvGrpSpPr>
        <p:grpSpPr>
          <a:xfrm>
            <a:off x="3894940" y="3791817"/>
            <a:ext cx="3222276" cy="1339737"/>
            <a:chOff x="3783158" y="3645024"/>
            <a:chExt cx="3222276" cy="133973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596EBC-BC56-2742-8FD8-B639455EC8D6}"/>
                </a:ext>
              </a:extLst>
            </p:cNvPr>
            <p:cNvSpPr/>
            <p:nvPr/>
          </p:nvSpPr>
          <p:spPr>
            <a:xfrm>
              <a:off x="3783158" y="3645024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2651DC-3342-E44A-914C-B6E23E85E623}"/>
                </a:ext>
              </a:extLst>
            </p:cNvPr>
            <p:cNvSpPr/>
            <p:nvPr/>
          </p:nvSpPr>
          <p:spPr>
            <a:xfrm>
              <a:off x="4410111" y="425424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991592E-97D5-BB4B-8BDB-7DE2C6EF6795}"/>
                </a:ext>
              </a:extLst>
            </p:cNvPr>
            <p:cNvSpPr/>
            <p:nvPr/>
          </p:nvSpPr>
          <p:spPr>
            <a:xfrm>
              <a:off x="5941850" y="432546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68FF507-62FE-A64D-A6AD-A657C2FD2B05}"/>
                </a:ext>
              </a:extLst>
            </p:cNvPr>
            <p:cNvSpPr/>
            <p:nvPr/>
          </p:nvSpPr>
          <p:spPr>
            <a:xfrm>
              <a:off x="6817308" y="476873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992AD6-7879-DE46-98A8-B003439FACFD}"/>
              </a:ext>
            </a:extLst>
          </p:cNvPr>
          <p:cNvGrpSpPr/>
          <p:nvPr/>
        </p:nvGrpSpPr>
        <p:grpSpPr>
          <a:xfrm>
            <a:off x="4330712" y="3543072"/>
            <a:ext cx="2731110" cy="2258655"/>
            <a:chOff x="4330712" y="3543072"/>
            <a:chExt cx="2731110" cy="225865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152976-0F0E-114D-925C-57242DB34924}"/>
                </a:ext>
              </a:extLst>
            </p:cNvPr>
            <p:cNvSpPr/>
            <p:nvPr/>
          </p:nvSpPr>
          <p:spPr>
            <a:xfrm>
              <a:off x="4330712" y="5036628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B06CC7E-FBAE-F24E-9DC7-0B2C4280E958}"/>
                </a:ext>
              </a:extLst>
            </p:cNvPr>
            <p:cNvSpPr/>
            <p:nvPr/>
          </p:nvSpPr>
          <p:spPr>
            <a:xfrm>
              <a:off x="6021249" y="3543072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2AE6F6-CD4A-2846-96DC-8E868C52A77D}"/>
                </a:ext>
              </a:extLst>
            </p:cNvPr>
            <p:cNvSpPr/>
            <p:nvPr/>
          </p:nvSpPr>
          <p:spPr>
            <a:xfrm>
              <a:off x="5927186" y="505391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98E1BC9-9E8F-A645-9DCE-2D15412CACDF}"/>
                </a:ext>
              </a:extLst>
            </p:cNvPr>
            <p:cNvSpPr/>
            <p:nvPr/>
          </p:nvSpPr>
          <p:spPr>
            <a:xfrm>
              <a:off x="6873696" y="5585703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F4184A8-BBAE-1D43-9249-CE87C4B9D742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128867" y="5528455"/>
            <a:ext cx="3207254" cy="5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solution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137B2-206D-F848-9536-F58E0C193255}"/>
              </a:ext>
            </a:extLst>
          </p:cNvPr>
          <p:cNvCxnSpPr>
            <a:cxnSpLocks/>
          </p:cNvCxnSpPr>
          <p:nvPr/>
        </p:nvCxnSpPr>
        <p:spPr>
          <a:xfrm flipV="1">
            <a:off x="2489648" y="4182870"/>
            <a:ext cx="2810585" cy="140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𝑖𝑗𝑘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etc.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blipFill>
                <a:blip r:embed="rId4"/>
                <a:stretch>
                  <a:fillRect t="-1724" b="-68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720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52977A-82F4-0B45-B3E3-B3DD315FCD61}"/>
              </a:ext>
            </a:extLst>
          </p:cNvPr>
          <p:cNvSpPr>
            <a:spLocks noChangeArrowheads="1"/>
          </p:cNvSpPr>
          <p:nvPr/>
        </p:nvSpPr>
        <p:spPr bwMode="auto">
          <a:xfrm rot="19409569">
            <a:off x="235631" y="2848113"/>
            <a:ext cx="3281133" cy="11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space 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(with more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eqns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0A1BE6-0B46-6C42-BE1B-37D4EF7376C5}"/>
              </a:ext>
            </a:extLst>
          </p:cNvPr>
          <p:cNvGrpSpPr/>
          <p:nvPr/>
        </p:nvGrpSpPr>
        <p:grpSpPr>
          <a:xfrm>
            <a:off x="3894940" y="3791817"/>
            <a:ext cx="3222276" cy="1339737"/>
            <a:chOff x="3783158" y="3645024"/>
            <a:chExt cx="3222276" cy="133973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596EBC-BC56-2742-8FD8-B639455EC8D6}"/>
                </a:ext>
              </a:extLst>
            </p:cNvPr>
            <p:cNvSpPr/>
            <p:nvPr/>
          </p:nvSpPr>
          <p:spPr>
            <a:xfrm>
              <a:off x="3783158" y="3645024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2651DC-3342-E44A-914C-B6E23E85E623}"/>
                </a:ext>
              </a:extLst>
            </p:cNvPr>
            <p:cNvSpPr/>
            <p:nvPr/>
          </p:nvSpPr>
          <p:spPr>
            <a:xfrm>
              <a:off x="4410111" y="425424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991592E-97D5-BB4B-8BDB-7DE2C6EF6795}"/>
                </a:ext>
              </a:extLst>
            </p:cNvPr>
            <p:cNvSpPr/>
            <p:nvPr/>
          </p:nvSpPr>
          <p:spPr>
            <a:xfrm>
              <a:off x="5941850" y="432546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68FF507-62FE-A64D-A6AD-A657C2FD2B05}"/>
                </a:ext>
              </a:extLst>
            </p:cNvPr>
            <p:cNvSpPr/>
            <p:nvPr/>
          </p:nvSpPr>
          <p:spPr>
            <a:xfrm>
              <a:off x="6817308" y="476873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992AD6-7879-DE46-98A8-B003439FACFD}"/>
              </a:ext>
            </a:extLst>
          </p:cNvPr>
          <p:cNvGrpSpPr/>
          <p:nvPr/>
        </p:nvGrpSpPr>
        <p:grpSpPr>
          <a:xfrm>
            <a:off x="4330712" y="3543072"/>
            <a:ext cx="2731110" cy="2258655"/>
            <a:chOff x="4330712" y="3543072"/>
            <a:chExt cx="2731110" cy="225865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152976-0F0E-114D-925C-57242DB34924}"/>
                </a:ext>
              </a:extLst>
            </p:cNvPr>
            <p:cNvSpPr/>
            <p:nvPr/>
          </p:nvSpPr>
          <p:spPr>
            <a:xfrm>
              <a:off x="4330712" y="5036628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B06CC7E-FBAE-F24E-9DC7-0B2C4280E958}"/>
                </a:ext>
              </a:extLst>
            </p:cNvPr>
            <p:cNvSpPr/>
            <p:nvPr/>
          </p:nvSpPr>
          <p:spPr>
            <a:xfrm>
              <a:off x="6021249" y="3543072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2AE6F6-CD4A-2846-96DC-8E868C52A77D}"/>
                </a:ext>
              </a:extLst>
            </p:cNvPr>
            <p:cNvSpPr/>
            <p:nvPr/>
          </p:nvSpPr>
          <p:spPr>
            <a:xfrm>
              <a:off x="5927186" y="505391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98E1BC9-9E8F-A645-9DCE-2D15412CACDF}"/>
                </a:ext>
              </a:extLst>
            </p:cNvPr>
            <p:cNvSpPr/>
            <p:nvPr/>
          </p:nvSpPr>
          <p:spPr>
            <a:xfrm>
              <a:off x="6873696" y="5585703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F4184A8-BBAE-1D43-9249-CE87C4B9D742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128867" y="5528455"/>
            <a:ext cx="3207254" cy="5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solution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137B2-206D-F848-9536-F58E0C193255}"/>
              </a:ext>
            </a:extLst>
          </p:cNvPr>
          <p:cNvCxnSpPr>
            <a:cxnSpLocks/>
          </p:cNvCxnSpPr>
          <p:nvPr/>
        </p:nvCxnSpPr>
        <p:spPr>
          <a:xfrm flipV="1">
            <a:off x="2489648" y="4182870"/>
            <a:ext cx="2810585" cy="140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𝑖𝑗𝑘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etc.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blipFill>
                <a:blip r:embed="rId4"/>
                <a:stretch>
                  <a:fillRect t="-1724" b="-68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966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52977A-82F4-0B45-B3E3-B3DD315FCD61}"/>
              </a:ext>
            </a:extLst>
          </p:cNvPr>
          <p:cNvSpPr>
            <a:spLocks noChangeArrowheads="1"/>
          </p:cNvSpPr>
          <p:nvPr/>
        </p:nvSpPr>
        <p:spPr bwMode="auto">
          <a:xfrm rot="19409569">
            <a:off x="180363" y="2680545"/>
            <a:ext cx="3844461" cy="11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space 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(with even more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eqns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0A1BE6-0B46-6C42-BE1B-37D4EF7376C5}"/>
              </a:ext>
            </a:extLst>
          </p:cNvPr>
          <p:cNvGrpSpPr/>
          <p:nvPr/>
        </p:nvGrpSpPr>
        <p:grpSpPr>
          <a:xfrm>
            <a:off x="3894940" y="3791817"/>
            <a:ext cx="3222276" cy="1339737"/>
            <a:chOff x="3783158" y="3645024"/>
            <a:chExt cx="3222276" cy="133973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596EBC-BC56-2742-8FD8-B639455EC8D6}"/>
                </a:ext>
              </a:extLst>
            </p:cNvPr>
            <p:cNvSpPr/>
            <p:nvPr/>
          </p:nvSpPr>
          <p:spPr>
            <a:xfrm>
              <a:off x="3783158" y="3645024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2651DC-3342-E44A-914C-B6E23E85E623}"/>
                </a:ext>
              </a:extLst>
            </p:cNvPr>
            <p:cNvSpPr/>
            <p:nvPr/>
          </p:nvSpPr>
          <p:spPr>
            <a:xfrm>
              <a:off x="4410111" y="425424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991592E-97D5-BB4B-8BDB-7DE2C6EF6795}"/>
                </a:ext>
              </a:extLst>
            </p:cNvPr>
            <p:cNvSpPr/>
            <p:nvPr/>
          </p:nvSpPr>
          <p:spPr>
            <a:xfrm>
              <a:off x="5941850" y="432546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68FF507-62FE-A64D-A6AD-A657C2FD2B05}"/>
                </a:ext>
              </a:extLst>
            </p:cNvPr>
            <p:cNvSpPr/>
            <p:nvPr/>
          </p:nvSpPr>
          <p:spPr>
            <a:xfrm>
              <a:off x="6817308" y="476873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F4184A8-BBAE-1D43-9249-CE87C4B9D742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128867" y="5528455"/>
            <a:ext cx="3207254" cy="5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solution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137B2-206D-F848-9536-F58E0C193255}"/>
              </a:ext>
            </a:extLst>
          </p:cNvPr>
          <p:cNvCxnSpPr>
            <a:cxnSpLocks/>
          </p:cNvCxnSpPr>
          <p:nvPr/>
        </p:nvCxnSpPr>
        <p:spPr>
          <a:xfrm flipV="1">
            <a:off x="2489648" y="4182870"/>
            <a:ext cx="2810585" cy="140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𝑖𝑗𝑘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etc.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blipFill>
                <a:blip r:embed="rId4"/>
                <a:stretch>
                  <a:fillRect t="-1724" b="-68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796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52977A-82F4-0B45-B3E3-B3DD315FCD61}"/>
              </a:ext>
            </a:extLst>
          </p:cNvPr>
          <p:cNvSpPr>
            <a:spLocks noChangeArrowheads="1"/>
          </p:cNvSpPr>
          <p:nvPr/>
        </p:nvSpPr>
        <p:spPr bwMode="auto">
          <a:xfrm rot="19409569">
            <a:off x="180363" y="2680545"/>
            <a:ext cx="3844461" cy="11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space 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(keep going):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4184A8-BBAE-1D43-9249-CE87C4B9D742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128867" y="5528455"/>
            <a:ext cx="3207254" cy="5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solution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137B2-206D-F848-9536-F58E0C193255}"/>
              </a:ext>
            </a:extLst>
          </p:cNvPr>
          <p:cNvCxnSpPr>
            <a:cxnSpLocks/>
          </p:cNvCxnSpPr>
          <p:nvPr/>
        </p:nvCxnSpPr>
        <p:spPr>
          <a:xfrm flipV="1">
            <a:off x="2489648" y="4182870"/>
            <a:ext cx="2810585" cy="140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𝑖𝑗𝑘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etc.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blipFill>
                <a:blip r:embed="rId4"/>
                <a:stretch>
                  <a:fillRect t="-1724" b="-68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859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F4184A8-BBAE-1D43-9249-CE87C4B9D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192002" y="5147464"/>
                <a:ext cx="4960902" cy="588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When #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eqns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#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vars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F4184A8-BBAE-1D43-9249-CE87C4B9D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192002" y="5147464"/>
                <a:ext cx="4960902" cy="588118"/>
              </a:xfrm>
              <a:prstGeom prst="rect">
                <a:avLst/>
              </a:prstGeom>
              <a:blipFill>
                <a:blip r:embed="rId4"/>
                <a:stretch>
                  <a:fillRect l="-2284" b="-17188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DA9253B7-B3FD-7F40-90BC-5292905BCAFB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269330" y="5559467"/>
            <a:ext cx="8201395" cy="968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only surviving solution to the linear system is the real solution.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89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en-US" sz="2800" b="1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𝑨𝒔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𝒆</m:t>
                    </m:r>
                  </m:oMath>
                </a14:m>
                <a:r>
                  <a:rPr kumimoji="0" lang="en-US" sz="280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800" b="1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𝒔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blipFill>
                <a:blip r:embed="rId3"/>
                <a:stretch>
                  <a:fillRect l="-1538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7DF4B46A-CDB1-FF48-BA90-838E5711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632" y="2118252"/>
            <a:ext cx="7600816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solve/break as long as 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A6705F-22DC-624B-BA2F-C5A4F52E7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9748" y="2796694"/>
                <a:ext cx="486451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≫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𝑩</m:t>
                          </m:r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en-US" sz="2800" b="1" i="1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A6705F-22DC-624B-BA2F-C5A4F52E7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9748" y="2796694"/>
                <a:ext cx="4864512" cy="1133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B0E21D-867B-534B-AE5A-7C195D846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496" y="3879429"/>
                <a:ext cx="7856904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We will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Ω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in other words polynomial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so as to blunt this attack.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B0E21D-867B-534B-AE5A-7C195D846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496" y="3879429"/>
                <a:ext cx="7856904" cy="1133747"/>
              </a:xfrm>
              <a:prstGeom prst="rect">
                <a:avLst/>
              </a:prstGeom>
              <a:blipFill>
                <a:blip r:embed="rId5"/>
                <a:stretch>
                  <a:fillRect l="-1452" b="-65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082241C-BAA2-B542-A637-65086997E5A1}"/>
              </a:ext>
            </a:extLst>
          </p:cNvPr>
          <p:cNvSpPr txBox="1"/>
          <p:nvPr/>
        </p:nvSpPr>
        <p:spPr>
          <a:xfrm>
            <a:off x="5852160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40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124200" y="-4191000"/>
            <a:ext cx="13792200" cy="16535400"/>
            <a:chOff x="-3124200" y="-4191000"/>
            <a:chExt cx="13792200" cy="16535400"/>
          </a:xfrm>
        </p:grpSpPr>
        <p:sp>
          <p:nvSpPr>
            <p:cNvPr id="165" name="Line 73"/>
            <p:cNvSpPr>
              <a:spLocks noChangeShapeType="1"/>
            </p:cNvSpPr>
            <p:nvPr/>
          </p:nvSpPr>
          <p:spPr bwMode="auto">
            <a:xfrm flipV="1">
              <a:off x="1147286" y="-533400"/>
              <a:ext cx="7844314" cy="982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6" name="Line 73"/>
            <p:cNvSpPr>
              <a:spLocks noChangeShapeType="1"/>
            </p:cNvSpPr>
            <p:nvPr/>
          </p:nvSpPr>
          <p:spPr bwMode="auto">
            <a:xfrm flipV="1">
              <a:off x="1680686" y="76200"/>
              <a:ext cx="7844314" cy="982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3" name="Line 73"/>
            <p:cNvSpPr>
              <a:spLocks noChangeShapeType="1"/>
            </p:cNvSpPr>
            <p:nvPr/>
          </p:nvSpPr>
          <p:spPr bwMode="auto">
            <a:xfrm flipV="1">
              <a:off x="-452914" y="-11430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4" name="Line 73"/>
            <p:cNvSpPr>
              <a:spLocks noChangeShapeType="1"/>
            </p:cNvSpPr>
            <p:nvPr/>
          </p:nvSpPr>
          <p:spPr bwMode="auto">
            <a:xfrm flipV="1">
              <a:off x="-990600" y="-17526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5" name="Line 73"/>
            <p:cNvSpPr>
              <a:spLocks noChangeShapeType="1"/>
            </p:cNvSpPr>
            <p:nvPr/>
          </p:nvSpPr>
          <p:spPr bwMode="auto">
            <a:xfrm flipV="1">
              <a:off x="-1519714" y="-23622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9" name="Line 73"/>
            <p:cNvSpPr>
              <a:spLocks noChangeShapeType="1"/>
            </p:cNvSpPr>
            <p:nvPr/>
          </p:nvSpPr>
          <p:spPr bwMode="auto">
            <a:xfrm flipV="1">
              <a:off x="2750661" y="25146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0" name="Line 73"/>
            <p:cNvSpPr>
              <a:spLocks noChangeShapeType="1"/>
            </p:cNvSpPr>
            <p:nvPr/>
          </p:nvSpPr>
          <p:spPr bwMode="auto">
            <a:xfrm flipV="1">
              <a:off x="2212975" y="19050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3" name="Line 73"/>
            <p:cNvSpPr>
              <a:spLocks noChangeShapeType="1"/>
            </p:cNvSpPr>
            <p:nvPr/>
          </p:nvSpPr>
          <p:spPr bwMode="auto">
            <a:xfrm flipV="1">
              <a:off x="612775" y="762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4" name="Line 73"/>
            <p:cNvSpPr>
              <a:spLocks noChangeShapeType="1"/>
            </p:cNvSpPr>
            <p:nvPr/>
          </p:nvSpPr>
          <p:spPr bwMode="auto">
            <a:xfrm flipV="1">
              <a:off x="79375" y="-5334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7" name="Line 73"/>
            <p:cNvSpPr>
              <a:spLocks noChangeShapeType="1"/>
            </p:cNvSpPr>
            <p:nvPr/>
          </p:nvSpPr>
          <p:spPr bwMode="auto">
            <a:xfrm flipV="1">
              <a:off x="3284061" y="31242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8" name="Line 73"/>
            <p:cNvSpPr>
              <a:spLocks noChangeShapeType="1"/>
            </p:cNvSpPr>
            <p:nvPr/>
          </p:nvSpPr>
          <p:spPr bwMode="auto">
            <a:xfrm flipV="1">
              <a:off x="3817461" y="37338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6" name="Line 73"/>
            <p:cNvSpPr>
              <a:spLocks noChangeShapeType="1"/>
            </p:cNvSpPr>
            <p:nvPr/>
          </p:nvSpPr>
          <p:spPr bwMode="auto">
            <a:xfrm flipV="1">
              <a:off x="-2057400" y="-29718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7" name="Line 73"/>
            <p:cNvSpPr>
              <a:spLocks noChangeShapeType="1"/>
            </p:cNvSpPr>
            <p:nvPr/>
          </p:nvSpPr>
          <p:spPr bwMode="auto">
            <a:xfrm flipV="1">
              <a:off x="-2590800" y="-35814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8" name="Line 73"/>
            <p:cNvSpPr>
              <a:spLocks noChangeShapeType="1"/>
            </p:cNvSpPr>
            <p:nvPr/>
          </p:nvSpPr>
          <p:spPr bwMode="auto">
            <a:xfrm flipV="1">
              <a:off x="-3124200" y="-41910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2673350" y="-1676400"/>
            <a:ext cx="14912976" cy="10134600"/>
            <a:chOff x="-2673350" y="-1676400"/>
            <a:chExt cx="14912976" cy="10134600"/>
          </a:xfrm>
        </p:grpSpPr>
        <p:sp>
          <p:nvSpPr>
            <p:cNvPr id="79" name="Line 73"/>
            <p:cNvSpPr>
              <a:spLocks noChangeShapeType="1"/>
            </p:cNvSpPr>
            <p:nvPr/>
          </p:nvSpPr>
          <p:spPr bwMode="auto">
            <a:xfrm>
              <a:off x="6096000" y="-1676400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Line 73"/>
            <p:cNvSpPr>
              <a:spLocks noChangeShapeType="1"/>
            </p:cNvSpPr>
            <p:nvPr/>
          </p:nvSpPr>
          <p:spPr bwMode="auto">
            <a:xfrm>
              <a:off x="4895852" y="-1520952"/>
              <a:ext cx="6353174" cy="723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>
              <a:off x="3657600" y="-1520952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7" name="Line 73"/>
            <p:cNvSpPr>
              <a:spLocks noChangeShapeType="1"/>
            </p:cNvSpPr>
            <p:nvPr/>
          </p:nvSpPr>
          <p:spPr bwMode="auto">
            <a:xfrm>
              <a:off x="-2667000" y="1522476"/>
              <a:ext cx="5932488" cy="6783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8" name="Line 73"/>
            <p:cNvSpPr>
              <a:spLocks noChangeShapeType="1"/>
            </p:cNvSpPr>
            <p:nvPr/>
          </p:nvSpPr>
          <p:spPr bwMode="auto">
            <a:xfrm>
              <a:off x="-1495426" y="1370076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9" name="Line 73"/>
            <p:cNvSpPr>
              <a:spLocks noChangeShapeType="1"/>
            </p:cNvSpPr>
            <p:nvPr/>
          </p:nvSpPr>
          <p:spPr bwMode="auto">
            <a:xfrm>
              <a:off x="-2673350" y="2970276"/>
              <a:ext cx="4806950" cy="5487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Line 73"/>
            <p:cNvSpPr>
              <a:spLocks noChangeShapeType="1"/>
            </p:cNvSpPr>
            <p:nvPr/>
          </p:nvSpPr>
          <p:spPr bwMode="auto">
            <a:xfrm>
              <a:off x="3533774" y="-231648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auto">
            <a:xfrm>
              <a:off x="2333626" y="-76200"/>
              <a:ext cx="6353174" cy="723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-76200" y="76200"/>
              <a:ext cx="5932488" cy="6783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>
              <a:off x="1095374" y="-76200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Line 73"/>
            <p:cNvSpPr>
              <a:spLocks noChangeShapeType="1"/>
            </p:cNvSpPr>
            <p:nvPr/>
          </p:nvSpPr>
          <p:spPr bwMode="auto">
            <a:xfrm>
              <a:off x="-82550" y="1524000"/>
              <a:ext cx="4806950" cy="5487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721938" name="Oval 18"/>
          <p:cNvSpPr>
            <a:spLocks noChangeArrowheads="1"/>
          </p:cNvSpPr>
          <p:nvPr/>
        </p:nvSpPr>
        <p:spPr bwMode="auto">
          <a:xfrm>
            <a:off x="2209800" y="2667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58" name="Oval 38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90" name="Text Box 70"/>
          <p:cNvSpPr txBox="1">
            <a:spLocks noChangeArrowheads="1"/>
          </p:cNvSpPr>
          <p:nvPr/>
        </p:nvSpPr>
        <p:spPr bwMode="auto">
          <a:xfrm>
            <a:off x="1780064" y="2557010"/>
            <a:ext cx="354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baseline="-25000" dirty="0">
                <a:latin typeface="Arial" charset="0"/>
                <a:ea typeface="Arial" charset="0"/>
              </a:rPr>
              <a:t>a1</a:t>
            </a:r>
            <a:endParaRPr lang="en-US" altLang="en-US" b="1" dirty="0">
              <a:latin typeface="Arial" charset="0"/>
              <a:ea typeface="Arial" charset="0"/>
            </a:endParaRPr>
          </a:p>
        </p:txBody>
      </p:sp>
      <p:sp>
        <p:nvSpPr>
          <p:cNvPr id="12295" name="Oval 22"/>
          <p:cNvSpPr>
            <a:spLocks noChangeArrowheads="1"/>
          </p:cNvSpPr>
          <p:nvPr/>
        </p:nvSpPr>
        <p:spPr bwMode="auto">
          <a:xfrm>
            <a:off x="2743200" y="3276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51" name="Oval 31"/>
          <p:cNvSpPr>
            <a:spLocks noChangeArrowheads="1"/>
          </p:cNvSpPr>
          <p:nvPr/>
        </p:nvSpPr>
        <p:spPr bwMode="auto">
          <a:xfrm>
            <a:off x="4419600" y="3733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54" name="Oval 34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299" name="Text Box 62"/>
          <p:cNvSpPr txBox="1">
            <a:spLocks noChangeArrowheads="1"/>
          </p:cNvSpPr>
          <p:nvPr/>
        </p:nvSpPr>
        <p:spPr bwMode="auto">
          <a:xfrm>
            <a:off x="2359762" y="3181290"/>
            <a:ext cx="360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pple Chancery" charset="0"/>
                <a:ea typeface="Apple Chancery" charset="0"/>
                <a:cs typeface="Apple Chancery" charset="0"/>
              </a:rPr>
              <a:t>O</a:t>
            </a:r>
          </a:p>
        </p:txBody>
      </p:sp>
      <p:sp>
        <p:nvSpPr>
          <p:cNvPr id="721941" name="Oval 21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46" name="Oval 26"/>
          <p:cNvSpPr>
            <a:spLocks noChangeArrowheads="1"/>
          </p:cNvSpPr>
          <p:nvPr/>
        </p:nvSpPr>
        <p:spPr bwMode="auto">
          <a:xfrm>
            <a:off x="3886200" y="3124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47" name="Oval 27"/>
          <p:cNvSpPr>
            <a:spLocks noChangeArrowheads="1"/>
          </p:cNvSpPr>
          <p:nvPr/>
        </p:nvSpPr>
        <p:spPr bwMode="auto">
          <a:xfrm>
            <a:off x="3276600" y="388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4" name="Oval 17"/>
          <p:cNvSpPr>
            <a:spLocks noChangeArrowheads="1"/>
          </p:cNvSpPr>
          <p:nvPr/>
        </p:nvSpPr>
        <p:spPr bwMode="auto">
          <a:xfrm>
            <a:off x="2819400" y="1905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5" name="Oval 19"/>
          <p:cNvSpPr>
            <a:spLocks noChangeArrowheads="1"/>
          </p:cNvSpPr>
          <p:nvPr/>
        </p:nvSpPr>
        <p:spPr bwMode="auto">
          <a:xfrm>
            <a:off x="1600200" y="3429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6" name="Oval 20"/>
          <p:cNvSpPr>
            <a:spLocks noChangeArrowheads="1"/>
          </p:cNvSpPr>
          <p:nvPr/>
        </p:nvSpPr>
        <p:spPr bwMode="auto">
          <a:xfrm>
            <a:off x="3962400" y="175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7" name="Oval 23"/>
          <p:cNvSpPr>
            <a:spLocks noChangeArrowheads="1"/>
          </p:cNvSpPr>
          <p:nvPr/>
        </p:nvSpPr>
        <p:spPr bwMode="auto">
          <a:xfrm>
            <a:off x="2133600" y="403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8" name="Oval 24"/>
          <p:cNvSpPr>
            <a:spLocks noChangeArrowheads="1"/>
          </p:cNvSpPr>
          <p:nvPr/>
        </p:nvSpPr>
        <p:spPr bwMode="auto">
          <a:xfrm>
            <a:off x="5105400" y="1600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9" name="Oval 25"/>
          <p:cNvSpPr>
            <a:spLocks noChangeArrowheads="1"/>
          </p:cNvSpPr>
          <p:nvPr/>
        </p:nvSpPr>
        <p:spPr bwMode="auto">
          <a:xfrm>
            <a:off x="4495800" y="2362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0" name="Oval 28"/>
          <p:cNvSpPr>
            <a:spLocks noChangeArrowheads="1"/>
          </p:cNvSpPr>
          <p:nvPr/>
        </p:nvSpPr>
        <p:spPr bwMode="auto">
          <a:xfrm>
            <a:off x="6248400" y="1447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1" name="Oval 29"/>
          <p:cNvSpPr>
            <a:spLocks noChangeArrowheads="1"/>
          </p:cNvSpPr>
          <p:nvPr/>
        </p:nvSpPr>
        <p:spPr bwMode="auto">
          <a:xfrm>
            <a:off x="5638800" y="2209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2" name="Oval 30"/>
          <p:cNvSpPr>
            <a:spLocks noChangeArrowheads="1"/>
          </p:cNvSpPr>
          <p:nvPr/>
        </p:nvSpPr>
        <p:spPr bwMode="auto">
          <a:xfrm>
            <a:off x="5029200" y="2971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3" name="Oval 32"/>
          <p:cNvSpPr>
            <a:spLocks noChangeArrowheads="1"/>
          </p:cNvSpPr>
          <p:nvPr/>
        </p:nvSpPr>
        <p:spPr bwMode="auto">
          <a:xfrm>
            <a:off x="6781800" y="2057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4" name="Oval 33"/>
          <p:cNvSpPr>
            <a:spLocks noChangeArrowheads="1"/>
          </p:cNvSpPr>
          <p:nvPr/>
        </p:nvSpPr>
        <p:spPr bwMode="auto">
          <a:xfrm>
            <a:off x="6172200" y="2819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5" name="Oval 35"/>
          <p:cNvSpPr>
            <a:spLocks noChangeArrowheads="1"/>
          </p:cNvSpPr>
          <p:nvPr/>
        </p:nvSpPr>
        <p:spPr bwMode="auto">
          <a:xfrm>
            <a:off x="7315200" y="2667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6" name="Oval 36"/>
          <p:cNvSpPr>
            <a:spLocks noChangeArrowheads="1"/>
          </p:cNvSpPr>
          <p:nvPr/>
        </p:nvSpPr>
        <p:spPr bwMode="auto">
          <a:xfrm>
            <a:off x="6705600" y="3429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7" name="Oval 37"/>
          <p:cNvSpPr>
            <a:spLocks noChangeArrowheads="1"/>
          </p:cNvSpPr>
          <p:nvPr/>
        </p:nvSpPr>
        <p:spPr bwMode="auto">
          <a:xfrm>
            <a:off x="6096000" y="4191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8" name="Oval 40"/>
          <p:cNvSpPr>
            <a:spLocks noChangeArrowheads="1"/>
          </p:cNvSpPr>
          <p:nvPr/>
        </p:nvSpPr>
        <p:spPr bwMode="auto">
          <a:xfrm>
            <a:off x="2667000" y="4648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3810000" y="4495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30" name="Oval 42"/>
          <p:cNvSpPr>
            <a:spLocks noChangeArrowheads="1"/>
          </p:cNvSpPr>
          <p:nvPr/>
        </p:nvSpPr>
        <p:spPr bwMode="auto">
          <a:xfrm>
            <a:off x="4953000" y="4343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1676400" y="2057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2286000" y="1295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7391400" y="1295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92" name="Line 72"/>
          <p:cNvSpPr>
            <a:spLocks noChangeShapeType="1"/>
          </p:cNvSpPr>
          <p:nvPr/>
        </p:nvSpPr>
        <p:spPr bwMode="auto">
          <a:xfrm flipV="1">
            <a:off x="2851150" y="2667000"/>
            <a:ext cx="511175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21993" name="Line 73"/>
          <p:cNvSpPr>
            <a:spLocks noChangeShapeType="1"/>
          </p:cNvSpPr>
          <p:nvPr/>
        </p:nvSpPr>
        <p:spPr bwMode="auto">
          <a:xfrm flipH="1" flipV="1">
            <a:off x="2285999" y="2819400"/>
            <a:ext cx="508001" cy="53187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21995" name="Text Box 75"/>
          <p:cNvSpPr txBox="1">
            <a:spLocks noChangeArrowheads="1"/>
          </p:cNvSpPr>
          <p:nvPr/>
        </p:nvSpPr>
        <p:spPr bwMode="auto">
          <a:xfrm>
            <a:off x="2944812" y="2362200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baseline="-25000" dirty="0">
                <a:latin typeface="+mj-lt"/>
              </a:rPr>
              <a:t>a2</a:t>
            </a:r>
            <a:endParaRPr lang="en-US" altLang="en-US" b="1" dirty="0">
              <a:latin typeface="+mj-lt"/>
            </a:endParaRPr>
          </a:p>
        </p:txBody>
      </p:sp>
      <p:sp>
        <p:nvSpPr>
          <p:cNvPr id="43" name="Oval 21"/>
          <p:cNvSpPr>
            <a:spLocks noChangeArrowheads="1"/>
          </p:cNvSpPr>
          <p:nvPr/>
        </p:nvSpPr>
        <p:spPr bwMode="auto">
          <a:xfrm>
            <a:off x="1143000" y="1447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609600" y="838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>
            <a:off x="76200" y="22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1752600" y="685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49" name="Oval 17"/>
          <p:cNvSpPr>
            <a:spLocks noChangeArrowheads="1"/>
          </p:cNvSpPr>
          <p:nvPr/>
        </p:nvSpPr>
        <p:spPr bwMode="auto">
          <a:xfrm>
            <a:off x="1219200" y="7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0" name="Oval 19"/>
          <p:cNvSpPr>
            <a:spLocks noChangeArrowheads="1"/>
          </p:cNvSpPr>
          <p:nvPr/>
        </p:nvSpPr>
        <p:spPr bwMode="auto">
          <a:xfrm>
            <a:off x="533400" y="2209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1" name="Oval 23"/>
          <p:cNvSpPr>
            <a:spLocks noChangeArrowheads="1"/>
          </p:cNvSpPr>
          <p:nvPr/>
        </p:nvSpPr>
        <p:spPr bwMode="auto">
          <a:xfrm>
            <a:off x="1066800" y="2819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0" y="1600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6" name="Oval 20"/>
          <p:cNvSpPr>
            <a:spLocks noChangeArrowheads="1"/>
          </p:cNvSpPr>
          <p:nvPr/>
        </p:nvSpPr>
        <p:spPr bwMode="auto">
          <a:xfrm>
            <a:off x="2362200" y="-7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7" name="Oval 25"/>
          <p:cNvSpPr>
            <a:spLocks noChangeArrowheads="1"/>
          </p:cNvSpPr>
          <p:nvPr/>
        </p:nvSpPr>
        <p:spPr bwMode="auto">
          <a:xfrm>
            <a:off x="2895600" y="533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8" name="Oval 30"/>
          <p:cNvSpPr>
            <a:spLocks noChangeArrowheads="1"/>
          </p:cNvSpPr>
          <p:nvPr/>
        </p:nvSpPr>
        <p:spPr bwMode="auto">
          <a:xfrm>
            <a:off x="3429000" y="1143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0" name="Oval 29"/>
          <p:cNvSpPr>
            <a:spLocks noChangeArrowheads="1"/>
          </p:cNvSpPr>
          <p:nvPr/>
        </p:nvSpPr>
        <p:spPr bwMode="auto">
          <a:xfrm>
            <a:off x="4038600" y="381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1" name="Oval 33"/>
          <p:cNvSpPr>
            <a:spLocks noChangeArrowheads="1"/>
          </p:cNvSpPr>
          <p:nvPr/>
        </p:nvSpPr>
        <p:spPr bwMode="auto">
          <a:xfrm>
            <a:off x="4572000" y="990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5" name="Oval 19"/>
          <p:cNvSpPr>
            <a:spLocks noChangeArrowheads="1"/>
          </p:cNvSpPr>
          <p:nvPr/>
        </p:nvSpPr>
        <p:spPr bwMode="auto">
          <a:xfrm>
            <a:off x="3200400" y="5257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6" name="Oval 23"/>
          <p:cNvSpPr>
            <a:spLocks noChangeArrowheads="1"/>
          </p:cNvSpPr>
          <p:nvPr/>
        </p:nvSpPr>
        <p:spPr bwMode="auto">
          <a:xfrm>
            <a:off x="3733800" y="5867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7" name="Oval 40"/>
          <p:cNvSpPr>
            <a:spLocks noChangeArrowheads="1"/>
          </p:cNvSpPr>
          <p:nvPr/>
        </p:nvSpPr>
        <p:spPr bwMode="auto">
          <a:xfrm>
            <a:off x="4267200" y="6477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0" name="Oval 22"/>
          <p:cNvSpPr>
            <a:spLocks noChangeArrowheads="1"/>
          </p:cNvSpPr>
          <p:nvPr/>
        </p:nvSpPr>
        <p:spPr bwMode="auto">
          <a:xfrm>
            <a:off x="4343400" y="5105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1" name="Oval 27"/>
          <p:cNvSpPr>
            <a:spLocks noChangeArrowheads="1"/>
          </p:cNvSpPr>
          <p:nvPr/>
        </p:nvSpPr>
        <p:spPr bwMode="auto">
          <a:xfrm>
            <a:off x="4876800" y="5715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" name="Oval 41"/>
          <p:cNvSpPr>
            <a:spLocks noChangeArrowheads="1"/>
          </p:cNvSpPr>
          <p:nvPr/>
        </p:nvSpPr>
        <p:spPr bwMode="auto">
          <a:xfrm>
            <a:off x="5410200" y="6324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0" name="Oval 19"/>
          <p:cNvSpPr>
            <a:spLocks noChangeArrowheads="1"/>
          </p:cNvSpPr>
          <p:nvPr/>
        </p:nvSpPr>
        <p:spPr bwMode="auto">
          <a:xfrm>
            <a:off x="1524000" y="4800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1" name="Oval 23"/>
          <p:cNvSpPr>
            <a:spLocks noChangeArrowheads="1"/>
          </p:cNvSpPr>
          <p:nvPr/>
        </p:nvSpPr>
        <p:spPr bwMode="auto">
          <a:xfrm>
            <a:off x="2057400" y="5410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2" name="Oval 40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3" name="Oval 19"/>
          <p:cNvSpPr>
            <a:spLocks noChangeArrowheads="1"/>
          </p:cNvSpPr>
          <p:nvPr/>
        </p:nvSpPr>
        <p:spPr bwMode="auto">
          <a:xfrm>
            <a:off x="457200" y="3581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4" name="Oval 23"/>
          <p:cNvSpPr>
            <a:spLocks noChangeArrowheads="1"/>
          </p:cNvSpPr>
          <p:nvPr/>
        </p:nvSpPr>
        <p:spPr bwMode="auto">
          <a:xfrm>
            <a:off x="990600" y="4191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5" name="Oval 19"/>
          <p:cNvSpPr>
            <a:spLocks noChangeArrowheads="1"/>
          </p:cNvSpPr>
          <p:nvPr/>
        </p:nvSpPr>
        <p:spPr bwMode="auto">
          <a:xfrm>
            <a:off x="-76200" y="2971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6" name="Oval 19"/>
          <p:cNvSpPr>
            <a:spLocks noChangeArrowheads="1"/>
          </p:cNvSpPr>
          <p:nvPr/>
        </p:nvSpPr>
        <p:spPr bwMode="auto">
          <a:xfrm>
            <a:off x="3124200" y="6629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9" name="Oval 19"/>
          <p:cNvSpPr>
            <a:spLocks noChangeArrowheads="1"/>
          </p:cNvSpPr>
          <p:nvPr/>
        </p:nvSpPr>
        <p:spPr bwMode="auto">
          <a:xfrm>
            <a:off x="914400" y="556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0" name="Oval 23"/>
          <p:cNvSpPr>
            <a:spLocks noChangeArrowheads="1"/>
          </p:cNvSpPr>
          <p:nvPr/>
        </p:nvSpPr>
        <p:spPr bwMode="auto">
          <a:xfrm>
            <a:off x="1447800" y="6172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1" name="Oval 40"/>
          <p:cNvSpPr>
            <a:spLocks noChangeArrowheads="1"/>
          </p:cNvSpPr>
          <p:nvPr/>
        </p:nvSpPr>
        <p:spPr bwMode="auto">
          <a:xfrm>
            <a:off x="1981200" y="6781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2" name="Oval 19"/>
          <p:cNvSpPr>
            <a:spLocks noChangeArrowheads="1"/>
          </p:cNvSpPr>
          <p:nvPr/>
        </p:nvSpPr>
        <p:spPr bwMode="auto">
          <a:xfrm>
            <a:off x="-152400" y="4343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3" name="Oval 23"/>
          <p:cNvSpPr>
            <a:spLocks noChangeArrowheads="1"/>
          </p:cNvSpPr>
          <p:nvPr/>
        </p:nvSpPr>
        <p:spPr bwMode="auto">
          <a:xfrm>
            <a:off x="381000" y="4953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8" name="Oval 19"/>
          <p:cNvSpPr>
            <a:spLocks noChangeArrowheads="1"/>
          </p:cNvSpPr>
          <p:nvPr/>
        </p:nvSpPr>
        <p:spPr bwMode="auto">
          <a:xfrm>
            <a:off x="304800" y="6324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9" name="Oval 23"/>
          <p:cNvSpPr>
            <a:spLocks noChangeArrowheads="1"/>
          </p:cNvSpPr>
          <p:nvPr/>
        </p:nvSpPr>
        <p:spPr bwMode="auto">
          <a:xfrm>
            <a:off x="838200" y="6934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02" name="Oval 23"/>
          <p:cNvSpPr>
            <a:spLocks noChangeArrowheads="1"/>
          </p:cNvSpPr>
          <p:nvPr/>
        </p:nvSpPr>
        <p:spPr bwMode="auto">
          <a:xfrm>
            <a:off x="-228600" y="5715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06" name="Oval 40"/>
          <p:cNvSpPr>
            <a:spLocks noChangeArrowheads="1"/>
          </p:cNvSpPr>
          <p:nvPr/>
        </p:nvSpPr>
        <p:spPr bwMode="auto">
          <a:xfrm>
            <a:off x="2971800" y="937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0" name="Oval 34"/>
          <p:cNvSpPr>
            <a:spLocks noChangeArrowheads="1"/>
          </p:cNvSpPr>
          <p:nvPr/>
        </p:nvSpPr>
        <p:spPr bwMode="auto">
          <a:xfrm>
            <a:off x="7696200" y="6019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2" name="Oval 25"/>
          <p:cNvSpPr>
            <a:spLocks noChangeArrowheads="1"/>
          </p:cNvSpPr>
          <p:nvPr/>
        </p:nvSpPr>
        <p:spPr bwMode="auto">
          <a:xfrm>
            <a:off x="6629400" y="4800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3" name="Oval 30"/>
          <p:cNvSpPr>
            <a:spLocks noChangeArrowheads="1"/>
          </p:cNvSpPr>
          <p:nvPr/>
        </p:nvSpPr>
        <p:spPr bwMode="auto">
          <a:xfrm>
            <a:off x="7162800" y="5410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4" name="Oval 37"/>
          <p:cNvSpPr>
            <a:spLocks noChangeArrowheads="1"/>
          </p:cNvSpPr>
          <p:nvPr/>
        </p:nvSpPr>
        <p:spPr bwMode="auto">
          <a:xfrm>
            <a:off x="8229600" y="6629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5" name="Oval 31"/>
          <p:cNvSpPr>
            <a:spLocks noChangeArrowheads="1"/>
          </p:cNvSpPr>
          <p:nvPr/>
        </p:nvSpPr>
        <p:spPr bwMode="auto">
          <a:xfrm>
            <a:off x="6553200" y="6172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5486400" y="4953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7" name="Oval 26"/>
          <p:cNvSpPr>
            <a:spLocks noChangeArrowheads="1"/>
          </p:cNvSpPr>
          <p:nvPr/>
        </p:nvSpPr>
        <p:spPr bwMode="auto">
          <a:xfrm>
            <a:off x="6019800" y="556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9" name="Oval 42"/>
          <p:cNvSpPr>
            <a:spLocks noChangeArrowheads="1"/>
          </p:cNvSpPr>
          <p:nvPr/>
        </p:nvSpPr>
        <p:spPr bwMode="auto">
          <a:xfrm>
            <a:off x="7086600" y="6781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0" name="Oval 38"/>
          <p:cNvSpPr>
            <a:spLocks noChangeArrowheads="1"/>
          </p:cNvSpPr>
          <p:nvPr/>
        </p:nvSpPr>
        <p:spPr bwMode="auto">
          <a:xfrm>
            <a:off x="8839200" y="5867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2" name="Oval 33"/>
          <p:cNvSpPr>
            <a:spLocks noChangeArrowheads="1"/>
          </p:cNvSpPr>
          <p:nvPr/>
        </p:nvSpPr>
        <p:spPr bwMode="auto">
          <a:xfrm>
            <a:off x="7772400" y="4648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" name="Oval 36"/>
          <p:cNvSpPr>
            <a:spLocks noChangeArrowheads="1"/>
          </p:cNvSpPr>
          <p:nvPr/>
        </p:nvSpPr>
        <p:spPr bwMode="auto">
          <a:xfrm>
            <a:off x="8305800" y="5257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6" name="Oval 32"/>
          <p:cNvSpPr>
            <a:spLocks noChangeArrowheads="1"/>
          </p:cNvSpPr>
          <p:nvPr/>
        </p:nvSpPr>
        <p:spPr bwMode="auto">
          <a:xfrm>
            <a:off x="7848600" y="3276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7" name="Oval 35"/>
          <p:cNvSpPr>
            <a:spLocks noChangeArrowheads="1"/>
          </p:cNvSpPr>
          <p:nvPr/>
        </p:nvSpPr>
        <p:spPr bwMode="auto">
          <a:xfrm>
            <a:off x="8382000" y="388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9" name="Oval 35"/>
          <p:cNvSpPr>
            <a:spLocks noChangeArrowheads="1"/>
          </p:cNvSpPr>
          <p:nvPr/>
        </p:nvSpPr>
        <p:spPr bwMode="auto">
          <a:xfrm>
            <a:off x="8915400" y="4495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4" name="Oval 28"/>
          <p:cNvSpPr>
            <a:spLocks noChangeArrowheads="1"/>
          </p:cNvSpPr>
          <p:nvPr/>
        </p:nvSpPr>
        <p:spPr bwMode="auto">
          <a:xfrm>
            <a:off x="5181600" y="22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5" name="Oval 32"/>
          <p:cNvSpPr>
            <a:spLocks noChangeArrowheads="1"/>
          </p:cNvSpPr>
          <p:nvPr/>
        </p:nvSpPr>
        <p:spPr bwMode="auto">
          <a:xfrm>
            <a:off x="5715000" y="838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7" name="Oval 28"/>
          <p:cNvSpPr>
            <a:spLocks noChangeArrowheads="1"/>
          </p:cNvSpPr>
          <p:nvPr/>
        </p:nvSpPr>
        <p:spPr bwMode="auto">
          <a:xfrm>
            <a:off x="6858000" y="685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8" name="Oval 32"/>
          <p:cNvSpPr>
            <a:spLocks noChangeArrowheads="1"/>
          </p:cNvSpPr>
          <p:nvPr/>
        </p:nvSpPr>
        <p:spPr bwMode="auto">
          <a:xfrm>
            <a:off x="7391400" y="1295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9" name="Oval 35"/>
          <p:cNvSpPr>
            <a:spLocks noChangeArrowheads="1"/>
          </p:cNvSpPr>
          <p:nvPr/>
        </p:nvSpPr>
        <p:spPr bwMode="auto">
          <a:xfrm>
            <a:off x="7924800" y="1905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0" name="Oval 32"/>
          <p:cNvSpPr>
            <a:spLocks noChangeArrowheads="1"/>
          </p:cNvSpPr>
          <p:nvPr/>
        </p:nvSpPr>
        <p:spPr bwMode="auto">
          <a:xfrm>
            <a:off x="8458200" y="2514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1" name="Oval 35"/>
          <p:cNvSpPr>
            <a:spLocks noChangeArrowheads="1"/>
          </p:cNvSpPr>
          <p:nvPr/>
        </p:nvSpPr>
        <p:spPr bwMode="auto">
          <a:xfrm>
            <a:off x="8991600" y="3124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2" name="Oval 35"/>
          <p:cNvSpPr>
            <a:spLocks noChangeArrowheads="1"/>
          </p:cNvSpPr>
          <p:nvPr/>
        </p:nvSpPr>
        <p:spPr bwMode="auto">
          <a:xfrm>
            <a:off x="9525000" y="3733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4" name="Oval 32"/>
          <p:cNvSpPr>
            <a:spLocks noChangeArrowheads="1"/>
          </p:cNvSpPr>
          <p:nvPr/>
        </p:nvSpPr>
        <p:spPr bwMode="auto">
          <a:xfrm>
            <a:off x="6324600" y="7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5" name="Oval 28"/>
          <p:cNvSpPr>
            <a:spLocks noChangeArrowheads="1"/>
          </p:cNvSpPr>
          <p:nvPr/>
        </p:nvSpPr>
        <p:spPr bwMode="auto">
          <a:xfrm>
            <a:off x="7467600" y="-7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6" name="Oval 32"/>
          <p:cNvSpPr>
            <a:spLocks noChangeArrowheads="1"/>
          </p:cNvSpPr>
          <p:nvPr/>
        </p:nvSpPr>
        <p:spPr bwMode="auto">
          <a:xfrm>
            <a:off x="8001000" y="533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7" name="Oval 35"/>
          <p:cNvSpPr>
            <a:spLocks noChangeArrowheads="1"/>
          </p:cNvSpPr>
          <p:nvPr/>
        </p:nvSpPr>
        <p:spPr bwMode="auto">
          <a:xfrm>
            <a:off x="8534400" y="1143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8" name="Oval 32"/>
          <p:cNvSpPr>
            <a:spLocks noChangeArrowheads="1"/>
          </p:cNvSpPr>
          <p:nvPr/>
        </p:nvSpPr>
        <p:spPr bwMode="auto">
          <a:xfrm>
            <a:off x="9067800" y="175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9" name="Oval 35"/>
          <p:cNvSpPr>
            <a:spLocks noChangeArrowheads="1"/>
          </p:cNvSpPr>
          <p:nvPr/>
        </p:nvSpPr>
        <p:spPr bwMode="auto">
          <a:xfrm>
            <a:off x="9601200" y="2362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52" name="Oval 29"/>
          <p:cNvSpPr>
            <a:spLocks noChangeArrowheads="1"/>
          </p:cNvSpPr>
          <p:nvPr/>
        </p:nvSpPr>
        <p:spPr bwMode="auto">
          <a:xfrm>
            <a:off x="3505200" y="-22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69" name="Oval 32"/>
          <p:cNvSpPr>
            <a:spLocks noChangeArrowheads="1"/>
          </p:cNvSpPr>
          <p:nvPr/>
        </p:nvSpPr>
        <p:spPr bwMode="auto">
          <a:xfrm>
            <a:off x="8610600" y="-22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70" name="Oval 35"/>
          <p:cNvSpPr>
            <a:spLocks noChangeArrowheads="1"/>
          </p:cNvSpPr>
          <p:nvPr/>
        </p:nvSpPr>
        <p:spPr bwMode="auto">
          <a:xfrm>
            <a:off x="9144000" y="381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293" name="Rectangle 6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086600" cy="685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62416"/>
                </a:solidFill>
                <a:latin typeface="Calibri" pitchFamily="34" charset="0"/>
              </a:rPr>
              <a:t>LWE and Lattices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175" name="Oval 24"/>
          <p:cNvSpPr>
            <a:spLocks noChangeArrowheads="1"/>
          </p:cNvSpPr>
          <p:nvPr/>
        </p:nvSpPr>
        <p:spPr bwMode="auto">
          <a:xfrm>
            <a:off x="5105400" y="16002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78" name="Oval 18"/>
          <p:cNvSpPr>
            <a:spLocks noChangeArrowheads="1"/>
          </p:cNvSpPr>
          <p:nvPr/>
        </p:nvSpPr>
        <p:spPr bwMode="auto">
          <a:xfrm>
            <a:off x="2209800" y="26670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79" name="Oval 21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3" name="Text Box 75">
            <a:extLst>
              <a:ext uri="{FF2B5EF4-FFF2-40B4-BE49-F238E27FC236}">
                <a16:creationId xmlns:a16="http://schemas.microsoft.com/office/drawing/2014/main" id="{0DF50419-32CD-864C-9330-204F4BDDB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795" y="985319"/>
            <a:ext cx="12747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baseline="-25000" dirty="0">
                <a:latin typeface="+mj-lt"/>
              </a:rPr>
              <a:t>a1*s1+a2*s2</a:t>
            </a:r>
            <a:endParaRPr lang="en-US" altLang="en-US" sz="2400" b="1" dirty="0">
              <a:latin typeface="+mj-lt"/>
            </a:endParaRPr>
          </a:p>
        </p:txBody>
      </p:sp>
      <p:sp>
        <p:nvSpPr>
          <p:cNvPr id="150" name="Oval 24">
            <a:extLst>
              <a:ext uri="{FF2B5EF4-FFF2-40B4-BE49-F238E27FC236}">
                <a16:creationId xmlns:a16="http://schemas.microsoft.com/office/drawing/2014/main" id="{6514B569-95CF-E945-979D-3147BDA1A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198884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51" name="Text Box 75">
            <a:extLst>
              <a:ext uri="{FF2B5EF4-FFF2-40B4-BE49-F238E27FC236}">
                <a16:creationId xmlns:a16="http://schemas.microsoft.com/office/drawing/2014/main" id="{4039D040-D553-5142-A1FC-94C2AC45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383" y="1594918"/>
            <a:ext cx="1479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baseline="-25000" dirty="0">
                <a:latin typeface="+mj-lt"/>
              </a:rPr>
              <a:t>a1*s1+a2*s2+e</a:t>
            </a:r>
            <a:endParaRPr lang="en-US" altLang="en-US" sz="24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218FFC6-5254-A4B0-3F2B-998441AE0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159" y="6131333"/>
                <a:ext cx="7088215" cy="5646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lattice is a discrete, additive subgroup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endParaRPr kumimoji="0" lang="en-US" sz="280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218FFC6-5254-A4B0-3F2B-998441AE0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6159" y="6131333"/>
                <a:ext cx="7088215" cy="564655"/>
              </a:xfrm>
              <a:prstGeom prst="rect">
                <a:avLst/>
              </a:prstGeom>
              <a:blipFill>
                <a:blip r:embed="rId3"/>
                <a:stretch>
                  <a:fillRect l="-1607" t="-6522" b="-2391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32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90" grpId="0"/>
      <p:bldP spid="721990" grpId="1"/>
      <p:bldP spid="721992" grpId="0" animBg="1"/>
      <p:bldP spid="721993" grpId="0" animBg="1"/>
      <p:bldP spid="721995" grpId="0"/>
      <p:bldP spid="721995" grpId="1"/>
      <p:bldP spid="175" grpId="0" animBg="1"/>
      <p:bldP spid="175" grpId="1" animBg="1"/>
      <p:bldP spid="178" grpId="0" animBg="1"/>
      <p:bldP spid="179" grpId="0" animBg="1"/>
      <p:bldP spid="143" grpId="0"/>
      <p:bldP spid="143" grpId="1"/>
      <p:bldP spid="143" grpId="2"/>
      <p:bldP spid="150" grpId="0" animBg="1"/>
      <p:bldP spid="151" grpId="0"/>
      <p:bldP spid="15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2: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Lattice Reduction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2241C-BAA2-B542-A637-65086997E5A1}"/>
              </a:ext>
            </a:extLst>
          </p:cNvPr>
          <p:cNvSpPr txBox="1"/>
          <p:nvPr/>
        </p:nvSpPr>
        <p:spPr>
          <a:xfrm>
            <a:off x="5852160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512CBC-3B09-CEAD-CA0C-EC10BF4E1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014335"/>
            <a:ext cx="7600816" cy="70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Lenstra-Lenstra-Lovasz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(LLL) Algorithm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F74113-95BE-EF0A-014D-2193EEF10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874" y="1628800"/>
                <a:ext cx="7579566" cy="2386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b="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Say </a:t>
                </a:r>
                <a14:m>
                  <m:oMath xmlns:m="http://schemas.openxmlformats.org/officeDocument/2006/math"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kumimoji="0" lang="en-US" sz="280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8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kumimoji="0" lang="en-US" sz="2800" i="1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for a constant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&gt;0</m:t>
                    </m:r>
                  </m:oMath>
                </a14:m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28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LLL solves LWE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𝑂</m:t>
                            </m:r>
                          </m:e>
                        </m:acc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1−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𝜀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sup>
                    </m:sSup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e>
                        </m:func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. </m:t>
                    </m:r>
                  </m:oMath>
                </a14:m>
                <a:endParaRPr lang="en-US" sz="2800" b="0" dirty="0">
                  <a:solidFill>
                    <a:srgbClr val="000000"/>
                  </a:solidFill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This is</a:t>
                </a: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polynomial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</m:func>
                  </m:oMath>
                </a14:m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when</a:t>
                </a:r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Ω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F74113-95BE-EF0A-014D-2193EEF10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8874" y="1628800"/>
                <a:ext cx="7579566" cy="2386177"/>
              </a:xfrm>
              <a:prstGeom prst="rect">
                <a:avLst/>
              </a:prstGeom>
              <a:blipFill>
                <a:blip r:embed="rId3"/>
                <a:stretch>
                  <a:fillRect l="-18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C84C010-D75D-368A-FB07-94E6356E9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33724"/>
            <a:ext cx="3656424" cy="246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94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Setting Parameters</a:t>
            </a:r>
            <a:endParaRPr lang="en-US" sz="4800" b="1" i="1" dirty="0">
              <a:solidFill>
                <a:srgbClr val="762416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32349D-C1C3-C944-AEA7-22BC2E46F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632" y="1268760"/>
            <a:ext cx="6696744" cy="7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Cryptanalysis over three decades suggests we are safe with the following parameters: 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114383-1051-ED42-A693-17A025743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3648" y="2060848"/>
                <a:ext cx="6552728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security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parameter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(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≈1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−10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K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114383-1051-ED42-A693-17A025743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2060848"/>
                <a:ext cx="6552728" cy="7591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29C7DD8-1660-B945-8E62-AF8EC463C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104" y="2819951"/>
                <a:ext cx="6552728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arbitrary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poly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in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29C7DD8-1660-B945-8E62-AF8EC463C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104" y="2819951"/>
                <a:ext cx="6552728" cy="759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723197-42CF-C44C-A9AA-6D613BB07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579054"/>
                <a:ext cx="6552728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small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poly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in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say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kumimoji="0" lang="en-US" sz="28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28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</m:rad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723197-42CF-C44C-A9AA-6D613BB07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579054"/>
                <a:ext cx="6552728" cy="759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FBC830-9E26-6E4B-829B-E99AF44FB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5696" y="4365104"/>
                <a:ext cx="7079704" cy="1335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poly</m:t>
                    </m:r>
                    <m: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in</m:t>
                    </m:r>
                    <m: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larger than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and could be 	</a:t>
                </a:r>
                <a:b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as large as sub-exponential</a:t>
                </a:r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8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kumimoji="0" lang="en-US" sz="2800" i="1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800" b="0" i="1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0.99</m:t>
                            </m:r>
                          </m:sup>
                        </m:sSup>
                      </m:sup>
                    </m:sSup>
                  </m:oMath>
                </a14:m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FBC830-9E26-6E4B-829B-E99AF44FB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4365104"/>
                <a:ext cx="7079704" cy="1335167"/>
              </a:xfrm>
              <a:prstGeom prst="rect">
                <a:avLst/>
              </a:prstGeom>
              <a:blipFill>
                <a:blip r:embed="rId6"/>
                <a:stretch>
                  <a:fillRect l="-3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38C71CD-0DF9-314B-BB27-15535624B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912" y="5654289"/>
            <a:ext cx="6696744" cy="7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from quantum computers, AFAWK!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E32171-9D59-B84E-92F0-A6666794EE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/>
        </p:blipFill>
        <p:spPr>
          <a:xfrm>
            <a:off x="7344308" y="5461600"/>
            <a:ext cx="1224136" cy="11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3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Decisional LWE</a:t>
            </a:r>
            <a:endParaRPr lang="en-US" sz="4800" b="1" i="1" dirty="0">
              <a:solidFill>
                <a:srgbClr val="762416"/>
              </a:solidFill>
              <a:latin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640C1-50BA-1144-B32A-5B3E226E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11" y="6002744"/>
            <a:ext cx="8342337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Theorem: “Decisional LWE is as hard as LWE”.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2A22C-6C31-E241-986B-1B7FED0D0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42" y="1268760"/>
            <a:ext cx="6855210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distinguish between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8A50EA-A7AF-2B42-A968-F8482C63867C}"/>
              </a:ext>
            </a:extLst>
          </p:cNvPr>
          <p:cNvGrpSpPr/>
          <p:nvPr/>
        </p:nvGrpSpPr>
        <p:grpSpPr>
          <a:xfrm>
            <a:off x="885142" y="2001015"/>
            <a:ext cx="5129394" cy="1532761"/>
            <a:chOff x="3131840" y="1841366"/>
            <a:chExt cx="5129394" cy="153276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F872D4-D092-8144-B1CE-F20B750061CA}"/>
                </a:ext>
              </a:extLst>
            </p:cNvPr>
            <p:cNvSpPr/>
            <p:nvPr/>
          </p:nvSpPr>
          <p:spPr>
            <a:xfrm>
              <a:off x="5148064" y="1841366"/>
              <a:ext cx="151216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A0C3EE-E481-4D49-8716-55787B73BEF0}"/>
                </a:ext>
              </a:extLst>
            </p:cNvPr>
            <p:cNvSpPr/>
            <p:nvPr/>
          </p:nvSpPr>
          <p:spPr>
            <a:xfrm>
              <a:off x="3131840" y="1841366"/>
              <a:ext cx="151216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75649E-9CF6-234C-8CBE-5C988FF41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736" y="2348880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1DF4A0-7F58-1044-A150-A23F42DEB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616" y="2420888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001868-8C83-5E40-A412-3985D8F18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124" y="2382550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EBE0B8-974A-6B46-BFFF-C4005B856472}"/>
                </a:ext>
              </a:extLst>
            </p:cNvPr>
            <p:cNvSpPr/>
            <p:nvPr/>
          </p:nvSpPr>
          <p:spPr>
            <a:xfrm>
              <a:off x="6743664" y="1923746"/>
              <a:ext cx="456628" cy="11452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CA554-CE57-E34D-9C8C-ED4DC8044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2542" y="2204864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A9C6B5-5602-504D-AD50-7062EA6D1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2008" y="2479068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B43295-82FC-BF4A-9C66-E333C1AA35FA}"/>
                </a:ext>
              </a:extLst>
            </p:cNvPr>
            <p:cNvSpPr/>
            <p:nvPr/>
          </p:nvSpPr>
          <p:spPr>
            <a:xfrm>
              <a:off x="7740352" y="1841366"/>
              <a:ext cx="456628" cy="153276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97486A-026F-AB47-9398-8E7923665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186" y="2348880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8F5D4AE-E18E-734C-A1BC-927CA222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367" y="2472449"/>
            <a:ext cx="79208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BB74B-3E4E-1E42-9B30-86440FF36EC8}"/>
              </a:ext>
            </a:extLst>
          </p:cNvPr>
          <p:cNvGrpSpPr/>
          <p:nvPr/>
        </p:nvGrpSpPr>
        <p:grpSpPr>
          <a:xfrm>
            <a:off x="870302" y="3890461"/>
            <a:ext cx="2627842" cy="1532761"/>
            <a:chOff x="3131840" y="1841366"/>
            <a:chExt cx="2627842" cy="153276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D8B447-83A1-B640-99E7-32C482DE0DA1}"/>
                </a:ext>
              </a:extLst>
            </p:cNvPr>
            <p:cNvSpPr/>
            <p:nvPr/>
          </p:nvSpPr>
          <p:spPr>
            <a:xfrm>
              <a:off x="3131840" y="1841366"/>
              <a:ext cx="151216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9DD1E7-AE7E-3044-8744-678EB1C44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736" y="2348880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07266C-AAAE-A844-9598-45D9DF49B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616" y="2420888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9B1405-B90F-2944-AC07-79C3858BFCC7}"/>
                </a:ext>
              </a:extLst>
            </p:cNvPr>
            <p:cNvSpPr/>
            <p:nvPr/>
          </p:nvSpPr>
          <p:spPr>
            <a:xfrm>
              <a:off x="5238800" y="1841366"/>
              <a:ext cx="45662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00728C-93F6-9B4A-8A69-5C239B58A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7634" y="2348880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762416"/>
                </a:solidFill>
              </a:rPr>
              <a:t>Why Lattice-based Crypto?</a:t>
            </a:r>
          </a:p>
        </p:txBody>
      </p:sp>
      <p:sp>
        <p:nvSpPr>
          <p:cNvPr id="1056817" name="Text Box 49"/>
          <p:cNvSpPr txBox="1">
            <a:spLocks noChangeArrowheads="1"/>
          </p:cNvSpPr>
          <p:nvPr/>
        </p:nvSpPr>
        <p:spPr bwMode="auto">
          <a:xfrm>
            <a:off x="1676400" y="1600200"/>
            <a:ext cx="510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2800" b="1" dirty="0">
                <a:latin typeface="+mj-lt"/>
              </a:rPr>
              <a:t>Exponentially Hard</a:t>
            </a: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019800" y="17224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(so far)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345D0C-6D7F-45DE-A001-12AFBA0C06FB}"/>
              </a:ext>
            </a:extLst>
          </p:cNvPr>
          <p:cNvSpPr/>
          <p:nvPr/>
        </p:nvSpPr>
        <p:spPr>
          <a:xfrm rot="16200000" flipH="1">
            <a:off x="190500" y="2659063"/>
            <a:ext cx="2362200" cy="1524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6">
                <a:extLst>
                  <a:ext uri="{FF2B5EF4-FFF2-40B4-BE49-F238E27FC236}">
                    <a16:creationId xmlns:a16="http://schemas.microsoft.com/office/drawing/2014/main" id="{9E29C938-C591-1B15-C2AC-933F809CE0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1720" y="2484437"/>
                <a:ext cx="6863680" cy="1298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FF00"/>
                  </a:buClr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latin typeface="+mj-lt"/>
                  </a:rPr>
                  <a:t>While factoring and discrete log can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ctrlPr>
                              <a:rPr lang="en-US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altLang="en-US" sz="24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altLang="en-US" sz="2400" dirty="0">
                    <a:latin typeface="+mj-lt"/>
                  </a:rPr>
                  <a:t> for problems of size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latin typeface="+mj-lt"/>
                  </a:rPr>
                  <a:t>, the best algorithms for lattice-based crypto run in time nearly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 Box 36">
                <a:extLst>
                  <a:ext uri="{FF2B5EF4-FFF2-40B4-BE49-F238E27FC236}">
                    <a16:creationId xmlns:a16="http://schemas.microsoft.com/office/drawing/2014/main" id="{9E29C938-C591-1B15-C2AC-933F809CE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2484437"/>
                <a:ext cx="6863680" cy="1298882"/>
              </a:xfrm>
              <a:prstGeom prst="rect">
                <a:avLst/>
              </a:prstGeom>
              <a:blipFill>
                <a:blip r:embed="rId3"/>
                <a:stretch>
                  <a:fillRect l="-1292" t="-3846" r="-1107" b="-67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85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Information-Computation Gap</a:t>
            </a:r>
            <a:endParaRPr lang="en-US" sz="4800" b="1" i="1" dirty="0">
              <a:solidFill>
                <a:srgbClr val="762416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F9CFB62-B7B0-0B10-DEA6-007D558BF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430" y="1279060"/>
                <a:ext cx="6552728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b="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Fix </a:t>
                </a:r>
                <a14:m>
                  <m:oMath xmlns:m="http://schemas.openxmlformats.org/officeDocument/2006/math"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F9CFB62-B7B0-0B10-DEA6-007D558BF5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430" y="1279060"/>
                <a:ext cx="6552728" cy="759103"/>
              </a:xfrm>
              <a:prstGeom prst="rect">
                <a:avLst/>
              </a:prstGeom>
              <a:blipFill>
                <a:blip r:embed="rId3"/>
                <a:stretch>
                  <a:fillRect l="-1934" b="-6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Arrow 21">
            <a:extLst>
              <a:ext uri="{FF2B5EF4-FFF2-40B4-BE49-F238E27FC236}">
                <a16:creationId xmlns:a16="http://schemas.microsoft.com/office/drawing/2014/main" id="{998C4DC6-F959-30B9-60CC-7F4A1C7411B8}"/>
              </a:ext>
            </a:extLst>
          </p:cNvPr>
          <p:cNvSpPr/>
          <p:nvPr/>
        </p:nvSpPr>
        <p:spPr>
          <a:xfrm>
            <a:off x="323528" y="2780927"/>
            <a:ext cx="8625954" cy="252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6C862A-5D55-8E72-1EBF-ECED6B389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518" y="2116310"/>
            <a:ext cx="6552728" cy="7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(Search) LWE: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C985F95-6568-51B8-0AE6-FAC89214F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504" y="3101945"/>
                <a:ext cx="1273980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kumimoji="0" lang="en-US" sz="24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kumimoji="0" lang="en-US" sz="24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C985F95-6568-51B8-0AE6-FAC89214F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101945"/>
                <a:ext cx="1273980" cy="759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F2D1408F-FEE9-E1F1-2CC3-F6605C40F14E}"/>
              </a:ext>
            </a:extLst>
          </p:cNvPr>
          <p:cNvSpPr/>
          <p:nvPr/>
        </p:nvSpPr>
        <p:spPr>
          <a:xfrm>
            <a:off x="323528" y="2852936"/>
            <a:ext cx="144016" cy="3220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892989A-647D-EE20-F7D7-5E9D519DB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315" y="4967211"/>
                <a:ext cx="3384376" cy="1191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4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Information-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theoretically impossible to recover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kumimoji="0" lang="en-US" sz="24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892989A-647D-EE20-F7D7-5E9D519DB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315" y="4967211"/>
                <a:ext cx="3384376" cy="1191151"/>
              </a:xfrm>
              <a:prstGeom prst="rect">
                <a:avLst/>
              </a:prstGeom>
              <a:blipFill>
                <a:blip r:embed="rId5"/>
                <a:stretch>
                  <a:fillRect l="-2996" r="-22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614F921-9D92-C99C-96E5-28149070F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893" y="3429000"/>
                <a:ext cx="3734286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kumimoji="0" lang="en-US" sz="24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f>
                        <m:fPr>
                          <m:ctrlPr>
                            <a:rPr kumimoji="0" lang="en-US" sz="24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  <m:r>
                            <a:rPr kumimoji="0" lang="en-US" sz="2400" b="1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kumimoji="0" lang="en-US" sz="24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(1−</m:t>
                          </m:r>
                          <m:func>
                            <m:funcPr>
                              <m:ctrlPr>
                                <a:rPr kumimoji="0" lang="en-US" sz="2400" b="0" i="1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𝐵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𝑞</m:t>
                                      </m:r>
                                    </m:e>
                                  </m:func>
                                </m:den>
                              </m:f>
                            </m:fName>
                            <m:e>
                              <m:r>
                                <a:rPr kumimoji="0" lang="en-US" sz="2400" b="0" i="1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24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614F921-9D92-C99C-96E5-28149070F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6893" y="3429000"/>
                <a:ext cx="3734286" cy="759103"/>
              </a:xfrm>
              <a:prstGeom prst="rect">
                <a:avLst/>
              </a:prstGeom>
              <a:blipFill>
                <a:blip r:embed="rId6"/>
                <a:stretch>
                  <a:fillRect t="-33333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2F897650-39E7-1A46-EA85-152253338ED6}"/>
              </a:ext>
            </a:extLst>
          </p:cNvPr>
          <p:cNvSpPr/>
          <p:nvPr/>
        </p:nvSpPr>
        <p:spPr>
          <a:xfrm>
            <a:off x="3916683" y="2817294"/>
            <a:ext cx="144016" cy="3220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98927068-468A-D111-C79F-9DC18253EBDE}"/>
              </a:ext>
            </a:extLst>
          </p:cNvPr>
          <p:cNvSpPr/>
          <p:nvPr/>
        </p:nvSpPr>
        <p:spPr>
          <a:xfrm rot="16200000">
            <a:off x="1993647" y="2763503"/>
            <a:ext cx="477028" cy="373428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DD16AF3E-6D31-D921-5CCC-56FF658B198C}"/>
              </a:ext>
            </a:extLst>
          </p:cNvPr>
          <p:cNvSpPr/>
          <p:nvPr/>
        </p:nvSpPr>
        <p:spPr>
          <a:xfrm rot="16200000">
            <a:off x="5701638" y="2946404"/>
            <a:ext cx="477028" cy="338437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32F9F63-C83A-A5C0-6754-2D9C425BE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304" y="4958791"/>
                <a:ext cx="3824584" cy="1191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US" sz="24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uniquely determined given </a:t>
                </a:r>
                <a14:m>
                  <m:oMath xmlns:m="http://schemas.openxmlformats.org/officeDocument/2006/math"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𝐴𝑠</m:t>
                    </m:r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0" lang="en-US" sz="24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computationally hard to recover</a:t>
                </a:r>
                <a:r>
                  <a:rPr kumimoji="0" lang="en-US" sz="24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32F9F63-C83A-A5C0-6754-2D9C425BE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9304" y="4958791"/>
                <a:ext cx="3824584" cy="1191151"/>
              </a:xfrm>
              <a:prstGeom prst="rect">
                <a:avLst/>
              </a:prstGeom>
              <a:blipFill>
                <a:blip r:embed="rId7"/>
                <a:stretch>
                  <a:fillRect l="-2318" t="-3158" r="-2649" b="-10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1E5C0C7-D565-CB42-6AAE-CB3FB5335D79}"/>
              </a:ext>
            </a:extLst>
          </p:cNvPr>
          <p:cNvSpPr/>
          <p:nvPr/>
        </p:nvSpPr>
        <p:spPr>
          <a:xfrm>
            <a:off x="7835752" y="2817294"/>
            <a:ext cx="144016" cy="3220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A587B9C-9B90-90F0-4553-86414ED21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8274" y="2999029"/>
                <a:ext cx="3734286" cy="12940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kumimoji="0" lang="en-US" sz="24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sSup>
                        <m:sSupPr>
                          <m:ctrlPr>
                            <a:rPr kumimoji="0" lang="en-US" sz="24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1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400" b="0" i="1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2400" b="1" i="1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kumimoji="0" lang="en-US" sz="2400" b="0" i="1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kumimoji="0" lang="en-US" sz="2400" b="0" i="1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kumimoji="0" lang="en-US" sz="2400" b="0" i="1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400" b="0" i="1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𝑞</m:t>
                                      </m:r>
                                    </m:num>
                                    <m:den>
                                      <m:r>
                                        <a:rPr kumimoji="0" lang="en-US" sz="2400" b="0" i="1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  <m:r>
                                        <a:rPr kumimoji="0" lang="en-US" sz="2400" b="0" i="1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𝐵</m:t>
                                      </m:r>
                                      <m:r>
                                        <a:rPr kumimoji="0" lang="en-US" sz="2400" b="0" i="1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  <m:r>
                                    <a:rPr kumimoji="0" lang="en-US" sz="2400" b="0" i="1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sup>
                      </m:sSup>
                    </m:oMath>
                  </m:oMathPara>
                </a14:m>
                <a:endParaRPr kumimoji="0" lang="en-US" sz="24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A587B9C-9B90-90F0-4553-86414ED21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8274" y="2999029"/>
                <a:ext cx="3734286" cy="12940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0583CA9-42A5-4592-C667-F6B0BD745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094" y="2342280"/>
            <a:ext cx="907347" cy="42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4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easy</a:t>
            </a:r>
          </a:p>
        </p:txBody>
      </p:sp>
    </p:spTree>
    <p:extLst>
      <p:ext uri="{BB962C8B-B14F-4D97-AF65-F5344CB8AC3E}">
        <p14:creationId xmlns:p14="http://schemas.microsoft.com/office/powerpoint/2010/main" val="2396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8" grpId="0"/>
      <p:bldP spid="30" grpId="0"/>
      <p:bldP spid="31" grpId="0" animBg="1"/>
      <p:bldP spid="2" grpId="0" animBg="1"/>
      <p:bldP spid="3" grpId="0" animBg="1"/>
      <p:bldP spid="4" grpId="0"/>
      <p:bldP spid="6" grpId="0" animBg="1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Calibri" pitchFamily="34" charset="0"/>
              </a:rPr>
              <a:t>OWF and PRG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09706" y="1690255"/>
            <a:ext cx="4590047" cy="938626"/>
            <a:chOff x="-812990" y="4944212"/>
            <a:chExt cx="4590047" cy="938626"/>
          </a:xfrm>
        </p:grpSpPr>
        <p:sp>
          <p:nvSpPr>
            <p:cNvPr id="28" name="Rounded Rectangle 27"/>
            <p:cNvSpPr/>
            <p:nvPr/>
          </p:nvSpPr>
          <p:spPr>
            <a:xfrm>
              <a:off x="-812990" y="4944212"/>
              <a:ext cx="4243494" cy="93862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-566343" y="5021176"/>
              <a:ext cx="4343400" cy="726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</a:t>
              </a:r>
              <a:r>
                <a:rPr kumimoji="0" lang="en-US" sz="36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(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s,e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) =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As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+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04800" y="3789040"/>
            <a:ext cx="89916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is a one-way function (assuming LWE)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is a pseudo-random generator (decisional LWE)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en-US" sz="2800" baseline="-25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 also a trapdoor function… (this is not obvious and we won’t see how in this class)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69B38C-1641-DB40-97A1-1160811F0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779" y="3227303"/>
                <a:ext cx="4610100" cy="457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kumimoji="0" 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</a:rPr>
                      <m:t>𝒆</m:t>
                    </m:r>
                    <m:sSubSup>
                      <m:sSubSup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: random “small” error vector)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69B38C-1641-DB40-97A1-1160811F0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2779" y="3227303"/>
                <a:ext cx="4610100" cy="4571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431E64-3AAC-1F49-9CD5-E855A7A2F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7765" y="2795136"/>
                <a:ext cx="4332174" cy="457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(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𝑛𝑋𝑚</m:t>
                        </m:r>
                      </m:sup>
                    </m:sSubSup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s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random “small” secret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vector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431E64-3AAC-1F49-9CD5-E855A7A2F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7765" y="2795136"/>
                <a:ext cx="4332174" cy="457199"/>
              </a:xfrm>
              <a:prstGeom prst="rect">
                <a:avLst/>
              </a:prstGeom>
              <a:blipFill>
                <a:blip r:embed="rId5"/>
                <a:stretch>
                  <a:fillRect l="-585" t="-18919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2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Basic (Secret-key)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061369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= Uniformly random vector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𝑞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061369"/>
                <a:ext cx="8458200" cy="571500"/>
              </a:xfrm>
              <a:prstGeom prst="rect">
                <a:avLst/>
              </a:prstGeom>
              <a:blipFill rotWithShape="0">
                <a:blip r:embed="rId3"/>
                <a:stretch>
                  <a:fillRect l="-937" t="-202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514600"/>
                <a:ext cx="8458200" cy="2209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Encryption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Enc</a:t>
                </a:r>
                <a:r>
                  <a:rPr kumimoji="0" lang="en-US" sz="24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):  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//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 {0,1}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Sample uniformly random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𝑞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, “small” noise e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Symbol" pitchFamily="18" charset="2"/>
                      </a:rPr>
                      <m:t>𝑍</m:t>
                    </m:r>
                  </m:oMath>
                </a14:m>
                <a:b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  <a:p>
                <a:pPr lvl="1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The ciphertext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, b =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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a, s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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+ e +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𝑞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/2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)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514600"/>
                <a:ext cx="8458200" cy="2209800"/>
              </a:xfrm>
              <a:prstGeom prst="rect">
                <a:avLst/>
              </a:prstGeom>
              <a:blipFill>
                <a:blip r:embed="rId4"/>
                <a:stretch>
                  <a:fillRect l="-10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905000"/>
            <a:ext cx="83058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55976" y="1524000"/>
            <a:ext cx="478643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 = security parameter, q = “small” modulus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5143500"/>
            <a:ext cx="8458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Decryption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): Output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Round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 −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a, 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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mod q)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295400" y="6096000"/>
            <a:ext cx="541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// correctness as long as |e| &lt; q/4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ADFD7-AEDE-494D-8E6B-44C5ACC1DA5D}"/>
              </a:ext>
            </a:extLst>
          </p:cNvPr>
          <p:cNvSpPr/>
          <p:nvPr/>
        </p:nvSpPr>
        <p:spPr>
          <a:xfrm>
            <a:off x="6705600" y="4149080"/>
            <a:ext cx="6747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AA9D7A-7585-1C41-A5EE-070FF2CA6715}"/>
              </a:ext>
            </a:extLst>
          </p:cNvPr>
          <p:cNvSpPr/>
          <p:nvPr/>
        </p:nvSpPr>
        <p:spPr>
          <a:xfrm>
            <a:off x="4852786" y="5445224"/>
            <a:ext cx="123138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Basic (Secret-key) Encryption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F98FE-ECB9-374F-A6C3-A3539B595187}"/>
              </a:ext>
            </a:extLst>
          </p:cNvPr>
          <p:cNvSpPr/>
          <p:nvPr/>
        </p:nvSpPr>
        <p:spPr>
          <a:xfrm>
            <a:off x="4334644" y="5399088"/>
            <a:ext cx="1173460" cy="453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3A8DF-230B-CB44-84C9-61A2B7FDF455}"/>
              </a:ext>
            </a:extLst>
          </p:cNvPr>
          <p:cNvSpPr/>
          <p:nvPr/>
        </p:nvSpPr>
        <p:spPr>
          <a:xfrm>
            <a:off x="558964" y="1992283"/>
            <a:ext cx="8822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This scheme is additively homomorphic.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57BA6F-B9A8-2A44-BE1A-B26239B6ACA3}"/>
                  </a:ext>
                </a:extLst>
              </p:cNvPr>
              <p:cNvSpPr/>
              <p:nvPr/>
            </p:nvSpPr>
            <p:spPr>
              <a:xfrm>
                <a:off x="760881" y="3259425"/>
                <a:ext cx="39218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b = 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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a, s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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 e +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57BA6F-B9A8-2A44-BE1A-B26239B6A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81" y="3259425"/>
                <a:ext cx="3921843" cy="523220"/>
              </a:xfrm>
              <a:prstGeom prst="rect">
                <a:avLst/>
              </a:prstGeom>
              <a:blipFill>
                <a:blip r:embed="rId3"/>
                <a:stretch>
                  <a:fillRect t="-11905" r="-194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670EEF-4E13-A747-A16E-9420D9096E9B}"/>
                  </a:ext>
                </a:extLst>
              </p:cNvPr>
              <p:cNvSpPr/>
              <p:nvPr/>
            </p:nvSpPr>
            <p:spPr>
              <a:xfrm>
                <a:off x="760881" y="4028198"/>
                <a:ext cx="45389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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s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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 e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670EEF-4E13-A747-A16E-9420D9096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81" y="4028198"/>
                <a:ext cx="4538999" cy="523220"/>
              </a:xfrm>
              <a:prstGeom prst="rect">
                <a:avLst/>
              </a:prstGeom>
              <a:blipFill>
                <a:blip r:embed="rId4"/>
                <a:stretch>
                  <a:fillRect l="-560" t="-9524" r="-168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6F744A-8AEA-A24C-AD9A-510CCB21637D}"/>
              </a:ext>
            </a:extLst>
          </p:cNvPr>
          <p:cNvCxnSpPr>
            <a:cxnSpLocks/>
          </p:cNvCxnSpPr>
          <p:nvPr/>
        </p:nvCxnSpPr>
        <p:spPr>
          <a:xfrm>
            <a:off x="467544" y="4725144"/>
            <a:ext cx="8409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3BADE2-F51C-7A4C-9C48-C84FBA1337F0}"/>
                  </a:ext>
                </a:extLst>
              </p:cNvPr>
              <p:cNvSpPr/>
              <p:nvPr/>
            </p:nvSpPr>
            <p:spPr>
              <a:xfrm>
                <a:off x="753668" y="5016265"/>
                <a:ext cx="28574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b+ 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3BADE2-F51C-7A4C-9C48-C84FBA133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68" y="5016265"/>
                <a:ext cx="2857449" cy="523220"/>
              </a:xfrm>
              <a:prstGeom prst="rect">
                <a:avLst/>
              </a:prstGeom>
              <a:blipFill>
                <a:blip r:embed="rId5"/>
                <a:stretch>
                  <a:fillRect t="-11905" r="-354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9C890C-F035-5043-AE52-9F511826A375}"/>
                  </a:ext>
                </a:extLst>
              </p:cNvPr>
              <p:cNvSpPr/>
              <p:nvPr/>
            </p:nvSpPr>
            <p:spPr>
              <a:xfrm>
                <a:off x="4947070" y="3274941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9C890C-F035-5043-AE52-9F511826A3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070" y="3274941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E1AFC3-461D-7340-9174-734B73328F0D}"/>
                  </a:ext>
                </a:extLst>
              </p:cNvPr>
              <p:cNvSpPr/>
              <p:nvPr/>
            </p:nvSpPr>
            <p:spPr>
              <a:xfrm>
                <a:off x="755576" y="5877272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words: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an encryption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2800" dirty="0">
                    <a:solidFill>
                      <a:srgbClr val="0000FF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′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(mod 2)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E1AFC3-461D-7340-9174-734B73328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877272"/>
                <a:ext cx="8822144" cy="523220"/>
              </a:xfrm>
              <a:prstGeom prst="rect">
                <a:avLst/>
              </a:prstGeom>
              <a:blipFill>
                <a:blip r:embed="rId7"/>
                <a:stretch>
                  <a:fillRect l="-1293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38A6D59-E853-5948-98A4-B414770C8B38}"/>
              </a:ext>
            </a:extLst>
          </p:cNvPr>
          <p:cNvSpPr/>
          <p:nvPr/>
        </p:nvSpPr>
        <p:spPr>
          <a:xfrm>
            <a:off x="6732240" y="3306789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Enc</a:t>
            </a:r>
            <a:r>
              <a:rPr lang="en-US" b="1" baseline="-25000" dirty="0" err="1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(m)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E7021C-CE67-FD48-86DA-8C8E7938DCCA}"/>
              </a:ext>
            </a:extLst>
          </p:cNvPr>
          <p:cNvSpPr/>
          <p:nvPr/>
        </p:nvSpPr>
        <p:spPr>
          <a:xfrm>
            <a:off x="6755056" y="4042978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Enc</a:t>
            </a:r>
            <a:r>
              <a:rPr lang="en-US" b="1" baseline="-25000" dirty="0" err="1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(m’) 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2419CF-FB47-9F4A-92AA-D426380A4644}"/>
              </a:ext>
            </a:extLst>
          </p:cNvPr>
          <p:cNvCxnSpPr/>
          <p:nvPr/>
        </p:nvCxnSpPr>
        <p:spPr>
          <a:xfrm flipH="1">
            <a:off x="4921374" y="3490873"/>
            <a:ext cx="1666850" cy="82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F09858-6027-5B46-B217-2F2A163C6FEC}"/>
              </a:ext>
            </a:extLst>
          </p:cNvPr>
          <p:cNvCxnSpPr>
            <a:cxnSpLocks/>
          </p:cNvCxnSpPr>
          <p:nvPr/>
        </p:nvCxnSpPr>
        <p:spPr>
          <a:xfrm flipH="1">
            <a:off x="5293212" y="4227644"/>
            <a:ext cx="1295012" cy="41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6CDB93F-DC21-9349-BCA5-0AA7D062CC7E}"/>
                  </a:ext>
                </a:extLst>
              </p:cNvPr>
              <p:cNvSpPr/>
              <p:nvPr/>
            </p:nvSpPr>
            <p:spPr>
              <a:xfrm>
                <a:off x="760881" y="4988758"/>
                <a:ext cx="73622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b+ 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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 +a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s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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 (</a:t>
                </a:r>
                <a:r>
                  <a:rPr lang="en-US" sz="24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e+e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+ 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′</m:t>
                    </m:r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6CDB93F-DC21-9349-BCA5-0AA7D062C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81" y="4988758"/>
                <a:ext cx="7362208" cy="523220"/>
              </a:xfrm>
              <a:prstGeom prst="rect">
                <a:avLst/>
              </a:prstGeom>
              <a:blipFill>
                <a:blip r:embed="rId8"/>
                <a:stretch>
                  <a:fillRect t="-11905" r="-137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Basic (Secret-key) Encryption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F98FE-ECB9-374F-A6C3-A3539B595187}"/>
              </a:ext>
            </a:extLst>
          </p:cNvPr>
          <p:cNvSpPr/>
          <p:nvPr/>
        </p:nvSpPr>
        <p:spPr>
          <a:xfrm>
            <a:off x="4334644" y="5399088"/>
            <a:ext cx="1173460" cy="453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3A8DF-230B-CB44-84C9-61A2B7FDF455}"/>
              </a:ext>
            </a:extLst>
          </p:cNvPr>
          <p:cNvSpPr/>
          <p:nvPr/>
        </p:nvSpPr>
        <p:spPr>
          <a:xfrm>
            <a:off x="558964" y="2996952"/>
            <a:ext cx="8318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We will see how to make this scheme into a fully homomorphic scheme.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E1AFC3-461D-7340-9174-734B73328F0D}"/>
                  </a:ext>
                </a:extLst>
              </p:cNvPr>
              <p:cNvSpPr/>
              <p:nvPr/>
            </p:nvSpPr>
            <p:spPr>
              <a:xfrm>
                <a:off x="683568" y="5729813"/>
                <a:ext cx="8822144" cy="973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(for example) lets us support any polynomial number of additions.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E1AFC3-461D-7340-9174-734B73328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29813"/>
                <a:ext cx="8822144" cy="973280"/>
              </a:xfrm>
              <a:prstGeom prst="rect">
                <a:avLst/>
              </a:prstGeom>
              <a:blipFill>
                <a:blip r:embed="rId3"/>
                <a:stretch>
                  <a:fillRect l="-1439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5100B6A-D269-7F43-907C-B76FB243BE1E}"/>
                  </a:ext>
                </a:extLst>
              </p:cNvPr>
              <p:cNvSpPr/>
              <p:nvPr/>
            </p:nvSpPr>
            <p:spPr>
              <a:xfrm>
                <a:off x="539552" y="4415666"/>
                <a:ext cx="831808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For now, note that the error increases when you add two ciphertexts. That is,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𝑎𝑑𝑑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≈|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5100B6A-D269-7F43-907C-B76FB243B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15666"/>
                <a:ext cx="8318088" cy="954107"/>
              </a:xfrm>
              <a:prstGeom prst="rect">
                <a:avLst/>
              </a:prstGeom>
              <a:blipFill>
                <a:blip r:embed="rId4"/>
                <a:stretch>
                  <a:fillRect l="-1372" t="-8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255DBCC6-0E1A-E44F-8BEE-E6D52EBD3427}"/>
              </a:ext>
            </a:extLst>
          </p:cNvPr>
          <p:cNvSpPr/>
          <p:nvPr/>
        </p:nvSpPr>
        <p:spPr>
          <a:xfrm>
            <a:off x="574392" y="2041684"/>
            <a:ext cx="831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You can also negate the encrypted bit easily.</a:t>
            </a:r>
          </a:p>
        </p:txBody>
      </p:sp>
      <p:sp>
        <p:nvSpPr>
          <p:cNvPr id="2" name="Action Button: Forward or Next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5C4743E-5521-F06F-0261-C7A31C9283AE}"/>
              </a:ext>
            </a:extLst>
          </p:cNvPr>
          <p:cNvSpPr/>
          <p:nvPr/>
        </p:nvSpPr>
        <p:spPr>
          <a:xfrm>
            <a:off x="8470467" y="6037018"/>
            <a:ext cx="504056" cy="666075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48" y="1556792"/>
            <a:ext cx="9067800" cy="26503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NEXT UP: </a:t>
            </a:r>
            <a:b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 from LWE</a:t>
            </a:r>
            <a:b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BD2A7D6-D821-F142-BBF5-5470300C329E}"/>
                  </a:ext>
                </a:extLst>
              </p:cNvPr>
              <p:cNvSpPr/>
              <p:nvPr/>
            </p:nvSpPr>
            <p:spPr>
              <a:xfrm>
                <a:off x="558964" y="1970837"/>
                <a:ext cx="858503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Here is a crazy idea.  Public key has an encryption of 0 (call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𝑐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) and an encryption of 1 (call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𝑐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).  </a:t>
                </a:r>
                <a:b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</a:b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If you want to encrypt 0,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𝑐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and if you want to encrypt 1,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𝑐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.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BD2A7D6-D821-F142-BBF5-5470300C3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64" y="1970837"/>
                <a:ext cx="8585036" cy="1815882"/>
              </a:xfrm>
              <a:prstGeom prst="rect">
                <a:avLst/>
              </a:prstGeom>
              <a:blipFill>
                <a:blip r:embed="rId2"/>
                <a:stretch>
                  <a:fillRect l="-1329" t="-27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ABD8166D-2291-D343-A660-C86F8B8C8F16}"/>
              </a:ext>
            </a:extLst>
          </p:cNvPr>
          <p:cNvSpPr/>
          <p:nvPr/>
        </p:nvSpPr>
        <p:spPr>
          <a:xfrm>
            <a:off x="539552" y="4275093"/>
            <a:ext cx="8822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Well, turns out to be a crazy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bad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idea.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2193E4-6987-BF49-B8EE-205F5FCFAA7A}"/>
              </a:ext>
            </a:extLst>
          </p:cNvPr>
          <p:cNvSpPr/>
          <p:nvPr/>
        </p:nvSpPr>
        <p:spPr>
          <a:xfrm>
            <a:off x="539552" y="5229200"/>
            <a:ext cx="8822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If only we could produce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fresh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encryptions of 0 or 1 given just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916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BD2A7D6-D821-F142-BBF5-5470300C329E}"/>
                  </a:ext>
                </a:extLst>
              </p:cNvPr>
              <p:cNvSpPr/>
              <p:nvPr/>
            </p:nvSpPr>
            <p:spPr>
              <a:xfrm>
                <a:off x="558964" y="1700808"/>
                <a:ext cx="8261508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Here is another crazy idea.  </a:t>
                </a:r>
                <a:b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</a:b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Public key has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many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 encryptions of 0 and an encryption of 1 (call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𝑐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).  </a:t>
                </a:r>
                <a:b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</a:b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BD2A7D6-D821-F142-BBF5-5470300C3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64" y="1700808"/>
                <a:ext cx="8261508" cy="1815882"/>
              </a:xfrm>
              <a:prstGeom prst="rect">
                <a:avLst/>
              </a:prstGeom>
              <a:blipFill>
                <a:blip r:embed="rId2"/>
                <a:stretch>
                  <a:fillRect l="-1380" t="-3472" r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AA4B53E-C445-4144-86E8-F8DC0817B052}"/>
              </a:ext>
            </a:extLst>
          </p:cNvPr>
          <p:cNvSpPr/>
          <p:nvPr/>
        </p:nvSpPr>
        <p:spPr>
          <a:xfrm>
            <a:off x="565352" y="6093296"/>
            <a:ext cx="8822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This one turns out to be a crazy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good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idea.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8C5D5AF-F630-1E45-B542-D08F8E788ED1}"/>
                  </a:ext>
                </a:extLst>
              </p:cNvPr>
              <p:cNvSpPr/>
              <p:nvPr/>
            </p:nvSpPr>
            <p:spPr>
              <a:xfrm>
                <a:off x="577548" y="2852936"/>
                <a:ext cx="878497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</a:b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If you want to encrypt 0, output a random linear combination of the 0-encryptions.</a:t>
                </a:r>
                <a:b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</a:b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If you want to encrypt 1, output a random linear combination of the 0-encryptions plus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𝑐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8C5D5AF-F630-1E45-B542-D08F8E788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48" y="2852936"/>
                <a:ext cx="8784976" cy="2677656"/>
              </a:xfrm>
              <a:prstGeom prst="rect">
                <a:avLst/>
              </a:prstGeom>
              <a:blipFill>
                <a:blip r:embed="rId3"/>
                <a:stretch>
                  <a:fillRect l="-1299" b="-5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9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Regev’s Public-key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Uniformly random vector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𝑞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1201" t="-217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556792"/>
            <a:ext cx="8305800" cy="419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Public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 for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𝑖</m:t>
                    </m:r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𝑓𝑟𝑜𝑚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1 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𝑡𝑜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𝑝𝑜𝑙𝑦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𝑛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𝒄</m:t>
                              </m:r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𝒊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𝒊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𝒔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blipFill>
                <a:blip r:embed="rId3"/>
                <a:stretch>
                  <a:fillRect l="-1199" t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7224B1D-D801-8849-AAA5-C3109E29E8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4088904"/>
                <a:ext cx="8458200" cy="161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Encrypting a bit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 pick m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random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𝑚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𝒄</m:t>
                              </m:r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∙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7224B1D-D801-8849-AAA5-C3109E29E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088904"/>
                <a:ext cx="8458200" cy="1619251"/>
              </a:xfrm>
              <a:prstGeom prst="rect">
                <a:avLst/>
              </a:prstGeom>
              <a:blipFill>
                <a:blip r:embed="rId4"/>
                <a:stretch>
                  <a:fillRect l="-1199" t="-42188" b="-1101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38678E5-7AE1-4A68-8C92-4DC34356A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858" y="5765794"/>
                <a:ext cx="8436142" cy="80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Correctness: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 long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/4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is small enough.</a:t>
                </a:r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38678E5-7AE1-4A68-8C92-4DC34356A3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858" y="5765794"/>
                <a:ext cx="8436142" cy="807188"/>
              </a:xfrm>
              <a:prstGeom prst="rect">
                <a:avLst/>
              </a:prstGeom>
              <a:blipFill>
                <a:blip r:embed="rId5"/>
                <a:stretch>
                  <a:fillRect l="-1504" t="-67188" b="-109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85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Security: Leftover Hash Lemma</a:t>
            </a:r>
            <a:b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[Impagliazzo-Levin-Luby’90]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128" y="1196752"/>
                <a:ext cx="8424936" cy="1511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We want to understand how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𝒓𝑨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𝒓𝒃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begChr m:val="["/>
                        <m:endChr m:val="|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is</a:t>
                </a:r>
                <a:r>
                  <a:rPr kumimoji="0" lang="en-US" sz="280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distributed when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is random (and public).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128" y="1196752"/>
                <a:ext cx="8424936" cy="1511225"/>
              </a:xfrm>
              <a:prstGeom prst="rect">
                <a:avLst/>
              </a:prstGeom>
              <a:blipFill>
                <a:blip r:embed="rId2"/>
                <a:stretch>
                  <a:fillRect l="-1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A189B6-5B25-C94B-A196-CE6FC70D0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128" y="4472405"/>
                <a:ext cx="7956884" cy="80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NOT truly random! It has small entries. </a:t>
                </a:r>
                <a:r>
                  <a:rPr kumimoji="0" lang="en-US" sz="2800" b="1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A189B6-5B25-C94B-A196-CE6FC70D0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128" y="4472405"/>
                <a:ext cx="7956884" cy="807188"/>
              </a:xfrm>
              <a:prstGeom prst="rect">
                <a:avLst/>
              </a:prstGeom>
              <a:blipFill>
                <a:blip r:embed="rId3"/>
                <a:stretch>
                  <a:fillRect l="-1595" b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05905A4-B5A1-EC43-A0D5-ADF150FB34BC}"/>
              </a:ext>
            </a:extLst>
          </p:cNvPr>
          <p:cNvSpPr/>
          <p:nvPr/>
        </p:nvSpPr>
        <p:spPr>
          <a:xfrm>
            <a:off x="3723292" y="2716681"/>
            <a:ext cx="569445" cy="9505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62C2CE7-42DE-E044-B4CA-C95E7BF72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920" y="2875151"/>
                <a:ext cx="432048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62C2CE7-42DE-E044-B4CA-C95E7BF72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2875151"/>
                <a:ext cx="432048" cy="589892"/>
              </a:xfrm>
              <a:prstGeom prst="rect">
                <a:avLst/>
              </a:prstGeom>
              <a:blipFill>
                <a:blip r:embed="rId4"/>
                <a:stretch>
                  <a:fillRect l="-2857" r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39329FB-91D5-584E-AF3A-932080BA0000}"/>
              </a:ext>
            </a:extLst>
          </p:cNvPr>
          <p:cNvSpPr/>
          <p:nvPr/>
        </p:nvSpPr>
        <p:spPr>
          <a:xfrm>
            <a:off x="4311552" y="2726318"/>
            <a:ext cx="404464" cy="9409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7803D1-DD19-B348-B13D-F1DA21611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5976" y="2875151"/>
                <a:ext cx="432048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7803D1-DD19-B348-B13D-F1DA216116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2875151"/>
                <a:ext cx="432048" cy="589892"/>
              </a:xfrm>
              <a:prstGeom prst="rect">
                <a:avLst/>
              </a:prstGeom>
              <a:blipFill>
                <a:blip r:embed="rId5"/>
                <a:stretch>
                  <a:fillRect l="-2857" r="-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D6DD1A-8DE2-5C41-B551-1D63DD57A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064" y="3451215"/>
                <a:ext cx="8424936" cy="1511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is</a:t>
                </a:r>
                <a:r>
                  <a:rPr kumimoji="0" lang="en-US" sz="280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trul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 random, so 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begChr m:val="["/>
                        <m:endChr m:val="|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D6DD1A-8DE2-5C41-B551-1D63DD57A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064" y="3451215"/>
                <a:ext cx="8424936" cy="1511225"/>
              </a:xfrm>
              <a:prstGeom prst="rect">
                <a:avLst/>
              </a:prstGeom>
              <a:blipFill>
                <a:blip r:embed="rId6"/>
                <a:stretch>
                  <a:fillRect l="-1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0C2D655-57A8-744E-B7F6-1456384CF49D}"/>
              </a:ext>
            </a:extLst>
          </p:cNvPr>
          <p:cNvSpPr/>
          <p:nvPr/>
        </p:nvSpPr>
        <p:spPr>
          <a:xfrm>
            <a:off x="2051720" y="2851257"/>
            <a:ext cx="1195384" cy="35006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30BA05-E113-C144-9325-96668022CFDB}"/>
                  </a:ext>
                </a:extLst>
              </p:cNvPr>
              <p:cNvSpPr/>
              <p:nvPr/>
            </p:nvSpPr>
            <p:spPr>
              <a:xfrm>
                <a:off x="2411206" y="2726318"/>
                <a:ext cx="4764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30BA05-E113-C144-9325-96668022C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206" y="2726318"/>
                <a:ext cx="4764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ket 3">
            <a:extLst>
              <a:ext uri="{FF2B5EF4-FFF2-40B4-BE49-F238E27FC236}">
                <a16:creationId xmlns:a16="http://schemas.microsoft.com/office/drawing/2014/main" id="{039A5C8D-E9C9-FE4A-B5E6-71E2D920624B}"/>
              </a:ext>
            </a:extLst>
          </p:cNvPr>
          <p:cNvSpPr/>
          <p:nvPr/>
        </p:nvSpPr>
        <p:spPr>
          <a:xfrm>
            <a:off x="3548916" y="2550642"/>
            <a:ext cx="102368" cy="130210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58D7206D-5F80-8F45-A209-C21343CD4FC8}"/>
              </a:ext>
            </a:extLst>
          </p:cNvPr>
          <p:cNvSpPr/>
          <p:nvPr/>
        </p:nvSpPr>
        <p:spPr>
          <a:xfrm flipH="1">
            <a:off x="4788024" y="2587119"/>
            <a:ext cx="139286" cy="130210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7FDAA-58C2-BF45-8893-CA4EE6C6F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5158135"/>
                <a:ext cx="8424936" cy="1511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Nevertheless,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has entropy. Leftover hash lemma tells us that matrix multiplication turns (sufficient) entropy into true randomness.  We need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≫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e>
                    </m:d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.</m:t>
                        </m:r>
                      </m:e>
                    </m:func>
                  </m:oMath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7FDAA-58C2-BF45-8893-CA4EE6C6FD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158135"/>
                <a:ext cx="8424936" cy="1511225"/>
              </a:xfrm>
              <a:prstGeom prst="rect">
                <a:avLst/>
              </a:prstGeom>
              <a:blipFill>
                <a:blip r:embed="rId8"/>
                <a:stretch>
                  <a:fillRect l="-1506" b="-58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A8D07B9-F42A-6A4B-8CE9-E90A5CB7D50C}"/>
              </a:ext>
            </a:extLst>
          </p:cNvPr>
          <p:cNvGrpSpPr/>
          <p:nvPr/>
        </p:nvGrpSpPr>
        <p:grpSpPr>
          <a:xfrm>
            <a:off x="5266206" y="2632489"/>
            <a:ext cx="1985473" cy="669081"/>
            <a:chOff x="5266206" y="2632489"/>
            <a:chExt cx="1985473" cy="66908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CDD121-226D-6847-AD77-BE0445190D00}"/>
                </a:ext>
              </a:extLst>
            </p:cNvPr>
            <p:cNvSpPr/>
            <p:nvPr/>
          </p:nvSpPr>
          <p:spPr>
            <a:xfrm>
              <a:off x="6804248" y="2725366"/>
              <a:ext cx="420979" cy="456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98F5E43-D6B7-454E-BAB8-368077C51043}"/>
                    </a:ext>
                  </a:extLst>
                </p:cNvPr>
                <p:cNvSpPr/>
                <p:nvPr/>
              </p:nvSpPr>
              <p:spPr>
                <a:xfrm>
                  <a:off x="5266206" y="2778350"/>
                  <a:ext cx="54854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98F5E43-D6B7-454E-BAB8-368077C510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6206" y="2778350"/>
                  <a:ext cx="54854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F9F0E3F-3342-D046-AF15-72FE7B18FD4A}"/>
                    </a:ext>
                  </a:extLst>
                </p:cNvPr>
                <p:cNvSpPr/>
                <p:nvPr/>
              </p:nvSpPr>
              <p:spPr>
                <a:xfrm>
                  <a:off x="5335477" y="2632489"/>
                  <a:ext cx="3850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F9F0E3F-3342-D046-AF15-72FE7B18FD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5477" y="2632489"/>
                  <a:ext cx="385042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FA9ACC-DE7C-4E4B-B4BE-A22C9DC870F3}"/>
                </a:ext>
              </a:extLst>
            </p:cNvPr>
            <p:cNvSpPr/>
            <p:nvPr/>
          </p:nvSpPr>
          <p:spPr>
            <a:xfrm>
              <a:off x="5943123" y="2751558"/>
              <a:ext cx="848722" cy="4043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5A23623-F595-2C48-BD8D-9C240E6840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94658" y="2634208"/>
                  <a:ext cx="432048" cy="5898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5A23623-F595-2C48-BD8D-9C240E6840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94658" y="2634208"/>
                  <a:ext cx="432048" cy="589892"/>
                </a:xfrm>
                <a:prstGeom prst="rect">
                  <a:avLst/>
                </a:prstGeom>
                <a:blipFill>
                  <a:blip r:embed="rId11"/>
                  <a:stretch>
                    <a:fillRect l="-8571" r="-2285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CF65C40-527E-DE46-9A3D-EC6E01F57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19631" y="2662591"/>
                  <a:ext cx="432048" cy="5898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CF65C40-527E-DE46-9A3D-EC6E01F57A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19631" y="2662591"/>
                  <a:ext cx="432048" cy="589892"/>
                </a:xfrm>
                <a:prstGeom prst="rect">
                  <a:avLst/>
                </a:prstGeom>
                <a:blipFill>
                  <a:blip r:embed="rId12"/>
                  <a:stretch>
                    <a:fillRect l="-8571" r="-1714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7509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762416"/>
                </a:solidFill>
              </a:rPr>
              <a:t>Why Lattice-based Crypto?</a:t>
            </a:r>
          </a:p>
        </p:txBody>
      </p:sp>
      <p:sp>
        <p:nvSpPr>
          <p:cNvPr id="1056782" name="Text Box 14"/>
          <p:cNvSpPr txBox="1">
            <a:spLocks noChangeArrowheads="1"/>
          </p:cNvSpPr>
          <p:nvPr/>
        </p:nvSpPr>
        <p:spPr bwMode="auto">
          <a:xfrm>
            <a:off x="1676400" y="240823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+mj-lt"/>
                <a:sym typeface="Wingdings" panose="05000000000000000000" pitchFamily="2" charset="2"/>
              </a:rPr>
              <a:t> </a:t>
            </a:r>
            <a:r>
              <a:rPr lang="en-US" altLang="en-US" sz="2800" b="1" dirty="0">
                <a:latin typeface="+mj-lt"/>
              </a:rPr>
              <a:t>Quantum-Resistant</a:t>
            </a:r>
          </a:p>
        </p:txBody>
      </p:sp>
      <p:sp>
        <p:nvSpPr>
          <p:cNvPr id="1056804" name="Text Box 36"/>
          <p:cNvSpPr txBox="1">
            <a:spLocks noChangeArrowheads="1"/>
          </p:cNvSpPr>
          <p:nvPr/>
        </p:nvSpPr>
        <p:spPr bwMode="auto">
          <a:xfrm>
            <a:off x="6019800" y="24844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(so far)</a:t>
            </a:r>
          </a:p>
        </p:txBody>
      </p:sp>
      <p:sp>
        <p:nvSpPr>
          <p:cNvPr id="1056817" name="Text Box 49"/>
          <p:cNvSpPr txBox="1">
            <a:spLocks noChangeArrowheads="1"/>
          </p:cNvSpPr>
          <p:nvPr/>
        </p:nvSpPr>
        <p:spPr bwMode="auto">
          <a:xfrm>
            <a:off x="1676400" y="1600200"/>
            <a:ext cx="510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2800" b="1" dirty="0">
                <a:latin typeface="+mj-lt"/>
              </a:rPr>
              <a:t>Exponentially Hard</a:t>
            </a: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019800" y="17224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(so far)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345D0C-6D7F-45DE-A001-12AFBA0C06FB}"/>
              </a:ext>
            </a:extLst>
          </p:cNvPr>
          <p:cNvSpPr/>
          <p:nvPr/>
        </p:nvSpPr>
        <p:spPr>
          <a:xfrm rot="16200000" flipH="1">
            <a:off x="190500" y="2659063"/>
            <a:ext cx="2362200" cy="1524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35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 Proof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DE2A-EACC-AA4D-8CE3-C9292ED7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845948"/>
            <a:ext cx="8424936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 1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Change the public key to random (from LWE).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𝒓𝑨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  <a:blipFill>
                <a:blip r:embed="rId2"/>
                <a:stretch>
                  <a:fillRect t="-1470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Hybrids 0 and 1 are comp. </a:t>
            </a:r>
            <a:r>
              <a:rPr kumimoji="0" lang="en-US" sz="280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indist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 decisional LWE.</a:t>
            </a:r>
          </a:p>
        </p:txBody>
      </p:sp>
    </p:spTree>
    <p:extLst>
      <p:ext uri="{BB962C8B-B14F-4D97-AF65-F5344CB8AC3E}">
        <p14:creationId xmlns:p14="http://schemas.microsoft.com/office/powerpoint/2010/main" val="102432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 Proof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b="1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Hybrid 2</a:t>
                </a: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Change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𝒓𝑨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𝒓𝒃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to random (using Leftover hash lemma or LHL).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blipFill>
                <a:blip r:embed="rId2"/>
                <a:stretch>
                  <a:fillRect l="-1504" t="-15385" r="-902" b="-2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  <a:blipFill>
                <a:blip r:embed="rId3"/>
                <a:stretch>
                  <a:fillRect t="-14286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Hybrids 1 and 2 are stat. </a:t>
            </a:r>
            <a:r>
              <a:rPr kumimoji="0" lang="en-US" sz="280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indist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 LHL.</a:t>
            </a:r>
          </a:p>
        </p:txBody>
      </p:sp>
    </p:spTree>
    <p:extLst>
      <p:ext uri="{BB962C8B-B14F-4D97-AF65-F5344CB8AC3E}">
        <p14:creationId xmlns:p14="http://schemas.microsoft.com/office/powerpoint/2010/main" val="67741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 Proof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b="1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Hybrid 3</a:t>
                </a: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Change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to a random bit.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blipFill>
                <a:blip r:embed="rId2"/>
                <a:stretch>
                  <a:fillRect l="-1504"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  <a:blipFill>
                <a:blip r:embed="rId3"/>
                <a:stretch>
                  <a:fillRect t="-14286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Hybrids 1 and 2 are perfectly </a:t>
            </a:r>
            <a:r>
              <a:rPr kumimoji="0" lang="en-US" sz="280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indist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189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48" y="1556792"/>
            <a:ext cx="9067800" cy="26503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NEXT UP: </a:t>
            </a:r>
            <a:b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 from LWE</a:t>
            </a:r>
            <a:b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62416"/>
                </a:solidFill>
                <a:latin typeface="Calibri" pitchFamily="34" charset="0"/>
              </a:rPr>
              <a:t>LWE with Small Secrets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878184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484" y="5534368"/>
                <a:ext cx="7190584" cy="1029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chosen at random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𝝌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en-US" sz="2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4484" y="5534368"/>
                <a:ext cx="7190584" cy="1029950"/>
              </a:xfrm>
              <a:prstGeom prst="rect">
                <a:avLst/>
              </a:prstGeom>
              <a:blipFill>
                <a:blip r:embed="rId3"/>
                <a:stretch>
                  <a:fillRect l="-1764" t="-23171" b="-329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4932428" y="1357904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196124" y="1340768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020" y="2149992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900" y="222200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488" y="2183662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528028" y="1364818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906" y="1642479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64" y="2197950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E78D-76AC-174C-985E-58ABA8AE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684" y="22801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7E1D6-4EB7-FB46-94B5-BA9AE9A08EF8}"/>
              </a:ext>
            </a:extLst>
          </p:cNvPr>
          <p:cNvSpPr/>
          <p:nvPr/>
        </p:nvSpPr>
        <p:spPr>
          <a:xfrm>
            <a:off x="7887886" y="1357904"/>
            <a:ext cx="456628" cy="2287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DCB49-B50F-B249-BCD0-C6457D8E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6720" y="2149992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416F85-6F10-D547-9822-110131CCD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972" y="4400621"/>
                <a:ext cx="810039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Parameters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dimensions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modulus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error distribution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uniform in some interval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𝑩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𝑩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   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416F85-6F10-D547-9822-110131CCD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972" y="4400621"/>
                <a:ext cx="8100392" cy="1133747"/>
              </a:xfrm>
              <a:prstGeom prst="rect">
                <a:avLst/>
              </a:prstGeom>
              <a:blipFill>
                <a:blip r:embed="rId5"/>
                <a:stretch>
                  <a:fillRect l="-1565" r="-2973"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5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62416"/>
                </a:solidFill>
                <a:latin typeface="Calibri" pitchFamily="34" charset="0"/>
              </a:rPr>
              <a:t>LWE with Small Secrets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878184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(the small secret)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627B6A-533C-774F-B8C1-370E3EB33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4581128"/>
            <a:ext cx="8050916" cy="102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Theorem: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LWE with small secrets is as hard as LWE.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4932428" y="1357904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196124" y="1340768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020" y="2149992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900" y="222200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488" y="2183662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528028" y="1364818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906" y="1642479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64" y="2197950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E78D-76AC-174C-985E-58ABA8AE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684" y="22801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7E1D6-4EB7-FB46-94B5-BA9AE9A08EF8}"/>
              </a:ext>
            </a:extLst>
          </p:cNvPr>
          <p:cNvSpPr/>
          <p:nvPr/>
        </p:nvSpPr>
        <p:spPr>
          <a:xfrm>
            <a:off x="7887886" y="1357904"/>
            <a:ext cx="456628" cy="22871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DCB49-B50F-B249-BCD0-C6457D8E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6720" y="2149992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261587-5019-FA4A-8920-0DAE33E92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64" y="5279370"/>
            <a:ext cx="8050916" cy="102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 on the board.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Small secret 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1199" t="-217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556792"/>
            <a:ext cx="8305800" cy="419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3644" y="1098100"/>
            <a:ext cx="3612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[Lyubashevsky-Peikert-Regev’10]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Public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pk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𝑓𝑟𝑜𝑚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1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𝑡𝑜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blipFill>
                <a:blip r:embed="rId3"/>
                <a:stretch>
                  <a:fillRect l="-1199" t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46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Small secret </a:t>
                </a:r>
                <a:r>
                  <a:rPr lang="en-US" sz="24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sz="2400" b="1" i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1199" t="-217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556791"/>
            <a:ext cx="8305800" cy="5225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Public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pk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𝑓𝑟𝑜𝑚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1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𝑡𝑜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𝑨𝒔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blipFill>
                <a:blip r:embed="rId3"/>
                <a:stretch>
                  <a:fillRect l="-1199" t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3753965"/>
                <a:ext cx="8458200" cy="1083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Encrypting a message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pick a random vector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𝒓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𝒓𝑨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𝒆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𝒓𝒃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3753965"/>
                <a:ext cx="8458200" cy="1083267"/>
              </a:xfrm>
              <a:prstGeom prst="rect">
                <a:avLst/>
              </a:prstGeom>
              <a:blipFill>
                <a:blip r:embed="rId4"/>
                <a:stretch>
                  <a:fillRect l="-1199" t="-11494" b="-45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B9301F4-8C54-2041-986A-7BB7D226745B}"/>
              </a:ext>
            </a:extLst>
          </p:cNvPr>
          <p:cNvGrpSpPr/>
          <p:nvPr/>
        </p:nvGrpSpPr>
        <p:grpSpPr>
          <a:xfrm>
            <a:off x="6336571" y="2776612"/>
            <a:ext cx="2721024" cy="720080"/>
            <a:chOff x="4267054" y="1763242"/>
            <a:chExt cx="2721024" cy="7200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17B0E9-8B63-AA4D-8582-B33C81C272A4}"/>
                </a:ext>
              </a:extLst>
            </p:cNvPr>
            <p:cNvSpPr/>
            <p:nvPr/>
          </p:nvSpPr>
          <p:spPr>
            <a:xfrm>
              <a:off x="5148064" y="1841367"/>
              <a:ext cx="540060" cy="569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814199-2AD0-1A40-B7E9-07ACD52209DD}"/>
                </a:ext>
              </a:extLst>
            </p:cNvPr>
            <p:cNvSpPr/>
            <p:nvPr/>
          </p:nvSpPr>
          <p:spPr>
            <a:xfrm>
              <a:off x="4267054" y="1841367"/>
              <a:ext cx="569445" cy="5411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386E86-BB61-5442-9C9C-D4756781C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736" y="1763242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726D79-2E68-E349-B811-B1E293473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682" y="1798672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BE1EBB-E63A-D84B-8E1E-177B790EA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929" y="1855299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4527CC-B619-4D45-8024-91AE1B3067A0}"/>
                </a:ext>
              </a:extLst>
            </p:cNvPr>
            <p:cNvSpPr/>
            <p:nvPr/>
          </p:nvSpPr>
          <p:spPr>
            <a:xfrm>
              <a:off x="5772603" y="1856054"/>
              <a:ext cx="355235" cy="55526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145599-4F7F-C944-847B-CD106D45E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9654" y="1825738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BB6AB5-143F-5841-8084-CA246B599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9694" y="1893430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1A6620-827E-9D40-91ED-D48177A8D958}"/>
                </a:ext>
              </a:extLst>
            </p:cNvPr>
            <p:cNvSpPr/>
            <p:nvPr/>
          </p:nvSpPr>
          <p:spPr>
            <a:xfrm>
              <a:off x="6547865" y="1845682"/>
              <a:ext cx="298018" cy="54118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758EFA4-34F6-184B-9A79-E08D059D4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4931" y="1839566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5013176"/>
                <a:ext cx="8458200" cy="1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Decryption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compute </a:t>
                </a: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lvl="0" indent="0" algn="ctr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𝒓𝒃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𝒓𝑨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endParaRPr lang="en-US" sz="2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and round to nearest multiple of q/2.</a:t>
                </a: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013176"/>
                <a:ext cx="8458200" cy="1769441"/>
              </a:xfrm>
              <a:prstGeom prst="rect">
                <a:avLst/>
              </a:prstGeom>
              <a:blipFill>
                <a:blip r:embed="rId6"/>
                <a:stretch>
                  <a:fillRect l="-1199" t="-7092" b="-85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8493CB1D-4F58-4349-A015-B57CCE82D1C8}"/>
              </a:ext>
            </a:extLst>
          </p:cNvPr>
          <p:cNvSpPr/>
          <p:nvPr/>
        </p:nvSpPr>
        <p:spPr>
          <a:xfrm>
            <a:off x="2705857" y="1132294"/>
            <a:ext cx="3612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[Lyubashevsky-Peikert-Regev’10]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1412776"/>
                <a:ext cx="8458200" cy="1083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Encrypting a message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pick a random vector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𝒓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𝒓𝑨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412776"/>
                <a:ext cx="8458200" cy="1083267"/>
              </a:xfrm>
              <a:prstGeom prst="rect">
                <a:avLst/>
              </a:prstGeom>
              <a:blipFill>
                <a:blip r:embed="rId2"/>
                <a:stretch>
                  <a:fillRect l="-1199" t="-11628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2671987"/>
                <a:ext cx="8458200" cy="2485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Decryption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dirty="0">
                          <a:solidFill>
                            <a:srgbClr val="000000"/>
                          </a:solidFill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b="1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𝑨𝒔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en-US" sz="2400" b="1" i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 eaLnBrk="1" hangingPunct="1">
                  <a:lnSpc>
                    <a:spcPct val="80000"/>
                  </a:lnSpc>
                  <a:buNone/>
                  <a:defRPr/>
                </a:pPr>
                <a:br>
                  <a:rPr lang="en-US" sz="2400" b="1" i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2671987"/>
                <a:ext cx="8458200" cy="2485205"/>
              </a:xfrm>
              <a:prstGeom prst="rect">
                <a:avLst/>
              </a:prstGeom>
              <a:blipFill>
                <a:blip r:embed="rId3"/>
                <a:stretch>
                  <a:fillRect l="-1199" t="-50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>
                <a:extLst>
                  <a:ext uri="{FF2B5EF4-FFF2-40B4-BE49-F238E27FC236}">
                    <a16:creationId xmlns:a16="http://schemas.microsoft.com/office/drawing/2014/main" id="{8FF3C878-1147-C04E-B60A-D8CCF90FC2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5445224"/>
                <a:ext cx="8458200" cy="115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Decryption works as long as </a:t>
                </a:r>
                <a:r>
                  <a:rPr lang="en-US" sz="2400" b="1" noProof="0" dirty="0">
                    <a:solidFill>
                      <a:srgbClr val="000000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𝒓𝒆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′|&lt;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4" name="Rectangle 3">
                <a:extLst>
                  <a:ext uri="{FF2B5EF4-FFF2-40B4-BE49-F238E27FC236}">
                    <a16:creationId xmlns:a16="http://schemas.microsoft.com/office/drawing/2014/main" id="{8FF3C878-1147-C04E-B60A-D8CCF90FC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445224"/>
                <a:ext cx="8458200" cy="1152128"/>
              </a:xfrm>
              <a:prstGeom prst="rect">
                <a:avLst/>
              </a:prstGeom>
              <a:blipFill>
                <a:blip r:embed="rId4"/>
                <a:stretch>
                  <a:fillRect l="-1199" t="-76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9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CA3059-FF51-2240-B38D-0C20215AC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981852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 show this by a hybrid argument.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DE2A-EACC-AA4D-8CE3-C9292ED7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84594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Let’s stare at a public key, ciphertext pair.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-180528" y="4815814"/>
                <a:ext cx="9505056" cy="387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𝑨𝒔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𝒓𝑨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4815814"/>
                <a:ext cx="9505056" cy="387798"/>
              </a:xfrm>
              <a:prstGeom prst="rect">
                <a:avLst/>
              </a:prstGeom>
              <a:blipFill>
                <a:blip r:embed="rId2"/>
                <a:stretch>
                  <a:fillRect t="-1612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Call this distribution </a:t>
            </a: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 0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7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FB1C-327F-744B-8362-432AAEF5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579296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Quantum Computers Break Crypto</a:t>
            </a: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91C697-7C1E-884C-97D0-D6BA11614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89240"/>
            <a:ext cx="933487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alibri" pitchFamily="34" charset="0"/>
              </a:rPr>
              <a:t>Shor’s Algorithm for Factoring and Discrete Logarithms.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F65669-AF9C-3745-8ABD-AD085964E500}"/>
              </a:ext>
            </a:extLst>
          </p:cNvPr>
          <p:cNvGrpSpPr/>
          <p:nvPr/>
        </p:nvGrpSpPr>
        <p:grpSpPr>
          <a:xfrm>
            <a:off x="3419872" y="1763378"/>
            <a:ext cx="1977008" cy="2670197"/>
            <a:chOff x="3563888" y="1550891"/>
            <a:chExt cx="1977008" cy="26701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8B41D3-B8B3-F648-8C5E-81CE0394A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7" b="57188"/>
            <a:stretch/>
          </p:blipFill>
          <p:spPr>
            <a:xfrm>
              <a:off x="4633884" y="1550891"/>
              <a:ext cx="876218" cy="1143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F141F27-D6C4-A641-8B01-52401F271A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80" b="57188"/>
            <a:stretch/>
          </p:blipFill>
          <p:spPr>
            <a:xfrm>
              <a:off x="3563888" y="1550891"/>
              <a:ext cx="864096" cy="1143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EE66A7-FF48-8149-9491-49D8934D8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66" b="20159"/>
            <a:stretch/>
          </p:blipFill>
          <p:spPr>
            <a:xfrm>
              <a:off x="3635896" y="2261545"/>
              <a:ext cx="1905000" cy="1959543"/>
            </a:xfrm>
            <a:prstGeom prst="rect">
              <a:avLst/>
            </a:prstGeom>
          </p:spPr>
        </p:pic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DAFC4E76-EF09-034F-AC3F-73893B1A2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5969" y="116632"/>
            <a:ext cx="1956881" cy="37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alibri" pitchFamily="34" charset="0"/>
              </a:rPr>
              <a:t>(if they exist)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BB30CD-D183-A140-B234-78FC7473DE00}"/>
              </a:ext>
            </a:extLst>
          </p:cNvPr>
          <p:cNvGrpSpPr/>
          <p:nvPr/>
        </p:nvGrpSpPr>
        <p:grpSpPr>
          <a:xfrm>
            <a:off x="5004048" y="560946"/>
            <a:ext cx="720080" cy="347774"/>
            <a:chOff x="683568" y="2285961"/>
            <a:chExt cx="1575792" cy="977319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80CF4CCE-32F9-154F-9073-7DFB6D718724}"/>
                </a:ext>
              </a:extLst>
            </p:cNvPr>
            <p:cNvSpPr/>
            <p:nvPr/>
          </p:nvSpPr>
          <p:spPr>
            <a:xfrm>
              <a:off x="683568" y="2348880"/>
              <a:ext cx="914400" cy="914400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60DA2119-DBDD-C64E-B570-8132D20FC89C}"/>
                </a:ext>
              </a:extLst>
            </p:cNvPr>
            <p:cNvSpPr/>
            <p:nvPr/>
          </p:nvSpPr>
          <p:spPr>
            <a:xfrm flipH="1">
              <a:off x="1597968" y="2285961"/>
              <a:ext cx="661392" cy="914400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5">
            <a:extLst>
              <a:ext uri="{FF2B5EF4-FFF2-40B4-BE49-F238E27FC236}">
                <a16:creationId xmlns:a16="http://schemas.microsoft.com/office/drawing/2014/main" id="{B470B697-BD77-5F4A-B025-2D5973085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544" y="139021"/>
            <a:ext cx="2928737" cy="37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alibri" pitchFamily="34" charset="0"/>
              </a:rPr>
              <a:t>(Very large scale)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FE5A17-6060-C54F-B3E1-1EDB40EBD601}"/>
              </a:ext>
            </a:extLst>
          </p:cNvPr>
          <p:cNvGrpSpPr/>
          <p:nvPr/>
        </p:nvGrpSpPr>
        <p:grpSpPr>
          <a:xfrm>
            <a:off x="-36512" y="548680"/>
            <a:ext cx="720080" cy="347774"/>
            <a:chOff x="683568" y="2285961"/>
            <a:chExt cx="1575792" cy="977319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E033245C-C85F-2B42-B06B-3ACEDE92CB64}"/>
                </a:ext>
              </a:extLst>
            </p:cNvPr>
            <p:cNvSpPr/>
            <p:nvPr/>
          </p:nvSpPr>
          <p:spPr>
            <a:xfrm>
              <a:off x="683568" y="2348880"/>
              <a:ext cx="914400" cy="914400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3890C69E-EB1E-F640-83EB-6A91F51EA851}"/>
                </a:ext>
              </a:extLst>
            </p:cNvPr>
            <p:cNvSpPr/>
            <p:nvPr/>
          </p:nvSpPr>
          <p:spPr>
            <a:xfrm flipH="1">
              <a:off x="1597968" y="2285961"/>
              <a:ext cx="661392" cy="914400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90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DE2A-EACC-AA4D-8CE3-C9292ED7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845948"/>
            <a:ext cx="8424936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 1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Change the public key to random (from LWE).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653136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𝒓𝑨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653136"/>
                <a:ext cx="8280920" cy="428451"/>
              </a:xfrm>
              <a:prstGeom prst="rect">
                <a:avLst/>
              </a:prstGeom>
              <a:blipFill>
                <a:blip r:embed="rId2"/>
                <a:stretch>
                  <a:fillRect t="-1428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Hybrids 0 and 1 are comp. </a:t>
            </a:r>
            <a:r>
              <a:rPr kumimoji="0" lang="en-US" sz="280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indist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 decisional LWE.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21A25F-89C3-D025-17C6-8415CFCAD3B1}"/>
                  </a:ext>
                </a:extLst>
              </p:cNvPr>
              <p:cNvSpPr/>
              <p:nvPr/>
            </p:nvSpPr>
            <p:spPr>
              <a:xfrm>
                <a:off x="755576" y="5304805"/>
                <a:ext cx="8280920" cy="596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|"/>
                          <m:endChr m:val="]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[0|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21A25F-89C3-D025-17C6-8415CFCAD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04805"/>
                <a:ext cx="8280920" cy="596445"/>
              </a:xfrm>
              <a:prstGeom prst="rect">
                <a:avLst/>
              </a:prstGeom>
              <a:blipFill>
                <a:blip r:embed="rId3"/>
                <a:stretch>
                  <a:fillRect t="-8333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4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b="1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Hybrid 2</a:t>
                </a: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Change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𝒓𝑨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𝒓𝒃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into random.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blipFill>
                <a:blip r:embed="rId2"/>
                <a:stretch>
                  <a:fillRect l="-1504"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  <a:blipFill>
                <a:blip r:embed="rId3"/>
                <a:stretch>
                  <a:fillRect t="-1470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8460432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Hybrids 1 and 2 are comp. </a:t>
            </a:r>
            <a:r>
              <a:rPr kumimoji="0" lang="en-US" sz="280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indist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 LWE.</a:t>
            </a:r>
          </a:p>
        </p:txBody>
      </p:sp>
    </p:spTree>
    <p:extLst>
      <p:ext uri="{BB962C8B-B14F-4D97-AF65-F5344CB8AC3E}">
        <p14:creationId xmlns:p14="http://schemas.microsoft.com/office/powerpoint/2010/main" val="23314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b="1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Hybrid 2</a:t>
                </a: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Change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𝒓𝑨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𝒓𝒃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into random.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blipFill>
                <a:blip r:embed="rId2"/>
                <a:stretch>
                  <a:fillRect l="-1504"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  <a:blipFill>
                <a:blip r:embed="rId3"/>
                <a:stretch>
                  <a:fillRect t="-1470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6E7EF0-68A1-614C-9134-30148256D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5661248"/>
                <a:ext cx="8460432" cy="1103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Now, we have the message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encrypted with a one-time</a:t>
                </a:r>
                <a:r>
                  <a:rPr kumimoji="0" lang="en-US" sz="2800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pad which perfectly hides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6E7EF0-68A1-614C-9134-30148256DD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661248"/>
                <a:ext cx="8460432" cy="1103912"/>
              </a:xfrm>
              <a:prstGeom prst="rect">
                <a:avLst/>
              </a:prstGeom>
              <a:blipFill>
                <a:blip r:embed="rId4"/>
                <a:stretch>
                  <a:fillRect l="-1499" b="-79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0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4624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Small secret </a:t>
                </a:r>
                <a:r>
                  <a:rPr lang="en-US" sz="24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sz="2400" b="1" i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1199" t="-217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556791"/>
            <a:ext cx="8305800" cy="5225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Public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pk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𝑓𝑟𝑜𝑚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1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𝑡𝑜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𝑨𝒔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blipFill>
                <a:blip r:embed="rId3"/>
                <a:stretch>
                  <a:fillRect l="-1199" t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3753965"/>
                <a:ext cx="8458200" cy="1083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Encrypting a message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pick a random vector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𝒓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𝒓𝑨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𝒆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𝒓𝒃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3753965"/>
                <a:ext cx="8458200" cy="1083267"/>
              </a:xfrm>
              <a:prstGeom prst="rect">
                <a:avLst/>
              </a:prstGeom>
              <a:blipFill>
                <a:blip r:embed="rId4"/>
                <a:stretch>
                  <a:fillRect l="-1199" t="-11494" b="-45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5013176"/>
                <a:ext cx="8458200" cy="1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Decryption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compute </a:t>
                </a: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lvl="0" indent="0" algn="ctr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𝒓𝒃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𝒓𝑨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endParaRPr lang="en-US" sz="2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and round to nearest multiple of q/2.</a:t>
                </a: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013176"/>
                <a:ext cx="8458200" cy="1769441"/>
              </a:xfrm>
              <a:prstGeom prst="rect">
                <a:avLst/>
              </a:prstGeom>
              <a:blipFill>
                <a:blip r:embed="rId5"/>
                <a:stretch>
                  <a:fillRect l="-1199" t="-7092" b="-85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A719C77-7C0D-2EE8-9C56-F66F6FC2199F}"/>
              </a:ext>
            </a:extLst>
          </p:cNvPr>
          <p:cNvSpPr/>
          <p:nvPr/>
        </p:nvSpPr>
        <p:spPr>
          <a:xfrm>
            <a:off x="1521241" y="887869"/>
            <a:ext cx="617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[Regev05, Micciancio’10, Lyubashevsky-Peikert-Regev’10]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48" y="1556792"/>
            <a:ext cx="9067800" cy="26503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Epilogue</a:t>
            </a:r>
          </a:p>
        </p:txBody>
      </p:sp>
    </p:spTree>
    <p:extLst>
      <p:ext uri="{BB962C8B-B14F-4D97-AF65-F5344CB8AC3E}">
        <p14:creationId xmlns:p14="http://schemas.microsoft.com/office/powerpoint/2010/main" val="6872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Big Open Question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8C67CA-751E-6941-98AE-EF7B214F90DB}"/>
              </a:ext>
            </a:extLst>
          </p:cNvPr>
          <p:cNvSpPr/>
          <p:nvPr/>
        </p:nvSpPr>
        <p:spPr>
          <a:xfrm>
            <a:off x="611154" y="1556792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Public-key Encryption from One-way Functions?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AD1D3AF-2974-A845-A618-FA03A20EC274}"/>
                  </a:ext>
                </a:extLst>
              </p:cNvPr>
              <p:cNvSpPr/>
              <p:nvPr/>
            </p:nvSpPr>
            <p:spPr>
              <a:xfrm>
                <a:off x="1043608" y="2420888"/>
                <a:ext cx="7966924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Impagliazzo-Rudich: Black-box separations.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Roughly speaking, says that any construction of a public-key encryption scheme in a “OWF-oracle-model” can be broken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queries if the honest parties make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 queries. </a:t>
                </a:r>
                <a:br>
                  <a:rPr lang="en-US" sz="2800" dirty="0"/>
                </a:br>
                <a:r>
                  <a:rPr lang="en-US" sz="2800" dirty="0"/>
                  <a:t>				[Barak-Mahmoody’09]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This is tight </a:t>
                </a:r>
                <a:r>
                  <a:rPr lang="en-US" sz="2800" dirty="0" err="1"/>
                  <a:t>w.r.t.</a:t>
                </a:r>
                <a:r>
                  <a:rPr lang="en-US" sz="2800" dirty="0"/>
                  <a:t> Merkle puzzles!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AD1D3AF-2974-A845-A618-FA03A20EC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20888"/>
                <a:ext cx="7966924" cy="3970318"/>
              </a:xfrm>
              <a:prstGeom prst="rect">
                <a:avLst/>
              </a:prstGeom>
              <a:blipFill>
                <a:blip r:embed="rId3"/>
                <a:stretch>
                  <a:fillRect l="-1592" t="-1592" b="-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92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Practical Considerations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8C67CA-751E-6941-98AE-EF7B214F90DB}"/>
              </a:ext>
            </a:extLst>
          </p:cNvPr>
          <p:cNvSpPr/>
          <p:nvPr/>
        </p:nvSpPr>
        <p:spPr>
          <a:xfrm>
            <a:off x="611154" y="1844824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 want to encrypt to Bob. How do I know his public key?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D1D3AF-2974-A845-A618-FA03A20EC274}"/>
              </a:ext>
            </a:extLst>
          </p:cNvPr>
          <p:cNvSpPr/>
          <p:nvPr/>
        </p:nvSpPr>
        <p:spPr>
          <a:xfrm>
            <a:off x="1043608" y="2708920"/>
            <a:ext cx="7966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Public-key Infrastructure: a directory of identities together with their public keys.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410E5B-060D-1B45-B9F2-2AE2CFD7CF8C}"/>
              </a:ext>
            </a:extLst>
          </p:cNvPr>
          <p:cNvSpPr/>
          <p:nvPr/>
        </p:nvSpPr>
        <p:spPr>
          <a:xfrm>
            <a:off x="1043608" y="3915053"/>
            <a:ext cx="7966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Needs to be “authenticated”: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8694E6-7BF4-DD49-89ED-B80D8C8C5CAE}"/>
              </a:ext>
            </a:extLst>
          </p:cNvPr>
          <p:cNvSpPr/>
          <p:nvPr/>
        </p:nvSpPr>
        <p:spPr>
          <a:xfrm>
            <a:off x="1043608" y="4438273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otherwise Eve could replace Bob’s </a:t>
            </a:r>
            <a:r>
              <a:rPr lang="en-US" sz="2800" dirty="0" err="1">
                <a:solidFill>
                  <a:prstClr val="black"/>
                </a:solidFill>
              </a:rPr>
              <a:t>pk</a:t>
            </a:r>
            <a:r>
              <a:rPr lang="en-US" sz="2800" dirty="0">
                <a:solidFill>
                  <a:prstClr val="black"/>
                </a:solidFill>
              </a:rPr>
              <a:t> with her own.</a:t>
            </a:r>
          </a:p>
        </p:txBody>
      </p:sp>
    </p:spTree>
    <p:extLst>
      <p:ext uri="{BB962C8B-B14F-4D97-AF65-F5344CB8AC3E}">
        <p14:creationId xmlns:p14="http://schemas.microsoft.com/office/powerpoint/2010/main" val="14271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Practical Considerations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8C67CA-751E-6941-98AE-EF7B214F90DB}"/>
              </a:ext>
            </a:extLst>
          </p:cNvPr>
          <p:cNvSpPr/>
          <p:nvPr/>
        </p:nvSpPr>
        <p:spPr>
          <a:xfrm>
            <a:off x="611154" y="1268760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Public-key encryption is orders of magnitude slower than secret-key encryption.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AD1D3AF-2974-A845-A618-FA03A20EC274}"/>
                  </a:ext>
                </a:extLst>
              </p:cNvPr>
              <p:cNvSpPr/>
              <p:nvPr/>
            </p:nvSpPr>
            <p:spPr>
              <a:xfrm>
                <a:off x="611154" y="2464093"/>
                <a:ext cx="828132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We mostly showed </a:t>
                </a:r>
                <a:r>
                  <a:rPr lang="en-US" sz="2800" dirty="0">
                    <a:solidFill>
                      <a:srgbClr val="0000FF"/>
                    </a:solidFill>
                  </a:rPr>
                  <a:t>(except El Gamal) </a:t>
                </a:r>
                <a:r>
                  <a:rPr lang="en-US" sz="2800" dirty="0"/>
                  <a:t>how to encrypt bit-by-bit! Super-duper inefficient.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Exponentiation takes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 as opposed to typically linear time for secret key encryption (AES).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itself is large for PKE (RSA: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2048</m:t>
                    </m:r>
                  </m:oMath>
                </a14:m>
                <a:r>
                  <a:rPr lang="en-US" sz="2800" dirty="0"/>
                  <a:t>) compared to SKE (AES: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=128</m:t>
                    </m:r>
                  </m:oMath>
                </a14:m>
                <a:r>
                  <a:rPr lang="en-US" sz="2800" dirty="0"/>
                  <a:t>).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AD1D3AF-2974-A845-A618-FA03A20EC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54" y="2464093"/>
                <a:ext cx="8281326" cy="2677656"/>
              </a:xfrm>
              <a:prstGeom prst="rect">
                <a:avLst/>
              </a:prstGeom>
              <a:blipFill>
                <a:blip r:embed="rId3"/>
                <a:stretch>
                  <a:fillRect l="-1685" t="-2830" r="-459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BCBB90B-1090-4A4A-B9F1-8AF13CE94F8B}"/>
              </a:ext>
            </a:extLst>
          </p:cNvPr>
          <p:cNvSpPr/>
          <p:nvPr/>
        </p:nvSpPr>
        <p:spPr>
          <a:xfrm>
            <a:off x="683162" y="5589240"/>
            <a:ext cx="8281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Can solve problem 1 and minimize problems 2&amp;3 using </a:t>
            </a:r>
            <a:r>
              <a:rPr lang="en-US" sz="2800" b="1" dirty="0"/>
              <a:t>hybrid encryption</a:t>
            </a:r>
            <a:r>
              <a:rPr lang="en-US" sz="2800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B3BD82-8478-A74A-A64F-740B35B7B5D2}"/>
              </a:ext>
            </a:extLst>
          </p:cNvPr>
          <p:cNvSpPr/>
          <p:nvPr/>
        </p:nvSpPr>
        <p:spPr>
          <a:xfrm>
            <a:off x="4367971" y="5048603"/>
            <a:ext cx="3991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(For Elliptic Curve El-Gamal, it’s 320 bits)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943982-FB24-8540-99EE-B5355159B360}"/>
              </a:ext>
            </a:extLst>
          </p:cNvPr>
          <p:cNvSpPr/>
          <p:nvPr/>
        </p:nvSpPr>
        <p:spPr>
          <a:xfrm>
            <a:off x="3995936" y="2555613"/>
            <a:ext cx="2520280" cy="369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2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Hybrid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BCBB90B-1090-4A4A-B9F1-8AF13CE94F8B}"/>
                  </a:ext>
                </a:extLst>
              </p:cNvPr>
              <p:cNvSpPr/>
              <p:nvPr/>
            </p:nvSpPr>
            <p:spPr>
              <a:xfrm>
                <a:off x="683568" y="1772816"/>
                <a:ext cx="828132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To encrypt a long message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(think 1 GB):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BCBB90B-1090-4A4A-B9F1-8AF13CE94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1326" cy="523220"/>
              </a:xfrm>
              <a:prstGeom prst="rect">
                <a:avLst/>
              </a:prstGeom>
              <a:blipFill>
                <a:blip r:embed="rId3"/>
                <a:stretch>
                  <a:fillRect l="-1531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6F08E3A-8E03-AF4B-90AD-7943AD356C71}"/>
              </a:ext>
            </a:extLst>
          </p:cNvPr>
          <p:cNvSpPr/>
          <p:nvPr/>
        </p:nvSpPr>
        <p:spPr>
          <a:xfrm>
            <a:off x="1223831" y="2538482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Pick a random key K </a:t>
            </a:r>
            <a:r>
              <a:rPr lang="en-US" sz="2800" dirty="0"/>
              <a:t>(think 128 bits) for a secret-key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9BE339-F0F4-B040-BACA-15C58CFB3E6A}"/>
                  </a:ext>
                </a:extLst>
              </p:cNvPr>
              <p:cNvSpPr/>
              <p:nvPr/>
            </p:nvSpPr>
            <p:spPr>
              <a:xfrm>
                <a:off x="1223831" y="3625860"/>
                <a:ext cx="7200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0" u="sng" dirty="0"/>
                  <a:t>Encrypt K with the PKE</a:t>
                </a:r>
                <a:r>
                  <a:rPr lang="en-US" sz="2800" b="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𝑃𝐾𝐸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9BE339-F0F4-B040-BACA-15C58CFB3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831" y="3625860"/>
                <a:ext cx="7200800" cy="523220"/>
              </a:xfrm>
              <a:prstGeom prst="rect">
                <a:avLst/>
              </a:prstGeom>
              <a:blipFill>
                <a:blip r:embed="rId4"/>
                <a:stretch>
                  <a:fillRect l="-176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FBBE153-1539-5F4A-AE29-F21CAD66DD27}"/>
                  </a:ext>
                </a:extLst>
              </p:cNvPr>
              <p:cNvSpPr/>
              <p:nvPr/>
            </p:nvSpPr>
            <p:spPr>
              <a:xfrm>
                <a:off x="1242391" y="4417948"/>
                <a:ext cx="7200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0" u="sng" dirty="0"/>
                  <a:t>Encrypt m with the SKE</a:t>
                </a:r>
                <a:r>
                  <a:rPr lang="en-US" sz="2800" b="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SKE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FBBE153-1539-5F4A-AE29-F21CAD66DD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391" y="4417948"/>
                <a:ext cx="7200800" cy="523220"/>
              </a:xfrm>
              <a:prstGeom prst="rect">
                <a:avLst/>
              </a:prstGeom>
              <a:blipFill>
                <a:blip r:embed="rId5"/>
                <a:stretch>
                  <a:fillRect l="-1761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1950A1D-4DFC-6F48-805C-12194613196F}"/>
                  </a:ext>
                </a:extLst>
              </p:cNvPr>
              <p:cNvSpPr/>
              <p:nvPr/>
            </p:nvSpPr>
            <p:spPr>
              <a:xfrm>
                <a:off x="702127" y="5418507"/>
                <a:ext cx="860515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To decrypt: recover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using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800" dirty="0"/>
                  <a:t>. Then using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, recover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1950A1D-4DFC-6F48-805C-121946131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27" y="5418507"/>
                <a:ext cx="8605159" cy="523220"/>
              </a:xfrm>
              <a:prstGeom prst="rect">
                <a:avLst/>
              </a:prstGeom>
              <a:blipFill>
                <a:blip r:embed="rId6"/>
                <a:stretch>
                  <a:fillRect l="-1325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ED2356-8077-D84A-BD5C-4748E87BB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794" y="1358770"/>
            <a:ext cx="1872208" cy="1404156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5E1D8F5B-ECDF-894D-AABD-40F7AB19F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940" y="1716868"/>
            <a:ext cx="56521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“Cryptographers seldom sleep well”.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33E974-FEC6-7747-B975-C0BDEFEE5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164" y="2148916"/>
            <a:ext cx="2714183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[Silvio Micali, 1988]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201DF9-2F9E-634F-9343-432C36DED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93096"/>
            <a:ext cx="1665095" cy="217128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8147239-1197-7A4E-8A6C-3494B52D5E17}"/>
              </a:ext>
            </a:extLst>
          </p:cNvPr>
          <p:cNvGrpSpPr/>
          <p:nvPr/>
        </p:nvGrpSpPr>
        <p:grpSpPr>
          <a:xfrm>
            <a:off x="4417177" y="4226769"/>
            <a:ext cx="1404156" cy="1872209"/>
            <a:chOff x="3563888" y="1550891"/>
            <a:chExt cx="1977008" cy="267019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A523FFB-37DC-0041-B7EA-AC13ECB24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7" b="57188"/>
            <a:stretch/>
          </p:blipFill>
          <p:spPr>
            <a:xfrm>
              <a:off x="4633884" y="1550891"/>
              <a:ext cx="876218" cy="1143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08543B7-CD23-0943-B9A0-A3F059E055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80" b="57188"/>
            <a:stretch/>
          </p:blipFill>
          <p:spPr>
            <a:xfrm>
              <a:off x="3563888" y="1550891"/>
              <a:ext cx="864096" cy="1143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7C10408-5824-CE4F-9D17-43493D948E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66" b="20159"/>
            <a:stretch/>
          </p:blipFill>
          <p:spPr>
            <a:xfrm>
              <a:off x="3635896" y="2261545"/>
              <a:ext cx="1905000" cy="1959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016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FB1C-327F-744B-8362-432AAEF5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Post-Quantum Cryptography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7F3398-7B37-8B4E-B87F-726873A2B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83" y="4272289"/>
            <a:ext cx="3441434" cy="1711068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BEF9CDC4-E31B-624F-B03F-6A32E56F2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6093296"/>
            <a:ext cx="460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latin typeface="Calibri" pitchFamily="34" charset="0"/>
              </a:rPr>
              <a:t>3 out of 4: Lattice-based Cryptography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8255A97-2CEB-EC4C-8BE7-0F66F84C8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436" y="1164492"/>
            <a:ext cx="933487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Cryptography that is (believed to be) secure against quantum attacks.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D5E57-D494-0F83-FD11-A002A58CF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53279"/>
            <a:ext cx="7772400" cy="220893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455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762416"/>
                </a:solidFill>
              </a:rPr>
              <a:t>Why Lattice-based Crypto?</a:t>
            </a:r>
          </a:p>
        </p:txBody>
      </p:sp>
      <p:sp>
        <p:nvSpPr>
          <p:cNvPr id="1056782" name="Text Box 14"/>
          <p:cNvSpPr txBox="1">
            <a:spLocks noChangeArrowheads="1"/>
          </p:cNvSpPr>
          <p:nvPr/>
        </p:nvSpPr>
        <p:spPr bwMode="auto">
          <a:xfrm>
            <a:off x="1676400" y="240823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+mj-lt"/>
                <a:sym typeface="Wingdings" panose="05000000000000000000" pitchFamily="2" charset="2"/>
              </a:rPr>
              <a:t> </a:t>
            </a:r>
            <a:r>
              <a:rPr lang="en-US" altLang="en-US" sz="2800" b="1" dirty="0">
                <a:latin typeface="+mj-lt"/>
              </a:rPr>
              <a:t>Quantum-Resistant</a:t>
            </a:r>
          </a:p>
        </p:txBody>
      </p:sp>
      <p:sp>
        <p:nvSpPr>
          <p:cNvPr id="1056804" name="Text Box 36"/>
          <p:cNvSpPr txBox="1">
            <a:spLocks noChangeArrowheads="1"/>
          </p:cNvSpPr>
          <p:nvPr/>
        </p:nvSpPr>
        <p:spPr bwMode="auto">
          <a:xfrm>
            <a:off x="6019800" y="24844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(so far)</a:t>
            </a:r>
          </a:p>
        </p:txBody>
      </p:sp>
      <p:sp>
        <p:nvSpPr>
          <p:cNvPr id="1056811" name="Text Box 43"/>
          <p:cNvSpPr txBox="1">
            <a:spLocks noChangeArrowheads="1"/>
          </p:cNvSpPr>
          <p:nvPr/>
        </p:nvSpPr>
        <p:spPr bwMode="auto">
          <a:xfrm>
            <a:off x="1689100" y="3165772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2800" b="1" dirty="0">
                <a:latin typeface="+mj-lt"/>
              </a:rPr>
              <a:t> Worst-case hardness</a:t>
            </a:r>
          </a:p>
        </p:txBody>
      </p:sp>
      <p:sp>
        <p:nvSpPr>
          <p:cNvPr id="1056817" name="Text Box 49"/>
          <p:cNvSpPr txBox="1">
            <a:spLocks noChangeArrowheads="1"/>
          </p:cNvSpPr>
          <p:nvPr/>
        </p:nvSpPr>
        <p:spPr bwMode="auto">
          <a:xfrm>
            <a:off x="1676400" y="1600200"/>
            <a:ext cx="510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2800" b="1" dirty="0">
                <a:latin typeface="+mj-lt"/>
              </a:rPr>
              <a:t>Exponentially Hard</a:t>
            </a: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1676400" y="4261862"/>
            <a:ext cx="617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2800" b="1" dirty="0">
                <a:latin typeface="+mj-lt"/>
              </a:rPr>
              <a:t> Simple and Efficient</a:t>
            </a:r>
          </a:p>
        </p:txBody>
      </p:sp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2438400" y="3699172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(unique feature of lattice-based crypto)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1676400" y="5075237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2800" b="1" dirty="0">
                <a:latin typeface="+mj-lt"/>
              </a:rPr>
              <a:t> Enabler of Surprising Capabilities</a:t>
            </a: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2438400" y="5608637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(Fully Homomorphic Encryption)</a:t>
            </a: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019800" y="17224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(so far)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345D0C-6D7F-45DE-A001-12AFBA0C06FB}"/>
              </a:ext>
            </a:extLst>
          </p:cNvPr>
          <p:cNvSpPr/>
          <p:nvPr/>
        </p:nvSpPr>
        <p:spPr>
          <a:xfrm rot="16200000" flipH="1">
            <a:off x="190500" y="2659063"/>
            <a:ext cx="2362200" cy="1524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345D0C-6D7F-45DE-A001-12AFBA0C06FB}"/>
              </a:ext>
            </a:extLst>
          </p:cNvPr>
          <p:cNvSpPr/>
          <p:nvPr/>
        </p:nvSpPr>
        <p:spPr>
          <a:xfrm rot="16200000" flipH="1">
            <a:off x="929483" y="4434680"/>
            <a:ext cx="884237" cy="15240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345D0C-6D7F-45DE-A001-12AFBA0C06FB}"/>
              </a:ext>
            </a:extLst>
          </p:cNvPr>
          <p:cNvSpPr/>
          <p:nvPr/>
        </p:nvSpPr>
        <p:spPr>
          <a:xfrm rot="16200000" flipH="1">
            <a:off x="800101" y="5600700"/>
            <a:ext cx="1143002" cy="152402"/>
          </a:xfrm>
          <a:prstGeom prst="rect">
            <a:avLst/>
          </a:prstGeom>
          <a:solidFill>
            <a:srgbClr val="FCA2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87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15816" y="1772816"/>
                <a:ext cx="26123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+11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772816"/>
                <a:ext cx="2612318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18BD96-5066-D241-827F-43A179D4868B}"/>
                  </a:ext>
                </a:extLst>
              </p:cNvPr>
              <p:cNvSpPr txBox="1"/>
              <p:nvPr/>
            </p:nvSpPr>
            <p:spPr>
              <a:xfrm>
                <a:off x="2915816" y="2447310"/>
                <a:ext cx="2607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  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18BD96-5066-D241-827F-43A179D48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447310"/>
                <a:ext cx="2607509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468D95-ECB1-A245-A445-326F93CEA2BC}"/>
                  </a:ext>
                </a:extLst>
              </p:cNvPr>
              <p:cNvSpPr txBox="1"/>
              <p:nvPr/>
            </p:nvSpPr>
            <p:spPr>
              <a:xfrm>
                <a:off x="2915816" y="3127516"/>
                <a:ext cx="28062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  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=26</m:t>
                      </m:r>
                    </m:oMath>
                  </m:oMathPara>
                </a14:m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468D95-ECB1-A245-A445-326F93CEA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127516"/>
                <a:ext cx="2806281" cy="523220"/>
              </a:xfrm>
              <a:prstGeom prst="rect">
                <a:avLst/>
              </a:prstGeom>
              <a:blipFill>
                <a:blip r:embed="rId5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1E250C0-FC69-4048-900F-5409E5419D1D}"/>
              </a:ext>
            </a:extLst>
          </p:cNvPr>
          <p:cNvSpPr/>
          <p:nvPr/>
        </p:nvSpPr>
        <p:spPr>
          <a:xfrm>
            <a:off x="2627784" y="1556792"/>
            <a:ext cx="3384376" cy="24216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C4690D-F43B-484F-AFB4-A46FFD65A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4149080"/>
                <a:ext cx="8280920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where all equations are over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ℤ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the integers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C4690D-F43B-484F-AFB4-A46FFD65A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149080"/>
                <a:ext cx="8280920" cy="589892"/>
              </a:xfrm>
              <a:prstGeom prst="rect">
                <a:avLst/>
              </a:prstGeom>
              <a:blipFill>
                <a:blip r:embed="rId6"/>
                <a:stretch>
                  <a:fillRect l="-1687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36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46742</TotalTime>
  <Words>3241</Words>
  <Application>Microsoft Macintosh PowerPoint</Application>
  <PresentationFormat>On-screen Show (4:3)</PresentationFormat>
  <Paragraphs>449</Paragraphs>
  <Slides>58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American Typewriter</vt:lpstr>
      <vt:lpstr>Apple Chancery</vt:lpstr>
      <vt:lpstr>Arial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Why Lattice-based Crypto?</vt:lpstr>
      <vt:lpstr>Why Lattice-based Crypto?</vt:lpstr>
      <vt:lpstr>Quantum Computers Break Crypto</vt:lpstr>
      <vt:lpstr>PowerPoint Presentation</vt:lpstr>
      <vt:lpstr>Post-Quantum Cryptography</vt:lpstr>
      <vt:lpstr>Why Lattice-based Crypto?</vt:lpstr>
      <vt:lpstr>Solving Linear Equations</vt:lpstr>
      <vt:lpstr>Solving Linear Equations</vt:lpstr>
      <vt:lpstr>Solving Linear Equations</vt:lpstr>
      <vt:lpstr>Solving Linear Equations</vt:lpstr>
      <vt:lpstr>Solving Linear Equations</vt:lpstr>
      <vt:lpstr>Solving Linear Equations</vt:lpstr>
      <vt:lpstr>Solving Noisy Modular Linear Equations</vt:lpstr>
      <vt:lpstr>Learning with Errors (LWE)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LWE and Lattices</vt:lpstr>
      <vt:lpstr>Attack 2: Lattice Reduction</vt:lpstr>
      <vt:lpstr>Setting Parameters</vt:lpstr>
      <vt:lpstr>Decisional LWE</vt:lpstr>
      <vt:lpstr>Information-Computation Gap</vt:lpstr>
      <vt:lpstr>OWF and PRG</vt:lpstr>
      <vt:lpstr>Basic (Secret-key) Encryption</vt:lpstr>
      <vt:lpstr>Basic (Secret-key) Encryption</vt:lpstr>
      <vt:lpstr>Basic (Secret-key) Encryption</vt:lpstr>
      <vt:lpstr>NEXT UP:  Public-key Encryption from LWE </vt:lpstr>
      <vt:lpstr>Public-key Encryption</vt:lpstr>
      <vt:lpstr>Public-key Encryption</vt:lpstr>
      <vt:lpstr>Regev’s Public-key Encryption</vt:lpstr>
      <vt:lpstr>Security: Leftover Hash Lemma [Impagliazzo-Levin-Luby’90]</vt:lpstr>
      <vt:lpstr>Security Proof</vt:lpstr>
      <vt:lpstr>Security Proof</vt:lpstr>
      <vt:lpstr>Security Proof</vt:lpstr>
      <vt:lpstr>NEXT UP:  Public-key Encryption from LWE </vt:lpstr>
      <vt:lpstr>LWE with Small Secrets</vt:lpstr>
      <vt:lpstr>LWE with Small Secrets</vt:lpstr>
      <vt:lpstr>Public-key Encryption</vt:lpstr>
      <vt:lpstr>Public-key Encryption</vt:lpstr>
      <vt:lpstr>Correctness</vt:lpstr>
      <vt:lpstr>Security</vt:lpstr>
      <vt:lpstr>Security</vt:lpstr>
      <vt:lpstr>Security</vt:lpstr>
      <vt:lpstr>Security</vt:lpstr>
      <vt:lpstr>Public-key Encryption</vt:lpstr>
      <vt:lpstr>Epilogue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1165</cp:revision>
  <dcterms:created xsi:type="dcterms:W3CDTF">2014-03-14T23:52:55Z</dcterms:created>
  <dcterms:modified xsi:type="dcterms:W3CDTF">2023-10-11T16:41:45Z</dcterms:modified>
</cp:coreProperties>
</file>