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29" r:id="rId2"/>
    <p:sldId id="569" r:id="rId3"/>
    <p:sldId id="624" r:id="rId4"/>
    <p:sldId id="601" r:id="rId5"/>
    <p:sldId id="602" r:id="rId6"/>
    <p:sldId id="308" r:id="rId7"/>
    <p:sldId id="578" r:id="rId8"/>
    <p:sldId id="605" r:id="rId9"/>
    <p:sldId id="606" r:id="rId10"/>
    <p:sldId id="607" r:id="rId11"/>
    <p:sldId id="589" r:id="rId12"/>
    <p:sldId id="622" r:id="rId13"/>
    <p:sldId id="625" r:id="rId14"/>
    <p:sldId id="626" r:id="rId15"/>
    <p:sldId id="627" r:id="rId16"/>
    <p:sldId id="579" r:id="rId17"/>
    <p:sldId id="608" r:id="rId18"/>
    <p:sldId id="609" r:id="rId19"/>
    <p:sldId id="603" r:id="rId20"/>
    <p:sldId id="619" r:id="rId21"/>
    <p:sldId id="551" r:id="rId22"/>
    <p:sldId id="612" r:id="rId23"/>
    <p:sldId id="628" r:id="rId24"/>
    <p:sldId id="629" r:id="rId25"/>
    <p:sldId id="630" r:id="rId26"/>
    <p:sldId id="615" r:id="rId27"/>
    <p:sldId id="616" r:id="rId28"/>
    <p:sldId id="617" r:id="rId29"/>
    <p:sldId id="582" r:id="rId30"/>
    <p:sldId id="592" r:id="rId31"/>
    <p:sldId id="593" r:id="rId32"/>
    <p:sldId id="594" r:id="rId33"/>
    <p:sldId id="595" r:id="rId34"/>
    <p:sldId id="583" r:id="rId35"/>
    <p:sldId id="597" r:id="rId36"/>
    <p:sldId id="596" r:id="rId37"/>
    <p:sldId id="620" r:id="rId38"/>
    <p:sldId id="599" r:id="rId39"/>
    <p:sldId id="621" r:id="rId40"/>
    <p:sldId id="585" r:id="rId41"/>
    <p:sldId id="60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EA968D"/>
    <a:srgbClr val="1E177C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14"/>
    <p:restoredTop sz="76220" autoAdjust="0"/>
  </p:normalViewPr>
  <p:slideViewPr>
    <p:cSldViewPr>
      <p:cViewPr varScale="1">
        <p:scale>
          <a:sx n="96" d="100"/>
          <a:sy n="96" d="100"/>
        </p:scale>
        <p:origin x="3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1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1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1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8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10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6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81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76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sz="1200" i="1" dirty="0">
                <a:cs typeface="Arial" charset="0"/>
              </a:rPr>
              <a:t>as opposed to “security through obscurity”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77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1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3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10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220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679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1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172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Alternate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14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39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02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72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183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36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774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02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498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93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941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30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3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9807317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97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7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9229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369" indent="-342369">
              <a:spcBef>
                <a:spcPct val="2000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925377-09F5-4664-8E13-C0CFC4818178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324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7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7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62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setpartners.mit.ed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6875.github.i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2.png"/><Relationship Id="rId5" Type="http://schemas.openxmlformats.org/officeDocument/2006/relationships/image" Target="../media/image50.png"/><Relationship Id="rId10" Type="http://schemas.openxmlformats.org/officeDocument/2006/relationships/image" Target="../media/image49.png"/><Relationship Id="rId4" Type="http://schemas.openxmlformats.org/officeDocument/2006/relationships/image" Target="../media/image120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80.png"/><Relationship Id="rId5" Type="http://schemas.openxmlformats.org/officeDocument/2006/relationships/image" Target="../media/image380.png"/><Relationship Id="rId10" Type="http://schemas.openxmlformats.org/officeDocument/2006/relationships/image" Target="../media/image470.png"/><Relationship Id="rId4" Type="http://schemas.openxmlformats.org/officeDocument/2006/relationships/image" Target="../media/image370.png"/><Relationship Id="rId9" Type="http://schemas.openxmlformats.org/officeDocument/2006/relationships/image" Target="../media/image4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90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520.png"/><Relationship Id="rId4" Type="http://schemas.openxmlformats.org/officeDocument/2006/relationships/image" Target="../media/image120.png"/><Relationship Id="rId9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66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0.png"/><Relationship Id="rId1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80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9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70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9453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Topics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C3A064-F7D7-D64E-96FB-1A20DBBE5609}"/>
              </a:ext>
            </a:extLst>
          </p:cNvPr>
          <p:cNvGrpSpPr/>
          <p:nvPr/>
        </p:nvGrpSpPr>
        <p:grpSpPr>
          <a:xfrm>
            <a:off x="1080120" y="1124744"/>
            <a:ext cx="7812360" cy="5544616"/>
            <a:chOff x="1080120" y="1124744"/>
            <a:chExt cx="7812360" cy="5544616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9AD735BA-D998-7C4E-B8F0-61AD837C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124744"/>
              <a:ext cx="6324600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 err="1">
                  <a:cs typeface="Arial" charset="0"/>
                </a:rPr>
                <a:t>Pseudorandomness</a:t>
              </a:r>
              <a:endParaRPr lang="en-US" altLang="en-US" sz="2400" dirty="0">
                <a:cs typeface="Arial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F4A7B24-6868-9545-9F2F-B1F243E90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1700808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Secret-key Encryption and Authentication</a:t>
              </a: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8A9DE76-8E0F-DC4E-92B5-57A299724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27687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Public-key Encryption and Digital Signatures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3FF26FC8-CF5E-DA4D-862A-051AB190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085184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Homomorphic Encryption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D273C845-9507-1B4E-8D18-6995C378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4509120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Private Information Retrieval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E65EF9D1-02B7-7642-B717-7DC94BA8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356992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Zero-knowledge Proofs</a:t>
              </a: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AE2BA0E6-14F3-BD4E-B7A5-3F781833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3933056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Secure Multiparty Computation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81F4A06-4FC6-B441-A819-7261D9B3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5589240"/>
              <a:ext cx="7812360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Advanced topics: </a:t>
              </a:r>
              <a:br>
                <a:rPr lang="en-US" altLang="en-US" sz="2400" dirty="0">
                  <a:cs typeface="Arial" charset="0"/>
                </a:rPr>
              </a:br>
              <a:r>
                <a:rPr lang="en-US" altLang="en-US" sz="2400" dirty="0">
                  <a:cs typeface="Arial" charset="0"/>
                </a:rPr>
                <a:t>Threshold Cryptography, Program Obfuscation, Quantum Crypto, …  </a:t>
              </a:r>
            </a:p>
          </p:txBody>
        </p:sp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5F94FED5-2258-8548-9EEF-0A9DBE79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0" y="2815583"/>
              <a:ext cx="7128792" cy="61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CC"/>
                </a:buClr>
                <a:buFont typeface="Wingdings" pitchFamily="2" charset="2"/>
                <a:buChar char="t"/>
              </a:pPr>
              <a:r>
                <a:rPr lang="en-US" altLang="en-US" sz="2400" dirty="0">
                  <a:cs typeface="Arial" charset="0"/>
                </a:rPr>
                <a:t>Cryptographic Hashing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96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975235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Piazza: 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sz="1800" b="0" i="0" dirty="0" err="1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piazza.com</a:t>
            </a:r>
            <a:r>
              <a:rPr lang="en-US" sz="1800" b="0" i="0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  <a:t>/class/lm5kwnurlj2573/</a:t>
            </a:r>
            <a:r>
              <a: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ADA4BA4-DA1C-8E42-9402-DAC3E4C2FD95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465610"/>
            <a:ext cx="4752528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code: </a:t>
            </a:r>
            <a:r>
              <a:rPr lang="en-US" sz="1800" b="1" i="0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B2BRD2</a:t>
            </a:r>
            <a:r>
              <a:rPr lang="en-US" altLang="en-US" sz="18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(75%):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4D8A46EB-AADF-FF94-AAAA-464AB8E68D8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739262"/>
            <a:ext cx="5747647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6.875 is on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4"/>
              </a:rPr>
              <a:t>https://psetpartners.mit.edu</a:t>
            </a:r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(75%):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D298F6F-FB89-5AB0-E852-0FABD140531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726111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Midterm (20%):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Oct 25.</a:t>
            </a:r>
          </a:p>
        </p:txBody>
      </p:sp>
    </p:spTree>
    <p:extLst>
      <p:ext uri="{BB962C8B-B14F-4D97-AF65-F5344CB8AC3E}">
        <p14:creationId xmlns:p14="http://schemas.microsoft.com/office/powerpoint/2010/main" val="22415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(75%):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D298F6F-FB89-5AB0-E852-0FABD140531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726111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Midterm (20%):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Oct 25.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C18B642F-3B89-F1FD-D309-45F1EDE45520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221088"/>
            <a:ext cx="79208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Class Participation (5%):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Lecture, Piazza.</a:t>
            </a:r>
          </a:p>
        </p:txBody>
      </p:sp>
    </p:spTree>
    <p:extLst>
      <p:ext uri="{BB962C8B-B14F-4D97-AF65-F5344CB8AC3E}">
        <p14:creationId xmlns:p14="http://schemas.microsoft.com/office/powerpoint/2010/main" val="32278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Administrivia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09043058-4D18-9549-BFE5-A103F4D0018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412776"/>
            <a:ext cx="703033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Course website,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central point of reference.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324C791-6C85-984C-B7D5-19037D91C9AB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1863129"/>
            <a:ext cx="3366149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  <a:hlinkClick r:id="rId3"/>
              </a:rPr>
              <a:t>https://mit6875.github.io</a:t>
            </a:r>
            <a:r>
              <a:rPr lang="en-US" altLang="en-US" sz="20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8AD26595-9F05-4B41-982E-563C1A3CCB3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150047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Homework (75%):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6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we will count your best 5.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58CD94B5-4A86-C849-AC7D-6129A66F789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2439193"/>
            <a:ext cx="5544616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Piazza for questions,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for </a:t>
            </a:r>
            <a:r>
              <a:rPr lang="en-US" altLang="en-US" sz="2400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psets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DD298F6F-FB89-5AB0-E852-0FABD1405315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726111"/>
            <a:ext cx="756084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Midterm (20%):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Oct 25.</a:t>
            </a: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C18B642F-3B89-F1FD-D309-45F1EDE45520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221088"/>
            <a:ext cx="792088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Class Participation (5%):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Lecture, Piazza.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9B73CDB1-C491-D331-3C44-A24A47575CF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4932089"/>
            <a:ext cx="792088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 err="1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Prereqs</a:t>
            </a: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Algorithms, Probability &amp; Discrete Math, but most of all, “mathematical maturity”.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EC3F329E-A49E-0007-0EF8-F6489AB7308E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895577"/>
            <a:ext cx="838842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(Optional) special recitations: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1. probability (this Friday), 2. basic complexity theory</a:t>
            </a:r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,  </a:t>
            </a:r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3. number theory. </a:t>
            </a:r>
          </a:p>
        </p:txBody>
      </p:sp>
    </p:spTree>
    <p:extLst>
      <p:ext uri="{BB962C8B-B14F-4D97-AF65-F5344CB8AC3E}">
        <p14:creationId xmlns:p14="http://schemas.microsoft.com/office/powerpoint/2010/main" val="17004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0475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4968552"/>
            <a:ext cx="8840018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Alice wants to send a message m to Bob without revealing it to Eve. </a:t>
            </a:r>
          </a:p>
        </p:txBody>
      </p:sp>
    </p:spTree>
    <p:extLst>
      <p:ext uri="{BB962C8B-B14F-4D97-AF65-F5344CB8AC3E}">
        <p14:creationId xmlns:p14="http://schemas.microsoft.com/office/powerpoint/2010/main" val="35042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Secure Communication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304436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98290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CE4B7-E0E3-C544-B0F5-DF3C671AEAD9}"/>
              </a:ext>
            </a:extLst>
          </p:cNvPr>
          <p:cNvCxnSpPr>
            <a:cxnSpLocks/>
          </p:cNvCxnSpPr>
          <p:nvPr/>
        </p:nvCxnSpPr>
        <p:spPr>
          <a:xfrm>
            <a:off x="4678722" y="2580430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10" name="Picture 19" descr="MCj04359310000[1]">
            <a:extLst>
              <a:ext uri="{FF2B5EF4-FFF2-40B4-BE49-F238E27FC236}">
                <a16:creationId xmlns:a16="http://schemas.microsoft.com/office/drawing/2014/main" id="{C8BDC1E6-D41A-F141-BB86-9FBBA581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315046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6F1A3A69-AC4B-0A48-98EF-F7A6EBBFF853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4098766"/>
            <a:ext cx="3060340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Eavesdropper “Eve”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7EA21A9-F4AD-DE41-B2F3-86A3FD2EEF6B}"/>
              </a:ext>
            </a:extLst>
          </p:cNvPr>
          <p:cNvSpPr/>
          <p:nvPr/>
        </p:nvSpPr>
        <p:spPr>
          <a:xfrm>
            <a:off x="1403648" y="1596081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963749"/>
            <a:ext cx="8578472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SETUP: Alice and Bob meet beforehand to agree on a secret key k.</a:t>
            </a:r>
          </a:p>
        </p:txBody>
      </p:sp>
    </p:spTree>
    <p:extLst>
      <p:ext uri="{BB962C8B-B14F-4D97-AF65-F5344CB8AC3E}">
        <p14:creationId xmlns:p14="http://schemas.microsoft.com/office/powerpoint/2010/main" val="178824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164269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Key Notion: Secret-key Encryption	</a:t>
            </a:r>
          </a:p>
          <a:p>
            <a:r>
              <a:rPr lang="en-US" sz="24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(or Symmetric-key Encryption)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83B9F4AA-5928-5D41-ABB3-C6EA77DC7B93}"/>
              </a:ext>
            </a:extLst>
          </p:cNvPr>
          <p:cNvSpPr txBox="1">
            <a:spLocks noChangeArrowheads="1"/>
          </p:cNvSpPr>
          <p:nvPr/>
        </p:nvSpPr>
        <p:spPr>
          <a:xfrm>
            <a:off x="1111143" y="2861063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E4F38A42-6FC8-1146-959A-90A4B6A6DB20}"/>
              </a:ext>
            </a:extLst>
          </p:cNvPr>
          <p:cNvSpPr txBox="1">
            <a:spLocks noChangeArrowheads="1"/>
          </p:cNvSpPr>
          <p:nvPr/>
        </p:nvSpPr>
        <p:spPr>
          <a:xfrm>
            <a:off x="6104273" y="279959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Key k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12776"/>
                <a:ext cx="652545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B42A3A9-32FB-FA44-8DE2-31E2A63B7DF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3573016"/>
            <a:ext cx="7543874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Three (possibly probabilistic) polynomial-time algorithms: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Generation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Gen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4E41DD70-1439-6F40-B62C-D9EF6DE07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4402023"/>
                <a:ext cx="7030336" cy="546871"/>
              </a:xfrm>
              <a:prstGeom prst="rect">
                <a:avLst/>
              </a:prstGeom>
              <a:blipFill>
                <a:blip r:embed="rId5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Enc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E03AB97-9511-6846-A92B-07448398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5330401"/>
                <a:ext cx="7030336" cy="546871"/>
              </a:xfrm>
              <a:prstGeom prst="rect">
                <a:avLst/>
              </a:prstGeom>
              <a:blipFill>
                <a:blip r:embed="rId6"/>
                <a:stretch>
                  <a:fillRect l="-108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Courier New" panose="02070309020205020404" pitchFamily="49" charset="0"/>
                  <a:buChar char="o"/>
                </a:pP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Decryption Algorithm </a:t>
                </a:r>
                <a:r>
                  <a:rPr lang="en-US" altLang="en-US" sz="24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Dec</a:t>
                </a:r>
                <a:r>
                  <a:rPr lang="en-US" altLang="en-US" sz="24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B196C954-4549-8949-91B0-07B76E39F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40" y="6122489"/>
                <a:ext cx="7030336" cy="546871"/>
              </a:xfrm>
              <a:prstGeom prst="rect">
                <a:avLst/>
              </a:prstGeom>
              <a:blipFill>
                <a:blip r:embed="rId7"/>
                <a:stretch>
                  <a:fillRect l="-108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Calibri" panose="020F0502020204030204" pitchFamily="34" charset="0"/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Enc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70" y="1841550"/>
                <a:ext cx="3434273" cy="461665"/>
              </a:xfrm>
              <a:prstGeom prst="rect">
                <a:avLst/>
              </a:prstGeom>
              <a:blipFill>
                <a:blip r:embed="rId8"/>
                <a:stretch>
                  <a:fillRect l="-2952" t="-5263" r="-73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/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De</m:t>
                      </m:r>
                      <m:r>
                        <m:rPr>
                          <m:sty m:val="p"/>
                        </m:rPr>
                        <a:rPr lang="en-US" alt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c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A31746-FC94-4342-A651-4ABB4BD3E6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3" y="2158364"/>
                <a:ext cx="1810175" cy="400110"/>
              </a:xfrm>
              <a:prstGeom prst="rect">
                <a:avLst/>
              </a:prstGeom>
              <a:blipFill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3">
            <a:extLst>
              <a:ext uri="{FF2B5EF4-FFF2-40B4-BE49-F238E27FC236}">
                <a16:creationId xmlns:a16="http://schemas.microsoft.com/office/drawing/2014/main" id="{02A6A4E3-BBB6-8F43-A0BF-B348C929A435}"/>
              </a:ext>
            </a:extLst>
          </p:cNvPr>
          <p:cNvSpPr txBox="1">
            <a:spLocks noChangeArrowheads="1"/>
          </p:cNvSpPr>
          <p:nvPr/>
        </p:nvSpPr>
        <p:spPr>
          <a:xfrm>
            <a:off x="2939988" y="4877491"/>
            <a:ext cx="3388849" cy="3674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>
                <a:solidFill>
                  <a:srgbClr val="0000FF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Has to be probabilistic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84444A-A0F8-57E9-647C-D41CDDE70713}"/>
              </a:ext>
            </a:extLst>
          </p:cNvPr>
          <p:cNvSpPr/>
          <p:nvPr/>
        </p:nvSpPr>
        <p:spPr>
          <a:xfrm>
            <a:off x="6612396" y="4481736"/>
            <a:ext cx="335868" cy="395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  <p:bldP spid="6" grpId="0"/>
      <p:bldP spid="21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Worst-case Adversary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2" name="Picture 19" descr="MCj04359310000[1]">
            <a:extLst>
              <a:ext uri="{FF2B5EF4-FFF2-40B4-BE49-F238E27FC236}">
                <a16:creationId xmlns:a16="http://schemas.microsoft.com/office/drawing/2014/main" id="{ABF951DB-ADFB-E140-B7C5-E3149832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6C2698-0832-474A-9599-E970446C2E31}"/>
              </a:ext>
            </a:extLst>
          </p:cNvPr>
          <p:cNvSpPr>
            <a:spLocks/>
          </p:cNvSpPr>
          <p:nvPr/>
        </p:nvSpPr>
        <p:spPr bwMode="auto">
          <a:xfrm>
            <a:off x="755576" y="1556792"/>
            <a:ext cx="8208912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An arbitrary computationally </a:t>
            </a:r>
            <a:r>
              <a:rPr lang="en-US" altLang="en-US" sz="2400" i="1" dirty="0">
                <a:cs typeface="Arial" charset="0"/>
              </a:rPr>
              <a:t>unbounded</a:t>
            </a:r>
            <a:r>
              <a:rPr lang="en-US" altLang="en-US" sz="2400" dirty="0">
                <a:cs typeface="Arial" charset="0"/>
              </a:rPr>
              <a:t> algorithm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EVE</a:t>
            </a:r>
            <a:r>
              <a:rPr lang="en-US" altLang="en-US" sz="2400" dirty="0">
                <a:cs typeface="Arial" charset="0"/>
              </a:rPr>
              <a:t>.*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cs typeface="Arial" charset="0"/>
                  </a:rPr>
                  <a:t>Knows Alice and Bob’s algorithms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𝐸𝑛𝑐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𝐷𝑒𝑐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but does not know the key nor their internal randomness. </a:t>
                </a:r>
                <a:br>
                  <a:rPr lang="en-US" altLang="en-US" sz="2400" dirty="0">
                    <a:cs typeface="Arial" charset="0"/>
                  </a:rPr>
                </a:br>
                <a:r>
                  <a:rPr lang="en-US" altLang="en-US" sz="2400" dirty="0">
                    <a:cs typeface="Arial" charset="0"/>
                  </a:rPr>
                  <a:t>	(</a:t>
                </a:r>
                <a:r>
                  <a:rPr lang="en-US" altLang="en-US" sz="2000" i="1" dirty="0" err="1">
                    <a:cs typeface="Arial" charset="0"/>
                  </a:rPr>
                  <a:t>Kerckhoff’s</a:t>
                </a:r>
                <a:r>
                  <a:rPr lang="en-US" altLang="en-US" sz="2000" i="1" dirty="0">
                    <a:cs typeface="Arial" charset="0"/>
                  </a:rPr>
                  <a:t> principle or Shannon’s maxim</a:t>
                </a:r>
                <a:r>
                  <a:rPr lang="en-US" altLang="en-US" sz="2400" dirty="0"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633B025-0005-9D4A-87CE-EA2327D65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348880"/>
                <a:ext cx="8172400" cy="1584176"/>
              </a:xfrm>
              <a:prstGeom prst="rect">
                <a:avLst/>
              </a:prstGeom>
              <a:blipFill>
                <a:blip r:embed="rId4"/>
                <a:stretch>
                  <a:fillRect l="-1085" t="-3175" r="-4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F31AFD-8010-454F-8FC3-E30EA649F87E}"/>
              </a:ext>
            </a:extLst>
          </p:cNvPr>
          <p:cNvSpPr>
            <a:spLocks/>
          </p:cNvSpPr>
          <p:nvPr/>
        </p:nvSpPr>
        <p:spPr bwMode="auto">
          <a:xfrm>
            <a:off x="755576" y="4149080"/>
            <a:ext cx="77768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Can see the ciphertexts going through the channel </a:t>
            </a:r>
            <a:r>
              <a:rPr lang="en-US" altLang="en-US" sz="2000" i="1" dirty="0">
                <a:cs typeface="Arial" charset="0"/>
              </a:rPr>
              <a:t>(but cannot modify them… we will come to that later)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3CCC1D-D29C-734F-AF65-A65DA23485DF}"/>
              </a:ext>
            </a:extLst>
          </p:cNvPr>
          <p:cNvSpPr>
            <a:spLocks/>
          </p:cNvSpPr>
          <p:nvPr/>
        </p:nvSpPr>
        <p:spPr bwMode="auto">
          <a:xfrm>
            <a:off x="890210" y="5423791"/>
            <a:ext cx="79031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Security Definition: What is she trying to learn?</a:t>
            </a:r>
            <a:endParaRPr lang="en-US" altLang="en-US" sz="2000" b="1" i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Course Staff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E5735224-712A-794C-BAB9-C380B4CC83AC}"/>
              </a:ext>
            </a:extLst>
          </p:cNvPr>
          <p:cNvSpPr txBox="1">
            <a:spLocks noChangeArrowheads="1"/>
          </p:cNvSpPr>
          <p:nvPr/>
        </p:nvSpPr>
        <p:spPr>
          <a:xfrm>
            <a:off x="3869515" y="986627"/>
            <a:ext cx="1800200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Instructor: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7F0B9C19-B984-8142-9548-7DE4171FB04A}"/>
              </a:ext>
            </a:extLst>
          </p:cNvPr>
          <p:cNvSpPr txBox="1">
            <a:spLocks noChangeArrowheads="1"/>
          </p:cNvSpPr>
          <p:nvPr/>
        </p:nvSpPr>
        <p:spPr>
          <a:xfrm>
            <a:off x="589305" y="5505316"/>
            <a:ext cx="2124236" cy="714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Neekon Vafa </a:t>
            </a:r>
          </a:p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nvafa@mit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C72E513-95E9-FE42-B821-51D58518C761}"/>
              </a:ext>
            </a:extLst>
          </p:cNvPr>
          <p:cNvSpPr txBox="1">
            <a:spLocks noChangeArrowheads="1"/>
          </p:cNvSpPr>
          <p:nvPr/>
        </p:nvSpPr>
        <p:spPr>
          <a:xfrm>
            <a:off x="3735666" y="5526247"/>
            <a:ext cx="3699275" cy="6755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Hanshen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Xiao </a:t>
            </a:r>
          </a:p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hsxiao@mit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C2F6379-B724-1B41-9F08-DFCC42C26135}"/>
              </a:ext>
            </a:extLst>
          </p:cNvPr>
          <p:cNvSpPr txBox="1">
            <a:spLocks noChangeArrowheads="1"/>
          </p:cNvSpPr>
          <p:nvPr/>
        </p:nvSpPr>
        <p:spPr>
          <a:xfrm>
            <a:off x="2627784" y="1660352"/>
            <a:ext cx="4104456" cy="714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Vinod Vaikuntanathan</a:t>
            </a:r>
          </a:p>
          <a:p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b="1" dirty="0" err="1">
                <a:latin typeface="American Typewriter" charset="0"/>
                <a:ea typeface="American Typewriter" charset="0"/>
                <a:cs typeface="American Typewriter" charset="0"/>
              </a:rPr>
              <a:t>vinodv@mit</a:t>
            </a:r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4EDDB25F-3040-BA42-B830-799786E8FDB1}"/>
              </a:ext>
            </a:extLst>
          </p:cNvPr>
          <p:cNvSpPr txBox="1">
            <a:spLocks noChangeArrowheads="1"/>
          </p:cNvSpPr>
          <p:nvPr/>
        </p:nvSpPr>
        <p:spPr>
          <a:xfrm>
            <a:off x="4284200" y="2848312"/>
            <a:ext cx="935871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b="1" dirty="0">
                <a:latin typeface="American Typewriter" charset="0"/>
                <a:ea typeface="American Typewriter" charset="0"/>
                <a:cs typeface="American Typewriter" charset="0"/>
              </a:rPr>
              <a:t>TAs: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CEC2B-C8CF-6951-9AC4-13343750B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15" y="3761816"/>
            <a:ext cx="1549452" cy="1549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453B-0D87-8432-1365-D1D6B9563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6" r="22071"/>
          <a:stretch/>
        </p:blipFill>
        <p:spPr>
          <a:xfrm>
            <a:off x="6948264" y="3732781"/>
            <a:ext cx="1337593" cy="1578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B2375F-AD22-360B-18DC-FF6B9665F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59" b="10162"/>
          <a:stretch/>
        </p:blipFill>
        <p:spPr>
          <a:xfrm>
            <a:off x="611560" y="3680838"/>
            <a:ext cx="1512168" cy="1711408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E6123F1F-687C-DCFF-2D0E-90A5E59AFC74}"/>
              </a:ext>
            </a:extLst>
          </p:cNvPr>
          <p:cNvSpPr txBox="1">
            <a:spLocks noChangeArrowheads="1"/>
          </p:cNvSpPr>
          <p:nvPr/>
        </p:nvSpPr>
        <p:spPr>
          <a:xfrm>
            <a:off x="6804248" y="5638835"/>
            <a:ext cx="201590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Chirag 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Falor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</a:p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en-US" altLang="en-US" sz="2000" dirty="0" err="1">
                <a:latin typeface="American Typewriter" charset="0"/>
                <a:ea typeface="American Typewriter" charset="0"/>
                <a:cs typeface="American Typewriter" charset="0"/>
              </a:rPr>
              <a:t>cfalor@mit</a:t>
            </a:r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2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D49793-0E3C-0141-8AC9-61C3CCBFF0A6}"/>
              </a:ext>
            </a:extLst>
          </p:cNvPr>
          <p:cNvSpPr/>
          <p:nvPr/>
        </p:nvSpPr>
        <p:spPr>
          <a:xfrm>
            <a:off x="6399418" y="6257891"/>
            <a:ext cx="89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A-priori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ECA4D-B33D-A24E-899F-DAE629FF83F4}"/>
              </a:ext>
            </a:extLst>
          </p:cNvPr>
          <p:cNvSpPr/>
          <p:nvPr/>
        </p:nvSpPr>
        <p:spPr>
          <a:xfrm>
            <a:off x="2195736" y="6257891"/>
            <a:ext cx="1295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cs typeface="Arial" charset="0"/>
              </a:rPr>
              <a:t>A-posteriori</a:t>
            </a:r>
            <a:endParaRPr lang="en-US" dirty="0"/>
          </a:p>
        </p:txBody>
      </p:sp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92874"/>
            <a:ext cx="8712968" cy="7598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Shannon’s Perfect Secrecy Definition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1D4B50-D63D-D540-9538-C7FBA8017AAE}"/>
              </a:ext>
            </a:extLst>
          </p:cNvPr>
          <p:cNvCxnSpPr>
            <a:cxnSpLocks/>
          </p:cNvCxnSpPr>
          <p:nvPr/>
        </p:nvCxnSpPr>
        <p:spPr>
          <a:xfrm flipH="1">
            <a:off x="2939988" y="2356899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4BB0618-0F5C-7F4A-AD8D-88294547D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092610"/>
            <a:ext cx="864096" cy="70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84E76C-9E65-A942-9EA2-E28CB4EC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021559"/>
            <a:ext cx="648072" cy="670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83B9F4AA-5928-5D41-ABB3-C6EA77DC7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43" y="2861063"/>
                <a:ext cx="1656184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Key k</a:t>
                </a:r>
                <a:r>
                  <a:rPr lang="en-US" altLang="en-US" sz="2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E4F38A42-6FC8-1146-959A-90A4B6A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273" y="2799598"/>
                <a:ext cx="1656184" cy="378039"/>
              </a:xfrm>
              <a:prstGeom prst="rect">
                <a:avLst/>
              </a:prstGeom>
              <a:blipFill>
                <a:blip r:embed="rId5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/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solidFill>
                      <a:schemeClr val="tx1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>
                <a:extLst>
                  <a:ext uri="{FF2B5EF4-FFF2-40B4-BE49-F238E27FC236}">
                    <a16:creationId xmlns:a16="http://schemas.microsoft.com/office/drawing/2014/main" id="{57EA21A9-F4AD-DE41-B2F3-86A3FD2EE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1300617" cy="486136"/>
              </a:xfrm>
              <a:prstGeom prst="wedgeRectCallout">
                <a:avLst>
                  <a:gd name="adj1" fmla="val 24265"/>
                  <a:gd name="adj2" fmla="val 85912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/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Enc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C647A4-7AE2-5F42-A9E6-3FDC5143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1876436"/>
                <a:ext cx="213013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Message space (probability distribution)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ℳ</m:t>
                    </m:r>
                  </m:oMath>
                </a14:m>
                <a:r>
                  <a:rPr lang="en-US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A8DDA78-CC72-F340-AA50-6F8F0ED40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241571"/>
                <a:ext cx="4779106" cy="546871"/>
              </a:xfrm>
              <a:prstGeom prst="rect">
                <a:avLst/>
              </a:prstGeom>
              <a:blipFill>
                <a:blip r:embed="rId8"/>
                <a:stretch>
                  <a:fillRect l="-105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Key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D4E6FB1-527C-6E4A-BC39-05E048B4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27" y="3284984"/>
                <a:ext cx="1588649" cy="546871"/>
              </a:xfrm>
              <a:prstGeom prst="rect">
                <a:avLst/>
              </a:prstGeom>
              <a:blipFill>
                <a:blip r:embed="rId9"/>
                <a:stretch>
                  <a:fillRect l="-396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0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Ciphertext space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r>
                  <a:rPr lang="en-US" altLang="en-US" sz="2000" b="1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endParaRPr lang="en-US" altLang="en-US" sz="20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E1F49416-2C50-A04B-B119-3C8631B6F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32" y="2474942"/>
                <a:ext cx="2261764" cy="546871"/>
              </a:xfrm>
              <a:prstGeom prst="rect">
                <a:avLst/>
              </a:prstGeom>
              <a:blipFill>
                <a:blip r:embed="rId10"/>
                <a:stretch>
                  <a:fillRect l="-279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F82CCD5-73C0-5742-A58A-B76B8B133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5157192"/>
                <a:ext cx="8172908" cy="613417"/>
              </a:xfrm>
              <a:prstGeom prst="rect">
                <a:avLst/>
              </a:prstGeom>
              <a:blipFill>
                <a:blip r:embed="rId11"/>
                <a:stretch>
                  <a:fillRect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F56A3549-A73F-1F4B-9DCE-009236449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413" y="5839919"/>
                <a:ext cx="7920880" cy="613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34B497-6780-9940-A3E6-EB243BE091BA}"/>
              </a:ext>
            </a:extLst>
          </p:cNvPr>
          <p:cNvCxnSpPr>
            <a:cxnSpLocks/>
          </p:cNvCxnSpPr>
          <p:nvPr/>
        </p:nvCxnSpPr>
        <p:spPr>
          <a:xfrm>
            <a:off x="4678722" y="2420888"/>
            <a:ext cx="0" cy="74424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ot"/>
            <a:tailEnd type="stealth" w="lg" len="lg"/>
          </a:ln>
          <a:effectLst/>
        </p:spPr>
      </p:cxnSp>
      <p:pic>
        <p:nvPicPr>
          <p:cNvPr id="23" name="Picture 19" descr="MCj04359310000[1]">
            <a:extLst>
              <a:ext uri="{FF2B5EF4-FFF2-40B4-BE49-F238E27FC236}">
                <a16:creationId xmlns:a16="http://schemas.microsoft.com/office/drawing/2014/main" id="{1A122E8E-476C-624B-93E6-5B52BF08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00" y="3155504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F7B238-B2CB-5549-8140-1AE2F5EAF819}"/>
              </a:ext>
            </a:extLst>
          </p:cNvPr>
          <p:cNvSpPr/>
          <p:nvPr/>
        </p:nvSpPr>
        <p:spPr>
          <a:xfrm>
            <a:off x="578824" y="5229200"/>
            <a:ext cx="51898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75FB66-D887-724F-858B-05850F2F867F}"/>
              </a:ext>
            </a:extLst>
          </p:cNvPr>
          <p:cNvSpPr/>
          <p:nvPr/>
        </p:nvSpPr>
        <p:spPr>
          <a:xfrm>
            <a:off x="1331640" y="5851722"/>
            <a:ext cx="4203284" cy="71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C9BA62-AFDA-D24A-8C54-8D4FC0EBD03C}"/>
              </a:ext>
            </a:extLst>
          </p:cNvPr>
          <p:cNvSpPr/>
          <p:nvPr/>
        </p:nvSpPr>
        <p:spPr>
          <a:xfrm>
            <a:off x="5628810" y="5832927"/>
            <a:ext cx="3263670" cy="79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3158202-BEFF-CA4E-B370-E5C4A296F391}"/>
              </a:ext>
            </a:extLst>
          </p:cNvPr>
          <p:cNvSpPr>
            <a:spLocks/>
          </p:cNvSpPr>
          <p:nvPr/>
        </p:nvSpPr>
        <p:spPr bwMode="auto">
          <a:xfrm>
            <a:off x="2555776" y="4360107"/>
            <a:ext cx="4419066" cy="613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IDEA: A-posteriori = A-priori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EF978-A201-9040-9BE2-6BA2D24EE36C}"/>
              </a:ext>
            </a:extLst>
          </p:cNvPr>
          <p:cNvSpPr/>
          <p:nvPr/>
        </p:nvSpPr>
        <p:spPr>
          <a:xfrm>
            <a:off x="683568" y="5157192"/>
            <a:ext cx="7416824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  <p:bldP spid="17" grpId="0" animBg="1"/>
      <p:bldP spid="17" grpId="1" animBg="1"/>
      <p:bldP spid="18" grpId="0" animBg="1"/>
      <p:bldP spid="18" grpId="1" animBg="1"/>
      <p:bldP spid="18" grpId="2" animBg="1"/>
      <p:bldP spid="19" grpId="1" animBg="1"/>
      <p:bldP spid="19" grpId="2" animBg="1"/>
      <p:bldP spid="9" grpId="0" animBg="1"/>
      <p:bldP spid="24" grpId="0" animBg="1"/>
      <p:bldP spid="25" grpId="0" animBg="1"/>
      <p:bldP spid="2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3">
            <a:extLst>
              <a:ext uri="{FF2B5EF4-FFF2-40B4-BE49-F238E27FC236}">
                <a16:creationId xmlns:a16="http://schemas.microsoft.com/office/drawing/2014/main" id="{CBD4E65A-9505-494A-8335-393FAE74F5E6}"/>
              </a:ext>
            </a:extLst>
          </p:cNvPr>
          <p:cNvSpPr txBox="1">
            <a:spLocks noChangeArrowheads="1"/>
          </p:cNvSpPr>
          <p:nvPr/>
        </p:nvSpPr>
        <p:spPr>
          <a:xfrm>
            <a:off x="766826" y="1340768"/>
            <a:ext cx="8377174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Perfect indistinguishability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 Turing test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ea typeface="+mn-ea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 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en-US" sz="2400" dirty="0">
                        <a:cs typeface="Arial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kumimoji="0" lang="en-US" alt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C0DBFB7F-B86D-154B-A748-D266E04C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98527"/>
                <a:ext cx="7632848" cy="666377"/>
              </a:xfrm>
              <a:prstGeom prst="rect">
                <a:avLst/>
              </a:prstGeom>
              <a:blipFill>
                <a:blip r:embed="rId3"/>
                <a:stretch>
                  <a:fillRect l="-16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F204C32-1AC8-224D-83D4-B561FA586F79}"/>
              </a:ext>
            </a:extLst>
          </p:cNvPr>
          <p:cNvSpPr/>
          <p:nvPr/>
        </p:nvSpPr>
        <p:spPr>
          <a:xfrm>
            <a:off x="1403648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0C642C-7FE7-734B-A066-9A566CD9A14C}"/>
              </a:ext>
            </a:extLst>
          </p:cNvPr>
          <p:cNvSpPr/>
          <p:nvPr/>
        </p:nvSpPr>
        <p:spPr>
          <a:xfrm>
            <a:off x="5292080" y="3615931"/>
            <a:ext cx="2592288" cy="16132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D401C2E1-BDAA-2444-80BB-B41B25FFF583}"/>
              </a:ext>
            </a:extLst>
          </p:cNvPr>
          <p:cNvSpPr txBox="1">
            <a:spLocks noChangeArrowheads="1"/>
          </p:cNvSpPr>
          <p:nvPr/>
        </p:nvSpPr>
        <p:spPr>
          <a:xfrm>
            <a:off x="1691680" y="369229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0: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C67EE80D-BC80-A840-B4C8-2EF99E18163A}"/>
              </a:ext>
            </a:extLst>
          </p:cNvPr>
          <p:cNvSpPr txBox="1">
            <a:spLocks noChangeArrowheads="1"/>
          </p:cNvSpPr>
          <p:nvPr/>
        </p:nvSpPr>
        <p:spPr>
          <a:xfrm>
            <a:off x="5580112" y="3698727"/>
            <a:ext cx="1740315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World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94309FF8-399F-D040-A88C-A4A56DC56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70" y="4770267"/>
                <a:ext cx="2196244" cy="386925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𝑐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′</m:t>
                      </m:r>
                      <m:r>
                        <a:rPr kumimoji="0" lang="en-US" alt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3045BB3F-9869-A740-ABF2-9DE3D978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4729424"/>
                <a:ext cx="2196244" cy="386925"/>
              </a:xfrm>
              <a:prstGeom prst="rect">
                <a:avLst/>
              </a:prstGeom>
              <a:blipFill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9" descr="MCj04359310000[1]">
            <a:extLst>
              <a:ext uri="{FF2B5EF4-FFF2-40B4-BE49-F238E27FC236}">
                <a16:creationId xmlns:a16="http://schemas.microsoft.com/office/drawing/2014/main" id="{1C242B0B-B8A7-AD4B-A155-40F7DE82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04" y="5560147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63">
            <a:extLst>
              <a:ext uri="{FF2B5EF4-FFF2-40B4-BE49-F238E27FC236}">
                <a16:creationId xmlns:a16="http://schemas.microsoft.com/office/drawing/2014/main" id="{18DA5E60-402E-4A4B-9D4E-A770C0B43A67}"/>
              </a:ext>
            </a:extLst>
          </p:cNvPr>
          <p:cNvSpPr txBox="1">
            <a:spLocks noChangeArrowheads="1"/>
          </p:cNvSpPr>
          <p:nvPr/>
        </p:nvSpPr>
        <p:spPr>
          <a:xfrm>
            <a:off x="2381817" y="5560147"/>
            <a:ext cx="6294639" cy="9651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is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merican Typewriter" charset="0"/>
                <a:ea typeface="+mj-ea"/>
                <a:cs typeface="+mj-cs"/>
              </a:rPr>
              <a:t>distinguisher</a:t>
            </a:r>
            <a:r>
              <a:rPr lang="en-US" altLang="en-US" sz="2400" dirty="0">
                <a:solidFill>
                  <a:prstClr val="black"/>
                </a:solidFill>
                <a:latin typeface="American Typewriter" charset="0"/>
              </a:rPr>
              <a:t> (that gets c and tries to guess which world she’s in)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←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ple Chancery" panose="03020702040506060504" pitchFamily="66" charset="-79"/>
                    <a:ea typeface="Brush Script MT" panose="03060802040406070304" pitchFamily="66" charset="-122"/>
                    <a:cs typeface="Apple Chancery" panose="03020702040506060504" pitchFamily="66" charset="-79"/>
                  </a:rPr>
                  <a:t>K</a:t>
                </a: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42726470-68EB-2A4F-A0B7-1A9201D48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66211"/>
                <a:ext cx="2196244" cy="386925"/>
              </a:xfrm>
              <a:prstGeom prst="rect">
                <a:avLst/>
              </a:prstGeom>
              <a:blipFill>
                <a:blip r:embed="rId7"/>
                <a:stretch>
                  <a:fillRect l="-4023" t="-25806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k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←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ple Chancery" panose="03020702040506060504" pitchFamily="66" charset="-79"/>
                        <a:ea typeface="Brush Script MT" panose="03060802040406070304" pitchFamily="66" charset="-122"/>
                        <a:cs typeface="Apple Chancery" panose="03020702040506060504" pitchFamily="66" charset="-79"/>
                      </a:rPr>
                      <m:t>K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ple Chancery" panose="03020702040506060504" pitchFamily="66" charset="-79"/>
                  <a:ea typeface="Brush Script MT" panose="03060802040406070304" pitchFamily="66" charset="-122"/>
                  <a:cs typeface="Apple Chancery" panose="03020702040506060504" pitchFamily="66" charset="-79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84DF3A0F-10BA-EB44-BA84-1929DAA3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4225368"/>
                <a:ext cx="2196244" cy="386925"/>
              </a:xfrm>
              <a:prstGeom prst="rect">
                <a:avLst/>
              </a:prstGeom>
              <a:blipFill>
                <a:blip r:embed="rId8"/>
                <a:stretch>
                  <a:fillRect l="-4598" t="-250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29DFF-D908-8F43-96AC-CD50304A940D}"/>
              </a:ext>
            </a:extLst>
          </p:cNvPr>
          <p:cNvCxnSpPr/>
          <p:nvPr/>
        </p:nvCxnSpPr>
        <p:spPr>
          <a:xfrm>
            <a:off x="-684584" y="3212976"/>
            <a:ext cx="10441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1">
            <a:extLst>
              <a:ext uri="{FF2B5EF4-FFF2-40B4-BE49-F238E27FC236}">
                <a16:creationId xmlns:a16="http://schemas.microsoft.com/office/drawing/2014/main" id="{3689EC23-711F-644B-9C73-231B3CAFA3A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Indistinguishability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/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m:rPr>
                          <m:sty m:val="p"/>
                        </m:rPr>
                        <a:rPr lang="en-US" alt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⁡[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</m:t>
                      </m:r>
                      <m:d>
                        <m:dPr>
                          <m:ctrlP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577396-D080-8A44-876F-EBE360895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58" y="2564904"/>
                <a:ext cx="5030736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F8DD51F4-B573-E54A-B289-32BCDAF96364}"/>
              </a:ext>
            </a:extLst>
          </p:cNvPr>
          <p:cNvSpPr/>
          <p:nvPr/>
        </p:nvSpPr>
        <p:spPr>
          <a:xfrm>
            <a:off x="1656601" y="2492896"/>
            <a:ext cx="6044423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44424-AAD5-334B-A437-BCBFE5294A87}"/>
              </a:ext>
            </a:extLst>
          </p:cNvPr>
          <p:cNvSpPr/>
          <p:nvPr/>
        </p:nvSpPr>
        <p:spPr>
          <a:xfrm>
            <a:off x="4355976" y="1971601"/>
            <a:ext cx="218693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D985B2-74DA-4D45-B84C-2656C213CADC}"/>
              </a:ext>
            </a:extLst>
          </p:cNvPr>
          <p:cNvSpPr/>
          <p:nvPr/>
        </p:nvSpPr>
        <p:spPr>
          <a:xfrm>
            <a:off x="827584" y="1873917"/>
            <a:ext cx="7848872" cy="1207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16" grpId="0"/>
      <p:bldP spid="17" grpId="0"/>
      <p:bldP spid="20" grpId="0"/>
      <p:bldP spid="22" grpId="0"/>
      <p:bldP spid="24" grpId="0"/>
      <p:bldP spid="25" grpId="0"/>
      <p:bldP spid="27" grpId="0" animBg="1"/>
      <p:bldP spid="28" grpId="0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Two Definitions are Equivalent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An encryption scheme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Gen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Enc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cs typeface="Arial" charset="0"/>
                      </a:rPr>
                      <m:t>Dec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satisfies perfect secrecy IFF it satisfies perfect indistinguishability.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1FC8EA-98A9-7A4B-BB65-D04461BC7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492896"/>
                <a:ext cx="6984776" cy="1477513"/>
              </a:xfrm>
              <a:prstGeom prst="rect">
                <a:avLst/>
              </a:prstGeom>
              <a:blipFill>
                <a:blip r:embed="rId3"/>
                <a:stretch>
                  <a:fillRect l="-1085" t="-252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0D1547-F1EF-AE43-9E12-ACBD2767778D}"/>
              </a:ext>
            </a:extLst>
          </p:cNvPr>
          <p:cNvSpPr>
            <a:spLocks/>
          </p:cNvSpPr>
          <p:nvPr/>
        </p:nvSpPr>
        <p:spPr bwMode="auto">
          <a:xfrm>
            <a:off x="1115616" y="4509120"/>
            <a:ext cx="7920880" cy="61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PROOF</a:t>
            </a:r>
            <a:r>
              <a:rPr lang="en-US" altLang="en-US" sz="2400" dirty="0">
                <a:cs typeface="Arial" charset="0"/>
              </a:rPr>
              <a:t>: Simple use of conditional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23522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observation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1412776"/>
                <a:ext cx="8172908" cy="613417"/>
              </a:xfrm>
              <a:prstGeom prst="rect">
                <a:avLst/>
              </a:prstGeom>
              <a:blipFill>
                <a:blip r:embed="rId3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2095503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2095503"/>
                <a:ext cx="7920880" cy="6134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2780928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3035785"/>
                <a:ext cx="8722442" cy="95840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Observation: SEC is equivalent to saying that the random variables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</m:oMath>
                </a14:m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𝒞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≔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 are independent.</a:t>
                </a: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3035785"/>
                <a:ext cx="8722442" cy="958403"/>
              </a:xfrm>
              <a:prstGeom prst="rect">
                <a:avLst/>
              </a:prstGeom>
              <a:blipFill>
                <a:blip r:embed="rId5"/>
                <a:stretch>
                  <a:fillRect l="-1163" t="-5263"/>
                </a:stretch>
              </a:blipFill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Proof Part 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2035" t="-14035" r="-1890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𝒞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934B46-7209-0D43-BF33-82FFA5D3D7AF}"/>
                  </a:ext>
                </a:extLst>
              </p:cNvPr>
              <p:cNvSpPr/>
              <p:nvPr/>
            </p:nvSpPr>
            <p:spPr>
              <a:xfrm>
                <a:off x="408492" y="4172862"/>
                <a:ext cx="855599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Proof: </a:t>
                </a:r>
                <a:r>
                  <a:rPr lang="en-US" altLang="en-US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By the observation from last slide, SEC is true if and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𝒞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𝒞</m:t>
                            </m:r>
                            <m:r>
                              <a:rPr lang="en-US" altLang="en-US" sz="2000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(by independence of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934B46-7209-0D43-BF33-82FFA5D3D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2" y="4172862"/>
                <a:ext cx="8555995" cy="707886"/>
              </a:xfrm>
              <a:prstGeom prst="rect">
                <a:avLst/>
              </a:prstGeom>
              <a:blipFill>
                <a:blip r:embed="rId9"/>
                <a:stretch>
                  <a:fillRect l="-741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9D7548-22A8-58DF-9D6A-BC2719F4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5064852"/>
                <a:ext cx="8748464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000" dirty="0">
                    <a:ea typeface="Cambria Math" panose="02040503050406030204" pitchFamily="18" charset="0"/>
                    <a:cs typeface="Arial" charset="0"/>
                  </a:rPr>
                  <a:t>This means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𝒞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000" dirty="0">
                    <a:cs typeface="Arial" charset="0"/>
                  </a:rPr>
                  <a:t> is a number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alt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en-US" sz="2000" dirty="0">
                    <a:cs typeface="Arial" charset="0"/>
                  </a:rPr>
                  <a:t>) that does not depend on m.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39D7548-22A8-58DF-9D6A-BC2719F42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064852"/>
                <a:ext cx="8748464" cy="956130"/>
              </a:xfrm>
              <a:prstGeom prst="rect">
                <a:avLst/>
              </a:prstGeom>
              <a:blipFill>
                <a:blip r:embed="rId10"/>
                <a:stretch>
                  <a:fillRect l="-871" t="-2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AF3C131-DB73-F14E-CE23-5CA764E8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5901870"/>
                <a:ext cx="8568951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000" dirty="0">
                    <a:ea typeface="Cambria Math" panose="02040503050406030204" pitchFamily="18" charset="0"/>
                    <a:cs typeface="Arial" charset="0"/>
                  </a:rPr>
                  <a:t>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  (=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000" dirty="0">
                    <a:cs typeface="Arial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en-US" sz="2000" dirty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en-US" sz="2000" dirty="0">
                    <a:cs typeface="Arial" charset="0"/>
                  </a:rPr>
                  <a:t>, giving us </a:t>
                </a:r>
                <a:r>
                  <a:rPr lang="en-US" altLang="en-US" sz="2000" b="1" dirty="0">
                    <a:cs typeface="Arial" charset="0"/>
                  </a:rPr>
                  <a:t>IND</a:t>
                </a:r>
                <a:r>
                  <a:rPr lang="en-US" altLang="en-US" sz="2000" dirty="0">
                    <a:cs typeface="Arial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AF3C131-DB73-F14E-CE23-5CA764E8D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901870"/>
                <a:ext cx="8568951" cy="956130"/>
              </a:xfrm>
              <a:prstGeom prst="rect">
                <a:avLst/>
              </a:prstGeom>
              <a:blipFill>
                <a:blip r:embed="rId11"/>
                <a:stretch>
                  <a:fillRect l="-888" t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60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Proof Part 2. Secrecy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Indistinguishability 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2035" t="-14035" r="-319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𝒞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DE5E54-C12A-F845-B2C6-F716E25E8ED2}"/>
                  </a:ext>
                </a:extLst>
              </p:cNvPr>
              <p:cNvSpPr/>
              <p:nvPr/>
            </p:nvSpPr>
            <p:spPr>
              <a:xfrm>
                <a:off x="408492" y="4294647"/>
                <a:ext cx="873550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000" b="1" dirty="0">
                    <a:ea typeface="Cambria Math" panose="02040503050406030204" pitchFamily="18" charset="0"/>
                    <a:cs typeface="Arial" charset="0"/>
                  </a:rPr>
                  <a:t>Proof: </a:t>
                </a:r>
                <a:r>
                  <a:rPr lang="en-US" altLang="en-US" sz="2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 before, SEC is true if and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𝒞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𝒞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0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DE5E54-C12A-F845-B2C6-F716E25E8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2" y="4294647"/>
                <a:ext cx="8735508" cy="707886"/>
              </a:xfrm>
              <a:prstGeom prst="rect">
                <a:avLst/>
              </a:prstGeom>
              <a:blipFill>
                <a:blip r:embed="rId8"/>
                <a:stretch>
                  <a:fillRect l="-727" t="-526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620" y="5180489"/>
                <a:ext cx="7500991" cy="48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𝒞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7620" y="5180489"/>
                <a:ext cx="7500991" cy="480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556036-4837-4E56-F5A9-E21E8101B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896" y="5735433"/>
                <a:ext cx="4913065" cy="48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𝒞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1556036-4837-4E56-F5A9-E21E8101B6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5735433"/>
                <a:ext cx="4913065" cy="480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4FBCE-D90F-B520-9AAD-BDB6107F581B}"/>
                  </a:ext>
                </a:extLst>
              </p:cNvPr>
              <p:cNvSpPr txBox="1"/>
              <p:nvPr/>
            </p:nvSpPr>
            <p:spPr>
              <a:xfrm>
                <a:off x="3707904" y="6264795"/>
                <a:ext cx="48701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en-US" sz="2400" b="0" i="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  <m:r>
                                    <a:rPr lang="en-US" altLang="en-US" sz="24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A4FBCE-D90F-B520-9AAD-BDB6107F5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6264795"/>
                <a:ext cx="487017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noFill/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rgbClr val="0000FF"/>
                    </a:solidFill>
                    <a:ea typeface="Cambria Math" panose="02040503050406030204" pitchFamily="18" charset="0"/>
                    <a:cs typeface="Arial" charset="0"/>
                  </a:rPr>
                  <a:t>Key Observation: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61A31B0-50CC-384A-8C1A-FAE024FC6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558" y="4244873"/>
                <a:ext cx="8722442" cy="480271"/>
              </a:xfrm>
              <a:prstGeom prst="rect">
                <a:avLst/>
              </a:prstGeom>
              <a:blipFill>
                <a:blip r:embed="rId8"/>
                <a:stretch>
                  <a:fillRect l="-1016" t="-7500" r="-290" b="-20000"/>
                </a:stretch>
              </a:blipFill>
              <a:ln w="254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0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2CA2F54-9992-8F45-A620-36B80092E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229201"/>
                <a:ext cx="9721080" cy="480271"/>
              </a:xfrm>
              <a:prstGeom prst="rect">
                <a:avLst/>
              </a:prstGeom>
              <a:blipFill>
                <a:blip r:embed="rId10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en-US" sz="2400" dirty="0">
                  <a:ea typeface="Cambria Math" panose="02040503050406030204" pitchFamily="18" charset="0"/>
                  <a:cs typeface="Arial" charset="0"/>
                </a:endParaRP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sz="2400" dirty="0"/>
                  <a:t>	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endParaRPr lang="en-US" altLang="en-US" sz="2400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65E795F-14F4-3847-A31B-CF71F00B3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592" y="5731847"/>
                <a:ext cx="8676964" cy="480271"/>
              </a:xfrm>
              <a:prstGeom prst="rect">
                <a:avLst/>
              </a:prstGeom>
              <a:blipFill>
                <a:blip r:embed="rId11"/>
                <a:stretch>
                  <a:fillRect t="-120513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</m:d>
                      </m:e>
                    </m:nary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5253D691-299A-6244-A926-D99268C06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5507" y="6309321"/>
                <a:ext cx="6192688" cy="480271"/>
              </a:xfrm>
              <a:prstGeom prst="rect">
                <a:avLst/>
              </a:prstGeom>
              <a:blipFill>
                <a:blip r:embed="rId12"/>
                <a:stretch>
                  <a:fillRect t="-117949" b="-17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F5C43F-D485-0A47-A952-17DDCC1F05E7}"/>
              </a:ext>
            </a:extLst>
          </p:cNvPr>
          <p:cNvSpPr>
            <a:spLocks/>
          </p:cNvSpPr>
          <p:nvPr/>
        </p:nvSpPr>
        <p:spPr bwMode="auto">
          <a:xfrm>
            <a:off x="481408" y="4748929"/>
            <a:ext cx="9721080" cy="4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Proof: </a:t>
            </a:r>
            <a:r>
              <a:rPr lang="en-US" altLang="en-US" sz="2400" i="1" dirty="0">
                <a:ea typeface="Cambria Math" panose="02040503050406030204" pitchFamily="18" charset="0"/>
                <a:cs typeface="Arial" charset="0"/>
              </a:rPr>
              <a:t>definition of </a:t>
            </a:r>
            <a:r>
              <a:rPr lang="en-US" altLang="en-US" sz="2400" b="0" i="1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conditional probability</a:t>
            </a:r>
            <a:r>
              <a:rPr lang="en-US" altLang="en-US" sz="2400" b="0" dirty="0">
                <a:solidFill>
                  <a:schemeClr val="tx1"/>
                </a:solidFill>
                <a:ea typeface="Cambria Math" panose="02040503050406030204" pitchFamily="18" charset="0"/>
                <a:cs typeface="Arial" charset="0"/>
              </a:rPr>
              <a:t>.</a:t>
            </a:r>
            <a:endParaRPr lang="en-US" altLang="en-US" sz="2400" dirty="0">
              <a:ea typeface="Cambria Math" panose="02040503050406030204" pitchFamily="18" charset="0"/>
              <a:cs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8940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Secrecy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071721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2780928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463655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l-GR" altLang="en-US" sz="2400" b="1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𝜶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B507F8D-165E-964F-AB49-F595B820B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8304" y="2059605"/>
                <a:ext cx="874004" cy="6134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|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dirty="0">
                    <a:cs typeface="Arial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B608FFC-FA2B-7842-8EF9-826B57B1A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569766"/>
                <a:ext cx="9468544" cy="956130"/>
              </a:xfrm>
              <a:prstGeom prst="rect">
                <a:avLst/>
              </a:prstGeom>
              <a:blipFill>
                <a:blip r:embed="rId9"/>
                <a:stretch>
                  <a:fillRect l="-1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1934B46-7209-0D43-BF33-82FFA5D3D7AF}"/>
              </a:ext>
            </a:extLst>
          </p:cNvPr>
          <p:cNvSpPr/>
          <p:nvPr/>
        </p:nvSpPr>
        <p:spPr>
          <a:xfrm>
            <a:off x="408493" y="4172862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FE016-D5D3-DD49-B34F-B7D3B23E6462}"/>
              </a:ext>
            </a:extLst>
          </p:cNvPr>
          <p:cNvSpPr/>
          <p:nvPr/>
        </p:nvSpPr>
        <p:spPr>
          <a:xfrm>
            <a:off x="8172400" y="4633429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𝒦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</m:e>
                        </m:d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DB050CC3-9036-6A4A-B950-CD38F35A4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353190"/>
                <a:ext cx="3444225" cy="956130"/>
              </a:xfrm>
              <a:prstGeom prst="rect">
                <a:avLst/>
              </a:prstGeom>
              <a:blipFill>
                <a:blip r:embed="rId10"/>
                <a:stretch>
                  <a:fillRect l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ea typeface="Cambria Math" panose="02040503050406030204" pitchFamily="18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α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ℳ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α</m:t>
                        </m:r>
                      </m:den>
                    </m:f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]</m:t>
                    </m:r>
                  </m:oMath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5115B4B-E5F8-CC46-9E09-C5FF5EE78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6093296"/>
                <a:ext cx="3672408" cy="956130"/>
              </a:xfrm>
              <a:prstGeom prst="rect">
                <a:avLst/>
              </a:prstGeom>
              <a:blipFill>
                <a:blip r:embed="rId11"/>
                <a:stretch>
                  <a:fillRect l="-2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404A170-29DA-5046-B40D-12A1BFB4DA14}"/>
              </a:ext>
            </a:extLst>
          </p:cNvPr>
          <p:cNvSpPr/>
          <p:nvPr/>
        </p:nvSpPr>
        <p:spPr>
          <a:xfrm>
            <a:off x="7966141" y="6237312"/>
            <a:ext cx="1214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(key obs.)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2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2. Secrecy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Indistinguishability </a:t>
                </a:r>
                <a:endParaRPr lang="en-US" sz="2400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WANT (IND)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′∈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25CED-6CA1-924F-B7CC-590829E8A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546" y="2650447"/>
                <a:ext cx="8172908" cy="613417"/>
              </a:xfrm>
              <a:prstGeom prst="rect">
                <a:avLst/>
              </a:prstGeom>
              <a:blipFill>
                <a:blip r:embed="rId4"/>
                <a:stretch>
                  <a:fillRect l="-1242" t="-8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en-US" sz="2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C60D485-4425-854F-A04B-C7D9CE082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705" y="3309392"/>
                <a:ext cx="7920880" cy="613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cs typeface="Arial" charset="0"/>
                  </a:rPr>
                  <a:t>WE KNOW (SEC)</a:t>
                </a:r>
                <a:r>
                  <a:rPr lang="en-US" altLang="en-US" sz="2400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∀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Supp</m:t>
                    </m:r>
                    <m: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85A57D-4FCB-9449-A958-AAB841F3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695" y="1268760"/>
                <a:ext cx="8172908" cy="613417"/>
              </a:xfrm>
              <a:prstGeom prst="rect">
                <a:avLst/>
              </a:prstGeom>
              <a:blipFill>
                <a:blip r:embed="rId6"/>
                <a:stretch>
                  <a:fillRect l="-1242" t="-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|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ℳ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ℳ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496D142-11B7-1E4A-A91A-65986F709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51487"/>
                <a:ext cx="7920880" cy="6134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4301FD-1402-D74C-A006-144276625461}"/>
              </a:ext>
            </a:extLst>
          </p:cNvPr>
          <p:cNvCxnSpPr/>
          <p:nvPr/>
        </p:nvCxnSpPr>
        <p:spPr>
          <a:xfrm>
            <a:off x="-82424" y="4077072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E5E54-C12A-F845-B2C6-F716E25E8ED2}"/>
              </a:ext>
            </a:extLst>
          </p:cNvPr>
          <p:cNvSpPr/>
          <p:nvPr/>
        </p:nvSpPr>
        <p:spPr>
          <a:xfrm>
            <a:off x="408493" y="4294647"/>
            <a:ext cx="894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ea typeface="Cambria Math" panose="02040503050406030204" pitchFamily="18" charset="0"/>
                <a:cs typeface="Arial" charset="0"/>
              </a:rPr>
              <a:t>Proof: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Pr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𝒦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ℳ</m:t>
                          </m:r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𝑐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|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𝑚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4270FC4-F97D-CA42-B4C0-CF28E69A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612" y="4244385"/>
                <a:ext cx="6984776" cy="480759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/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𝑚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|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𝐸𝑛𝑐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𝒦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charset="0"/>
                                      </a:rPr>
                                      <m:t>ℳ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Pr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⁡[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𝒦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charset="0"/>
                                  </a:rPr>
                                  <m:t>ℳ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=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Pr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⁡[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8F9329D-FAFF-3442-B993-5AAD4D60F1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892456"/>
                <a:ext cx="5328592" cy="691536"/>
              </a:xfrm>
              <a:prstGeom prst="rect">
                <a:avLst/>
              </a:prstGeom>
              <a:blipFill>
                <a:blip r:embed="rId9"/>
                <a:stretch>
                  <a:fillRect l="-190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/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Pr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⁡[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46AB3E-ABC5-0744-92A3-CAE1741D4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17784"/>
                <a:ext cx="5328592" cy="461665"/>
              </a:xfrm>
              <a:prstGeom prst="rect">
                <a:avLst/>
              </a:prstGeom>
              <a:blipFill>
                <a:blip r:embed="rId10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C83DAC2-6119-5F43-81D9-72B2F2CB1190}"/>
              </a:ext>
            </a:extLst>
          </p:cNvPr>
          <p:cNvSpPr/>
          <p:nvPr/>
        </p:nvSpPr>
        <p:spPr>
          <a:xfrm>
            <a:off x="8028384" y="4949050"/>
            <a:ext cx="962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(Bayes)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A05736-62DE-1B4E-B5A1-552228DB905D}"/>
              </a:ext>
            </a:extLst>
          </p:cNvPr>
          <p:cNvSpPr/>
          <p:nvPr/>
        </p:nvSpPr>
        <p:spPr>
          <a:xfrm>
            <a:off x="7099444" y="5589240"/>
            <a:ext cx="1929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(because of SEC)</a:t>
            </a:r>
            <a:endParaRPr lang="en-US" sz="2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/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a:rPr lang="en-US" alt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52CC7D8-B2E1-CD4C-BDCD-71C766CCB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146" y="6202657"/>
                <a:ext cx="314284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09578B3-7F6B-BB44-A50D-3082D6670A4F}"/>
              </a:ext>
            </a:extLst>
          </p:cNvPr>
          <p:cNvSpPr/>
          <p:nvPr/>
        </p:nvSpPr>
        <p:spPr>
          <a:xfrm>
            <a:off x="7596336" y="6197242"/>
            <a:ext cx="141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  <a:ea typeface="Cambria Math" panose="02040503050406030204" pitchFamily="18" charset="0"/>
                <a:cs typeface="Arial" charset="0"/>
              </a:rPr>
              <a:t>(symmetry)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/>
      <p:bldP spid="18" grpId="0"/>
      <p:bldP spid="19" grpId="0"/>
      <p:bldP spid="20" grpId="0"/>
      <p:bldP spid="8" grpId="0"/>
      <p:bldP spid="2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51BE535-8BF5-C44E-A39F-E9C1EA88BB48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5A1A82-DBEA-DE4E-9256-3B68E9E168CB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C665DCD6-009D-4442-AEE0-65597A3C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3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509FFDC1-99E5-E945-B4AE-E6D20F2DB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4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4126E1A2-146D-9345-AB1E-2D15640E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5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/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bitwise exclusive OR (or XOR)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0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 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0 = 1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 = a + b (mod 2)</a:t>
                </a:r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0563495E-6380-8B44-841F-6DBFF5954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359914"/>
                <a:ext cx="4752528" cy="1750731"/>
              </a:xfrm>
              <a:prstGeom prst="wedgeRectCallout">
                <a:avLst>
                  <a:gd name="adj1" fmla="val 48790"/>
                  <a:gd name="adj2" fmla="val -12142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29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Course Website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2DBA7E60-B381-AD99-44F3-78DF4D9A9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2044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A16A2-59DE-82D7-43F8-19F61CF07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3471"/>
            <a:ext cx="7772400" cy="46785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17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Correctness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𝑘</m:t>
                        </m:r>
                      </m:e>
                    </m:d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B5E5D9EF-7B99-134F-A78F-AA48276D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848872" cy="432048"/>
              </a:xfrm>
              <a:prstGeom prst="rect">
                <a:avLst/>
              </a:prstGeom>
              <a:blipFill>
                <a:blip r:embed="rId3"/>
                <a:stretch>
                  <a:fillRect l="-1131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3">
            <a:extLst>
              <a:ext uri="{FF2B5EF4-FFF2-40B4-BE49-F238E27FC236}">
                <a16:creationId xmlns:a16="http://schemas.microsoft.com/office/drawing/2014/main" id="{73FB0FFF-3F9C-9C46-B48D-22E0C247AD67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556792"/>
            <a:ext cx="4752528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The One-time Pad Construction: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576C-04CC-DE43-AB1F-7BAE2B3DDD83}"/>
              </a:ext>
            </a:extLst>
          </p:cNvPr>
          <p:cNvSpPr/>
          <p:nvPr/>
        </p:nvSpPr>
        <p:spPr>
          <a:xfrm>
            <a:off x="467544" y="1484784"/>
            <a:ext cx="8496944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Choose an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-bit string 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k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at random, i.e.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{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0</m:t>
                    </m:r>
                    <m:r>
                      <a:rPr lang="en-US" altLang="en-US" sz="24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1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sz="2400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5A615FBE-F032-984F-8A37-71C0AC65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7488832" cy="432048"/>
              </a:xfrm>
              <a:prstGeom prst="rect">
                <a:avLst/>
              </a:prstGeom>
              <a:blipFill>
                <a:blip r:embed="rId4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, where M is an n-bit message: Output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3CE6C058-4E75-B641-8DB2-50226006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08920"/>
                <a:ext cx="7848872" cy="432048"/>
              </a:xfrm>
              <a:prstGeom prst="rect">
                <a:avLst/>
              </a:prstGeom>
              <a:blipFill>
                <a:blip r:embed="rId5"/>
                <a:stretch>
                  <a:fillRect l="-162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𝑘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⨁</m:t>
                    </m:r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13EB7621-8FE5-E245-82AC-2AE1B97AD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84984"/>
                <a:ext cx="7488832" cy="432048"/>
              </a:xfrm>
              <a:prstGeom prst="rect">
                <a:avLst/>
              </a:prstGeom>
              <a:blipFill>
                <a:blip r:embed="rId6"/>
                <a:stretch>
                  <a:fillRect l="-169" t="-11429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8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208912" cy="1080120"/>
              </a:xfrm>
              <a:prstGeom prst="rect">
                <a:avLst/>
              </a:prstGeom>
              <a:blipFill>
                <a:blip r:embed="rId4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4E6415D-23F2-3D47-8091-180D69269EBD}"/>
              </a:ext>
            </a:extLst>
          </p:cNvPr>
          <p:cNvSpPr/>
          <p:nvPr/>
        </p:nvSpPr>
        <p:spPr>
          <a:xfrm>
            <a:off x="3275856" y="5517232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4EE59-5307-4B4F-82E7-7230F235EB14}"/>
              </a:ext>
            </a:extLst>
          </p:cNvPr>
          <p:cNvSpPr/>
          <p:nvPr/>
        </p:nvSpPr>
        <p:spPr>
          <a:xfrm>
            <a:off x="5508104" y="5517232"/>
            <a:ext cx="223224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3DC09D-A8B0-1346-AB54-2B405D671575}"/>
              </a:ext>
            </a:extLst>
          </p:cNvPr>
          <p:cNvSpPr/>
          <p:nvPr/>
        </p:nvSpPr>
        <p:spPr>
          <a:xfrm>
            <a:off x="7812360" y="5517232"/>
            <a:ext cx="933019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04F9A5-FC24-5F41-8CE4-D18DFA18B73E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AA288FE9-7ED7-454D-8A82-E854714C8D3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2BD7FC-88FD-7C4E-8999-39E3D04EAE4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F7946284-C8D3-4347-81BD-A79D713547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31E3C3B6-A9D7-AD44-8687-41F33A502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77DD2771-09ED-DA45-9739-34B1D141F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25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2400" dirty="0">
                            <a:solidFill>
                              <a:prstClr val="black"/>
                            </a:solidFill>
                            <a:latin typeface="Apple Chancery" panose="03020702040506060504" pitchFamily="66" charset="-79"/>
                            <a:ea typeface="Brush Script MT" panose="03060802040406070304" pitchFamily="66" charset="-122"/>
                            <a:cs typeface="Apple Chancery" panose="03020702040506060504" pitchFamily="66" charset="-79"/>
                          </a:rPr>
                          <m:t>K</m:t>
                        </m:r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=1/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44616"/>
                <a:ext cx="8208912" cy="648072"/>
              </a:xfrm>
              <a:prstGeom prst="rect">
                <a:avLst/>
              </a:prstGeom>
              <a:blipFill>
                <a:blip r:embed="rId4"/>
                <a:stretch>
                  <a:fillRect l="-154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altLang="en-US" sz="2400" dirty="0">
                              <a:solidFill>
                                <a:prstClr val="black"/>
                              </a:solidFill>
                              <a:latin typeface="Apple Chancery" panose="03020702040506060504" pitchFamily="66" charset="-79"/>
                              <a:ea typeface="Brush Script MT" panose="03060802040406070304" pitchFamily="66" charset="-122"/>
                              <a:cs typeface="Apple Chancery" panose="03020702040506060504" pitchFamily="66" charset="-79"/>
                            </a:rPr>
                            <m:t>K</m:t>
                          </m:r>
                          <m:r>
                            <a:rPr lang="en-US" altLang="en-US" sz="240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2400" dirty="0">
                                  <a:solidFill>
                                    <a:prstClr val="black"/>
                                  </a:solidFill>
                                  <a:latin typeface="Apple Chancery" panose="03020702040506060504" pitchFamily="66" charset="-79"/>
                                  <a:ea typeface="Brush Script MT" panose="03060802040406070304" pitchFamily="66" charset="-122"/>
                                  <a:cs typeface="Apple Chancery" panose="03020702040506060504" pitchFamily="66" charset="-79"/>
                                </a:rPr>
                                <m:t>K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  <m: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731AA733-E29A-0D46-8591-0D67588B7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208912" cy="1080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BA77D-51D4-F346-B3B6-EBE6326A974F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8A2F2900-97F6-E64A-9AD0-CF07A213D93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C48B23-F6A5-C149-8884-DC6FB8498ED3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A193A392-1DA1-E446-9180-1CA458CB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A749A008-2F3C-264B-A6FE-F0A8167FE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0392E916-E149-F449-B775-60442C728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8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367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is Achievable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8935DDC2-17A3-3E40-BE7A-3421DF05F28F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4077072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One-time Pad achieves Perfect Indistinguishability (and therefore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For any </a:t>
                </a:r>
                <a:r>
                  <a:rPr lang="en-US" altLang="en-US" sz="2400" i="1" dirty="0">
                    <a:latin typeface="+mn-lt"/>
                    <a:ea typeface="American Typewriter" charset="0"/>
                    <a:cs typeface="American Typewriter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74DC780-D3E9-E147-B226-8B3E8E3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13176"/>
                <a:ext cx="7848872" cy="504056"/>
              </a:xfrm>
              <a:prstGeom prst="rect">
                <a:avLst/>
              </a:prstGeom>
              <a:blipFill>
                <a:blip r:embed="rId3"/>
                <a:stretch>
                  <a:fillRect l="-1131" t="-2439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Enc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2400" dirty="0">
                                <a:solidFill>
                                  <a:prstClr val="black"/>
                                </a:solidFill>
                                <a:latin typeface="Apple Chancery" panose="03020702040506060504" pitchFamily="66" charset="-79"/>
                                <a:ea typeface="Brush Script MT" panose="03060802040406070304" pitchFamily="66" charset="-122"/>
                                <a:cs typeface="Apple Chancery" panose="03020702040506060504" pitchFamily="66" charset="-79"/>
                              </a:rPr>
                              <m:t>K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,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𝑚</m:t>
                            </m:r>
                            <m:r>
                              <a:rPr lang="en-US" altLang="en-US" sz="240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en-US" sz="240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=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40F2F92F-035B-DB49-AD62-A485EE00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5302731"/>
                <a:ext cx="6156684" cy="1080120"/>
              </a:xfrm>
              <a:prstGeom prst="rect">
                <a:avLst/>
              </a:prstGeom>
              <a:blipFill>
                <a:blip r:embed="rId4"/>
                <a:stretch>
                  <a:fillRect l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938BD2E3-3175-8A41-B1B3-2132BED386B6}"/>
              </a:ext>
            </a:extLst>
          </p:cNvPr>
          <p:cNvSpPr txBox="1">
            <a:spLocks noChangeArrowheads="1"/>
          </p:cNvSpPr>
          <p:nvPr/>
        </p:nvSpPr>
        <p:spPr>
          <a:xfrm>
            <a:off x="529099" y="6130823"/>
            <a:ext cx="909192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0" dirty="0">
                <a:ea typeface="American Typewriter" charset="0"/>
                <a:cs typeface="American Typewriter" charset="0"/>
              </a:rPr>
              <a:t>QED.</a:t>
            </a:r>
            <a:endParaRPr lang="en-US" alt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978FCD-22B4-8E41-AA06-DF8996D955A0}"/>
              </a:ext>
            </a:extLst>
          </p:cNvPr>
          <p:cNvGrpSpPr/>
          <p:nvPr/>
        </p:nvGrpSpPr>
        <p:grpSpPr>
          <a:xfrm>
            <a:off x="467544" y="1484784"/>
            <a:ext cx="8496944" cy="2376264"/>
            <a:chOff x="467544" y="1484784"/>
            <a:chExt cx="8496944" cy="2376264"/>
          </a:xfrm>
        </p:grpSpPr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D9E38022-23C8-824D-83E0-6E68A1531C0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39552" y="1556792"/>
              <a:ext cx="4752528" cy="43204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400" b="1" dirty="0">
                  <a:latin typeface="+mn-lt"/>
                  <a:ea typeface="American Typewriter" charset="0"/>
                  <a:cs typeface="American Typewriter" charset="0"/>
                </a:rPr>
                <a:t>The One-time Pad Construction: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AD245-A989-F444-9244-12257E091DF5}"/>
                </a:ext>
              </a:extLst>
            </p:cNvPr>
            <p:cNvSpPr/>
            <p:nvPr/>
          </p:nvSpPr>
          <p:spPr>
            <a:xfrm>
              <a:off x="467544" y="1484784"/>
              <a:ext cx="8496944" cy="23762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Choose an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𝑛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-bit string </a:t>
                  </a:r>
                  <a:r>
                    <a:rPr lang="en-US" altLang="en-US" sz="2400" dirty="0">
                      <a:solidFill>
                        <a:srgbClr val="0000FF"/>
                      </a:solidFill>
                      <a:latin typeface="+mn-lt"/>
                      <a:ea typeface="American Typewriter" charset="0"/>
                      <a:cs typeface="American Typewriter" charset="0"/>
                    </a:rPr>
                    <a:t>k</a:t>
                  </a:r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at random, i.e.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{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0</m:t>
                      </m:r>
                      <m:r>
                        <a:rPr lang="en-US" altLang="en-US" sz="24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altLang="en-US" sz="24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altLang="en-US" sz="2400" dirty="0"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7" name="Rectangle 63">
                  <a:extLst>
                    <a:ext uri="{FF2B5EF4-FFF2-40B4-BE49-F238E27FC236}">
                      <a16:creationId xmlns:a16="http://schemas.microsoft.com/office/drawing/2014/main" id="{D772FD35-CCB3-7947-8135-6AFACBC06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132856"/>
                  <a:ext cx="7488832" cy="432048"/>
                </a:xfrm>
                <a:prstGeom prst="rect">
                  <a:avLst/>
                </a:prstGeom>
                <a:blipFill>
                  <a:blip r:embed="rId5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𝐸𝑛𝑐</m:t>
                      </m:r>
                      <m:d>
                        <m:dPr>
                          <m:ctrlP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, where M is an n-bit message: Output </a:t>
                  </a:r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8" name="Rectangle 63">
                  <a:extLst>
                    <a:ext uri="{FF2B5EF4-FFF2-40B4-BE49-F238E27FC236}">
                      <a16:creationId xmlns:a16="http://schemas.microsoft.com/office/drawing/2014/main" id="{76ECDFA8-82AC-744B-ABF4-44AD097AA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2708920"/>
                  <a:ext cx="7848872" cy="432048"/>
                </a:xfrm>
                <a:prstGeom prst="rect">
                  <a:avLst/>
                </a:prstGeom>
                <a:blipFill>
                  <a:blip r:embed="rId6"/>
                  <a:stretch>
                    <a:fillRect l="-162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𝐷𝑒𝑐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(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𝑘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):</m:t>
                      </m:r>
                    </m:oMath>
                  </a14:m>
                  <a:r>
                    <a:rPr lang="en-US" altLang="en-US" sz="2400" dirty="0">
                      <a:latin typeface="+mn-lt"/>
                      <a:ea typeface="American Typewriter" charset="0"/>
                      <a:cs typeface="American Typewriter" charset="0"/>
                    </a:rPr>
                    <a:t> Output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⨁</m:t>
                      </m:r>
                      <m:r>
                        <a:rPr lang="en-US" alt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a14:m>
                  <a:endParaRPr lang="en-US" altLang="en-US" sz="24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9" name="Rectangle 63">
                  <a:extLst>
                    <a:ext uri="{FF2B5EF4-FFF2-40B4-BE49-F238E27FC236}">
                      <a16:creationId xmlns:a16="http://schemas.microsoft.com/office/drawing/2014/main" id="{26ADFA96-5698-0F4B-B60F-AF6D2494D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84" y="3284984"/>
                  <a:ext cx="7488832" cy="432048"/>
                </a:xfrm>
                <a:prstGeom prst="rect">
                  <a:avLst/>
                </a:prstGeom>
                <a:blipFill>
                  <a:blip r:embed="rId7"/>
                  <a:stretch>
                    <a:fillRect l="-169" t="-11429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B2E07172-C2A2-5D45-9926-A7377C6F4A4A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2639879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D30297-2880-F54C-A281-42335DC85556}"/>
              </a:ext>
            </a:extLst>
          </p:cNvPr>
          <p:cNvCxnSpPr>
            <a:cxnSpLocks/>
          </p:cNvCxnSpPr>
          <p:nvPr/>
        </p:nvCxnSpPr>
        <p:spPr>
          <a:xfrm flipH="1">
            <a:off x="2699792" y="2415048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3">
            <a:extLst>
              <a:ext uri="{FF2B5EF4-FFF2-40B4-BE49-F238E27FC236}">
                <a16:creationId xmlns:a16="http://schemas.microsoft.com/office/drawing/2014/main" id="{312626EA-7B08-8944-B0E3-BC5E1674EC69}"/>
              </a:ext>
            </a:extLst>
          </p:cNvPr>
          <p:cNvSpPr txBox="1">
            <a:spLocks noChangeArrowheads="1"/>
          </p:cNvSpPr>
          <p:nvPr/>
        </p:nvSpPr>
        <p:spPr>
          <a:xfrm>
            <a:off x="6156176" y="2576947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Key k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C3DA54A-9411-C248-AF3D-EA188260DA78}"/>
              </a:ext>
            </a:extLst>
          </p:cNvPr>
          <p:cNvSpPr/>
          <p:nvPr/>
        </p:nvSpPr>
        <p:spPr>
          <a:xfrm>
            <a:off x="1070056" y="127562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m0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44B28B4C-DD1C-5A47-B779-45A38B6AD9F7}"/>
              </a:ext>
            </a:extLst>
          </p:cNvPr>
          <p:cNvSpPr txBox="1">
            <a:spLocks noChangeArrowheads="1"/>
          </p:cNvSpPr>
          <p:nvPr/>
        </p:nvSpPr>
        <p:spPr>
          <a:xfrm>
            <a:off x="2735796" y="4442952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400" dirty="0"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/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𝑚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0⊕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A4447C2-6CC6-804B-A3EE-3BD1140B8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1886613"/>
                <a:ext cx="2014719" cy="461665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0AD84A-ACAB-914A-B9E7-EE27281D66EE}"/>
              </a:ext>
            </a:extLst>
          </p:cNvPr>
          <p:cNvSpPr/>
          <p:nvPr/>
        </p:nvSpPr>
        <p:spPr>
          <a:xfrm>
            <a:off x="5796136" y="3861048"/>
            <a:ext cx="3168352" cy="273630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D941D5-A5D4-0C4C-A2B4-E99A762ABF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8028384" y="4393913"/>
            <a:ext cx="648072" cy="670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EE9EA-C75E-5149-BF55-0B263F9D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7193156" y="4375755"/>
            <a:ext cx="864096" cy="706988"/>
          </a:xfrm>
          <a:prstGeom prst="rect">
            <a:avLst/>
          </a:prstGeom>
        </p:spPr>
      </p:pic>
      <p:sp>
        <p:nvSpPr>
          <p:cNvPr id="14" name="Rectangle 63">
            <a:extLst>
              <a:ext uri="{FF2B5EF4-FFF2-40B4-BE49-F238E27FC236}">
                <a16:creationId xmlns:a16="http://schemas.microsoft.com/office/drawing/2014/main" id="{CADFFFA1-1126-5C4A-B876-5E2894464496}"/>
              </a:ext>
            </a:extLst>
          </p:cNvPr>
          <p:cNvSpPr txBox="1">
            <a:spLocks noChangeArrowheads="1"/>
          </p:cNvSpPr>
          <p:nvPr/>
        </p:nvSpPr>
        <p:spPr>
          <a:xfrm>
            <a:off x="5688124" y="6150703"/>
            <a:ext cx="33843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Super-secure Whisper room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E54D4-E717-5C43-9271-7B76F62733F6}"/>
              </a:ext>
            </a:extLst>
          </p:cNvPr>
          <p:cNvCxnSpPr>
            <a:cxnSpLocks/>
          </p:cNvCxnSpPr>
          <p:nvPr/>
        </p:nvCxnSpPr>
        <p:spPr>
          <a:xfrm flipH="1">
            <a:off x="2699792" y="4642485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/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b="0" dirty="0">
                    <a:ea typeface="American Typewriter" charset="0"/>
                    <a:cs typeface="American Typewriter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1⊕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C87B2B-54A2-A94C-8079-68560CEA5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09" y="4114050"/>
                <a:ext cx="1934569" cy="461665"/>
              </a:xfrm>
              <a:prstGeom prst="rect">
                <a:avLst/>
              </a:prstGeom>
              <a:blipFill>
                <a:blip r:embed="rId5"/>
                <a:stretch>
                  <a:fillRect l="-522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C80ABCC-7247-D344-9D24-6C01254B19B9}"/>
              </a:ext>
            </a:extLst>
          </p:cNvPr>
          <p:cNvSpPr/>
          <p:nvPr/>
        </p:nvSpPr>
        <p:spPr>
          <a:xfrm>
            <a:off x="971600" y="3856987"/>
            <a:ext cx="698376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301E1-98F8-AB48-933F-23C66AA0FD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320788" y="4378196"/>
            <a:ext cx="864096" cy="706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1967F-6DE3-474F-8E94-C58DD17030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372200" y="4307145"/>
            <a:ext cx="648072" cy="67067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4CA4A0-F4F2-764D-B19C-005908B15668}"/>
              </a:ext>
            </a:extLst>
          </p:cNvPr>
          <p:cNvCxnSpPr/>
          <p:nvPr/>
        </p:nvCxnSpPr>
        <p:spPr>
          <a:xfrm>
            <a:off x="-108520" y="3284984"/>
            <a:ext cx="972108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63">
            <a:extLst>
              <a:ext uri="{FF2B5EF4-FFF2-40B4-BE49-F238E27FC236}">
                <a16:creationId xmlns:a16="http://schemas.microsoft.com/office/drawing/2014/main" id="{BE0B740C-DB9B-F442-B12B-E3999002B35B}"/>
              </a:ext>
            </a:extLst>
          </p:cNvPr>
          <p:cNvSpPr txBox="1">
            <a:spLocks noChangeArrowheads="1"/>
          </p:cNvSpPr>
          <p:nvPr/>
        </p:nvSpPr>
        <p:spPr>
          <a:xfrm>
            <a:off x="88802" y="3318628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i="1" dirty="0"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A week later:</a:t>
            </a:r>
          </a:p>
        </p:txBody>
      </p:sp>
      <p:pic>
        <p:nvPicPr>
          <p:cNvPr id="24" name="Picture 19" descr="MCj04359310000[1]">
            <a:extLst>
              <a:ext uri="{FF2B5EF4-FFF2-40B4-BE49-F238E27FC236}">
                <a16:creationId xmlns:a16="http://schemas.microsoft.com/office/drawing/2014/main" id="{B78E873C-CFD4-FD45-B321-787822D4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03" y="2825200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1">
            <a:extLst>
              <a:ext uri="{FF2B5EF4-FFF2-40B4-BE49-F238E27FC236}">
                <a16:creationId xmlns:a16="http://schemas.microsoft.com/office/drawing/2014/main" id="{A3A27ACB-2C46-B94E-8E34-DAF6449F05F8}"/>
              </a:ext>
            </a:extLst>
          </p:cNvPr>
          <p:cNvSpPr txBox="1">
            <a:spLocks/>
          </p:cNvSpPr>
          <p:nvPr/>
        </p:nvSpPr>
        <p:spPr>
          <a:xfrm>
            <a:off x="2049346" y="5710446"/>
            <a:ext cx="4824536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Is this </a:t>
            </a:r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still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perfectly secret?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2 -0.01111 L -0.62517 -0.3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-0.02152 L -0.1566 -0.3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" grpId="0"/>
      <p:bldP spid="10" grpId="0" animBg="1"/>
      <p:bldP spid="14" grpId="0"/>
      <p:bldP spid="16" grpId="0"/>
      <p:bldP spid="17" grpId="0" animBg="1"/>
      <p:bldP spid="23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Two-time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Perfect indistinguishability requires that for 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5"/>
                <a:ext cx="8089213" cy="772997"/>
              </a:xfrm>
              <a:prstGeom prst="rect">
                <a:avLst/>
              </a:prstGeom>
              <a:blipFill>
                <a:blip r:embed="rId3"/>
                <a:stretch>
                  <a:fillRect l="-1254" t="-9677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92107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4077072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5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Two-time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BC315309-CA47-804D-87C0-4EC5332C6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𝑘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,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American Typewriter" charset="0"/>
                                  <a:cs typeface="American Typewriter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=1/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9673B086-6510-7043-8BD7-C667320A3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05264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4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Reusing a One-time Pad? 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1185922D-14F5-FE46-8EEE-F19F0C0ECEAC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40768"/>
            <a:ext cx="7848872" cy="9361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u="sng" dirty="0">
                <a:latin typeface="+mn-lt"/>
                <a:ea typeface="American Typewriter" charset="0"/>
                <a:cs typeface="American Typewriter" charset="0"/>
              </a:rPr>
              <a:t>Claim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Two-time Pad does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achieve Perfect Indistinguishability (and therefore </a:t>
            </a:r>
            <a:r>
              <a:rPr lang="en-US" altLang="en-US" sz="2400" b="1" i="1" dirty="0">
                <a:latin typeface="+mn-lt"/>
                <a:ea typeface="American Typewriter" charset="0"/>
                <a:cs typeface="American Typewriter" charset="0"/>
              </a:rPr>
              <a:t>not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 perfect secrecy).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u="sng" dirty="0">
                    <a:latin typeface="+mn-lt"/>
                    <a:ea typeface="American Typewriter" charset="0"/>
                    <a:cs typeface="American Typewriter" charset="0"/>
                  </a:rPr>
                  <a:t>Proof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: We want to 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1′),(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0,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1)∈{0,1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63">
                <a:extLst>
                  <a:ext uri="{FF2B5EF4-FFF2-40B4-BE49-F238E27FC236}">
                    <a16:creationId xmlns:a16="http://schemas.microsoft.com/office/drawing/2014/main" id="{E7F5BF5F-5FD2-5F44-BAB0-A73B93AF7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8" y="2492896"/>
                <a:ext cx="8089213" cy="936104"/>
              </a:xfrm>
              <a:prstGeom prst="rect">
                <a:avLst/>
              </a:prstGeom>
              <a:blipFill>
                <a:blip r:embed="rId3"/>
                <a:stretch>
                  <a:fillRect l="-125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7" name="Rectangle 63">
                <a:extLst>
                  <a:ext uri="{FF2B5EF4-FFF2-40B4-BE49-F238E27FC236}">
                    <a16:creationId xmlns:a16="http://schemas.microsoft.com/office/drawing/2014/main" id="{C075ED36-29DC-9742-A70C-99B6EDE4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01008"/>
                <a:ext cx="7848872" cy="504056"/>
              </a:xfrm>
              <a:prstGeom prst="rect">
                <a:avLst/>
              </a:prstGeom>
              <a:blipFill>
                <a:blip r:embed="rId4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𝑎𝑛𝑑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𝑐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1]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723839BE-A328-9A4A-A08F-919AA5AD9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07" y="3985973"/>
                <a:ext cx="7848872" cy="504056"/>
              </a:xfrm>
              <a:prstGeom prst="rect">
                <a:avLst/>
              </a:prstGeom>
              <a:blipFill>
                <a:blip r:embed="rId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𝐏𝐢𝐜𝐤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𝒎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,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𝒎</m:t>
                          </m:r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𝟎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≠</m:t>
                      </m:r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𝒎</m:t>
                      </m:r>
                      <m:sSup>
                        <m:sSupPr>
                          <m:ctrlP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sSupPr>
                        <m:e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𝐚𝐧𝐝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 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𝟎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𝒄</m:t>
                      </m:r>
                      <m:r>
                        <a:rPr lang="en-US" alt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.</m:t>
                      </m:r>
                    </m:oMath>
                  </m:oMathPara>
                </a14:m>
                <a:endParaRPr lang="en-US" altLang="en-US" sz="2400" b="1" dirty="0">
                  <a:solidFill>
                    <a:srgbClr val="0000FF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C28711A3-049C-6140-B4CD-81369AF5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6984776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0)=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𝑐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]=1/</m:t>
                      </m:r>
                      <m:sSup>
                        <m:sSup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9DB5E0B-EFAB-2044-B4C0-8FB7E62B8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2" y="5301208"/>
                <a:ext cx="7848872" cy="504056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r</m:t>
                      </m:r>
                      <m: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sz="24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Enc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k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0′)=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c</m:t>
                          </m:r>
                          <m: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Enc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(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𝑚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1′</m:t>
                          </m:r>
                        </m:e>
                      </m:d>
                      <m:r>
                        <a:rPr lang="en-US" altLang="en-US" sz="24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]=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0</m:t>
                      </m:r>
                    </m:oMath>
                  </m:oMathPara>
                </a14:m>
                <a:endParaRPr lang="en-US" altLang="en-US" sz="24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F7536699-068C-F445-BBBD-B106F3AD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7848872" cy="504056"/>
              </a:xfrm>
              <a:prstGeom prst="rect">
                <a:avLst/>
              </a:prstGeom>
              <a:blipFill>
                <a:blip r:embed="rId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09222EE-BA83-3B44-89CD-9FDB381A94A9}"/>
              </a:ext>
            </a:extLst>
          </p:cNvPr>
          <p:cNvSpPr/>
          <p:nvPr/>
        </p:nvSpPr>
        <p:spPr>
          <a:xfrm>
            <a:off x="8136904" y="6184395"/>
            <a:ext cx="418075" cy="3409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61216A4-0DB4-0849-ABB8-E3CD8C4D8B0E}"/>
              </a:ext>
            </a:extLst>
          </p:cNvPr>
          <p:cNvGrpSpPr/>
          <p:nvPr/>
        </p:nvGrpSpPr>
        <p:grpSpPr>
          <a:xfrm>
            <a:off x="1835696" y="3933056"/>
            <a:ext cx="2952328" cy="1543526"/>
            <a:chOff x="1835696" y="3933056"/>
            <a:chExt cx="2952328" cy="15435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457354C-1C2E-554E-9108-61C957DC060A}"/>
                </a:ext>
              </a:extLst>
            </p:cNvPr>
            <p:cNvCxnSpPr/>
            <p:nvPr/>
          </p:nvCxnSpPr>
          <p:spPr>
            <a:xfrm>
              <a:off x="1835696" y="4365104"/>
              <a:ext cx="2880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26EB183-1C36-8A45-BCE6-1CC22C635C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509120"/>
              <a:ext cx="2880320" cy="3913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0A37EA8-72D5-0841-A7B0-EBBAFE687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696" y="4653136"/>
              <a:ext cx="2952328" cy="8234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/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F8CE3DF-369F-EC42-93CA-87E284893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933056"/>
                  <a:ext cx="37093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/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5B4DFD1-4092-2E4C-87B8-239998D2BA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365104"/>
                  <a:ext cx="423513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/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AA96115-2EB4-C344-82B5-8D5D8633B3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797152"/>
                  <a:ext cx="48282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/>
              <p:nvPr/>
            </p:nvSpPr>
            <p:spPr>
              <a:xfrm>
                <a:off x="6448512" y="3990256"/>
                <a:ext cx="1974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Pick any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B093B1-F7EF-F649-BFA3-C42C5E554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12" y="3990256"/>
                <a:ext cx="1974002" cy="461665"/>
              </a:xfrm>
              <a:prstGeom prst="rect">
                <a:avLst/>
              </a:prstGeom>
              <a:blipFill>
                <a:blip r:embed="rId11"/>
                <a:stretch>
                  <a:fillRect l="-445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5BBCF4-4AE5-3543-8B8E-ED1FD3A75B18}"/>
                  </a:ext>
                </a:extLst>
              </p:cNvPr>
              <p:cNvSpPr/>
              <p:nvPr/>
            </p:nvSpPr>
            <p:spPr>
              <a:xfrm>
                <a:off x="6448512" y="4533222"/>
                <a:ext cx="280400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cs typeface="Arial" charset="0"/>
                  </a:rPr>
                  <a:t>Look at the set of possible </a:t>
                </a:r>
                <a:r>
                  <a:rPr lang="en-US" altLang="en-US" sz="2400" dirty="0" err="1">
                    <a:cs typeface="Arial" charset="0"/>
                  </a:rPr>
                  <a:t>msgs</a:t>
                </a:r>
                <a:endParaRPr lang="en-US" altLang="en-US" sz="2400" dirty="0">
                  <a:cs typeface="Arial" charset="0"/>
                </a:endParaRPr>
              </a:p>
              <a:p>
                <a:r>
                  <a:rPr lang="en-US" sz="2400" dirty="0"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𝐷𝑒𝑐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etc.)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5BBCF4-4AE5-3543-8B8E-ED1FD3A75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512" y="4533222"/>
                <a:ext cx="2804008" cy="1200329"/>
              </a:xfrm>
              <a:prstGeom prst="rect">
                <a:avLst/>
              </a:prstGeom>
              <a:blipFill>
                <a:blip r:embed="rId12"/>
                <a:stretch>
                  <a:fillRect l="-3153" t="-4211" r="-135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DB0FAE9-8ECE-BE4B-AEF3-E48A125E2611}"/>
              </a:ext>
            </a:extLst>
          </p:cNvPr>
          <p:cNvSpPr/>
          <p:nvPr/>
        </p:nvSpPr>
        <p:spPr>
          <a:xfrm>
            <a:off x="6448512" y="6060811"/>
            <a:ext cx="224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cs typeface="Arial" charset="0"/>
              </a:rPr>
              <a:t>Distinct keys!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50A9041-2A94-E641-9E2C-F403D9FD3F73}"/>
              </a:ext>
            </a:extLst>
          </p:cNvPr>
          <p:cNvGrpSpPr/>
          <p:nvPr/>
        </p:nvGrpSpPr>
        <p:grpSpPr>
          <a:xfrm>
            <a:off x="377229" y="4161147"/>
            <a:ext cx="2054582" cy="1500101"/>
            <a:chOff x="377229" y="4161147"/>
            <a:chExt cx="2054582" cy="15001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CED424-080E-D543-B602-CE4B113FC96F}"/>
                </a:ext>
              </a:extLst>
            </p:cNvPr>
            <p:cNvSpPr/>
            <p:nvPr/>
          </p:nvSpPr>
          <p:spPr>
            <a:xfrm>
              <a:off x="1619672" y="429309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/>
                <p:nvPr/>
              </p:nvSpPr>
              <p:spPr>
                <a:xfrm>
                  <a:off x="377229" y="4161147"/>
                  <a:ext cx="205458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9D6D9E4-0081-D949-BE57-03A58238C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29" y="4161147"/>
                  <a:ext cx="205458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33F452-62CB-1141-A950-630D76A2EA44}"/>
                </a:ext>
              </a:extLst>
            </p:cNvPr>
            <p:cNvSpPr/>
            <p:nvPr/>
          </p:nvSpPr>
          <p:spPr>
            <a:xfrm>
              <a:off x="1619672" y="485986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/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176FEC8-748A-9E48-B32C-8AF45FCB1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4715852"/>
                  <a:ext cx="49084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ED77F5-CC0E-CC42-BECE-3B857C6D14A0}"/>
                </a:ext>
              </a:extLst>
            </p:cNvPr>
            <p:cNvSpPr/>
            <p:nvPr/>
          </p:nvSpPr>
          <p:spPr>
            <a:xfrm>
              <a:off x="1619672" y="54359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/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F7EFED5-5C26-FA41-9A4E-D3CBDB19A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529" y="5291916"/>
                  <a:ext cx="55015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B162342-3105-F317-703A-B34EDE6A7AB9}"/>
              </a:ext>
            </a:extLst>
          </p:cNvPr>
          <p:cNvGrpSpPr/>
          <p:nvPr/>
        </p:nvGrpSpPr>
        <p:grpSpPr>
          <a:xfrm>
            <a:off x="1882588" y="4787153"/>
            <a:ext cx="2952328" cy="860612"/>
            <a:chOff x="1882588" y="4787153"/>
            <a:chExt cx="2952328" cy="860612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50F9F117-F412-1AF3-2E0F-5FD5501690D8}"/>
                </a:ext>
              </a:extLst>
            </p:cNvPr>
            <p:cNvSpPr/>
            <p:nvPr/>
          </p:nvSpPr>
          <p:spPr>
            <a:xfrm>
              <a:off x="1882588" y="4787153"/>
              <a:ext cx="2952328" cy="860612"/>
            </a:xfrm>
            <a:custGeom>
              <a:avLst/>
              <a:gdLst>
                <a:gd name="connsiteX0" fmla="*/ 0 w 2716306"/>
                <a:gd name="connsiteY0" fmla="*/ 753035 h 860612"/>
                <a:gd name="connsiteX1" fmla="*/ 605118 w 2716306"/>
                <a:gd name="connsiteY1" fmla="*/ 793376 h 860612"/>
                <a:gd name="connsiteX2" fmla="*/ 874059 w 2716306"/>
                <a:gd name="connsiteY2" fmla="*/ 833718 h 860612"/>
                <a:gd name="connsiteX3" fmla="*/ 1089212 w 2716306"/>
                <a:gd name="connsiteY3" fmla="*/ 860612 h 860612"/>
                <a:gd name="connsiteX4" fmla="*/ 1828800 w 2716306"/>
                <a:gd name="connsiteY4" fmla="*/ 847165 h 860612"/>
                <a:gd name="connsiteX5" fmla="*/ 1963271 w 2716306"/>
                <a:gd name="connsiteY5" fmla="*/ 820271 h 860612"/>
                <a:gd name="connsiteX6" fmla="*/ 2070847 w 2716306"/>
                <a:gd name="connsiteY6" fmla="*/ 793376 h 860612"/>
                <a:gd name="connsiteX7" fmla="*/ 2151530 w 2716306"/>
                <a:gd name="connsiteY7" fmla="*/ 739588 h 860612"/>
                <a:gd name="connsiteX8" fmla="*/ 2232212 w 2716306"/>
                <a:gd name="connsiteY8" fmla="*/ 658906 h 860612"/>
                <a:gd name="connsiteX9" fmla="*/ 2299447 w 2716306"/>
                <a:gd name="connsiteY9" fmla="*/ 591671 h 860612"/>
                <a:gd name="connsiteX10" fmla="*/ 2393577 w 2716306"/>
                <a:gd name="connsiteY10" fmla="*/ 484094 h 860612"/>
                <a:gd name="connsiteX11" fmla="*/ 2420471 w 2716306"/>
                <a:gd name="connsiteY11" fmla="*/ 443753 h 860612"/>
                <a:gd name="connsiteX12" fmla="*/ 2514600 w 2716306"/>
                <a:gd name="connsiteY12" fmla="*/ 349623 h 860612"/>
                <a:gd name="connsiteX13" fmla="*/ 2554941 w 2716306"/>
                <a:gd name="connsiteY13" fmla="*/ 268941 h 860612"/>
                <a:gd name="connsiteX14" fmla="*/ 2595283 w 2716306"/>
                <a:gd name="connsiteY14" fmla="*/ 188259 h 860612"/>
                <a:gd name="connsiteX15" fmla="*/ 2662518 w 2716306"/>
                <a:gd name="connsiteY15" fmla="*/ 67235 h 860612"/>
                <a:gd name="connsiteX16" fmla="*/ 2716306 w 2716306"/>
                <a:gd name="connsiteY16" fmla="*/ 0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6306" h="860612">
                  <a:moveTo>
                    <a:pt x="0" y="753035"/>
                  </a:moveTo>
                  <a:cubicBezTo>
                    <a:pt x="322749" y="799141"/>
                    <a:pt x="-259157" y="718869"/>
                    <a:pt x="605118" y="793376"/>
                  </a:cubicBezTo>
                  <a:cubicBezTo>
                    <a:pt x="695433" y="801162"/>
                    <a:pt x="783963" y="823707"/>
                    <a:pt x="874059" y="833718"/>
                  </a:cubicBezTo>
                  <a:cubicBezTo>
                    <a:pt x="1026584" y="850665"/>
                    <a:pt x="954901" y="841425"/>
                    <a:pt x="1089212" y="860612"/>
                  </a:cubicBezTo>
                  <a:lnTo>
                    <a:pt x="1828800" y="847165"/>
                  </a:lnTo>
                  <a:cubicBezTo>
                    <a:pt x="1926892" y="844001"/>
                    <a:pt x="1897365" y="838246"/>
                    <a:pt x="1963271" y="820271"/>
                  </a:cubicBezTo>
                  <a:cubicBezTo>
                    <a:pt x="1998931" y="810545"/>
                    <a:pt x="2070847" y="793376"/>
                    <a:pt x="2070847" y="793376"/>
                  </a:cubicBezTo>
                  <a:cubicBezTo>
                    <a:pt x="2097741" y="775447"/>
                    <a:pt x="2128674" y="762444"/>
                    <a:pt x="2151530" y="739588"/>
                  </a:cubicBezTo>
                  <a:cubicBezTo>
                    <a:pt x="2178424" y="712694"/>
                    <a:pt x="2211115" y="690552"/>
                    <a:pt x="2232212" y="658906"/>
                  </a:cubicBezTo>
                  <a:cubicBezTo>
                    <a:pt x="2268071" y="605118"/>
                    <a:pt x="2245659" y="627530"/>
                    <a:pt x="2299447" y="591671"/>
                  </a:cubicBezTo>
                  <a:cubicBezTo>
                    <a:pt x="2362201" y="497541"/>
                    <a:pt x="2326342" y="528918"/>
                    <a:pt x="2393577" y="484094"/>
                  </a:cubicBezTo>
                  <a:cubicBezTo>
                    <a:pt x="2402542" y="470647"/>
                    <a:pt x="2409660" y="455766"/>
                    <a:pt x="2420471" y="443753"/>
                  </a:cubicBezTo>
                  <a:cubicBezTo>
                    <a:pt x="2450155" y="410771"/>
                    <a:pt x="2514600" y="349623"/>
                    <a:pt x="2514600" y="349623"/>
                  </a:cubicBezTo>
                  <a:cubicBezTo>
                    <a:pt x="2548399" y="248225"/>
                    <a:pt x="2502806" y="373211"/>
                    <a:pt x="2554941" y="268941"/>
                  </a:cubicBezTo>
                  <a:cubicBezTo>
                    <a:pt x="2610610" y="157603"/>
                    <a:pt x="2518211" y="303862"/>
                    <a:pt x="2595283" y="188259"/>
                  </a:cubicBezTo>
                  <a:cubicBezTo>
                    <a:pt x="2618951" y="117254"/>
                    <a:pt x="2600868" y="159711"/>
                    <a:pt x="2662518" y="67235"/>
                  </a:cubicBezTo>
                  <a:cubicBezTo>
                    <a:pt x="2696444" y="16346"/>
                    <a:pt x="2677985" y="38321"/>
                    <a:pt x="2716306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B5485A-7D89-AA1F-479F-3E48A3452FB6}"/>
                    </a:ext>
                  </a:extLst>
                </p:cNvPr>
                <p:cNvSpPr/>
                <p:nvPr/>
              </p:nvSpPr>
              <p:spPr>
                <a:xfrm>
                  <a:off x="3450755" y="5258008"/>
                  <a:ext cx="5421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′′′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3B5485A-7D89-AA1F-479F-3E48A3452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755" y="5258008"/>
                  <a:ext cx="54213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3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42" grpId="0" animBg="1"/>
      <p:bldP spid="37" grpId="0"/>
      <p:bldP spid="38" grpId="0"/>
      <p:bldP spid="41" grpId="0"/>
      <p:bldP spid="40" grpId="0" animBg="1"/>
      <p:bldP spid="45" grpId="0" animBg="1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Perfect Secrecy has its Price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b="1" dirty="0">
                    <a:solidFill>
                      <a:srgbClr val="0000FF"/>
                    </a:solidFill>
                    <a:cs typeface="Arial" charset="0"/>
                  </a:rPr>
                  <a:t>THEOREM</a:t>
                </a:r>
                <a:r>
                  <a:rPr lang="en-US" altLang="en-US" sz="2400" dirty="0">
                    <a:cs typeface="Arial" charset="0"/>
                  </a:rPr>
                  <a:t>: For any perfectly secure encryption scheme,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≥|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ℳ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2400" dirty="0"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AADFE92-A22C-404A-BD50-CD66DE55CF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572" y="1484785"/>
                <a:ext cx="7884876" cy="1080120"/>
              </a:xfrm>
              <a:prstGeom prst="rect">
                <a:avLst/>
              </a:prstGeom>
              <a:blipFill>
                <a:blip r:embed="rId3"/>
                <a:stretch>
                  <a:fillRect l="-1122" t="-4545" r="-801"/>
                </a:stretch>
              </a:blipFill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/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PROOF (by picture): Assume for contradiction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sz="2400" b="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ℳ</m:t>
                        </m:r>
                      </m:e>
                    </m:d>
                    <m:r>
                      <a:rPr lang="en-US" alt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.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cs typeface="Arial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FA4DD9-703D-6F4F-A628-75C5DA888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6" y="2780928"/>
                <a:ext cx="8162512" cy="461665"/>
              </a:xfrm>
              <a:prstGeom prst="rect">
                <a:avLst/>
              </a:prstGeom>
              <a:blipFill>
                <a:blip r:embed="rId4"/>
                <a:stretch>
                  <a:fillRect l="-12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3B488F6-2D41-5A43-BABA-7E7FB3EA07D3}"/>
              </a:ext>
            </a:extLst>
          </p:cNvPr>
          <p:cNvSpPr/>
          <p:nvPr/>
        </p:nvSpPr>
        <p:spPr>
          <a:xfrm>
            <a:off x="755576" y="3645024"/>
            <a:ext cx="1872208" cy="309634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6143D4-35D0-B14B-8801-889A3687D97E}"/>
              </a:ext>
            </a:extLst>
          </p:cNvPr>
          <p:cNvSpPr/>
          <p:nvPr/>
        </p:nvSpPr>
        <p:spPr>
          <a:xfrm>
            <a:off x="4139952" y="3645024"/>
            <a:ext cx="1872208" cy="2952328"/>
          </a:xfrm>
          <a:prstGeom prst="ellipse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/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ℳ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B44C042-5B55-A842-842A-EB8AC4A3A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51" y="3458616"/>
                <a:ext cx="6054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/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399502A-8A35-EA41-BD2B-A254B9EF4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63" y="3458616"/>
                <a:ext cx="44928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40439EF-B2BD-D84D-9AAE-B4CC001CE998}"/>
              </a:ext>
            </a:extLst>
          </p:cNvPr>
          <p:cNvSpPr/>
          <p:nvPr/>
        </p:nvSpPr>
        <p:spPr>
          <a:xfrm>
            <a:off x="4788024" y="44371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/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650C00-4683-884B-B529-912CA727E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06279"/>
                <a:ext cx="3506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57354C-1C2E-554E-9108-61C957DC060A}"/>
              </a:ext>
            </a:extLst>
          </p:cNvPr>
          <p:cNvCxnSpPr/>
          <p:nvPr/>
        </p:nvCxnSpPr>
        <p:spPr>
          <a:xfrm>
            <a:off x="1835696" y="4365104"/>
            <a:ext cx="28803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6EB183-1C36-8A45-BCE6-1CC22C635C05}"/>
              </a:ext>
            </a:extLst>
          </p:cNvPr>
          <p:cNvCxnSpPr>
            <a:cxnSpLocks/>
          </p:cNvCxnSpPr>
          <p:nvPr/>
        </p:nvCxnSpPr>
        <p:spPr>
          <a:xfrm flipV="1">
            <a:off x="1835696" y="4509120"/>
            <a:ext cx="2880320" cy="3913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0A37EA8-72D5-0841-A7B0-EBBAFE687EE9}"/>
              </a:ext>
            </a:extLst>
          </p:cNvPr>
          <p:cNvCxnSpPr>
            <a:cxnSpLocks/>
          </p:cNvCxnSpPr>
          <p:nvPr/>
        </p:nvCxnSpPr>
        <p:spPr>
          <a:xfrm flipV="1">
            <a:off x="1835696" y="4653136"/>
            <a:ext cx="2952328" cy="8234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/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8CE3DF-369F-EC42-93CA-87E284893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33056"/>
                <a:ext cx="3709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/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5B4DFD1-4092-2E4C-87B8-239998D2B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365104"/>
                <a:ext cx="4235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/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AA96115-2EB4-C344-82B5-8D5D8633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797152"/>
                <a:ext cx="4828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812BD272-DF0C-E348-99B1-443F04722CD9}"/>
              </a:ext>
            </a:extLst>
          </p:cNvPr>
          <p:cNvSpPr/>
          <p:nvPr/>
        </p:nvSpPr>
        <p:spPr>
          <a:xfrm>
            <a:off x="1022412" y="3890665"/>
            <a:ext cx="978496" cy="2151856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/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𝓚</m:t>
                          </m:r>
                        </m:e>
                      </m:d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&lt;|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𝓜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  <a:cs typeface="Arial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360A98-D8B9-AB42-899A-B1F7C1D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79948"/>
                <a:ext cx="154305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11CED424-080E-D543-B602-CE4B113FC96F}"/>
              </a:ext>
            </a:extLst>
          </p:cNvPr>
          <p:cNvSpPr/>
          <p:nvPr/>
        </p:nvSpPr>
        <p:spPr>
          <a:xfrm>
            <a:off x="1619672" y="429309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/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D6D9E4-0081-D949-BE57-03A58238C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4355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4633F452-62CB-1141-A950-630D76A2EA44}"/>
              </a:ext>
            </a:extLst>
          </p:cNvPr>
          <p:cNvSpPr/>
          <p:nvPr/>
        </p:nvSpPr>
        <p:spPr>
          <a:xfrm>
            <a:off x="1619672" y="485986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/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76FEC8-748A-9E48-B32C-8AF45FCB1D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15852"/>
                <a:ext cx="4908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ED77F5-CC0E-CC42-BECE-3B857C6D14A0}"/>
              </a:ext>
            </a:extLst>
          </p:cNvPr>
          <p:cNvSpPr/>
          <p:nvPr/>
        </p:nvSpPr>
        <p:spPr>
          <a:xfrm>
            <a:off x="1619672" y="543593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/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𝑚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′′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7EFED5-5C26-FA41-9A4E-D3CBDB19A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29" y="5291916"/>
                <a:ext cx="55015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F9898AB-56AF-F048-8B47-9D4D6C8133FD}"/>
              </a:ext>
            </a:extLst>
          </p:cNvPr>
          <p:cNvSpPr/>
          <p:nvPr/>
        </p:nvSpPr>
        <p:spPr>
          <a:xfrm>
            <a:off x="1688224" y="629164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/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853DC9-AF17-9A40-8654-3E4250DF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76" y="6147628"/>
                <a:ext cx="45236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/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1BD5D43-D59F-2845-A5AD-BECAB1781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031" y="4315742"/>
                <a:ext cx="280775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/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𝐸𝑛𝑐</m:t>
                              </m:r>
                              <m:d>
                                <m:dPr>
                                  <m:ctrlP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𝒦</m:t>
                                  </m:r>
                                  <m:r>
                                    <a:rPr lang="en-US" altLang="en-US" sz="20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en-US" sz="200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=</m:t>
                              </m:r>
                              <m:r>
                                <a:rPr lang="en-US" alt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4290DC-BA3F-DB4F-A80D-0B4EA9E5E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280775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/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𝑸𝑬𝑫</m:t>
                      </m:r>
                      <m:r>
                        <a:rPr lang="en-US" altLang="en-US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.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B3DD8F1-6C50-9741-B373-A2868A1A0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504" y="5258797"/>
                <a:ext cx="843500" cy="400110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36"/>
              <p:cNvSpPr>
                <a:spLocks noChangeArrowheads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eaLnBrk="0" hangingPunct="0"/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Crypto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400" b="1" dirty="0">
                    <a:solidFill>
                      <a:srgbClr val="891637"/>
                    </a:solidFill>
                    <a:latin typeface="Calibri" pitchFamily="34" charset="0"/>
                  </a:rPr>
                  <a:t> Cryptocurrencies</a:t>
                </a:r>
              </a:p>
            </p:txBody>
          </p:sp>
        </mc:Choice>
        <mc:Fallback xmlns="">
          <p:sp>
            <p:nvSpPr>
              <p:cNvPr id="2050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52" y="188640"/>
                <a:ext cx="8458200" cy="864096"/>
              </a:xfrm>
              <a:prstGeom prst="rect">
                <a:avLst/>
              </a:prstGeom>
              <a:blipFill>
                <a:blip r:embed="rId3"/>
                <a:stretch>
                  <a:fillRect t="-7143" b="-2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5AFC0A9-FEE3-A84B-A074-855E1C0C0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0526" r="10526" b="10526"/>
          <a:stretch/>
        </p:blipFill>
        <p:spPr>
          <a:xfrm>
            <a:off x="3635896" y="1412776"/>
            <a:ext cx="1728192" cy="17281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4641C-B02D-3047-86E7-F1F648D16B60}"/>
              </a:ext>
            </a:extLst>
          </p:cNvPr>
          <p:cNvSpPr>
            <a:spLocks/>
          </p:cNvSpPr>
          <p:nvPr/>
        </p:nvSpPr>
        <p:spPr bwMode="auto">
          <a:xfrm>
            <a:off x="611560" y="2063130"/>
            <a:ext cx="302433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6.5620 is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altLang="en-US" sz="2400" b="1" dirty="0">
                <a:cs typeface="Arial" charset="0"/>
              </a:rPr>
              <a:t> about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50092-E95B-6348-B65F-0F9A6A27A2D8}"/>
              </a:ext>
            </a:extLst>
          </p:cNvPr>
          <p:cNvGrpSpPr/>
          <p:nvPr/>
        </p:nvGrpSpPr>
        <p:grpSpPr>
          <a:xfrm>
            <a:off x="-232625" y="3212976"/>
            <a:ext cx="9609250" cy="6416600"/>
            <a:chOff x="-232625" y="3212976"/>
            <a:chExt cx="9609250" cy="6416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6A0A0-EF22-CC46-B7E8-8DBA50476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625" y="3212976"/>
              <a:ext cx="9609250" cy="6416600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BDD8713-8AEE-B545-BE9B-16ECC2AF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917" y="3501008"/>
              <a:ext cx="4768171" cy="427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20000"/>
                </a:spcBef>
                <a:buClr>
                  <a:srgbClr val="0000CC"/>
                </a:buClr>
              </a:pPr>
              <a:r>
                <a:rPr lang="en-US" altLang="en-US" sz="2400" b="1" dirty="0">
                  <a:cs typeface="Arial" charset="0"/>
                </a:rPr>
                <a:t>6.5620 </a:t>
              </a:r>
              <a:r>
                <a:rPr lang="en-US" altLang="en-US" sz="2400" b="1" i="1" dirty="0">
                  <a:solidFill>
                    <a:srgbClr val="0000FF"/>
                  </a:solidFill>
                  <a:cs typeface="Arial" charset="0"/>
                </a:rPr>
                <a:t>is</a:t>
              </a:r>
              <a:r>
                <a:rPr lang="en-US" altLang="en-US" sz="2400" b="1" dirty="0">
                  <a:cs typeface="Arial" charset="0"/>
                </a:rPr>
                <a:t> about foundations: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6961015-078B-A148-AEF2-4544569C6F84}"/>
                </a:ext>
              </a:extLst>
            </p:cNvPr>
            <p:cNvSpPr/>
            <p:nvPr/>
          </p:nvSpPr>
          <p:spPr>
            <a:xfrm>
              <a:off x="1043608" y="4362822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Digital Signatures 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6D3AE2-7893-2545-B6FA-E1A0B4375B3A}"/>
                </a:ext>
              </a:extLst>
            </p:cNvPr>
            <p:cNvSpPr/>
            <p:nvPr/>
          </p:nvSpPr>
          <p:spPr>
            <a:xfrm>
              <a:off x="5724128" y="4221088"/>
              <a:ext cx="2232248" cy="1010394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Public-key Encryption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D9879B4-BC5C-F34E-9B5C-AA8C65138ED2}"/>
                </a:ext>
              </a:extLst>
            </p:cNvPr>
            <p:cNvSpPr/>
            <p:nvPr/>
          </p:nvSpPr>
          <p:spPr>
            <a:xfrm>
              <a:off x="6444208" y="5713244"/>
              <a:ext cx="2113321" cy="617852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Pseudorandomness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F6E6E98-F86C-814B-BAEC-A7A9F92539BE}"/>
                </a:ext>
              </a:extLst>
            </p:cNvPr>
            <p:cNvSpPr/>
            <p:nvPr/>
          </p:nvSpPr>
          <p:spPr>
            <a:xfrm>
              <a:off x="3323614" y="4216524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Zero-knowledge Proofs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3D60124-33D5-F047-B78F-994438DA87ED}"/>
                </a:ext>
              </a:extLst>
            </p:cNvPr>
            <p:cNvSpPr/>
            <p:nvPr/>
          </p:nvSpPr>
          <p:spPr>
            <a:xfrm>
              <a:off x="975569" y="580754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Homomorphic Encryption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D9E02B4-3D1D-FB4D-88C7-D920D154F018}"/>
                </a:ext>
              </a:extLst>
            </p:cNvPr>
            <p:cNvSpPr/>
            <p:nvPr/>
          </p:nvSpPr>
          <p:spPr>
            <a:xfrm>
              <a:off x="3714139" y="5619186"/>
              <a:ext cx="2296317" cy="717798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Threshold Cryptography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CC036-0C06-01C1-7D35-B3F14BFD591C}"/>
              </a:ext>
            </a:extLst>
          </p:cNvPr>
          <p:cNvGrpSpPr/>
          <p:nvPr/>
        </p:nvGrpSpPr>
        <p:grpSpPr>
          <a:xfrm>
            <a:off x="5929587" y="1082246"/>
            <a:ext cx="3346547" cy="2548358"/>
            <a:chOff x="5929587" y="1082246"/>
            <a:chExt cx="3346547" cy="254835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048212-3555-234B-BC37-9E4C37B7C34D}"/>
                </a:ext>
              </a:extLst>
            </p:cNvPr>
            <p:cNvSpPr/>
            <p:nvPr/>
          </p:nvSpPr>
          <p:spPr>
            <a:xfrm>
              <a:off x="7409370" y="1734369"/>
              <a:ext cx="1866764" cy="771171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“Trustworthy” machine learning</a:t>
              </a:r>
            </a:p>
          </p:txBody>
        </p:sp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BEB6D9F4-8095-ADD1-A946-0C7C98CE3B13}"/>
                </a:ext>
              </a:extLst>
            </p:cNvPr>
            <p:cNvSpPr/>
            <p:nvPr/>
          </p:nvSpPr>
          <p:spPr>
            <a:xfrm rot="1877556">
              <a:off x="6372400" y="1772654"/>
              <a:ext cx="484632" cy="15964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0CC9CD7-59AA-5F87-6D8C-293D29C8C448}"/>
                </a:ext>
              </a:extLst>
            </p:cNvPr>
            <p:cNvSpPr/>
            <p:nvPr/>
          </p:nvSpPr>
          <p:spPr>
            <a:xfrm>
              <a:off x="5929587" y="1082246"/>
              <a:ext cx="2296317" cy="771171"/>
            </a:xfrm>
            <a:custGeom>
              <a:avLst/>
              <a:gdLst>
                <a:gd name="connsiteX0" fmla="*/ 0 w 1775011"/>
                <a:gd name="connsiteY0" fmla="*/ 242047 h 1425389"/>
                <a:gd name="connsiteX1" fmla="*/ 0 w 1775011"/>
                <a:gd name="connsiteY1" fmla="*/ 242047 h 1425389"/>
                <a:gd name="connsiteX2" fmla="*/ 13447 w 1775011"/>
                <a:gd name="connsiteY2" fmla="*/ 887506 h 1425389"/>
                <a:gd name="connsiteX3" fmla="*/ 26894 w 1775011"/>
                <a:gd name="connsiteY3" fmla="*/ 941294 h 1425389"/>
                <a:gd name="connsiteX4" fmla="*/ 174811 w 1775011"/>
                <a:gd name="connsiteY4" fmla="*/ 1062318 h 1425389"/>
                <a:gd name="connsiteX5" fmla="*/ 201706 w 1775011"/>
                <a:gd name="connsiteY5" fmla="*/ 1089212 h 1425389"/>
                <a:gd name="connsiteX6" fmla="*/ 282388 w 1775011"/>
                <a:gd name="connsiteY6" fmla="*/ 1143000 h 1425389"/>
                <a:gd name="connsiteX7" fmla="*/ 322729 w 1775011"/>
                <a:gd name="connsiteY7" fmla="*/ 1183341 h 1425389"/>
                <a:gd name="connsiteX8" fmla="*/ 363070 w 1775011"/>
                <a:gd name="connsiteY8" fmla="*/ 1196789 h 1425389"/>
                <a:gd name="connsiteX9" fmla="*/ 457200 w 1775011"/>
                <a:gd name="connsiteY9" fmla="*/ 1223683 h 1425389"/>
                <a:gd name="connsiteX10" fmla="*/ 497541 w 1775011"/>
                <a:gd name="connsiteY10" fmla="*/ 1250577 h 1425389"/>
                <a:gd name="connsiteX11" fmla="*/ 618564 w 1775011"/>
                <a:gd name="connsiteY11" fmla="*/ 1317812 h 1425389"/>
                <a:gd name="connsiteX12" fmla="*/ 699247 w 1775011"/>
                <a:gd name="connsiteY12" fmla="*/ 1385047 h 1425389"/>
                <a:gd name="connsiteX13" fmla="*/ 806823 w 1775011"/>
                <a:gd name="connsiteY13" fmla="*/ 1411941 h 1425389"/>
                <a:gd name="connsiteX14" fmla="*/ 860611 w 1775011"/>
                <a:gd name="connsiteY14" fmla="*/ 1425389 h 1425389"/>
                <a:gd name="connsiteX15" fmla="*/ 1223682 w 1775011"/>
                <a:gd name="connsiteY15" fmla="*/ 1411941 h 1425389"/>
                <a:gd name="connsiteX16" fmla="*/ 1304364 w 1775011"/>
                <a:gd name="connsiteY16" fmla="*/ 1358153 h 1425389"/>
                <a:gd name="connsiteX17" fmla="*/ 1344706 w 1775011"/>
                <a:gd name="connsiteY17" fmla="*/ 1331259 h 1425389"/>
                <a:gd name="connsiteX18" fmla="*/ 1398494 w 1775011"/>
                <a:gd name="connsiteY18" fmla="*/ 1264024 h 1425389"/>
                <a:gd name="connsiteX19" fmla="*/ 1465729 w 1775011"/>
                <a:gd name="connsiteY19" fmla="*/ 1210236 h 1425389"/>
                <a:gd name="connsiteX20" fmla="*/ 1492623 w 1775011"/>
                <a:gd name="connsiteY20" fmla="*/ 1169894 h 1425389"/>
                <a:gd name="connsiteX21" fmla="*/ 1586753 w 1775011"/>
                <a:gd name="connsiteY21" fmla="*/ 1089212 h 1425389"/>
                <a:gd name="connsiteX22" fmla="*/ 1667435 w 1775011"/>
                <a:gd name="connsiteY22" fmla="*/ 981636 h 1425389"/>
                <a:gd name="connsiteX23" fmla="*/ 1721223 w 1775011"/>
                <a:gd name="connsiteY23" fmla="*/ 847165 h 1425389"/>
                <a:gd name="connsiteX24" fmla="*/ 1734670 w 1775011"/>
                <a:gd name="connsiteY24" fmla="*/ 793377 h 1425389"/>
                <a:gd name="connsiteX25" fmla="*/ 1761564 w 1775011"/>
                <a:gd name="connsiteY25" fmla="*/ 645459 h 1425389"/>
                <a:gd name="connsiteX26" fmla="*/ 1775011 w 1775011"/>
                <a:gd name="connsiteY26" fmla="*/ 578224 h 1425389"/>
                <a:gd name="connsiteX27" fmla="*/ 1734670 w 1775011"/>
                <a:gd name="connsiteY27" fmla="*/ 430306 h 1425389"/>
                <a:gd name="connsiteX28" fmla="*/ 1694329 w 1775011"/>
                <a:gd name="connsiteY28" fmla="*/ 389965 h 1425389"/>
                <a:gd name="connsiteX29" fmla="*/ 1653988 w 1775011"/>
                <a:gd name="connsiteY29" fmla="*/ 309283 h 1425389"/>
                <a:gd name="connsiteX30" fmla="*/ 1586753 w 1775011"/>
                <a:gd name="connsiteY30" fmla="*/ 188259 h 1425389"/>
                <a:gd name="connsiteX31" fmla="*/ 1546411 w 1775011"/>
                <a:gd name="connsiteY31" fmla="*/ 161365 h 1425389"/>
                <a:gd name="connsiteX32" fmla="*/ 1506070 w 1775011"/>
                <a:gd name="connsiteY32" fmla="*/ 121024 h 1425389"/>
                <a:gd name="connsiteX33" fmla="*/ 1452282 w 1775011"/>
                <a:gd name="connsiteY33" fmla="*/ 94130 h 1425389"/>
                <a:gd name="connsiteX34" fmla="*/ 1344706 w 1775011"/>
                <a:gd name="connsiteY34" fmla="*/ 53789 h 1425389"/>
                <a:gd name="connsiteX35" fmla="*/ 1277470 w 1775011"/>
                <a:gd name="connsiteY35" fmla="*/ 40341 h 1425389"/>
                <a:gd name="connsiteX36" fmla="*/ 1223682 w 1775011"/>
                <a:gd name="connsiteY36" fmla="*/ 26894 h 1425389"/>
                <a:gd name="connsiteX37" fmla="*/ 1183341 w 1775011"/>
                <a:gd name="connsiteY37" fmla="*/ 13447 h 1425389"/>
                <a:gd name="connsiteX38" fmla="*/ 1116106 w 1775011"/>
                <a:gd name="connsiteY38" fmla="*/ 0 h 1425389"/>
                <a:gd name="connsiteX39" fmla="*/ 685800 w 1775011"/>
                <a:gd name="connsiteY39" fmla="*/ 13447 h 1425389"/>
                <a:gd name="connsiteX40" fmla="*/ 484094 w 1775011"/>
                <a:gd name="connsiteY40" fmla="*/ 40341 h 1425389"/>
                <a:gd name="connsiteX41" fmla="*/ 282388 w 1775011"/>
                <a:gd name="connsiteY41" fmla="*/ 53789 h 1425389"/>
                <a:gd name="connsiteX42" fmla="*/ 242047 w 1775011"/>
                <a:gd name="connsiteY42" fmla="*/ 67236 h 1425389"/>
                <a:gd name="connsiteX43" fmla="*/ 201706 w 1775011"/>
                <a:gd name="connsiteY43" fmla="*/ 94130 h 1425389"/>
                <a:gd name="connsiteX44" fmla="*/ 134470 w 1775011"/>
                <a:gd name="connsiteY44" fmla="*/ 121024 h 1425389"/>
                <a:gd name="connsiteX45" fmla="*/ 134470 w 1775011"/>
                <a:gd name="connsiteY45" fmla="*/ 121024 h 14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75011" h="1425389">
                  <a:moveTo>
                    <a:pt x="0" y="242047"/>
                  </a:moveTo>
                  <a:lnTo>
                    <a:pt x="0" y="242047"/>
                  </a:lnTo>
                  <a:cubicBezTo>
                    <a:pt x="4482" y="457200"/>
                    <a:pt x="5176" y="672465"/>
                    <a:pt x="13447" y="887506"/>
                  </a:cubicBezTo>
                  <a:cubicBezTo>
                    <a:pt x="14157" y="905973"/>
                    <a:pt x="16643" y="925917"/>
                    <a:pt x="26894" y="941294"/>
                  </a:cubicBezTo>
                  <a:cubicBezTo>
                    <a:pt x="96873" y="1046263"/>
                    <a:pt x="88267" y="975777"/>
                    <a:pt x="174811" y="1062318"/>
                  </a:cubicBezTo>
                  <a:cubicBezTo>
                    <a:pt x="183776" y="1071283"/>
                    <a:pt x="191563" y="1081605"/>
                    <a:pt x="201706" y="1089212"/>
                  </a:cubicBezTo>
                  <a:cubicBezTo>
                    <a:pt x="227564" y="1108605"/>
                    <a:pt x="259532" y="1120144"/>
                    <a:pt x="282388" y="1143000"/>
                  </a:cubicBezTo>
                  <a:cubicBezTo>
                    <a:pt x="295835" y="1156447"/>
                    <a:pt x="306906" y="1172792"/>
                    <a:pt x="322729" y="1183341"/>
                  </a:cubicBezTo>
                  <a:cubicBezTo>
                    <a:pt x="334523" y="1191204"/>
                    <a:pt x="349441" y="1192895"/>
                    <a:pt x="363070" y="1196789"/>
                  </a:cubicBezTo>
                  <a:cubicBezTo>
                    <a:pt x="481299" y="1230570"/>
                    <a:pt x="360447" y="1191433"/>
                    <a:pt x="457200" y="1223683"/>
                  </a:cubicBezTo>
                  <a:cubicBezTo>
                    <a:pt x="470647" y="1232648"/>
                    <a:pt x="483086" y="1243349"/>
                    <a:pt x="497541" y="1250577"/>
                  </a:cubicBezTo>
                  <a:cubicBezTo>
                    <a:pt x="565180" y="1284397"/>
                    <a:pt x="533763" y="1233013"/>
                    <a:pt x="618564" y="1317812"/>
                  </a:cubicBezTo>
                  <a:cubicBezTo>
                    <a:pt x="638862" y="1338109"/>
                    <a:pt x="669829" y="1374349"/>
                    <a:pt x="699247" y="1385047"/>
                  </a:cubicBezTo>
                  <a:cubicBezTo>
                    <a:pt x="733984" y="1397679"/>
                    <a:pt x="770964" y="1402976"/>
                    <a:pt x="806823" y="1411941"/>
                  </a:cubicBezTo>
                  <a:lnTo>
                    <a:pt x="860611" y="1425389"/>
                  </a:lnTo>
                  <a:cubicBezTo>
                    <a:pt x="981635" y="1420906"/>
                    <a:pt x="1102844" y="1419997"/>
                    <a:pt x="1223682" y="1411941"/>
                  </a:cubicBezTo>
                  <a:cubicBezTo>
                    <a:pt x="1269918" y="1408858"/>
                    <a:pt x="1270295" y="1386543"/>
                    <a:pt x="1304364" y="1358153"/>
                  </a:cubicBezTo>
                  <a:cubicBezTo>
                    <a:pt x="1316780" y="1347807"/>
                    <a:pt x="1333278" y="1342687"/>
                    <a:pt x="1344706" y="1331259"/>
                  </a:cubicBezTo>
                  <a:cubicBezTo>
                    <a:pt x="1365001" y="1310964"/>
                    <a:pt x="1378199" y="1284319"/>
                    <a:pt x="1398494" y="1264024"/>
                  </a:cubicBezTo>
                  <a:cubicBezTo>
                    <a:pt x="1418789" y="1243729"/>
                    <a:pt x="1445434" y="1230531"/>
                    <a:pt x="1465729" y="1210236"/>
                  </a:cubicBezTo>
                  <a:cubicBezTo>
                    <a:pt x="1477157" y="1198808"/>
                    <a:pt x="1481195" y="1181322"/>
                    <a:pt x="1492623" y="1169894"/>
                  </a:cubicBezTo>
                  <a:cubicBezTo>
                    <a:pt x="1584178" y="1078338"/>
                    <a:pt x="1474285" y="1233812"/>
                    <a:pt x="1586753" y="1089212"/>
                  </a:cubicBezTo>
                  <a:cubicBezTo>
                    <a:pt x="1703717" y="938831"/>
                    <a:pt x="1559980" y="1089091"/>
                    <a:pt x="1667435" y="981636"/>
                  </a:cubicBezTo>
                  <a:cubicBezTo>
                    <a:pt x="1685364" y="936812"/>
                    <a:pt x="1709514" y="894000"/>
                    <a:pt x="1721223" y="847165"/>
                  </a:cubicBezTo>
                  <a:cubicBezTo>
                    <a:pt x="1725705" y="829236"/>
                    <a:pt x="1730661" y="811418"/>
                    <a:pt x="1734670" y="793377"/>
                  </a:cubicBezTo>
                  <a:cubicBezTo>
                    <a:pt x="1751277" y="718643"/>
                    <a:pt x="1746968" y="725737"/>
                    <a:pt x="1761564" y="645459"/>
                  </a:cubicBezTo>
                  <a:cubicBezTo>
                    <a:pt x="1765653" y="622972"/>
                    <a:pt x="1770529" y="600636"/>
                    <a:pt x="1775011" y="578224"/>
                  </a:cubicBezTo>
                  <a:cubicBezTo>
                    <a:pt x="1765686" y="512952"/>
                    <a:pt x="1771338" y="481642"/>
                    <a:pt x="1734670" y="430306"/>
                  </a:cubicBezTo>
                  <a:cubicBezTo>
                    <a:pt x="1723617" y="414831"/>
                    <a:pt x="1707776" y="403412"/>
                    <a:pt x="1694329" y="389965"/>
                  </a:cubicBezTo>
                  <a:cubicBezTo>
                    <a:pt x="1660528" y="288563"/>
                    <a:pt x="1706124" y="413556"/>
                    <a:pt x="1653988" y="309283"/>
                  </a:cubicBezTo>
                  <a:cubicBezTo>
                    <a:pt x="1629466" y="260238"/>
                    <a:pt x="1650351" y="230657"/>
                    <a:pt x="1586753" y="188259"/>
                  </a:cubicBezTo>
                  <a:cubicBezTo>
                    <a:pt x="1573306" y="179294"/>
                    <a:pt x="1558827" y="171711"/>
                    <a:pt x="1546411" y="161365"/>
                  </a:cubicBezTo>
                  <a:cubicBezTo>
                    <a:pt x="1531802" y="149191"/>
                    <a:pt x="1521545" y="132077"/>
                    <a:pt x="1506070" y="121024"/>
                  </a:cubicBezTo>
                  <a:cubicBezTo>
                    <a:pt x="1489758" y="109373"/>
                    <a:pt x="1470600" y="102271"/>
                    <a:pt x="1452282" y="94130"/>
                  </a:cubicBezTo>
                  <a:cubicBezTo>
                    <a:pt x="1436416" y="87078"/>
                    <a:pt x="1370053" y="60126"/>
                    <a:pt x="1344706" y="53789"/>
                  </a:cubicBezTo>
                  <a:cubicBezTo>
                    <a:pt x="1322533" y="48245"/>
                    <a:pt x="1299782" y="45299"/>
                    <a:pt x="1277470" y="40341"/>
                  </a:cubicBezTo>
                  <a:cubicBezTo>
                    <a:pt x="1259429" y="36332"/>
                    <a:pt x="1241452" y="31971"/>
                    <a:pt x="1223682" y="26894"/>
                  </a:cubicBezTo>
                  <a:cubicBezTo>
                    <a:pt x="1210053" y="23000"/>
                    <a:pt x="1197092" y="16885"/>
                    <a:pt x="1183341" y="13447"/>
                  </a:cubicBezTo>
                  <a:cubicBezTo>
                    <a:pt x="1161168" y="7904"/>
                    <a:pt x="1138518" y="4482"/>
                    <a:pt x="1116106" y="0"/>
                  </a:cubicBezTo>
                  <a:lnTo>
                    <a:pt x="685800" y="13447"/>
                  </a:lnTo>
                  <a:cubicBezTo>
                    <a:pt x="460111" y="24456"/>
                    <a:pt x="656916" y="23881"/>
                    <a:pt x="484094" y="40341"/>
                  </a:cubicBezTo>
                  <a:cubicBezTo>
                    <a:pt x="417013" y="46730"/>
                    <a:pt x="349623" y="49306"/>
                    <a:pt x="282388" y="53789"/>
                  </a:cubicBezTo>
                  <a:cubicBezTo>
                    <a:pt x="268941" y="58271"/>
                    <a:pt x="254725" y="60897"/>
                    <a:pt x="242047" y="67236"/>
                  </a:cubicBezTo>
                  <a:cubicBezTo>
                    <a:pt x="227592" y="74464"/>
                    <a:pt x="216561" y="87764"/>
                    <a:pt x="201706" y="94130"/>
                  </a:cubicBezTo>
                  <a:cubicBezTo>
                    <a:pt x="123037" y="127845"/>
                    <a:pt x="167410" y="88084"/>
                    <a:pt x="134470" y="121024"/>
                  </a:cubicBezTo>
                  <a:lnTo>
                    <a:pt x="134470" y="12102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Blockchains/ Cryptocurrencies</a:t>
              </a:r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E3C9EC29-D3D2-F086-2C79-80906F4F4ED3}"/>
                </a:ext>
              </a:extLst>
            </p:cNvPr>
            <p:cNvSpPr/>
            <p:nvPr/>
          </p:nvSpPr>
          <p:spPr>
            <a:xfrm rot="1877556">
              <a:off x="7489431" y="2335307"/>
              <a:ext cx="484632" cy="129529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6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So, what are we to do?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C1AA2-6CBF-C548-9214-A8DEB633E038}"/>
              </a:ext>
            </a:extLst>
          </p:cNvPr>
          <p:cNvSpPr>
            <a:spLocks/>
          </p:cNvSpPr>
          <p:nvPr/>
        </p:nvSpPr>
        <p:spPr bwMode="auto">
          <a:xfrm>
            <a:off x="753380" y="980728"/>
            <a:ext cx="8208912" cy="47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RELAX the definition: </a:t>
            </a:r>
            <a:br>
              <a:rPr lang="en-US" altLang="en-US" sz="2400" b="1" dirty="0">
                <a:solidFill>
                  <a:srgbClr val="0000FF"/>
                </a:solidFill>
                <a:cs typeface="Arial" charset="0"/>
              </a:rPr>
            </a:br>
            <a:r>
              <a:rPr lang="en-US" altLang="en-US" sz="2400" b="1" dirty="0">
                <a:solidFill>
                  <a:srgbClr val="0000FF"/>
                </a:solidFill>
                <a:cs typeface="Arial" charset="0"/>
              </a:rPr>
              <a:t>	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C1B2F-205E-0146-AC61-F298FADD0F88}"/>
              </a:ext>
            </a:extLst>
          </p:cNvPr>
          <p:cNvSpPr/>
          <p:nvPr/>
        </p:nvSpPr>
        <p:spPr>
          <a:xfrm>
            <a:off x="1014536" y="1484784"/>
            <a:ext cx="7686600" cy="50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cs typeface="Arial" charset="0"/>
              </a:rPr>
              <a:t>EVE is an arbitrary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computationally</a:t>
            </a:r>
            <a:r>
              <a:rPr lang="en-US" altLang="en-US" sz="2400" b="1" dirty="0">
                <a:cs typeface="Arial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cs typeface="Arial" charset="0"/>
              </a:rPr>
              <a:t>bounded</a:t>
            </a:r>
            <a:r>
              <a:rPr lang="en-US" altLang="en-US" sz="2400" b="1" dirty="0">
                <a:cs typeface="Arial" charset="0"/>
              </a:rPr>
              <a:t> algorithm</a:t>
            </a:r>
            <a:r>
              <a:rPr lang="en-US" altLang="en-US" sz="2400" dirty="0"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E152B7-1AD1-1A48-8491-8CBB689D5C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>
          <a:xfrm>
            <a:off x="899592" y="3086583"/>
            <a:ext cx="5976664" cy="3897200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E6588F09-04EB-F14B-B837-D641B146AA8E}"/>
              </a:ext>
            </a:extLst>
          </p:cNvPr>
          <p:cNvSpPr/>
          <p:nvPr/>
        </p:nvSpPr>
        <p:spPr>
          <a:xfrm>
            <a:off x="753380" y="2258274"/>
            <a:ext cx="1296144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E3F6C4-9352-9548-B6BF-972611364324}"/>
              </a:ext>
            </a:extLst>
          </p:cNvPr>
          <p:cNvSpPr>
            <a:spLocks/>
          </p:cNvSpPr>
          <p:nvPr/>
        </p:nvSpPr>
        <p:spPr bwMode="auto">
          <a:xfrm>
            <a:off x="2483768" y="6398951"/>
            <a:ext cx="222619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 err="1">
                <a:cs typeface="Arial" charset="0"/>
              </a:rPr>
              <a:t>Pseudorandomness</a:t>
            </a:r>
            <a:endParaRPr lang="en-US" altLang="en-US" dirty="0">
              <a:cs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CDECF0B-24CA-B84F-904E-B2B4C1784409}"/>
              </a:ext>
            </a:extLst>
          </p:cNvPr>
          <p:cNvSpPr>
            <a:spLocks/>
          </p:cNvSpPr>
          <p:nvPr/>
        </p:nvSpPr>
        <p:spPr bwMode="auto">
          <a:xfrm>
            <a:off x="1259632" y="5397469"/>
            <a:ext cx="1224136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ZK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3275996-195F-9242-9C3E-301E87EFDC1C}"/>
              </a:ext>
            </a:extLst>
          </p:cNvPr>
          <p:cNvSpPr>
            <a:spLocks/>
          </p:cNvSpPr>
          <p:nvPr/>
        </p:nvSpPr>
        <p:spPr bwMode="auto">
          <a:xfrm>
            <a:off x="4026768" y="5606863"/>
            <a:ext cx="2376264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Public-key encryption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0D524-1C62-3A45-B3F5-4E1FD9BD0FD6}"/>
              </a:ext>
            </a:extLst>
          </p:cNvPr>
          <p:cNvSpPr/>
          <p:nvPr/>
        </p:nvSpPr>
        <p:spPr>
          <a:xfrm>
            <a:off x="2049524" y="2309812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cs typeface="Arial" charset="0"/>
              </a:rPr>
              <a:t>+ number theory/geometry/combinatorics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CBB8E0-B545-1F41-BA16-038C25BF19BC}"/>
              </a:ext>
            </a:extLst>
          </p:cNvPr>
          <p:cNvSpPr/>
          <p:nvPr/>
        </p:nvSpPr>
        <p:spPr>
          <a:xfrm>
            <a:off x="899592" y="3071143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cs typeface="Arial" charset="0"/>
              </a:rPr>
              <a:t>the promised crypto 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CABE01A-9F7E-8242-8AC5-3F3BB9889554}"/>
              </a:ext>
            </a:extLst>
          </p:cNvPr>
          <p:cNvSpPr>
            <a:spLocks/>
          </p:cNvSpPr>
          <p:nvPr/>
        </p:nvSpPr>
        <p:spPr bwMode="auto">
          <a:xfrm>
            <a:off x="2699792" y="3585341"/>
            <a:ext cx="3240360" cy="342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Fully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8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6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 Summarize…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63">
            <a:extLst>
              <a:ext uri="{FF2B5EF4-FFF2-40B4-BE49-F238E27FC236}">
                <a16:creationId xmlns:a16="http://schemas.microsoft.com/office/drawing/2014/main" id="{CB923487-2787-7E43-BCB1-11923C822925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1340768"/>
            <a:ext cx="7848872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Secure Communication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: a quintessential problem in cryptography.</a:t>
            </a:r>
            <a:endParaRPr lang="en-US" altLang="en-US" sz="2400" b="1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B08D87CE-0B7B-BD43-B9A1-7C5BEAFC6206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2492896"/>
            <a:ext cx="8424936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We saw two equivalent definitions of security:</a:t>
            </a:r>
          </a:p>
          <a:p>
            <a:pPr algn="l"/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	Shannon’s perfect indistinguishability and perfect secrecy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ED2B203A-CEF2-F14E-A2A3-E7E96E7A81AE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645024"/>
            <a:ext cx="8424936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One-time pad achieves perfect secrecy.</a:t>
            </a: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8180BC3B-3BD4-234F-920E-2393F22BB6BB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4437112"/>
            <a:ext cx="8424936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A Serious Limitation: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Any perfectly secure encryption scheme needs keys that are at least as long as the messages.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F958905-D3EA-D046-96C4-36C0CFFF01EA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589240"/>
            <a:ext cx="835292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Next Lecture: Overcoming the limitation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with</a:t>
            </a:r>
            <a:r>
              <a:rPr lang="en-US" altLang="en-US" sz="24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altLang="en-US" sz="2400" dirty="0">
                <a:latin typeface="+mn-lt"/>
                <a:ea typeface="American Typewriter" charset="0"/>
                <a:cs typeface="American Typewriter" charset="0"/>
              </a:rPr>
              <a:t>Computationally Bounded Adversaries.</a:t>
            </a:r>
          </a:p>
        </p:txBody>
      </p:sp>
    </p:spTree>
    <p:extLst>
      <p:ext uri="{BB962C8B-B14F-4D97-AF65-F5344CB8AC3E}">
        <p14:creationId xmlns:p14="http://schemas.microsoft.com/office/powerpoint/2010/main" val="8774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50DC95-DDDE-0C48-ABAA-5304D7E5D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900178" cy="223224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01FDD9A-ED8C-0944-8155-1CAD6A68E878}"/>
              </a:ext>
            </a:extLst>
          </p:cNvPr>
          <p:cNvSpPr>
            <a:spLocks/>
          </p:cNvSpPr>
          <p:nvPr/>
        </p:nvSpPr>
        <p:spPr bwMode="auto">
          <a:xfrm>
            <a:off x="2511738" y="2564904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“A Mathematical Theory of Communication” (1948)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0A6674C-F09C-134F-B225-4C5A4D90620D}"/>
              </a:ext>
            </a:extLst>
          </p:cNvPr>
          <p:cNvSpPr>
            <a:spLocks/>
          </p:cNvSpPr>
          <p:nvPr/>
        </p:nvSpPr>
        <p:spPr bwMode="auto">
          <a:xfrm>
            <a:off x="2511738" y="1556792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“Communication Theory of Secrecy Systems” (1945)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59FF362-B2D8-6743-9E79-99F34AC0C520}"/>
              </a:ext>
            </a:extLst>
          </p:cNvPr>
          <p:cNvSpPr>
            <a:spLocks/>
          </p:cNvSpPr>
          <p:nvPr/>
        </p:nvSpPr>
        <p:spPr bwMode="auto">
          <a:xfrm>
            <a:off x="4455954" y="2060848"/>
            <a:ext cx="136815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preceded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A1FB4D8-3B9A-C64A-96E0-490E72379387}"/>
              </a:ext>
            </a:extLst>
          </p:cNvPr>
          <p:cNvSpPr>
            <a:spLocks/>
          </p:cNvSpPr>
          <p:nvPr/>
        </p:nvSpPr>
        <p:spPr bwMode="auto">
          <a:xfrm>
            <a:off x="3303826" y="3068960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founded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Information Theory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86CB488-CEF0-DB4C-80F1-FC6C1778EF70}"/>
              </a:ext>
            </a:extLst>
          </p:cNvPr>
          <p:cNvSpPr>
            <a:spLocks/>
          </p:cNvSpPr>
          <p:nvPr/>
        </p:nvSpPr>
        <p:spPr bwMode="auto">
          <a:xfrm>
            <a:off x="467544" y="3645024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Claude E. Shannon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E9FA0C-86E8-D243-A958-1F7555D5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1944216" cy="1944216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707CA1A-002A-4E40-A321-9C075C65C8F9}"/>
              </a:ext>
            </a:extLst>
          </p:cNvPr>
          <p:cNvSpPr>
            <a:spLocks/>
          </p:cNvSpPr>
          <p:nvPr/>
        </p:nvSpPr>
        <p:spPr bwMode="auto">
          <a:xfrm>
            <a:off x="6372200" y="6255986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1600" b="1" dirty="0">
                <a:solidFill>
                  <a:srgbClr val="0000FF"/>
                </a:solidFill>
                <a:cs typeface="Arial" charset="0"/>
              </a:rPr>
              <a:t>Alan M. Turing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7685E9E-CC5B-8948-A174-CB31B3ED7F95}"/>
              </a:ext>
            </a:extLst>
          </p:cNvPr>
          <p:cNvSpPr>
            <a:spLocks/>
          </p:cNvSpPr>
          <p:nvPr/>
        </p:nvSpPr>
        <p:spPr bwMode="auto">
          <a:xfrm>
            <a:off x="267145" y="4581128"/>
            <a:ext cx="69127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Cryptanalysis of the Enigma Machine (~1938-39)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F4E1A7-D94B-9143-BB28-301FD934541E}"/>
              </a:ext>
            </a:extLst>
          </p:cNvPr>
          <p:cNvSpPr>
            <a:spLocks/>
          </p:cNvSpPr>
          <p:nvPr/>
        </p:nvSpPr>
        <p:spPr bwMode="auto">
          <a:xfrm>
            <a:off x="251520" y="5177607"/>
            <a:ext cx="5760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cs typeface="Arial" charset="0"/>
              </a:rPr>
              <a:t>“On Computable Numbers, with an Application to the </a:t>
            </a:r>
            <a:r>
              <a:rPr lang="en-US" altLang="en-US" sz="2000" dirty="0" err="1">
                <a:cs typeface="Arial" charset="0"/>
              </a:rPr>
              <a:t>Entscheidungsproblem</a:t>
            </a:r>
            <a:r>
              <a:rPr lang="en-US" altLang="en-US" sz="2000" dirty="0">
                <a:cs typeface="Arial" charset="0"/>
              </a:rPr>
              <a:t>” (1936)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1F4F868-9C51-4845-8D9D-89A051FB3A86}"/>
              </a:ext>
            </a:extLst>
          </p:cNvPr>
          <p:cNvSpPr>
            <a:spLocks/>
          </p:cNvSpPr>
          <p:nvPr/>
        </p:nvSpPr>
        <p:spPr bwMode="auto">
          <a:xfrm>
            <a:off x="845840" y="6021288"/>
            <a:ext cx="487828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i="1" dirty="0">
                <a:cs typeface="Arial" charset="0"/>
              </a:rPr>
              <a:t>which gave birth to </a:t>
            </a:r>
            <a:r>
              <a:rPr lang="en-US" altLang="en-US" sz="2000" b="1" i="1" dirty="0">
                <a:solidFill>
                  <a:srgbClr val="0000FF"/>
                </a:solidFill>
                <a:cs typeface="Arial" charset="0"/>
              </a:rPr>
              <a:t>Computer Science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6F57EB2-9EEE-7443-95D1-2E496D9AB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The Intellectual Origins</a:t>
            </a:r>
          </a:p>
        </p:txBody>
      </p:sp>
    </p:spTree>
    <p:extLst>
      <p:ext uri="{BB962C8B-B14F-4D97-AF65-F5344CB8AC3E}">
        <p14:creationId xmlns:p14="http://schemas.microsoft.com/office/powerpoint/2010/main" val="2318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35896" y="3365444"/>
            <a:ext cx="1747900" cy="8147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CRYPTO</a:t>
            </a:r>
          </a:p>
        </p:txBody>
      </p:sp>
      <p:sp>
        <p:nvSpPr>
          <p:cNvPr id="14" name="Oval 13"/>
          <p:cNvSpPr/>
          <p:nvPr/>
        </p:nvSpPr>
        <p:spPr>
          <a:xfrm>
            <a:off x="107504" y="3149420"/>
            <a:ext cx="2376264" cy="1224136"/>
          </a:xfrm>
          <a:prstGeom prst="ellipse">
            <a:avLst/>
          </a:prstGeom>
          <a:solidFill>
            <a:srgbClr val="FF0000">
              <a:alpha val="28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Security, Privacy,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Integrity</a:t>
            </a:r>
          </a:p>
        </p:txBody>
      </p:sp>
      <p:sp>
        <p:nvSpPr>
          <p:cNvPr id="15" name="Oval 14"/>
          <p:cNvSpPr/>
          <p:nvPr/>
        </p:nvSpPr>
        <p:spPr>
          <a:xfrm>
            <a:off x="6516216" y="3077412"/>
            <a:ext cx="2376264" cy="1224136"/>
          </a:xfrm>
          <a:prstGeom prst="ellipse">
            <a:avLst/>
          </a:prstGeom>
          <a:solidFill>
            <a:srgbClr val="0000FF">
              <a:alpha val="15000"/>
            </a:srgbClr>
          </a:solidFill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 and Theoretical CS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55776" y="3421537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/>
          </p:cNvSpPr>
          <p:nvPr/>
        </p:nvSpPr>
        <p:spPr bwMode="auto">
          <a:xfrm>
            <a:off x="2444824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Problems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55776" y="4301548"/>
            <a:ext cx="93610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/>
          </p:cNvSpPr>
          <p:nvPr/>
        </p:nvSpPr>
        <p:spPr bwMode="auto">
          <a:xfrm>
            <a:off x="2444824" y="4335529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Solutions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508104" y="4211450"/>
            <a:ext cx="936104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45950" y="3365444"/>
            <a:ext cx="998258" cy="0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/>
          </p:cNvSpPr>
          <p:nvPr/>
        </p:nvSpPr>
        <p:spPr bwMode="auto">
          <a:xfrm>
            <a:off x="5527812" y="2985026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Tools</a:t>
            </a: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5508104" y="4292654"/>
            <a:ext cx="119107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Ideas</a:t>
            </a:r>
          </a:p>
        </p:txBody>
      </p:sp>
      <p:pic>
        <p:nvPicPr>
          <p:cNvPr id="12" name="Picture 7" descr="MCj029021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21" y="2141308"/>
            <a:ext cx="13287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Content Placeholder 2"/>
          <p:cNvSpPr>
            <a:spLocks/>
          </p:cNvSpPr>
          <p:nvPr/>
        </p:nvSpPr>
        <p:spPr bwMode="auto">
          <a:xfrm rot="1654468">
            <a:off x="4499490" y="1981790"/>
            <a:ext cx="1452308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Definitions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E9C22A-11AE-EA4E-B3F3-5443CF311DBC}"/>
              </a:ext>
            </a:extLst>
          </p:cNvPr>
          <p:cNvSpPr>
            <a:spLocks/>
          </p:cNvSpPr>
          <p:nvPr/>
        </p:nvSpPr>
        <p:spPr bwMode="auto">
          <a:xfrm>
            <a:off x="1657962" y="4925636"/>
            <a:ext cx="14070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Encryption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A8559A-FBE3-FE42-A112-D4979DF6353A}"/>
              </a:ext>
            </a:extLst>
          </p:cNvPr>
          <p:cNvSpPr>
            <a:spLocks/>
          </p:cNvSpPr>
          <p:nvPr/>
        </p:nvSpPr>
        <p:spPr bwMode="auto">
          <a:xfrm>
            <a:off x="1657962" y="5366880"/>
            <a:ext cx="2376264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Digital Signatures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66AC5C5-A581-484F-93B0-DD895BCE7E5B}"/>
              </a:ext>
            </a:extLst>
          </p:cNvPr>
          <p:cNvSpPr>
            <a:spLocks/>
          </p:cNvSpPr>
          <p:nvPr/>
        </p:nvSpPr>
        <p:spPr bwMode="auto">
          <a:xfrm>
            <a:off x="1660503" y="5819707"/>
            <a:ext cx="4107396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Pseudorandom Functions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BB0921-13D0-B045-93D8-AD0112512514}"/>
              </a:ext>
            </a:extLst>
          </p:cNvPr>
          <p:cNvSpPr>
            <a:spLocks/>
          </p:cNvSpPr>
          <p:nvPr/>
        </p:nvSpPr>
        <p:spPr bwMode="auto">
          <a:xfrm>
            <a:off x="6087108" y="4920570"/>
            <a:ext cx="244533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Interactive Proofs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0A226E4-5C1C-0B40-B5FC-3C8DA9D16DBE}"/>
              </a:ext>
            </a:extLst>
          </p:cNvPr>
          <p:cNvSpPr>
            <a:spLocks/>
          </p:cNvSpPr>
          <p:nvPr/>
        </p:nvSpPr>
        <p:spPr bwMode="auto">
          <a:xfrm>
            <a:off x="4510100" y="5366978"/>
            <a:ext cx="4417567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Probabilistically checkable Proofs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94E034A-13A7-D042-B082-33019AC0F5CC}"/>
              </a:ext>
            </a:extLst>
          </p:cNvPr>
          <p:cNvSpPr>
            <a:spLocks/>
          </p:cNvSpPr>
          <p:nvPr/>
        </p:nvSpPr>
        <p:spPr bwMode="auto">
          <a:xfrm>
            <a:off x="5369968" y="5772189"/>
            <a:ext cx="3234480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Locally decodable Codes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6CC4059-4AC3-C34D-ABCB-BFA2F166F91B}"/>
              </a:ext>
            </a:extLst>
          </p:cNvPr>
          <p:cNvSpPr>
            <a:spLocks/>
          </p:cNvSpPr>
          <p:nvPr/>
        </p:nvSpPr>
        <p:spPr bwMode="auto">
          <a:xfrm>
            <a:off x="1707395" y="6202145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876E88-B93D-784B-B97A-BA729255080A}"/>
              </a:ext>
            </a:extLst>
          </p:cNvPr>
          <p:cNvSpPr>
            <a:spLocks/>
          </p:cNvSpPr>
          <p:nvPr/>
        </p:nvSpPr>
        <p:spPr bwMode="auto">
          <a:xfrm>
            <a:off x="7550388" y="6218597"/>
            <a:ext cx="940042" cy="4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cs typeface="Arial" charset="0"/>
              </a:rPr>
              <a:t>…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AA2FE1CB-87F7-A84C-8EE7-18D9D025C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652" y="188640"/>
            <a:ext cx="84582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891637"/>
                </a:solidFill>
                <a:latin typeface="Calibri" pitchFamily="34" charset="0"/>
              </a:rPr>
              <a:t>Modern Cryptography: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3C2125-755D-3E4D-886C-04A8EFF69C0E}"/>
              </a:ext>
            </a:extLst>
          </p:cNvPr>
          <p:cNvSpPr/>
          <p:nvPr/>
        </p:nvSpPr>
        <p:spPr>
          <a:xfrm>
            <a:off x="1835696" y="908720"/>
            <a:ext cx="5494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prstClr val="black"/>
                </a:solidFill>
                <a:cs typeface="Arial" charset="0"/>
              </a:rPr>
              <a:t>Practice to Theory and Back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31" grpId="0"/>
      <p:bldP spid="32" grpId="0"/>
      <p:bldP spid="33" grpId="0"/>
      <p:bldP spid="16" grpId="0"/>
      <p:bldP spid="17" grpId="0"/>
      <p:bldP spid="18" grpId="0"/>
      <p:bldP spid="19" grpId="0"/>
      <p:bldP spid="21" grpId="0"/>
      <p:bldP spid="23" grpId="0"/>
      <p:bldP spid="28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6.875/6.5620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849388"/>
            <a:ext cx="837780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1. The Omnipresent, Worst-case, Adversary.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160C2B-D277-784D-A91B-4400C45ACA06}"/>
              </a:ext>
            </a:extLst>
          </p:cNvPr>
          <p:cNvSpPr>
            <a:spLocks/>
          </p:cNvSpPr>
          <p:nvPr/>
        </p:nvSpPr>
        <p:spPr bwMode="auto">
          <a:xfrm>
            <a:off x="971600" y="257403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idea.</a:t>
            </a:r>
            <a:r>
              <a:rPr lang="en-US" altLang="en-US" sz="2400" dirty="0">
                <a:cs typeface="Arial" charset="0"/>
              </a:rPr>
              <a:t> model the adversary: what they know, what they can do, and what their goals are.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436B0-691B-1846-BFAA-01971DEF9E1E}"/>
              </a:ext>
            </a:extLst>
          </p:cNvPr>
          <p:cNvSpPr>
            <a:spLocks/>
          </p:cNvSpPr>
          <p:nvPr/>
        </p:nvSpPr>
        <p:spPr bwMode="auto">
          <a:xfrm>
            <a:off x="971600" y="3645024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Definitions will be our friend.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If you cannot define something, you cannot achieve 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9FCCED-9ED2-A145-ABE7-33C36C5879A3}"/>
              </a:ext>
            </a:extLst>
          </p:cNvPr>
          <p:cNvSpPr>
            <a:spLocks/>
          </p:cNvSpPr>
          <p:nvPr/>
        </p:nvSpPr>
        <p:spPr bwMode="auto">
          <a:xfrm>
            <a:off x="971600" y="4797152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key takeaway from 6.875: </a:t>
            </a:r>
          </a:p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	</a:t>
            </a:r>
            <a:r>
              <a:rPr lang="en-US" altLang="en-US" sz="2400" dirty="0">
                <a:cs typeface="Arial" charset="0"/>
              </a:rPr>
              <a:t>Cryptographic (or, adversarial) thinking.</a:t>
            </a:r>
          </a:p>
        </p:txBody>
      </p:sp>
      <p:pic>
        <p:nvPicPr>
          <p:cNvPr id="7" name="Picture 19" descr="MCj04359310000[1]">
            <a:extLst>
              <a:ext uri="{FF2B5EF4-FFF2-40B4-BE49-F238E27FC236}">
                <a16:creationId xmlns:a16="http://schemas.microsoft.com/office/drawing/2014/main" id="{7428BD7A-1BE4-334C-908D-B7754D1F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8102"/>
            <a:ext cx="938752" cy="74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6.875/6.5620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2. Computational Hardness will be our enabler. </a:t>
            </a:r>
            <a:br>
              <a:rPr lang="en-US" altLang="en-US" sz="2400" b="1" dirty="0">
                <a:cs typeface="Arial" charset="0"/>
              </a:rPr>
            </a:br>
            <a:r>
              <a:rPr lang="en-US" altLang="en-US" sz="2400" b="1" dirty="0">
                <a:cs typeface="Arial" charset="0"/>
              </a:rPr>
              <a:t>	</a:t>
            </a:r>
            <a:r>
              <a:rPr lang="en-US" altLang="en-US" sz="2400" i="1" dirty="0">
                <a:cs typeface="Arial" charset="0"/>
              </a:rPr>
              <a:t>(starting lecture 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348880"/>
            <a:ext cx="784887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Central theme: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the cryptographic leash</a:t>
            </a:r>
            <a:r>
              <a:rPr lang="en-US" altLang="en-US" sz="2400" dirty="0">
                <a:cs typeface="Arial" charset="0"/>
              </a:rPr>
              <a:t>. Use computational hardness to “tame” the adversary.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3361556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A classical source of hard problems: number theory</a:t>
            </a:r>
            <a:r>
              <a:rPr lang="en-US" altLang="en-US" sz="2400" dirty="0">
                <a:cs typeface="Arial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F87F5-9B78-A441-B048-F35890D228FA}"/>
              </a:ext>
            </a:extLst>
          </p:cNvPr>
          <p:cNvSpPr/>
          <p:nvPr/>
        </p:nvSpPr>
        <p:spPr>
          <a:xfrm>
            <a:off x="1403648" y="3980011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NewRomanPSMT"/>
              </a:rPr>
              <a:t>“Both Gauss and lesser mathematicians may be justified in rejoicing that there is one such science [number theory] at any rate, whose very remoteness from ordinary human activities should keep it gentle and clean” </a:t>
            </a:r>
            <a:endParaRPr lang="en-US" i="1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8794C2-69C8-EA46-A286-163CBFBA79C1}"/>
              </a:ext>
            </a:extLst>
          </p:cNvPr>
          <p:cNvSpPr/>
          <p:nvPr/>
        </p:nvSpPr>
        <p:spPr>
          <a:xfrm>
            <a:off x="1417131" y="49302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 charset="0"/>
              </a:rPr>
              <a:t>[G. H. Hardy, “A Mathematician’s Apology”]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A0D7B5-7DD2-544C-8D65-AA06BBFE1ACA}"/>
              </a:ext>
            </a:extLst>
          </p:cNvPr>
          <p:cNvSpPr>
            <a:spLocks/>
          </p:cNvSpPr>
          <p:nvPr/>
        </p:nvSpPr>
        <p:spPr bwMode="auto">
          <a:xfrm>
            <a:off x="948036" y="5589240"/>
            <a:ext cx="7848872" cy="42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More recently: geometry, coding theory, combinatorics.</a:t>
            </a:r>
            <a:r>
              <a:rPr lang="en-US" altLang="en-US" sz="2400" dirty="0">
                <a:cs typeface="Arial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F62652-9032-61B9-EF98-67E798241BC3}"/>
              </a:ext>
            </a:extLst>
          </p:cNvPr>
          <p:cNvSpPr>
            <a:spLocks/>
          </p:cNvSpPr>
          <p:nvPr/>
        </p:nvSpPr>
        <p:spPr bwMode="auto">
          <a:xfrm>
            <a:off x="955422" y="6227557"/>
            <a:ext cx="7848872" cy="4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solidFill>
                  <a:srgbClr val="0000FF"/>
                </a:solidFill>
                <a:cs typeface="Arial" charset="0"/>
              </a:rPr>
              <a:t>Cryptography is the science of useful hardness.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6.875 Themes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05AC-D88A-3348-9C79-B2EE346EDC80}"/>
              </a:ext>
            </a:extLst>
          </p:cNvPr>
          <p:cNvSpPr>
            <a:spLocks/>
          </p:cNvSpPr>
          <p:nvPr/>
        </p:nvSpPr>
        <p:spPr bwMode="auto">
          <a:xfrm>
            <a:off x="683568" y="1484784"/>
            <a:ext cx="837780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cs typeface="Arial" charset="0"/>
              </a:rPr>
              <a:t>3. Security Proofs via Reductions.</a:t>
            </a:r>
            <a:endParaRPr lang="en-US" altLang="en-US" sz="2400" i="1" dirty="0"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4B6A5-C099-884C-8AFD-55529F684530}"/>
              </a:ext>
            </a:extLst>
          </p:cNvPr>
          <p:cNvSpPr>
            <a:spLocks/>
          </p:cNvSpPr>
          <p:nvPr/>
        </p:nvSpPr>
        <p:spPr bwMode="auto">
          <a:xfrm>
            <a:off x="1043608" y="2204864"/>
            <a:ext cx="7848872" cy="11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cs typeface="Arial" charset="0"/>
              </a:rPr>
              <a:t>“If there is an (efficient) adversary that breaks scheme A </a:t>
            </a:r>
            <a:r>
              <a:rPr lang="en-US" altLang="en-US" sz="2400" dirty="0" err="1">
                <a:cs typeface="Arial" charset="0"/>
              </a:rPr>
              <a:t>w.r.t.</a:t>
            </a:r>
            <a:r>
              <a:rPr lang="en-US" altLang="en-US" sz="2400" dirty="0">
                <a:cs typeface="Arial" charset="0"/>
              </a:rPr>
              <a:t> definition D, then there is an (efficient) adversary that factors large numbers.”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71F935-2FBB-AB46-9806-5EFD448EE829}"/>
              </a:ext>
            </a:extLst>
          </p:cNvPr>
          <p:cNvSpPr>
            <a:spLocks/>
          </p:cNvSpPr>
          <p:nvPr/>
        </p:nvSpPr>
        <p:spPr bwMode="auto">
          <a:xfrm>
            <a:off x="1043608" y="5589240"/>
            <a:ext cx="81003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i="1" dirty="0">
                <a:cs typeface="Arial" charset="0"/>
              </a:rPr>
              <a:t>Our reductions will be probabilistic and significantly more involved than the NP-hardness reductions in, say, 6.045.</a:t>
            </a:r>
            <a:endParaRPr lang="en-US" altLang="en-US" sz="2400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46A1-1976-6A45-8570-471CCC1E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80" y="3573016"/>
            <a:ext cx="1663385" cy="16633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08CD59-48ED-F640-85D5-C2842E252478}"/>
              </a:ext>
            </a:extLst>
          </p:cNvPr>
          <p:cNvSpPr>
            <a:spLocks/>
          </p:cNvSpPr>
          <p:nvPr/>
        </p:nvSpPr>
        <p:spPr bwMode="auto">
          <a:xfrm>
            <a:off x="1043608" y="4078544"/>
            <a:ext cx="8100392" cy="102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i="1" dirty="0">
                <a:solidFill>
                  <a:srgbClr val="0000FF"/>
                </a:solidFill>
                <a:cs typeface="Arial" charset="0"/>
              </a:rPr>
              <a:t>“Science wins either way”</a:t>
            </a:r>
            <a:endParaRPr lang="en-US" altLang="en-US" sz="2400" b="1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|57.2|26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41597</TotalTime>
  <Words>2736</Words>
  <Application>Microsoft Macintosh PowerPoint</Application>
  <PresentationFormat>On-screen Show (4:3)</PresentationFormat>
  <Paragraphs>405</Paragraphs>
  <Slides>41</Slides>
  <Notes>41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American Typewriter</vt:lpstr>
      <vt:lpstr>Apple Chancery</vt:lpstr>
      <vt:lpstr>Arial</vt:lpstr>
      <vt:lpstr>Calibri</vt:lpstr>
      <vt:lpstr>Cambria Math</vt:lpstr>
      <vt:lpstr>Courier New</vt:lpstr>
      <vt:lpstr>Noto Sans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1114</cp:revision>
  <dcterms:created xsi:type="dcterms:W3CDTF">2014-03-14T23:52:55Z</dcterms:created>
  <dcterms:modified xsi:type="dcterms:W3CDTF">2023-09-06T16:16:19Z</dcterms:modified>
</cp:coreProperties>
</file>