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529" r:id="rId2"/>
    <p:sldId id="621" r:id="rId3"/>
    <p:sldId id="632" r:id="rId4"/>
    <p:sldId id="633" r:id="rId5"/>
    <p:sldId id="571" r:id="rId6"/>
    <p:sldId id="628" r:id="rId7"/>
    <p:sldId id="629" r:id="rId8"/>
    <p:sldId id="641" r:id="rId9"/>
    <p:sldId id="642" r:id="rId10"/>
    <p:sldId id="643" r:id="rId11"/>
    <p:sldId id="644" r:id="rId12"/>
    <p:sldId id="654" r:id="rId13"/>
    <p:sldId id="655" r:id="rId14"/>
    <p:sldId id="656" r:id="rId15"/>
    <p:sldId id="622" r:id="rId16"/>
    <p:sldId id="634" r:id="rId17"/>
    <p:sldId id="636" r:id="rId18"/>
    <p:sldId id="637" r:id="rId19"/>
    <p:sldId id="662" r:id="rId20"/>
    <p:sldId id="652" r:id="rId21"/>
    <p:sldId id="663" r:id="rId22"/>
    <p:sldId id="624" r:id="rId23"/>
    <p:sldId id="664" r:id="rId24"/>
    <p:sldId id="665" r:id="rId25"/>
    <p:sldId id="666" r:id="rId26"/>
    <p:sldId id="1489" r:id="rId27"/>
    <p:sldId id="667" r:id="rId28"/>
    <p:sldId id="1497" r:id="rId29"/>
    <p:sldId id="1483" r:id="rId30"/>
    <p:sldId id="1491" r:id="rId31"/>
    <p:sldId id="1484" r:id="rId32"/>
    <p:sldId id="1479" r:id="rId33"/>
    <p:sldId id="1467" r:id="rId34"/>
    <p:sldId id="1480" r:id="rId35"/>
    <p:sldId id="1460" r:id="rId36"/>
    <p:sldId id="1493" r:id="rId37"/>
    <p:sldId id="1494" r:id="rId38"/>
    <p:sldId id="1496" r:id="rId39"/>
    <p:sldId id="14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2416"/>
    <a:srgbClr val="0000FF"/>
    <a:srgbClr val="1E177C"/>
    <a:srgbClr val="EA968D"/>
    <a:srgbClr val="9290EA"/>
    <a:srgbClr val="FF0000"/>
    <a:srgbClr val="1A17A5"/>
    <a:srgbClr val="891637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32"/>
    <p:restoredTop sz="76309" autoAdjust="0"/>
  </p:normalViewPr>
  <p:slideViewPr>
    <p:cSldViewPr>
      <p:cViewPr varScale="1">
        <p:scale>
          <a:sx n="95" d="100"/>
          <a:sy n="95" d="100"/>
        </p:scale>
        <p:origin x="24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2022-10-03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111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831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286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838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793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726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859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883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648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Encryption has to be probabilistic.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816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8911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7107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440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592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Proof by </a:t>
            </a:r>
            <a:r>
              <a:rPr lang="en-US" baseline="0" dirty="0" err="1"/>
              <a:t>hybrud</a:t>
            </a:r>
            <a:r>
              <a:rPr lang="en-US" baseline="0" dirty="0"/>
              <a:t> argument</a:t>
            </a:r>
          </a:p>
          <a:p>
            <a:pPr marL="228600" indent="-228600">
              <a:buAutoNum type="arabicPeriod"/>
            </a:pPr>
            <a:r>
              <a:rPr lang="en-US" baseline="0" dirty="0"/>
              <a:t>It is crucial that this is a public key scheme.  For secret key schemes this theorem is simply not true. Think one-time pad.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661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1808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9796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4800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0958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2368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680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4153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960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0783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4010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237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0351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7078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3982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8942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0496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223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14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737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425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499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257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00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2022-10-03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7.jpg"/><Relationship Id="rId4" Type="http://schemas.openxmlformats.org/officeDocument/2006/relationships/image" Target="../media/image2.jpe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2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22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54.png"/><Relationship Id="rId3" Type="http://schemas.openxmlformats.org/officeDocument/2006/relationships/image" Target="../media/image21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22.png"/><Relationship Id="rId9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1.png"/><Relationship Id="rId7" Type="http://schemas.openxmlformats.org/officeDocument/2006/relationships/image" Target="../media/image48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6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22.png"/><Relationship Id="rId9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4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0.png"/><Relationship Id="rId4" Type="http://schemas.openxmlformats.org/officeDocument/2006/relationships/image" Target="../media/image65.png"/><Relationship Id="rId9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1.jpe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2.jpeg"/><Relationship Id="rId9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jpe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12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2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26876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4096544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8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341074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Merkle’s Idea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53DDE9FF-9404-DA42-B832-88A89D77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8" y="1863935"/>
            <a:ext cx="1647972" cy="164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4573647-B1BC-5340-A540-2702B05758BC}"/>
              </a:ext>
            </a:extLst>
          </p:cNvPr>
          <p:cNvCxnSpPr/>
          <p:nvPr/>
        </p:nvCxnSpPr>
        <p:spPr>
          <a:xfrm>
            <a:off x="2396807" y="2230958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6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D11F9B7C-BC4E-9B4A-85CC-6E35170E4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58" y="1871756"/>
            <a:ext cx="1016248" cy="165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653AC8D5-3AF0-9F48-A808-ACE0B7B2871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72200" y="116632"/>
                <a:ext cx="2844824" cy="52384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1800" dirty="0">
                    <a:latin typeface="+mn-lt"/>
                    <a:ea typeface="American Typewriter" charset="0"/>
                    <a:cs typeface="American Typewriter" charset="0"/>
                  </a:rPr>
                  <a:t>Assume that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𝐻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→[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>
                    <a:latin typeface="+mn-lt"/>
                    <a:ea typeface="American Typewriter" charset="0"/>
                    <a:cs typeface="American Typewriter" charset="0"/>
                  </a:rPr>
                  <a:t> is an injective OWF.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653AC8D5-3AF0-9F48-A808-ACE0B7B28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116632"/>
                <a:ext cx="2844824" cy="523846"/>
              </a:xfrm>
              <a:prstGeom prst="rect">
                <a:avLst/>
              </a:prstGeom>
              <a:blipFill>
                <a:blip r:embed="rId5"/>
                <a:stretch>
                  <a:fillRect l="-1778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E87C6D4-C3E1-A94F-B294-ED0DCFB901B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9512" y="3779424"/>
                <a:ext cx="3240360" cy="9913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random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E87C6D4-C3E1-A94F-B294-ED0DCFB90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79424"/>
                <a:ext cx="3240360" cy="991318"/>
              </a:xfrm>
              <a:prstGeom prst="rect">
                <a:avLst/>
              </a:prstGeom>
              <a:blipFill>
                <a:blip r:embed="rId6"/>
                <a:stretch>
                  <a:fillRect l="-3516" t="-3797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C6C5F283-E857-004C-A9AD-4E20977F10D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00192" y="3789040"/>
                <a:ext cx="3240360" cy="9913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random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C6C5F283-E857-004C-A9AD-4E20977F1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789040"/>
                <a:ext cx="3240360" cy="991318"/>
              </a:xfrm>
              <a:prstGeom prst="rect">
                <a:avLst/>
              </a:prstGeom>
              <a:blipFill>
                <a:blip r:embed="rId7"/>
                <a:stretch>
                  <a:fillRect l="-3516" t="-2532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ABE6B9C-53D2-D649-A46B-31963A24E092}"/>
                  </a:ext>
                </a:extLst>
              </p:cNvPr>
              <p:cNvSpPr/>
              <p:nvPr/>
            </p:nvSpPr>
            <p:spPr>
              <a:xfrm>
                <a:off x="2555776" y="1628800"/>
                <a:ext cx="41062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ABE6B9C-53D2-D649-A46B-31963A24E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628800"/>
                <a:ext cx="4106252" cy="523220"/>
              </a:xfrm>
              <a:prstGeom prst="rect">
                <a:avLst/>
              </a:prstGeom>
              <a:blipFill>
                <a:blip r:embed="rId8"/>
                <a:stretch>
                  <a:fillRect l="-1538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81443C-1DF0-744C-AE27-39EDFDED2D78}"/>
              </a:ext>
            </a:extLst>
          </p:cNvPr>
          <p:cNvCxnSpPr/>
          <p:nvPr/>
        </p:nvCxnSpPr>
        <p:spPr>
          <a:xfrm>
            <a:off x="2411760" y="3501008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triangle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C7C2EF8-E9D3-5546-9758-0D1A54672F54}"/>
                  </a:ext>
                </a:extLst>
              </p:cNvPr>
              <p:cNvSpPr/>
              <p:nvPr/>
            </p:nvSpPr>
            <p:spPr>
              <a:xfrm>
                <a:off x="2411760" y="2898850"/>
                <a:ext cx="40898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C7C2EF8-E9D3-5546-9758-0D1A54672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898850"/>
                <a:ext cx="4089838" cy="523220"/>
              </a:xfrm>
              <a:prstGeom prst="rect">
                <a:avLst/>
              </a:prstGeom>
              <a:blipFill>
                <a:blip r:embed="rId9"/>
                <a:stretch>
                  <a:fillRect l="-1858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63">
            <a:extLst>
              <a:ext uri="{FF2B5EF4-FFF2-40B4-BE49-F238E27FC236}">
                <a16:creationId xmlns:a16="http://schemas.microsoft.com/office/drawing/2014/main" id="{56467B99-19AF-B542-ABDE-3667ACBB1968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5226124"/>
            <a:ext cx="8169154" cy="9391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Problem: 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Only protects against quadratic-time Eves (still an excellent idea)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B2BC0A-FDDA-884A-B7DD-E1CE09EB7C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574433"/>
            <a:ext cx="842945" cy="84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FDF2CB-D01D-EA40-82E7-B50F9B090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0" y="649160"/>
            <a:ext cx="3874435" cy="5300120"/>
          </a:xfrm>
          <a:prstGeom prst="rect">
            <a:avLst/>
          </a:prstGeom>
        </p:spPr>
      </p:pic>
      <p:sp>
        <p:nvSpPr>
          <p:cNvPr id="9" name="Rectangle 63">
            <a:extLst>
              <a:ext uri="{FF2B5EF4-FFF2-40B4-BE49-F238E27FC236}">
                <a16:creationId xmlns:a16="http://schemas.microsoft.com/office/drawing/2014/main" id="{1407E6F4-EF4C-5F49-B129-64194ED3B346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908720"/>
            <a:ext cx="3816424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Diffie &amp; Hellman 1976 </a:t>
            </a: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E09D39EB-F61C-D149-999D-77E32D596155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1556791"/>
            <a:ext cx="5004048" cy="8983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Marked the birth of public-key cryptography.</a:t>
            </a: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98C36739-4900-694E-9C7F-B24C704AE0F9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2708920"/>
            <a:ext cx="4824536" cy="13303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Invented the Diffie-Hellman key exchange (conjectured to be secure against all poly-time attackers </a:t>
            </a:r>
            <a:r>
              <a:rPr lang="en-US" sz="2400" i="1" dirty="0">
                <a:latin typeface="+mn-lt"/>
                <a:ea typeface="American Typewriter" charset="0"/>
                <a:cs typeface="American Typewriter" charset="0"/>
              </a:rPr>
              <a:t>unlike</a:t>
            </a:r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 Merkle).</a:t>
            </a:r>
          </a:p>
        </p:txBody>
      </p:sp>
      <p:sp>
        <p:nvSpPr>
          <p:cNvPr id="13" name="Rectangle 63">
            <a:extLst>
              <a:ext uri="{FF2B5EF4-FFF2-40B4-BE49-F238E27FC236}">
                <a16:creationId xmlns:a16="http://schemas.microsoft.com/office/drawing/2014/main" id="{24A0F0C9-9E43-C440-BAAB-5A33A98BF276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4212543"/>
            <a:ext cx="4824536" cy="14613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Used to this day </a:t>
            </a:r>
            <a:r>
              <a:rPr lang="en-US" sz="2400" dirty="0">
                <a:ea typeface="American Typewriter" charset="0"/>
                <a:cs typeface="American Typewriter" charset="0"/>
              </a:rPr>
              <a:t>(e.g., TLS 1.3) </a:t>
            </a:r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albeit with different groups than what DH had in mind.</a:t>
            </a:r>
          </a:p>
        </p:txBody>
      </p:sp>
      <p:sp>
        <p:nvSpPr>
          <p:cNvPr id="14" name="Rectangle 63">
            <a:extLst>
              <a:ext uri="{FF2B5EF4-FFF2-40B4-BE49-F238E27FC236}">
                <a16:creationId xmlns:a16="http://schemas.microsoft.com/office/drawing/2014/main" id="{B92AFADB-9008-3C49-96F6-8D94A8FA5B64}"/>
              </a:ext>
            </a:extLst>
          </p:cNvPr>
          <p:cNvSpPr txBox="1">
            <a:spLocks noChangeArrowheads="1"/>
          </p:cNvSpPr>
          <p:nvPr/>
        </p:nvSpPr>
        <p:spPr>
          <a:xfrm>
            <a:off x="4173015" y="5733256"/>
            <a:ext cx="3816424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Turing Award 2015</a:t>
            </a:r>
          </a:p>
        </p:txBody>
      </p:sp>
    </p:spTree>
    <p:extLst>
      <p:ext uri="{BB962C8B-B14F-4D97-AF65-F5344CB8AC3E}">
        <p14:creationId xmlns:p14="http://schemas.microsoft.com/office/powerpoint/2010/main" val="105404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3">
            <a:extLst>
              <a:ext uri="{FF2B5EF4-FFF2-40B4-BE49-F238E27FC236}">
                <a16:creationId xmlns:a16="http://schemas.microsoft.com/office/drawing/2014/main" id="{1407E6F4-EF4C-5F49-B129-64194ED3B346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1484785"/>
            <a:ext cx="5004048" cy="5725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Rivest, Shamir &amp; </a:t>
            </a:r>
            <a:r>
              <a:rPr lang="en-US" sz="2800" b="1" dirty="0" err="1">
                <a:latin typeface="+mn-lt"/>
                <a:ea typeface="American Typewriter" charset="0"/>
                <a:cs typeface="American Typewriter" charset="0"/>
              </a:rPr>
              <a:t>Adleman</a:t>
            </a:r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 1978</a:t>
            </a: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E09D39EB-F61C-D149-999D-77E32D596155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2132856"/>
            <a:ext cx="5004048" cy="13681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Invented the RSA trapdoor permutation, public-key encryption and digital signatures.</a:t>
            </a:r>
          </a:p>
        </p:txBody>
      </p:sp>
      <p:sp>
        <p:nvSpPr>
          <p:cNvPr id="13" name="Rectangle 63">
            <a:extLst>
              <a:ext uri="{FF2B5EF4-FFF2-40B4-BE49-F238E27FC236}">
                <a16:creationId xmlns:a16="http://schemas.microsoft.com/office/drawing/2014/main" id="{24A0F0C9-9E43-C440-BAAB-5A33A98BF276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3501008"/>
            <a:ext cx="4824536" cy="14613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RSA Signatures used to this day </a:t>
            </a:r>
            <a:r>
              <a:rPr lang="en-US" sz="2400" dirty="0">
                <a:ea typeface="American Typewriter" charset="0"/>
                <a:cs typeface="American Typewriter" charset="0"/>
              </a:rPr>
              <a:t>(e.g., TLS 1.3) in essentially the original form it was invented</a:t>
            </a:r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.</a:t>
            </a: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65AE7C27-B310-F841-87BC-DB23A33AB4A4}"/>
              </a:ext>
            </a:extLst>
          </p:cNvPr>
          <p:cNvSpPr txBox="1">
            <a:spLocks noChangeArrowheads="1"/>
          </p:cNvSpPr>
          <p:nvPr/>
        </p:nvSpPr>
        <p:spPr>
          <a:xfrm>
            <a:off x="4173015" y="5157192"/>
            <a:ext cx="3816424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Turing Award 2002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7650D-2D91-D24E-AEB5-7FBD0D550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15639"/>
            <a:ext cx="3960440" cy="537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2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3">
            <a:extLst>
              <a:ext uri="{FF2B5EF4-FFF2-40B4-BE49-F238E27FC236}">
                <a16:creationId xmlns:a16="http://schemas.microsoft.com/office/drawing/2014/main" id="{1407E6F4-EF4C-5F49-B129-64194ED3B346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836712"/>
            <a:ext cx="5004048" cy="5725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Goldwasser &amp; Micali 1982</a:t>
            </a: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E09D39EB-F61C-D149-999D-77E32D596155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1484783"/>
            <a:ext cx="5004048" cy="18722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“Probabilistic Encryption”: defined what is now the gold-standard of security for public-key encryption (two </a:t>
            </a:r>
            <a:r>
              <a:rPr lang="en-US" sz="2400" i="1" dirty="0">
                <a:latin typeface="+mn-lt"/>
                <a:ea typeface="American Typewriter" charset="0"/>
                <a:cs typeface="American Typewriter" charset="0"/>
              </a:rPr>
              <a:t>equivalent</a:t>
            </a:r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 </a:t>
            </a:r>
            <a:r>
              <a:rPr lang="en-US" sz="2400" dirty="0" err="1">
                <a:latin typeface="+mn-lt"/>
                <a:ea typeface="American Typewriter" charset="0"/>
                <a:cs typeface="American Typewriter" charset="0"/>
              </a:rPr>
              <a:t>defs</a:t>
            </a:r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: indistinguishability and semantic security) </a:t>
            </a:r>
          </a:p>
        </p:txBody>
      </p:sp>
      <p:sp>
        <p:nvSpPr>
          <p:cNvPr id="13" name="Rectangle 63">
            <a:extLst>
              <a:ext uri="{FF2B5EF4-FFF2-40B4-BE49-F238E27FC236}">
                <a16:creationId xmlns:a16="http://schemas.microsoft.com/office/drawing/2014/main" id="{24A0F0C9-9E43-C440-BAAB-5A33A98BF276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3573016"/>
            <a:ext cx="4824536" cy="14613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GM-encryption: based on the difficulty of the quadratic </a:t>
            </a:r>
            <a:r>
              <a:rPr lang="en-US" sz="2400" dirty="0" err="1">
                <a:latin typeface="+mn-lt"/>
                <a:ea typeface="American Typewriter" charset="0"/>
                <a:cs typeface="American Typewriter" charset="0"/>
              </a:rPr>
              <a:t>residuosity</a:t>
            </a:r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 problem, the first homomorphic encryption.</a:t>
            </a: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65AE7C27-B310-F841-87BC-DB23A33AB4A4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5301208"/>
            <a:ext cx="3816424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Turing Award 2012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32E498-4CD2-FD48-B18E-2EE21C7F2D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7" b="16661"/>
          <a:stretch/>
        </p:blipFill>
        <p:spPr>
          <a:xfrm>
            <a:off x="277424" y="829308"/>
            <a:ext cx="3646504" cy="505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4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3">
            <a:extLst>
              <a:ext uri="{FF2B5EF4-FFF2-40B4-BE49-F238E27FC236}">
                <a16:creationId xmlns:a16="http://schemas.microsoft.com/office/drawing/2014/main" id="{1407E6F4-EF4C-5F49-B129-64194ED3B346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8" y="116632"/>
            <a:ext cx="7632848" cy="8367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The Secret History of Public-key Encryption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4C284C-D072-014A-8BC6-5FE760E276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12200" r="12988" b="15981"/>
          <a:stretch/>
        </p:blipFill>
        <p:spPr>
          <a:xfrm>
            <a:off x="899592" y="2276872"/>
            <a:ext cx="6768752" cy="4104456"/>
          </a:xfrm>
          <a:prstGeom prst="rect">
            <a:avLst/>
          </a:prstGeom>
        </p:spPr>
      </p:pic>
      <p:sp>
        <p:nvSpPr>
          <p:cNvPr id="10" name="Rectangle 63">
            <a:extLst>
              <a:ext uri="{FF2B5EF4-FFF2-40B4-BE49-F238E27FC236}">
                <a16:creationId xmlns:a16="http://schemas.microsoft.com/office/drawing/2014/main" id="{01D832CD-A5C6-3042-BA4E-22E2602A32A1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8" y="764704"/>
            <a:ext cx="7920880" cy="13681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Claimed to be invented in secret in early 1970s at the GCHQ (British NSA) by James Ellis, Clifford Cocks and Malcolm Williamson.</a:t>
            </a:r>
          </a:p>
        </p:txBody>
      </p:sp>
    </p:spTree>
    <p:extLst>
      <p:ext uri="{BB962C8B-B14F-4D97-AF65-F5344CB8AC3E}">
        <p14:creationId xmlns:p14="http://schemas.microsoft.com/office/powerpoint/2010/main" val="345361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Public-Key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8A329C-B952-CD48-B16E-0B560D133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9500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678A8D9-3599-6D4A-98B5-B32795F83464}"/>
              </a:ext>
            </a:extLst>
          </p:cNvPr>
          <p:cNvCxnSpPr/>
          <p:nvPr/>
        </p:nvCxnSpPr>
        <p:spPr>
          <a:xfrm>
            <a:off x="2483768" y="3187462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6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4FA6F69-684F-C047-A7DA-551CD09DA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120" y="2624718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3">
            <a:extLst>
              <a:ext uri="{FF2B5EF4-FFF2-40B4-BE49-F238E27FC236}">
                <a16:creationId xmlns:a16="http://schemas.microsoft.com/office/drawing/2014/main" id="{F3E7856E-9826-6249-835A-47B856145498}"/>
              </a:ext>
            </a:extLst>
          </p:cNvPr>
          <p:cNvSpPr txBox="1">
            <a:spLocks noChangeArrowheads="1"/>
          </p:cNvSpPr>
          <p:nvPr/>
        </p:nvSpPr>
        <p:spPr>
          <a:xfrm>
            <a:off x="1782552" y="1012276"/>
            <a:ext cx="8169787" cy="6120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(also called </a:t>
            </a:r>
            <a:r>
              <a:rPr lang="en-US" sz="2800" b="1" i="1" dirty="0">
                <a:latin typeface="+mn-lt"/>
                <a:ea typeface="American Typewriter" charset="0"/>
                <a:cs typeface="American Typewriter" charset="0"/>
              </a:rPr>
              <a:t>a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symmetric encryption)</a:t>
            </a:r>
          </a:p>
        </p:txBody>
      </p:sp>
      <p:sp>
        <p:nvSpPr>
          <p:cNvPr id="14" name="Rectangle 63">
            <a:extLst>
              <a:ext uri="{FF2B5EF4-FFF2-40B4-BE49-F238E27FC236}">
                <a16:creationId xmlns:a16="http://schemas.microsoft.com/office/drawing/2014/main" id="{EC4F56FE-BBFE-0F44-B5AB-0D9043A1B733}"/>
              </a:ext>
            </a:extLst>
          </p:cNvPr>
          <p:cNvSpPr txBox="1">
            <a:spLocks noChangeArrowheads="1"/>
          </p:cNvSpPr>
          <p:nvPr/>
        </p:nvSpPr>
        <p:spPr>
          <a:xfrm>
            <a:off x="2989594" y="4869160"/>
            <a:ext cx="4475820" cy="53552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dirty="0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Anyone</a:t>
            </a:r>
            <a:r>
              <a:rPr lang="en-US" sz="2800" b="1" dirty="0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 can encrypt to Bob.</a:t>
            </a:r>
          </a:p>
        </p:txBody>
      </p:sp>
      <p:sp>
        <p:nvSpPr>
          <p:cNvPr id="15" name="Rectangle 63">
            <a:extLst>
              <a:ext uri="{FF2B5EF4-FFF2-40B4-BE49-F238E27FC236}">
                <a16:creationId xmlns:a16="http://schemas.microsoft.com/office/drawing/2014/main" id="{E6928C38-D5D6-C045-909A-89C8D0EB0898}"/>
              </a:ext>
            </a:extLst>
          </p:cNvPr>
          <p:cNvSpPr txBox="1">
            <a:spLocks noChangeArrowheads="1"/>
          </p:cNvSpPr>
          <p:nvPr/>
        </p:nvSpPr>
        <p:spPr>
          <a:xfrm>
            <a:off x="2976499" y="5546596"/>
            <a:ext cx="5757011" cy="5383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Bob, and only Bob, can decrypt.</a:t>
            </a: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2F4A96DD-4BA8-C44F-8911-29B1CF2F3529}"/>
              </a:ext>
            </a:extLst>
          </p:cNvPr>
          <p:cNvSpPr txBox="1">
            <a:spLocks noChangeArrowheads="1"/>
          </p:cNvSpPr>
          <p:nvPr/>
        </p:nvSpPr>
        <p:spPr>
          <a:xfrm>
            <a:off x="1403648" y="4725144"/>
            <a:ext cx="1370076" cy="16051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GOAL: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8073F-B652-F844-9E88-30B63D667D57}"/>
              </a:ext>
            </a:extLst>
          </p:cNvPr>
          <p:cNvSpPr/>
          <p:nvPr/>
        </p:nvSpPr>
        <p:spPr>
          <a:xfrm>
            <a:off x="2627784" y="4509120"/>
            <a:ext cx="144016" cy="213398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4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1663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Public-Key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8A329C-B952-CD48-B16E-0B560D133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59793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678A8D9-3599-6D4A-98B5-B32795F83464}"/>
              </a:ext>
            </a:extLst>
          </p:cNvPr>
          <p:cNvCxnSpPr/>
          <p:nvPr/>
        </p:nvCxnSpPr>
        <p:spPr>
          <a:xfrm>
            <a:off x="2483768" y="2737755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6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4FA6F69-684F-C047-A7DA-551CD09DA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120" y="2175011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3">
            <a:extLst>
              <a:ext uri="{FF2B5EF4-FFF2-40B4-BE49-F238E27FC236}">
                <a16:creationId xmlns:a16="http://schemas.microsoft.com/office/drawing/2014/main" id="{E6B287B0-0B4B-F848-8EA5-27A9ABABD3BC}"/>
              </a:ext>
            </a:extLst>
          </p:cNvPr>
          <p:cNvSpPr txBox="1">
            <a:spLocks noChangeArrowheads="1"/>
          </p:cNvSpPr>
          <p:nvPr/>
        </p:nvSpPr>
        <p:spPr>
          <a:xfrm>
            <a:off x="2267744" y="3140968"/>
            <a:ext cx="6513603" cy="16051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System Font Regular"/>
              <a:buChar char="❶"/>
            </a:pP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Bob generates a pair of keys, a public key </a:t>
            </a:r>
            <a:r>
              <a:rPr lang="en-US" sz="2800" b="1" dirty="0" err="1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pk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, and a private (or secret) key 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sk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.</a:t>
            </a: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3F2F16F3-8836-914B-8620-A26799144407}"/>
              </a:ext>
            </a:extLst>
          </p:cNvPr>
          <p:cNvSpPr txBox="1">
            <a:spLocks noChangeArrowheads="1"/>
          </p:cNvSpPr>
          <p:nvPr/>
        </p:nvSpPr>
        <p:spPr>
          <a:xfrm>
            <a:off x="466597" y="5339924"/>
            <a:ext cx="7129739" cy="532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System Font Regular"/>
              <a:buChar char="❸"/>
            </a:pP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Alice encrypts m to Bob using </a:t>
            </a:r>
            <a:r>
              <a:rPr lang="en-US" sz="2800" b="1" dirty="0" err="1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pk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323DC680-5520-A247-86CD-0AC1796E33F2}"/>
              </a:ext>
            </a:extLst>
          </p:cNvPr>
          <p:cNvSpPr txBox="1">
            <a:spLocks noChangeArrowheads="1"/>
          </p:cNvSpPr>
          <p:nvPr/>
        </p:nvSpPr>
        <p:spPr>
          <a:xfrm>
            <a:off x="2267744" y="4624792"/>
            <a:ext cx="7129739" cy="532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System Font Regular"/>
              <a:buChar char="❷"/>
            </a:pP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Bob “publishes” </a:t>
            </a:r>
            <a:r>
              <a:rPr lang="en-US" sz="2800" b="1" dirty="0" err="1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pk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and keeps </a:t>
            </a:r>
            <a:r>
              <a:rPr lang="en-US" sz="2800" b="1" dirty="0" err="1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sk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to himself.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65D16E08-2B14-1C4A-BE3D-734AC474C1D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31145" y="1988840"/>
                <a:ext cx="2781015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Enc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(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pk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,m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65D16E08-2B14-1C4A-BE3D-734AC474C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145" y="1988840"/>
                <a:ext cx="2781015" cy="792088"/>
              </a:xfrm>
              <a:prstGeom prst="rect">
                <a:avLst/>
              </a:prstGeom>
              <a:blipFill>
                <a:blip r:embed="rId5"/>
                <a:stretch>
                  <a:fillRect l="-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63">
            <a:extLst>
              <a:ext uri="{FF2B5EF4-FFF2-40B4-BE49-F238E27FC236}">
                <a16:creationId xmlns:a16="http://schemas.microsoft.com/office/drawing/2014/main" id="{F91B76D4-4311-8948-8463-574DC8F5FD89}"/>
              </a:ext>
            </a:extLst>
          </p:cNvPr>
          <p:cNvSpPr txBox="1">
            <a:spLocks noChangeArrowheads="1"/>
          </p:cNvSpPr>
          <p:nvPr/>
        </p:nvSpPr>
        <p:spPr>
          <a:xfrm>
            <a:off x="2267744" y="6136960"/>
            <a:ext cx="7129739" cy="532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System Font Regular"/>
              <a:buChar char="❹"/>
            </a:pP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Bob decrypts using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s</a:t>
            </a:r>
            <a:r>
              <a:rPr lang="en-US" sz="2800" b="1" dirty="0" err="1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k</a:t>
            </a:r>
            <a:endParaRPr lang="en-US" sz="2800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9" name="Rectangle 63">
            <a:extLst>
              <a:ext uri="{FF2B5EF4-FFF2-40B4-BE49-F238E27FC236}">
                <a16:creationId xmlns:a16="http://schemas.microsoft.com/office/drawing/2014/main" id="{5BBC040D-DBFA-2640-8E5F-75771FA1DEF3}"/>
              </a:ext>
            </a:extLst>
          </p:cNvPr>
          <p:cNvSpPr txBox="1">
            <a:spLocks noChangeArrowheads="1"/>
          </p:cNvSpPr>
          <p:nvPr/>
        </p:nvSpPr>
        <p:spPr>
          <a:xfrm>
            <a:off x="7517432" y="2255697"/>
            <a:ext cx="57606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endParaRPr lang="en-US" sz="2400" b="1" dirty="0">
              <a:solidFill>
                <a:srgbClr val="0000FF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1DCF557-996C-A64D-BB6A-B8E1BD08A931}"/>
              </a:ext>
            </a:extLst>
          </p:cNvPr>
          <p:cNvGrpSpPr/>
          <p:nvPr/>
        </p:nvGrpSpPr>
        <p:grpSpPr>
          <a:xfrm>
            <a:off x="107504" y="188640"/>
            <a:ext cx="1606616" cy="1923177"/>
            <a:chOff x="439281" y="332520"/>
            <a:chExt cx="1606616" cy="192317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F32679C-66D1-9242-A12D-9D74D9001C3E}"/>
                </a:ext>
              </a:extLst>
            </p:cNvPr>
            <p:cNvCxnSpPr/>
            <p:nvPr/>
          </p:nvCxnSpPr>
          <p:spPr>
            <a:xfrm>
              <a:off x="466597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1E50AE9-B6F7-0D44-AD18-38BD9FC1F354}"/>
                </a:ext>
              </a:extLst>
            </p:cNvPr>
            <p:cNvCxnSpPr/>
            <p:nvPr/>
          </p:nvCxnSpPr>
          <p:spPr>
            <a:xfrm>
              <a:off x="1835696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48EC1AF-B4D7-874A-B068-0CA393BA9988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332656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69CC59E-99FB-1748-9905-4AC9150348D1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2175011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AD303CE-3E8D-8142-96A1-CE415BFFF5D7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332520"/>
              <a:ext cx="0" cy="5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7A6C21D-3767-2745-B637-8572C33C9652}"/>
                </a:ext>
              </a:extLst>
            </p:cNvPr>
            <p:cNvCxnSpPr>
              <a:cxnSpLocks/>
            </p:cNvCxnSpPr>
            <p:nvPr/>
          </p:nvCxnSpPr>
          <p:spPr>
            <a:xfrm>
              <a:off x="466597" y="887115"/>
              <a:ext cx="13690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9A4E6C1-E3E9-AC42-9919-1B3F146C270E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777885"/>
              <a:ext cx="0" cy="14778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63">
              <a:extLst>
                <a:ext uri="{FF2B5EF4-FFF2-40B4-BE49-F238E27FC236}">
                  <a16:creationId xmlns:a16="http://schemas.microsoft.com/office/drawing/2014/main" id="{7F8D6FA1-966D-5F42-82E0-522BA900E58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218" y="420282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latin typeface="+mn-lt"/>
                  <a:ea typeface="American Typewriter" charset="0"/>
                  <a:cs typeface="American Typewriter" charset="0"/>
                </a:rPr>
                <a:t>Bob</a:t>
              </a:r>
            </a:p>
          </p:txBody>
        </p:sp>
        <p:sp>
          <p:nvSpPr>
            <p:cNvPr id="28" name="Rectangle 63">
              <a:extLst>
                <a:ext uri="{FF2B5EF4-FFF2-40B4-BE49-F238E27FC236}">
                  <a16:creationId xmlns:a16="http://schemas.microsoft.com/office/drawing/2014/main" id="{9AC7BA42-BA00-5946-BC2A-BF108D4D6DCD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151146" y="422413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b="1" dirty="0" err="1">
                  <a:solidFill>
                    <a:srgbClr val="FF0000"/>
                  </a:solidFill>
                  <a:latin typeface="American Typewriter" charset="0"/>
                  <a:ea typeface="American Typewriter" charset="0"/>
                  <a:cs typeface="American Typewriter" charset="0"/>
                </a:rPr>
                <a:t>pk</a:t>
              </a:r>
              <a:endParaRPr lang="en-US" sz="2000" dirty="0">
                <a:latin typeface="+mn-lt"/>
                <a:ea typeface="American Typewriter" charset="0"/>
                <a:cs typeface="American Typewriter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63">
                <a:extLst>
                  <a:ext uri="{FF2B5EF4-FFF2-40B4-BE49-F238E27FC236}">
                    <a16:creationId xmlns:a16="http://schemas.microsoft.com/office/drawing/2014/main" id="{CA3514E8-2488-2E4D-ACE8-F81358BC036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68120" y="1376675"/>
                <a:ext cx="2781015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Dec(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sk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,c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2" name="Rectangle 63">
                <a:extLst>
                  <a:ext uri="{FF2B5EF4-FFF2-40B4-BE49-F238E27FC236}">
                    <a16:creationId xmlns:a16="http://schemas.microsoft.com/office/drawing/2014/main" id="{CA3514E8-2488-2E4D-ACE8-F81358BC0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120" y="1376675"/>
                <a:ext cx="2781015" cy="792088"/>
              </a:xfrm>
              <a:prstGeom prst="rect">
                <a:avLst/>
              </a:prstGeom>
              <a:blipFill>
                <a:blip r:embed="rId6"/>
                <a:stretch>
                  <a:fillRect l="-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323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  <p:bldP spid="19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1663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Public-Key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90061F8A-350A-9746-8E3F-4C343089BA4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7584" y="1511876"/>
                <a:ext cx="8316416" cy="16051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𝑝𝑘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𝑠𝑘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𝐺𝑒𝑛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PPT Key generation algorithm generates a public-private key pair.</a:t>
                </a: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90061F8A-350A-9746-8E3F-4C343089B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511876"/>
                <a:ext cx="8316416" cy="1605156"/>
              </a:xfrm>
              <a:prstGeom prst="rect">
                <a:avLst/>
              </a:prstGeom>
              <a:blipFill>
                <a:blip r:embed="rId3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850EC10B-B4A8-6646-9CE7-CAF8E0685EA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4744" y="2780928"/>
                <a:ext cx="8316416" cy="16051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𝐸𝑛𝑐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Encryption algorithm uses the public key to encrypt message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850EC10B-B4A8-6646-9CE7-CAF8E0685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44" y="2780928"/>
                <a:ext cx="8316416" cy="1605156"/>
              </a:xfrm>
              <a:prstGeom prst="rect">
                <a:avLst/>
              </a:prstGeom>
              <a:blipFill>
                <a:blip r:embed="rId4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F80F46AD-85D7-524F-B131-EE159D09AE1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7584" y="4056092"/>
                <a:ext cx="8316416" cy="16051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𝐷𝑒𝑐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Decryption algorithm uses the private key to decrypt ciphertext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F80F46AD-85D7-524F-B131-EE159D09A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056092"/>
                <a:ext cx="8316416" cy="1605156"/>
              </a:xfrm>
              <a:prstGeom prst="rect">
                <a:avLst/>
              </a:prstGeom>
              <a:blipFill>
                <a:blip r:embed="rId5"/>
                <a:stretch>
                  <a:fillRect l="-1220" r="-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2E05CE2A-7C9F-3E4D-9D8D-82187178F86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5325144"/>
                <a:ext cx="8581528" cy="16051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i="1" dirty="0">
                    <a:ea typeface="Cambria Math" panose="02040503050406030204" pitchFamily="18" charset="0"/>
                    <a:cs typeface="American Typewriter" charset="0"/>
                  </a:rPr>
                  <a:t>Correctness: </a:t>
                </a:r>
                <a:r>
                  <a:rPr lang="en-US" sz="2800" dirty="0">
                    <a:ea typeface="Cambria Math" panose="02040503050406030204" pitchFamily="18" charset="0"/>
                    <a:cs typeface="American Typewriter" charset="0"/>
                  </a:rPr>
                  <a:t>For all pk, sk, m: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𝐷𝑒𝑐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𝑠𝑘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𝐸𝑛𝑐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2E05CE2A-7C9F-3E4D-9D8D-82187178F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25144"/>
                <a:ext cx="8581528" cy="1605156"/>
              </a:xfrm>
              <a:prstGeom prst="rect">
                <a:avLst/>
              </a:prstGeom>
              <a:blipFill>
                <a:blip r:embed="rId6"/>
                <a:stretch>
                  <a:fillRect l="-1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950BE6C3-D527-1443-8D2D-8A413CC1946F}"/>
              </a:ext>
            </a:extLst>
          </p:cNvPr>
          <p:cNvSpPr/>
          <p:nvPr/>
        </p:nvSpPr>
        <p:spPr>
          <a:xfrm>
            <a:off x="467544" y="1844824"/>
            <a:ext cx="144016" cy="37173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28D54FA8-605A-104C-BDE1-B1D33F2ECC9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8599" y="978656"/>
                <a:ext cx="8316416" cy="72215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i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merican Typewriter" charset="0"/>
                  </a:rPr>
                  <a:t>A triple of PPT algorithms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𝐺𝑒𝑛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𝐸𝑛𝑐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𝐷𝑒𝑐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s.t.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28D54FA8-605A-104C-BDE1-B1D33F2EC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99" y="978656"/>
                <a:ext cx="8316416" cy="722152"/>
              </a:xfrm>
              <a:prstGeom prst="rect">
                <a:avLst/>
              </a:prstGeom>
              <a:blipFill>
                <a:blip r:embed="rId7"/>
                <a:stretch>
                  <a:fillRect l="-1372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11C1C1EC-B91D-5049-8DF4-4454D1BEB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071" y="194726"/>
            <a:ext cx="502869" cy="50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96035F-4A09-9847-9BA5-78B56BBA4FFB}"/>
              </a:ext>
            </a:extLst>
          </p:cNvPr>
          <p:cNvCxnSpPr>
            <a:cxnSpLocks/>
          </p:cNvCxnSpPr>
          <p:nvPr/>
        </p:nvCxnSpPr>
        <p:spPr>
          <a:xfrm>
            <a:off x="7740352" y="422054"/>
            <a:ext cx="695976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12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3F7DC001-00DD-BB4D-BE54-48380820C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439" y="194726"/>
            <a:ext cx="329315" cy="53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92C1F092-C0A4-AF4F-A486-9D9D56A37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912" y="1779086"/>
            <a:ext cx="329315" cy="53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DE8E081D-744E-814A-A975-ED34F89E7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592" y="3069105"/>
            <a:ext cx="502869" cy="50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AA1F90C4-8D8E-0843-B3C8-2A610AE74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669" y="4358403"/>
            <a:ext cx="329315" cy="53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53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88640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Define Security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9" name="Picture 8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28C90C2C-81BD-2146-B9DC-788AF8610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23046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75EE732-B3CC-3A43-A26E-8C4684AC9098}"/>
              </a:ext>
            </a:extLst>
          </p:cNvPr>
          <p:cNvCxnSpPr/>
          <p:nvPr/>
        </p:nvCxnSpPr>
        <p:spPr>
          <a:xfrm>
            <a:off x="2483768" y="3501008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11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AAF63BC-B276-A94E-8F57-AB4360B15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120" y="2938264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B780A67E-FDEE-D946-90F2-714C30C1FE3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31145" y="2752093"/>
                <a:ext cx="2781015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Enc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(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pk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,m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B780A67E-FDEE-D946-90F2-714C30C1F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145" y="2752093"/>
                <a:ext cx="2781015" cy="792088"/>
              </a:xfrm>
              <a:prstGeom prst="rect">
                <a:avLst/>
              </a:prstGeom>
              <a:blipFill>
                <a:blip r:embed="rId5"/>
                <a:stretch>
                  <a:fillRect l="-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63">
            <a:extLst>
              <a:ext uri="{FF2B5EF4-FFF2-40B4-BE49-F238E27FC236}">
                <a16:creationId xmlns:a16="http://schemas.microsoft.com/office/drawing/2014/main" id="{FDD428F4-6875-D74B-AF56-3579718311DC}"/>
              </a:ext>
            </a:extLst>
          </p:cNvPr>
          <p:cNvSpPr txBox="1">
            <a:spLocks noChangeArrowheads="1"/>
          </p:cNvSpPr>
          <p:nvPr/>
        </p:nvSpPr>
        <p:spPr>
          <a:xfrm>
            <a:off x="7517432" y="3018950"/>
            <a:ext cx="57606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endParaRPr lang="en-US" sz="2400" b="1" dirty="0">
              <a:solidFill>
                <a:srgbClr val="0000FF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8CCA229-4360-AC49-82F6-41F07716AA9A}"/>
              </a:ext>
            </a:extLst>
          </p:cNvPr>
          <p:cNvGrpSpPr/>
          <p:nvPr/>
        </p:nvGrpSpPr>
        <p:grpSpPr>
          <a:xfrm>
            <a:off x="491018" y="976397"/>
            <a:ext cx="1606616" cy="1923177"/>
            <a:chOff x="439281" y="332520"/>
            <a:chExt cx="1606616" cy="192317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E9375A7-285B-F747-BC3D-1EE75623E521}"/>
                </a:ext>
              </a:extLst>
            </p:cNvPr>
            <p:cNvCxnSpPr/>
            <p:nvPr/>
          </p:nvCxnSpPr>
          <p:spPr>
            <a:xfrm>
              <a:off x="466597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BD1715E-B12B-5348-9716-A47009F7788B}"/>
                </a:ext>
              </a:extLst>
            </p:cNvPr>
            <p:cNvCxnSpPr/>
            <p:nvPr/>
          </p:nvCxnSpPr>
          <p:spPr>
            <a:xfrm>
              <a:off x="1835696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A4542A4-4E32-7944-B4D5-D7CF8D4FB4D6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332656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CBDBED9-FEFC-CE45-903E-6D2140A80E5F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2175011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8C2C5DB-7EA0-7349-83C2-7682C11B2DEA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332520"/>
              <a:ext cx="0" cy="5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7CB5919-DF11-3043-BF47-FA37AA84BB0D}"/>
                </a:ext>
              </a:extLst>
            </p:cNvPr>
            <p:cNvCxnSpPr>
              <a:cxnSpLocks/>
            </p:cNvCxnSpPr>
            <p:nvPr/>
          </p:nvCxnSpPr>
          <p:spPr>
            <a:xfrm>
              <a:off x="466597" y="887115"/>
              <a:ext cx="13690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D4B11DC-6548-9143-BE80-E5097AA1B1CF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777885"/>
              <a:ext cx="0" cy="14778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63">
              <a:extLst>
                <a:ext uri="{FF2B5EF4-FFF2-40B4-BE49-F238E27FC236}">
                  <a16:creationId xmlns:a16="http://schemas.microsoft.com/office/drawing/2014/main" id="{750B1343-9A70-D448-8191-42718DDAD5D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218" y="420282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latin typeface="+mn-lt"/>
                  <a:ea typeface="American Typewriter" charset="0"/>
                  <a:cs typeface="American Typewriter" charset="0"/>
                </a:rPr>
                <a:t>Bob</a:t>
              </a:r>
            </a:p>
          </p:txBody>
        </p:sp>
        <p:sp>
          <p:nvSpPr>
            <p:cNvPr id="23" name="Rectangle 63">
              <a:extLst>
                <a:ext uri="{FF2B5EF4-FFF2-40B4-BE49-F238E27FC236}">
                  <a16:creationId xmlns:a16="http://schemas.microsoft.com/office/drawing/2014/main" id="{D83F1795-F368-B746-A7A4-2F1EBE8F3E2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151146" y="422413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b="1" dirty="0" err="1">
                  <a:solidFill>
                    <a:srgbClr val="FF0000"/>
                  </a:solidFill>
                  <a:latin typeface="American Typewriter" charset="0"/>
                  <a:ea typeface="American Typewriter" charset="0"/>
                  <a:cs typeface="American Typewriter" charset="0"/>
                </a:rPr>
                <a:t>pk</a:t>
              </a:r>
              <a:endParaRPr lang="en-US" sz="2000" dirty="0">
                <a:latin typeface="+mn-lt"/>
                <a:ea typeface="American Typewriter" charset="0"/>
                <a:cs typeface="American Typewriter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A32B8CA6-820A-A44A-AA89-3480F621CC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773" y="1287445"/>
            <a:ext cx="1591291" cy="158437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25B6A1D-5C77-674D-A483-D759B1D37254}"/>
              </a:ext>
            </a:extLst>
          </p:cNvPr>
          <p:cNvSpPr/>
          <p:nvPr/>
        </p:nvSpPr>
        <p:spPr>
          <a:xfrm>
            <a:off x="611560" y="4418042"/>
            <a:ext cx="77447" cy="22738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63">
            <a:extLst>
              <a:ext uri="{FF2B5EF4-FFF2-40B4-BE49-F238E27FC236}">
                <a16:creationId xmlns:a16="http://schemas.microsoft.com/office/drawing/2014/main" id="{F1E9BAFC-8C70-E84E-B7AC-1E47A78B888A}"/>
              </a:ext>
            </a:extLst>
          </p:cNvPr>
          <p:cNvSpPr txBox="1">
            <a:spLocks noChangeArrowheads="1"/>
          </p:cNvSpPr>
          <p:nvPr/>
        </p:nvSpPr>
        <p:spPr>
          <a:xfrm>
            <a:off x="899592" y="4316079"/>
            <a:ext cx="8316416" cy="55308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Eve knows Bob’s public key </a:t>
            </a:r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pk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3">
                <a:extLst>
                  <a:ext uri="{FF2B5EF4-FFF2-40B4-BE49-F238E27FC236}">
                    <a16:creationId xmlns:a16="http://schemas.microsoft.com/office/drawing/2014/main" id="{F7FF5380-787A-6045-BB49-4B4558FC017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99592" y="4941168"/>
                <a:ext cx="8316416" cy="90726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Eve sees </a:t>
                </a:r>
                <a:r>
                  <a:rPr lang="en-US" sz="2800" dirty="0" err="1">
                    <a:latin typeface="+mn-lt"/>
                    <a:ea typeface="American Typewriter" charset="0"/>
                    <a:cs typeface="American Typewriter" charset="0"/>
                  </a:rPr>
                  <a:t>polynomially</a:t>
                </a: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many ciphertexts</a:t>
                </a:r>
                <a:r>
                  <a:rPr lang="en-US" sz="28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of messages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0" name="Rectangle 63">
                <a:extLst>
                  <a:ext uri="{FF2B5EF4-FFF2-40B4-BE49-F238E27FC236}">
                    <a16:creationId xmlns:a16="http://schemas.microsoft.com/office/drawing/2014/main" id="{F7FF5380-787A-6045-BB49-4B4558FC0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941168"/>
                <a:ext cx="8316416" cy="907269"/>
              </a:xfrm>
              <a:prstGeom prst="rect">
                <a:avLst/>
              </a:prstGeom>
              <a:blipFill>
                <a:blip r:embed="rId7"/>
                <a:stretch>
                  <a:fillRect l="-1524" t="-8219"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63">
            <a:extLst>
              <a:ext uri="{FF2B5EF4-FFF2-40B4-BE49-F238E27FC236}">
                <a16:creationId xmlns:a16="http://schemas.microsoft.com/office/drawing/2014/main" id="{A63270F6-B371-E14F-85FA-67EBE8551BC0}"/>
              </a:ext>
            </a:extLst>
          </p:cNvPr>
          <p:cNvSpPr txBox="1">
            <a:spLocks noChangeArrowheads="1"/>
          </p:cNvSpPr>
          <p:nvPr/>
        </p:nvSpPr>
        <p:spPr>
          <a:xfrm>
            <a:off x="899592" y="5906107"/>
            <a:ext cx="8316416" cy="9072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Given this: Eve should not get </a:t>
            </a:r>
            <a:r>
              <a:rPr lang="en-US" sz="2800" i="1" dirty="0">
                <a:latin typeface="+mn-lt"/>
                <a:ea typeface="American Typewriter" charset="0"/>
                <a:cs typeface="American Typewriter" charset="0"/>
              </a:rPr>
              <a:t>any partial information  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about the set of messages.</a:t>
            </a:r>
          </a:p>
        </p:txBody>
      </p:sp>
    </p:spTree>
    <p:extLst>
      <p:ext uri="{BB962C8B-B14F-4D97-AF65-F5344CB8AC3E}">
        <p14:creationId xmlns:p14="http://schemas.microsoft.com/office/powerpoint/2010/main" val="233847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1663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IND-Security (also called IND-CPA)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FE7DB6B-A91B-6C41-9F20-9103669BE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250" y="935307"/>
            <a:ext cx="1041586" cy="1037057"/>
          </a:xfrm>
          <a:prstGeom prst="rect">
            <a:avLst/>
          </a:prstGeom>
        </p:spPr>
      </p:pic>
      <p:sp>
        <p:nvSpPr>
          <p:cNvPr id="25" name="Rectangle 63">
            <a:extLst>
              <a:ext uri="{FF2B5EF4-FFF2-40B4-BE49-F238E27FC236}">
                <a16:creationId xmlns:a16="http://schemas.microsoft.com/office/drawing/2014/main" id="{46648097-B09D-A846-9001-EE9EB414EFC3}"/>
              </a:ext>
            </a:extLst>
          </p:cNvPr>
          <p:cNvSpPr txBox="1">
            <a:spLocks noChangeArrowheads="1"/>
          </p:cNvSpPr>
          <p:nvPr/>
        </p:nvSpPr>
        <p:spPr>
          <a:xfrm>
            <a:off x="5113036" y="1746054"/>
            <a:ext cx="836799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Eve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21A345-D721-E04E-AA01-14C447721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53" y="1043558"/>
            <a:ext cx="798066" cy="945282"/>
          </a:xfrm>
          <a:prstGeom prst="rect">
            <a:avLst/>
          </a:prstGeom>
        </p:spPr>
      </p:pic>
      <p:sp>
        <p:nvSpPr>
          <p:cNvPr id="28" name="Rectangle 63">
            <a:extLst>
              <a:ext uri="{FF2B5EF4-FFF2-40B4-BE49-F238E27FC236}">
                <a16:creationId xmlns:a16="http://schemas.microsoft.com/office/drawing/2014/main" id="{58BCF7BD-CAF8-6F46-8794-16E7E857F62B}"/>
              </a:ext>
            </a:extLst>
          </p:cNvPr>
          <p:cNvSpPr txBox="1">
            <a:spLocks noChangeArrowheads="1"/>
          </p:cNvSpPr>
          <p:nvPr/>
        </p:nvSpPr>
        <p:spPr>
          <a:xfrm>
            <a:off x="794454" y="1736813"/>
            <a:ext cx="2035591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Challenger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5E976D8-41D0-7643-9EC2-7AE49464BC06}"/>
              </a:ext>
            </a:extLst>
          </p:cNvPr>
          <p:cNvCxnSpPr>
            <a:cxnSpLocks/>
          </p:cNvCxnSpPr>
          <p:nvPr/>
        </p:nvCxnSpPr>
        <p:spPr>
          <a:xfrm>
            <a:off x="3101156" y="2803911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9DECEB3-D509-9C4F-A93E-C7B813DFE561}"/>
                  </a:ext>
                </a:extLst>
              </p:cNvPr>
              <p:cNvSpPr/>
              <p:nvPr/>
            </p:nvSpPr>
            <p:spPr>
              <a:xfrm>
                <a:off x="467544" y="2355712"/>
                <a:ext cx="23982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𝑝𝑘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𝑠𝑘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𝐺𝑒𝑛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9DECEB3-D509-9C4F-A93E-C7B813DFE5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355712"/>
                <a:ext cx="2398221" cy="400110"/>
              </a:xfrm>
              <a:prstGeom prst="rect">
                <a:avLst/>
              </a:prstGeom>
              <a:blipFill>
                <a:blip r:embed="rId5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C44353E-EF37-AE4F-888D-8E860FAEE26A}"/>
                  </a:ext>
                </a:extLst>
              </p:cNvPr>
              <p:cNvSpPr/>
              <p:nvPr/>
            </p:nvSpPr>
            <p:spPr>
              <a:xfrm>
                <a:off x="3854008" y="2316086"/>
                <a:ext cx="5336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𝑝𝑘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C44353E-EF37-AE4F-888D-8E860FAEE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008" y="2316086"/>
                <a:ext cx="533608" cy="400110"/>
              </a:xfrm>
              <a:prstGeom prst="rect">
                <a:avLst/>
              </a:prstGeom>
              <a:blipFill>
                <a:blip r:embed="rId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1BF4A1F-1B6A-904D-86A4-010DFA8BAF2F}"/>
              </a:ext>
            </a:extLst>
          </p:cNvPr>
          <p:cNvCxnSpPr>
            <a:cxnSpLocks/>
          </p:cNvCxnSpPr>
          <p:nvPr/>
        </p:nvCxnSpPr>
        <p:spPr>
          <a:xfrm flipH="1">
            <a:off x="3123772" y="3740015"/>
            <a:ext cx="2118257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183D42-6CDE-F346-87E6-F2715A61818D}"/>
                  </a:ext>
                </a:extLst>
              </p:cNvPr>
              <p:cNvSpPr/>
              <p:nvPr/>
            </p:nvSpPr>
            <p:spPr>
              <a:xfrm>
                <a:off x="3018029" y="3235959"/>
                <a:ext cx="2656048" cy="406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183D42-6CDE-F346-87E6-F2715A6181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029" y="3235959"/>
                <a:ext cx="2656048" cy="406330"/>
              </a:xfrm>
              <a:prstGeom prst="rect">
                <a:avLst/>
              </a:prstGeom>
              <a:blipFill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6B10146-593A-0B4D-ABA1-59B6D7CE0A0A}"/>
                  </a:ext>
                </a:extLst>
              </p:cNvPr>
              <p:cNvSpPr/>
              <p:nvPr/>
            </p:nvSpPr>
            <p:spPr>
              <a:xfrm>
                <a:off x="3009781" y="3812023"/>
                <a:ext cx="2648930" cy="4038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6B10146-593A-0B4D-ABA1-59B6D7CE0A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781" y="3812023"/>
                <a:ext cx="2648930" cy="403893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0C98474-0E6A-CA40-B989-8E02A6C6104A}"/>
                  </a:ext>
                </a:extLst>
              </p:cNvPr>
              <p:cNvSpPr/>
              <p:nvPr/>
            </p:nvSpPr>
            <p:spPr>
              <a:xfrm>
                <a:off x="576680" y="4131686"/>
                <a:ext cx="128002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𝑏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0C98474-0E6A-CA40-B989-8E02A6C610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80" y="4131686"/>
                <a:ext cx="1280029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764B04A-67CA-304C-9A93-4D0AC5E5EA68}"/>
              </a:ext>
            </a:extLst>
          </p:cNvPr>
          <p:cNvCxnSpPr>
            <a:cxnSpLocks/>
          </p:cNvCxnSpPr>
          <p:nvPr/>
        </p:nvCxnSpPr>
        <p:spPr>
          <a:xfrm>
            <a:off x="3123772" y="4892143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79DC485-911C-E745-868A-94B5886B3DC9}"/>
                  </a:ext>
                </a:extLst>
              </p:cNvPr>
              <p:cNvSpPr/>
              <p:nvPr/>
            </p:nvSpPr>
            <p:spPr>
              <a:xfrm>
                <a:off x="566454" y="4611299"/>
                <a:ext cx="2170466" cy="424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𝐸𝑛𝑐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𝑝𝑘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79DC485-911C-E745-868A-94B5886B3D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54" y="4611299"/>
                <a:ext cx="2170466" cy="424860"/>
              </a:xfrm>
              <a:prstGeom prst="rect">
                <a:avLst/>
              </a:prstGeom>
              <a:blipFill>
                <a:blip r:embed="rId10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7DE2EE4-0F0E-2344-A2B4-09DDCD7C9258}"/>
                  </a:ext>
                </a:extLst>
              </p:cNvPr>
              <p:cNvSpPr/>
              <p:nvPr/>
            </p:nvSpPr>
            <p:spPr>
              <a:xfrm>
                <a:off x="3350557" y="4460096"/>
                <a:ext cx="16646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7DE2EE4-0F0E-2344-A2B4-09DDCD7C92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557" y="4460096"/>
                <a:ext cx="1664686" cy="400110"/>
              </a:xfrm>
              <a:prstGeom prst="rect">
                <a:avLst/>
              </a:prstGeom>
              <a:blipFill>
                <a:blip r:embed="rId11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E50E70D-71BC-9640-ADF7-1105795E253B}"/>
              </a:ext>
            </a:extLst>
          </p:cNvPr>
          <p:cNvCxnSpPr>
            <a:cxnSpLocks/>
          </p:cNvCxnSpPr>
          <p:nvPr/>
        </p:nvCxnSpPr>
        <p:spPr>
          <a:xfrm flipH="1">
            <a:off x="3180767" y="5396199"/>
            <a:ext cx="2118257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122ABD2-1A08-5647-9A05-3C8495509148}"/>
                  </a:ext>
                </a:extLst>
              </p:cNvPr>
              <p:cNvSpPr/>
              <p:nvPr/>
            </p:nvSpPr>
            <p:spPr>
              <a:xfrm>
                <a:off x="3959922" y="4996089"/>
                <a:ext cx="4459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′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122ABD2-1A08-5647-9A05-3C84955091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22" y="4996089"/>
                <a:ext cx="445956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63">
                <a:extLst>
                  <a:ext uri="{FF2B5EF4-FFF2-40B4-BE49-F238E27FC236}">
                    <a16:creationId xmlns:a16="http://schemas.microsoft.com/office/drawing/2014/main" id="{591934B1-AB72-894B-A28F-0BA3DE06CCA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94446" y="5589240"/>
                <a:ext cx="8758074" cy="119503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Eve wins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. </a:t>
                </a:r>
                <a:r>
                  <a:rPr lang="en-US" sz="2400" dirty="0">
                    <a:ea typeface="American Typewriter" charset="0"/>
                    <a:cs typeface="American Typewriter" charset="0"/>
                  </a:rPr>
                  <a:t>The encryption scheme is IND-secure if no PPT Eve can win in this game with probability better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negl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Rectangle 63">
                <a:extLst>
                  <a:ext uri="{FF2B5EF4-FFF2-40B4-BE49-F238E27FC236}">
                    <a16:creationId xmlns:a16="http://schemas.microsoft.com/office/drawing/2014/main" id="{591934B1-AB72-894B-A28F-0BA3DE06C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46" y="5589240"/>
                <a:ext cx="8758074" cy="1195034"/>
              </a:xfrm>
              <a:prstGeom prst="rect">
                <a:avLst/>
              </a:prstGeom>
              <a:blipFill>
                <a:blip r:embed="rId13"/>
                <a:stretch>
                  <a:fillRect l="-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BECDE47-9CC9-1C4A-AB52-81833623E46E}"/>
                  </a:ext>
                </a:extLst>
              </p:cNvPr>
              <p:cNvSpPr/>
              <p:nvPr/>
            </p:nvSpPr>
            <p:spPr>
              <a:xfrm>
                <a:off x="5674077" y="3519441"/>
                <a:ext cx="3202800" cy="442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bSup>
                        </m:e>
                      </m:d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𝒇𝒐𝒓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𝒂𝒍𝒍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BECDE47-9CC9-1C4A-AB52-81833623E4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077" y="3519441"/>
                <a:ext cx="3202800" cy="442109"/>
              </a:xfrm>
              <a:prstGeom prst="rect">
                <a:avLst/>
              </a:prstGeom>
              <a:blipFill>
                <a:blip r:embed="rId1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63">
            <a:extLst>
              <a:ext uri="{FF2B5EF4-FFF2-40B4-BE49-F238E27FC236}">
                <a16:creationId xmlns:a16="http://schemas.microsoft.com/office/drawing/2014/main" id="{088D562F-1869-1443-A1FA-69C135D0E3F0}"/>
              </a:ext>
            </a:extLst>
          </p:cNvPr>
          <p:cNvSpPr txBox="1">
            <a:spLocks noChangeArrowheads="1"/>
          </p:cNvSpPr>
          <p:nvPr/>
        </p:nvSpPr>
        <p:spPr>
          <a:xfrm>
            <a:off x="5639984" y="5269763"/>
            <a:ext cx="3479489" cy="112596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+mn-lt"/>
                <a:ea typeface="American Typewriter" charset="0"/>
                <a:cs typeface="American Typewriter" charset="0"/>
              </a:rPr>
              <a:t>This def is unachievable. </a:t>
            </a:r>
            <a:br>
              <a:rPr lang="en-US" sz="2400" b="1" dirty="0">
                <a:latin typeface="+mn-lt"/>
                <a:ea typeface="American Typewriter" charset="0"/>
                <a:cs typeface="American Typewriter" charset="0"/>
              </a:rPr>
            </a:br>
            <a:r>
              <a:rPr lang="en-US" sz="2400" b="1" dirty="0">
                <a:latin typeface="+mn-lt"/>
                <a:ea typeface="American Typewriter" charset="0"/>
                <a:cs typeface="American Typewriter" charset="0"/>
              </a:rPr>
              <a:t>Can you spot the issue?</a:t>
            </a:r>
            <a:endParaRPr lang="en-US" sz="2400" b="1" dirty="0"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49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4" grpId="0"/>
      <p:bldP spid="36" grpId="0"/>
      <p:bldP spid="37" grpId="0"/>
      <p:bldP spid="38" grpId="0"/>
      <p:bldP spid="40" grpId="0"/>
      <p:bldP spid="41" grpId="0"/>
      <p:bldP spid="43" grpId="0"/>
      <p:bldP spid="44" grpId="0"/>
      <p:bldP spid="47" grpId="0"/>
      <p:bldP spid="48" grpId="0" animBg="1"/>
      <p:bldP spid="4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Secret-Key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4" name="Picture 1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42D980F-6DAD-2E4E-8E62-59ADCF3E2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35014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6356190-2F9E-FC40-A87F-96A501C041B1}"/>
              </a:ext>
            </a:extLst>
          </p:cNvPr>
          <p:cNvCxnSpPr/>
          <p:nvPr/>
        </p:nvCxnSpPr>
        <p:spPr>
          <a:xfrm>
            <a:off x="2411760" y="3212976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19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AC804773-0BBA-734C-909C-69E562479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112" y="265023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272AD7-9270-DB4A-BDFB-85360A476ACB}"/>
              </a:ext>
            </a:extLst>
          </p:cNvPr>
          <p:cNvSpPr/>
          <p:nvPr/>
        </p:nvSpPr>
        <p:spPr>
          <a:xfrm>
            <a:off x="1120230" y="4077072"/>
            <a:ext cx="648072" cy="64807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63">
            <a:extLst>
              <a:ext uri="{FF2B5EF4-FFF2-40B4-BE49-F238E27FC236}">
                <a16:creationId xmlns:a16="http://schemas.microsoft.com/office/drawing/2014/main" id="{56D9DA0C-BFB0-F44C-BBBB-E59997988C23}"/>
              </a:ext>
            </a:extLst>
          </p:cNvPr>
          <p:cNvSpPr txBox="1">
            <a:spLocks noChangeArrowheads="1"/>
          </p:cNvSpPr>
          <p:nvPr/>
        </p:nvSpPr>
        <p:spPr>
          <a:xfrm>
            <a:off x="1156234" y="4005064"/>
            <a:ext cx="57606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AC477F-EA4C-6B4B-BBEE-FB971EB83904}"/>
              </a:ext>
            </a:extLst>
          </p:cNvPr>
          <p:cNvSpPr/>
          <p:nvPr/>
        </p:nvSpPr>
        <p:spPr>
          <a:xfrm>
            <a:off x="6840252" y="4077072"/>
            <a:ext cx="648072" cy="64807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63">
            <a:extLst>
              <a:ext uri="{FF2B5EF4-FFF2-40B4-BE49-F238E27FC236}">
                <a16:creationId xmlns:a16="http://schemas.microsoft.com/office/drawing/2014/main" id="{51FAEDBC-456E-1841-8B4F-664E1AF30759}"/>
              </a:ext>
            </a:extLst>
          </p:cNvPr>
          <p:cNvSpPr txBox="1">
            <a:spLocks noChangeArrowheads="1"/>
          </p:cNvSpPr>
          <p:nvPr/>
        </p:nvSpPr>
        <p:spPr>
          <a:xfrm>
            <a:off x="6876256" y="4005064"/>
            <a:ext cx="57606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E795AF21-7A69-4E4B-BA59-5ADD3EA298EE}"/>
              </a:ext>
            </a:extLst>
          </p:cNvPr>
          <p:cNvSpPr/>
          <p:nvPr/>
        </p:nvSpPr>
        <p:spPr>
          <a:xfrm>
            <a:off x="1275098" y="1942346"/>
            <a:ext cx="914400" cy="612648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FAB30C91-E29D-A642-BAAD-24BB14836F1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03848" y="2446402"/>
                <a:ext cx="2291763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Enc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(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sk,m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FAB30C91-E29D-A642-BAAD-24BB14836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446402"/>
                <a:ext cx="2291763" cy="792088"/>
              </a:xfrm>
              <a:prstGeom prst="rect">
                <a:avLst/>
              </a:prstGeom>
              <a:blipFill>
                <a:blip r:embed="rId5"/>
                <a:stretch>
                  <a:fillRect l="-4420" r="-3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63">
            <a:extLst>
              <a:ext uri="{FF2B5EF4-FFF2-40B4-BE49-F238E27FC236}">
                <a16:creationId xmlns:a16="http://schemas.microsoft.com/office/drawing/2014/main" id="{0CCA96FD-8B12-6040-9BE5-A8065C45EAF9}"/>
              </a:ext>
            </a:extLst>
          </p:cNvPr>
          <p:cNvSpPr txBox="1">
            <a:spLocks noChangeArrowheads="1"/>
          </p:cNvSpPr>
          <p:nvPr/>
        </p:nvSpPr>
        <p:spPr>
          <a:xfrm>
            <a:off x="1010725" y="5157192"/>
            <a:ext cx="8169787" cy="12241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The Key Agreement Problem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:</a:t>
            </a:r>
          </a:p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How did Alice and Bob get the same </a:t>
            </a:r>
            <a:r>
              <a:rPr lang="en-US" sz="2800" dirty="0" err="1"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to begin with?!</a:t>
            </a:r>
          </a:p>
        </p:txBody>
      </p:sp>
      <p:sp>
        <p:nvSpPr>
          <p:cNvPr id="26" name="Rectangle 63">
            <a:extLst>
              <a:ext uri="{FF2B5EF4-FFF2-40B4-BE49-F238E27FC236}">
                <a16:creationId xmlns:a16="http://schemas.microsoft.com/office/drawing/2014/main" id="{7F0F460C-B94A-A242-B8F7-BBF8CE469367}"/>
              </a:ext>
            </a:extLst>
          </p:cNvPr>
          <p:cNvSpPr txBox="1">
            <a:spLocks noChangeArrowheads="1"/>
          </p:cNvSpPr>
          <p:nvPr/>
        </p:nvSpPr>
        <p:spPr>
          <a:xfrm>
            <a:off x="1768302" y="1034734"/>
            <a:ext cx="8169787" cy="6120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(also called symmetric encryption)</a:t>
            </a:r>
          </a:p>
        </p:txBody>
      </p:sp>
    </p:spTree>
    <p:extLst>
      <p:ext uri="{BB962C8B-B14F-4D97-AF65-F5344CB8AC3E}">
        <p14:creationId xmlns:p14="http://schemas.microsoft.com/office/powerpoint/2010/main" val="424367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4EE7FA5C-2479-C841-A52A-F0D6732766F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20341" y="4632156"/>
                <a:ext cx="8316416" cy="246925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b="0" dirty="0">
                    <a:ea typeface="Cambria Math" panose="02040503050406030204" pitchFamily="18" charset="0"/>
                    <a:cs typeface="American Typewriter" charset="0"/>
                  </a:rPr>
                  <a:t>For all PPT pair of algorithms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M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en-US" sz="2400" b="0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American Typewriter" charset="0"/>
                  </a:rPr>
                  <a:t> there is a negligible </a:t>
                </a:r>
                <a:r>
                  <a:rPr lang="en-US" sz="2400" b="0" i="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American Typewriter" charset="0"/>
                  </a:rPr>
                  <a:t>fn</a:t>
                </a:r>
                <a:r>
                  <a:rPr lang="en-US" sz="2400" b="0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𝜇</m:t>
                    </m:r>
                  </m:oMath>
                </a14:m>
                <a:r>
                  <a:rPr lang="en-US" sz="2400" b="0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American Typewriter" charset="0"/>
                  </a:rPr>
                  <a:t> </a:t>
                </a:r>
                <a:r>
                  <a:rPr lang="en-US" sz="2400" b="0" i="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American Typewriter" charset="0"/>
                  </a:rPr>
                  <a:t>s.t</a:t>
                </a:r>
                <a:r>
                  <a:rPr lang="en-US" sz="2400" b="0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American Typewriter" charset="0"/>
                  </a:rPr>
                  <a:t>:</a:t>
                </a:r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Pr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⁡[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𝑝𝑘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𝑠𝑘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𝐺𝑒𝑛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M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pk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0,1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𝐸𝑛𝑐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𝑝𝑘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):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𝑠𝑡𝑎𝑡𝑒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/>
                <a:r>
                  <a:rPr lang="en-US" sz="2400" b="0" dirty="0">
                    <a:ea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b="0" dirty="0">
                    <a:latin typeface="+mn-lt"/>
                    <a:ea typeface="Cambria Math" panose="02040503050406030204" pitchFamily="18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𝜇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n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</m:t>
                    </m:r>
                  </m:oMath>
                </a14:m>
                <a:endParaRPr lang="en-US" sz="2400" b="0" dirty="0">
                  <a:latin typeface="+mn-lt"/>
                  <a:ea typeface="Cambria Math" panose="02040503050406030204" pitchFamily="18" charset="0"/>
                  <a:cs typeface="American Typewriter" charset="0"/>
                </a:endParaRP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	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4EE7FA5C-2479-C841-A52A-F0D673276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41" y="4632156"/>
                <a:ext cx="8316416" cy="2469252"/>
              </a:xfrm>
              <a:prstGeom prst="rect">
                <a:avLst/>
              </a:prstGeom>
              <a:blipFill>
                <a:blip r:embed="rId3"/>
                <a:stretch>
                  <a:fillRect l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id="{05E0ED93-57A8-7645-8696-7AFB9E95F0DF}"/>
              </a:ext>
            </a:extLst>
          </p:cNvPr>
          <p:cNvSpPr/>
          <p:nvPr/>
        </p:nvSpPr>
        <p:spPr>
          <a:xfrm>
            <a:off x="344579" y="4581128"/>
            <a:ext cx="8388932" cy="2037204"/>
          </a:xfrm>
          <a:prstGeom prst="round2Diag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89F9B8BD-B063-F846-BA65-6B4BD5F75833}"/>
              </a:ext>
            </a:extLst>
          </p:cNvPr>
          <p:cNvSpPr txBox="1">
            <a:spLocks noChangeArrowheads="1"/>
          </p:cNvSpPr>
          <p:nvPr/>
        </p:nvSpPr>
        <p:spPr>
          <a:xfrm>
            <a:off x="420340" y="3191996"/>
            <a:ext cx="8723660" cy="10290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This can be written in the more traditional (and cumbersome) notation as below, but the game is more fun.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8ED51A-573A-A64F-A8A0-C7C8CDADA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96752"/>
            <a:ext cx="1157159" cy="1152128"/>
          </a:xfrm>
          <a:prstGeom prst="rect">
            <a:avLst/>
          </a:prstGeom>
        </p:spPr>
      </p:pic>
      <p:sp>
        <p:nvSpPr>
          <p:cNvPr id="9" name="Rectangle 63">
            <a:extLst>
              <a:ext uri="{FF2B5EF4-FFF2-40B4-BE49-F238E27FC236}">
                <a16:creationId xmlns:a16="http://schemas.microsoft.com/office/drawing/2014/main" id="{3F7C72BC-FE71-9D4E-98C8-A3DFCB149F19}"/>
              </a:ext>
            </a:extLst>
          </p:cNvPr>
          <p:cNvSpPr txBox="1">
            <a:spLocks noChangeArrowheads="1"/>
          </p:cNvSpPr>
          <p:nvPr/>
        </p:nvSpPr>
        <p:spPr>
          <a:xfrm>
            <a:off x="6039197" y="2173450"/>
            <a:ext cx="836799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Eve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0664C0-EA62-D04F-9654-D7BE7A94CC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31590"/>
            <a:ext cx="798066" cy="94528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DE98BDF7-4534-E546-8969-0547F5A48D0A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2173450"/>
            <a:ext cx="2035591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Challenger</a:t>
            </a:r>
          </a:p>
        </p:txBody>
      </p:sp>
      <p:sp>
        <p:nvSpPr>
          <p:cNvPr id="12" name="Subtitle 1">
            <a:extLst>
              <a:ext uri="{FF2B5EF4-FFF2-40B4-BE49-F238E27FC236}">
                <a16:creationId xmlns:a16="http://schemas.microsoft.com/office/drawing/2014/main" id="{6CFE768D-4AF9-B149-840A-A62B0EBDDC90}"/>
              </a:ext>
            </a:extLst>
          </p:cNvPr>
          <p:cNvSpPr txBox="1">
            <a:spLocks/>
          </p:cNvSpPr>
          <p:nvPr/>
        </p:nvSpPr>
        <p:spPr>
          <a:xfrm>
            <a:off x="20543" y="188640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IND-Security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042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3">
            <a:extLst>
              <a:ext uri="{FF2B5EF4-FFF2-40B4-BE49-F238E27FC236}">
                <a16:creationId xmlns:a16="http://schemas.microsoft.com/office/drawing/2014/main" id="{89F9B8BD-B063-F846-BA65-6B4BD5F75833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1772816"/>
            <a:ext cx="8316416" cy="10290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“Semantic Security”: the computational analog of Shannon’s perfect secrecy definition.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2" name="Subtitle 1">
            <a:extLst>
              <a:ext uri="{FF2B5EF4-FFF2-40B4-BE49-F238E27FC236}">
                <a16:creationId xmlns:a16="http://schemas.microsoft.com/office/drawing/2014/main" id="{6CFE768D-4AF9-B149-840A-A62B0EBDDC90}"/>
              </a:ext>
            </a:extLst>
          </p:cNvPr>
          <p:cNvSpPr txBox="1">
            <a:spLocks/>
          </p:cNvSpPr>
          <p:nvPr/>
        </p:nvSpPr>
        <p:spPr>
          <a:xfrm>
            <a:off x="20543" y="40466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An Alternative Definition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3" name="Rectangle 63">
            <a:extLst>
              <a:ext uri="{FF2B5EF4-FFF2-40B4-BE49-F238E27FC236}">
                <a16:creationId xmlns:a16="http://schemas.microsoft.com/office/drawing/2014/main" id="{C5233DBF-539E-4C4B-A3BE-A5D0C79AA78E}"/>
              </a:ext>
            </a:extLst>
          </p:cNvPr>
          <p:cNvSpPr txBox="1">
            <a:spLocks noChangeArrowheads="1"/>
          </p:cNvSpPr>
          <p:nvPr/>
        </p:nvSpPr>
        <p:spPr>
          <a:xfrm>
            <a:off x="469978" y="3480028"/>
            <a:ext cx="8854550" cy="10290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Turns out to be equivalent to IND-security (just as in </a:t>
            </a:r>
            <a:r>
              <a:rPr lang="en-US" sz="2800" b="0" dirty="0" err="1">
                <a:ea typeface="Cambria Math" panose="02040503050406030204" pitchFamily="18" charset="0"/>
                <a:cs typeface="American Typewriter" charset="0"/>
              </a:rPr>
              <a:t>Lec</a:t>
            </a:r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 1 but the proof is more complex)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4" name="Rectangle 63">
            <a:extLst>
              <a:ext uri="{FF2B5EF4-FFF2-40B4-BE49-F238E27FC236}">
                <a16:creationId xmlns:a16="http://schemas.microsoft.com/office/drawing/2014/main" id="{205534B4-75AF-5748-8AF8-5CD76B68E17B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5064204"/>
            <a:ext cx="8854550" cy="10290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We will stick to IND-security as it’s easy to work with.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2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404664"/>
            <a:ext cx="8712968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Simplifying the Definition: </a:t>
            </a: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One Message to Many Message Security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68071B-CAD2-294F-9E6D-65E8FEFF5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310" y="1898173"/>
            <a:ext cx="1041586" cy="1037057"/>
          </a:xfrm>
          <a:prstGeom prst="rect">
            <a:avLst/>
          </a:prstGeom>
        </p:spPr>
      </p:pic>
      <p:sp>
        <p:nvSpPr>
          <p:cNvPr id="5" name="Rectangle 63">
            <a:extLst>
              <a:ext uri="{FF2B5EF4-FFF2-40B4-BE49-F238E27FC236}">
                <a16:creationId xmlns:a16="http://schemas.microsoft.com/office/drawing/2014/main" id="{3E027AEC-C050-6649-BFAA-67304227AC56}"/>
              </a:ext>
            </a:extLst>
          </p:cNvPr>
          <p:cNvSpPr txBox="1">
            <a:spLocks noChangeArrowheads="1"/>
          </p:cNvSpPr>
          <p:nvPr/>
        </p:nvSpPr>
        <p:spPr>
          <a:xfrm>
            <a:off x="5436096" y="2708920"/>
            <a:ext cx="836799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Eve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4960F9-46F9-E74D-810D-DF6FB69FBE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13" y="2006424"/>
            <a:ext cx="798066" cy="945282"/>
          </a:xfrm>
          <a:prstGeom prst="rect">
            <a:avLst/>
          </a:prstGeom>
        </p:spPr>
      </p:pic>
      <p:sp>
        <p:nvSpPr>
          <p:cNvPr id="7" name="Rectangle 63">
            <a:extLst>
              <a:ext uri="{FF2B5EF4-FFF2-40B4-BE49-F238E27FC236}">
                <a16:creationId xmlns:a16="http://schemas.microsoft.com/office/drawing/2014/main" id="{CF59D266-FD5F-394B-A583-222A4ED4F723}"/>
              </a:ext>
            </a:extLst>
          </p:cNvPr>
          <p:cNvSpPr txBox="1">
            <a:spLocks noChangeArrowheads="1"/>
          </p:cNvSpPr>
          <p:nvPr/>
        </p:nvSpPr>
        <p:spPr>
          <a:xfrm>
            <a:off x="1117514" y="2699679"/>
            <a:ext cx="2035591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Challenger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1A1C94-C46D-6748-9094-E9766E80305D}"/>
              </a:ext>
            </a:extLst>
          </p:cNvPr>
          <p:cNvCxnSpPr>
            <a:cxnSpLocks/>
          </p:cNvCxnSpPr>
          <p:nvPr/>
        </p:nvCxnSpPr>
        <p:spPr>
          <a:xfrm>
            <a:off x="3424216" y="3766777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04E10B9-E05A-5740-9CD8-E7C960500664}"/>
                  </a:ext>
                </a:extLst>
              </p:cNvPr>
              <p:cNvSpPr/>
              <p:nvPr/>
            </p:nvSpPr>
            <p:spPr>
              <a:xfrm>
                <a:off x="790604" y="3318578"/>
                <a:ext cx="23982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𝑝𝑘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𝑠𝑘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𝐺𝑒𝑛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04E10B9-E05A-5740-9CD8-E7C960500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04" y="3318578"/>
                <a:ext cx="2398221" cy="400110"/>
              </a:xfrm>
              <a:prstGeom prst="rect">
                <a:avLst/>
              </a:prstGeom>
              <a:blipFill>
                <a:blip r:embed="rId5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E2BA248-AB8A-9643-A42A-8E9FA5AB54ED}"/>
                  </a:ext>
                </a:extLst>
              </p:cNvPr>
              <p:cNvSpPr/>
              <p:nvPr/>
            </p:nvSpPr>
            <p:spPr>
              <a:xfrm>
                <a:off x="4177068" y="3278952"/>
                <a:ext cx="5336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𝑝𝑘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E2BA248-AB8A-9643-A42A-8E9FA5AB5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068" y="3278952"/>
                <a:ext cx="533608" cy="400110"/>
              </a:xfrm>
              <a:prstGeom prst="rect">
                <a:avLst/>
              </a:prstGeom>
              <a:blipFill>
                <a:blip r:embed="rId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B91B51B-89C3-E549-8AB1-56DBD22114F0}"/>
                  </a:ext>
                </a:extLst>
              </p:cNvPr>
              <p:cNvSpPr/>
              <p:nvPr/>
            </p:nvSpPr>
            <p:spPr>
              <a:xfrm>
                <a:off x="825171" y="4163959"/>
                <a:ext cx="128002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𝑏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B91B51B-89C3-E549-8AB1-56DBD22114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71" y="4163959"/>
                <a:ext cx="1280029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DA76A80-16CD-814D-BA40-99C7BC680AC0}"/>
              </a:ext>
            </a:extLst>
          </p:cNvPr>
          <p:cNvCxnSpPr>
            <a:cxnSpLocks/>
          </p:cNvCxnSpPr>
          <p:nvPr/>
        </p:nvCxnSpPr>
        <p:spPr>
          <a:xfrm>
            <a:off x="3372263" y="4924416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2082C2D-9ECA-C049-B5DB-9CBF1E3EBA37}"/>
                  </a:ext>
                </a:extLst>
              </p:cNvPr>
              <p:cNvSpPr/>
              <p:nvPr/>
            </p:nvSpPr>
            <p:spPr>
              <a:xfrm>
                <a:off x="814945" y="4643572"/>
                <a:ext cx="242547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𝑬𝒏𝒄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𝒑𝒌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,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2082C2D-9ECA-C049-B5DB-9CBF1E3EB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45" y="4643572"/>
                <a:ext cx="2425472" cy="400110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CFB01B6-88EB-A84B-A901-E58C7320CAAF}"/>
                  </a:ext>
                </a:extLst>
              </p:cNvPr>
              <p:cNvSpPr/>
              <p:nvPr/>
            </p:nvSpPr>
            <p:spPr>
              <a:xfrm>
                <a:off x="4237352" y="4504242"/>
                <a:ext cx="3691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CFB01B6-88EB-A84B-A901-E58C7320CA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352" y="4504242"/>
                <a:ext cx="36914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316D79F-808E-254D-9A39-026D2CAEDA1A}"/>
              </a:ext>
            </a:extLst>
          </p:cNvPr>
          <p:cNvCxnSpPr>
            <a:cxnSpLocks/>
          </p:cNvCxnSpPr>
          <p:nvPr/>
        </p:nvCxnSpPr>
        <p:spPr>
          <a:xfrm flipH="1">
            <a:off x="3429258" y="5428472"/>
            <a:ext cx="2118257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14A73C4-C30E-B741-962E-9C935D7F0B3C}"/>
                  </a:ext>
                </a:extLst>
              </p:cNvPr>
              <p:cNvSpPr/>
              <p:nvPr/>
            </p:nvSpPr>
            <p:spPr>
              <a:xfrm>
                <a:off x="4208413" y="5028362"/>
                <a:ext cx="4459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′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14A73C4-C30E-B741-962E-9C935D7F0B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413" y="5028362"/>
                <a:ext cx="445956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84E58F93-D593-EC41-9149-9EC55FB7D98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25260" y="5598733"/>
                <a:ext cx="8758074" cy="119503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Eve wins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. </a:t>
                </a:r>
                <a:r>
                  <a:rPr lang="en-US" sz="2400" dirty="0">
                    <a:ea typeface="American Typewriter" charset="0"/>
                    <a:cs typeface="American Typewriter" charset="0"/>
                  </a:rPr>
                  <a:t>The encryption scheme is single-message-IND-secure if no PPT Eve can win with prob. better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negl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84E58F93-D593-EC41-9149-9EC55FB7D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60" y="5598733"/>
                <a:ext cx="8758074" cy="1195034"/>
              </a:xfrm>
              <a:prstGeom prst="rect">
                <a:avLst/>
              </a:prstGeom>
              <a:blipFill>
                <a:blip r:embed="rId11"/>
                <a:stretch>
                  <a:fillRect l="-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540AEE1-65D6-C041-8C2B-A7F8E9952F85}"/>
                  </a:ext>
                </a:extLst>
              </p:cNvPr>
              <p:cNvSpPr/>
              <p:nvPr/>
            </p:nvSpPr>
            <p:spPr>
              <a:xfrm>
                <a:off x="5104297" y="3940893"/>
                <a:ext cx="21063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=|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540AEE1-65D6-C041-8C2B-A7F8E9952F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297" y="3940893"/>
                <a:ext cx="2106346" cy="400110"/>
              </a:xfrm>
              <a:prstGeom prst="rect">
                <a:avLst/>
              </a:prstGeom>
              <a:blipFill>
                <a:blip r:embed="rId1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6AB0F46-B020-F949-A360-F9B482A4EEBC}"/>
              </a:ext>
            </a:extLst>
          </p:cNvPr>
          <p:cNvCxnSpPr>
            <a:cxnSpLocks/>
          </p:cNvCxnSpPr>
          <p:nvPr/>
        </p:nvCxnSpPr>
        <p:spPr>
          <a:xfrm flipH="1">
            <a:off x="3372263" y="4464812"/>
            <a:ext cx="2118257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E938939-85B7-F049-9F1C-BB60135E178B}"/>
                  </a:ext>
                </a:extLst>
              </p:cNvPr>
              <p:cNvSpPr/>
              <p:nvPr/>
            </p:nvSpPr>
            <p:spPr>
              <a:xfrm>
                <a:off x="4120761" y="3938610"/>
                <a:ext cx="105823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E938939-85B7-F049-9F1C-BB60135E17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761" y="3938610"/>
                <a:ext cx="1058238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31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404664"/>
            <a:ext cx="8712968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Simplifying the Definition: </a:t>
            </a: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One Message to Many Message Security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68071B-CAD2-294F-9E6D-65E8FEFF5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310" y="1898173"/>
            <a:ext cx="1041586" cy="1037057"/>
          </a:xfrm>
          <a:prstGeom prst="rect">
            <a:avLst/>
          </a:prstGeom>
        </p:spPr>
      </p:pic>
      <p:sp>
        <p:nvSpPr>
          <p:cNvPr id="5" name="Rectangle 63">
            <a:extLst>
              <a:ext uri="{FF2B5EF4-FFF2-40B4-BE49-F238E27FC236}">
                <a16:creationId xmlns:a16="http://schemas.microsoft.com/office/drawing/2014/main" id="{3E027AEC-C050-6649-BFAA-67304227AC56}"/>
              </a:ext>
            </a:extLst>
          </p:cNvPr>
          <p:cNvSpPr txBox="1">
            <a:spLocks noChangeArrowheads="1"/>
          </p:cNvSpPr>
          <p:nvPr/>
        </p:nvSpPr>
        <p:spPr>
          <a:xfrm>
            <a:off x="5436096" y="2708920"/>
            <a:ext cx="836799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Eve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4960F9-46F9-E74D-810D-DF6FB69FBE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13" y="2006424"/>
            <a:ext cx="798066" cy="945282"/>
          </a:xfrm>
          <a:prstGeom prst="rect">
            <a:avLst/>
          </a:prstGeom>
        </p:spPr>
      </p:pic>
      <p:sp>
        <p:nvSpPr>
          <p:cNvPr id="7" name="Rectangle 63">
            <a:extLst>
              <a:ext uri="{FF2B5EF4-FFF2-40B4-BE49-F238E27FC236}">
                <a16:creationId xmlns:a16="http://schemas.microsoft.com/office/drawing/2014/main" id="{CF59D266-FD5F-394B-A583-222A4ED4F723}"/>
              </a:ext>
            </a:extLst>
          </p:cNvPr>
          <p:cNvSpPr txBox="1">
            <a:spLocks noChangeArrowheads="1"/>
          </p:cNvSpPr>
          <p:nvPr/>
        </p:nvSpPr>
        <p:spPr>
          <a:xfrm>
            <a:off x="1117514" y="2699679"/>
            <a:ext cx="2035591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Challenger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1A1C94-C46D-6748-9094-E9766E80305D}"/>
              </a:ext>
            </a:extLst>
          </p:cNvPr>
          <p:cNvCxnSpPr>
            <a:cxnSpLocks/>
          </p:cNvCxnSpPr>
          <p:nvPr/>
        </p:nvCxnSpPr>
        <p:spPr>
          <a:xfrm>
            <a:off x="3424216" y="3766777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04E10B9-E05A-5740-9CD8-E7C960500664}"/>
                  </a:ext>
                </a:extLst>
              </p:cNvPr>
              <p:cNvSpPr/>
              <p:nvPr/>
            </p:nvSpPr>
            <p:spPr>
              <a:xfrm>
                <a:off x="790604" y="3318578"/>
                <a:ext cx="23982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𝑝𝑘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𝑠𝑘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𝐺𝑒𝑛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04E10B9-E05A-5740-9CD8-E7C960500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04" y="3318578"/>
                <a:ext cx="2398221" cy="400110"/>
              </a:xfrm>
              <a:prstGeom prst="rect">
                <a:avLst/>
              </a:prstGeom>
              <a:blipFill>
                <a:blip r:embed="rId5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E2BA248-AB8A-9643-A42A-8E9FA5AB54ED}"/>
                  </a:ext>
                </a:extLst>
              </p:cNvPr>
              <p:cNvSpPr/>
              <p:nvPr/>
            </p:nvSpPr>
            <p:spPr>
              <a:xfrm>
                <a:off x="4177068" y="3278952"/>
                <a:ext cx="5336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𝑝𝑘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E2BA248-AB8A-9643-A42A-8E9FA5AB5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068" y="3278952"/>
                <a:ext cx="533608" cy="400110"/>
              </a:xfrm>
              <a:prstGeom prst="rect">
                <a:avLst/>
              </a:prstGeom>
              <a:blipFill>
                <a:blip r:embed="rId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B91B51B-89C3-E549-8AB1-56DBD22114F0}"/>
                  </a:ext>
                </a:extLst>
              </p:cNvPr>
              <p:cNvSpPr/>
              <p:nvPr/>
            </p:nvSpPr>
            <p:spPr>
              <a:xfrm>
                <a:off x="825171" y="4163959"/>
                <a:ext cx="128002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𝑏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B91B51B-89C3-E549-8AB1-56DBD22114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71" y="4163959"/>
                <a:ext cx="1280029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DA76A80-16CD-814D-BA40-99C7BC680AC0}"/>
              </a:ext>
            </a:extLst>
          </p:cNvPr>
          <p:cNvCxnSpPr>
            <a:cxnSpLocks/>
          </p:cNvCxnSpPr>
          <p:nvPr/>
        </p:nvCxnSpPr>
        <p:spPr>
          <a:xfrm>
            <a:off x="3372263" y="4924416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2082C2D-9ECA-C049-B5DB-9CBF1E3EBA37}"/>
                  </a:ext>
                </a:extLst>
              </p:cNvPr>
              <p:cNvSpPr/>
              <p:nvPr/>
            </p:nvSpPr>
            <p:spPr>
              <a:xfrm>
                <a:off x="814945" y="4643572"/>
                <a:ext cx="21775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𝐸𝑛𝑐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𝑝𝑘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2082C2D-9ECA-C049-B5DB-9CBF1E3EB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45" y="4643572"/>
                <a:ext cx="2177519" cy="400110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CFB01B6-88EB-A84B-A901-E58C7320CAAF}"/>
                  </a:ext>
                </a:extLst>
              </p:cNvPr>
              <p:cNvSpPr/>
              <p:nvPr/>
            </p:nvSpPr>
            <p:spPr>
              <a:xfrm>
                <a:off x="4237352" y="4504242"/>
                <a:ext cx="3691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CFB01B6-88EB-A84B-A901-E58C7320CA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352" y="4504242"/>
                <a:ext cx="36914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316D79F-808E-254D-9A39-026D2CAEDA1A}"/>
              </a:ext>
            </a:extLst>
          </p:cNvPr>
          <p:cNvCxnSpPr>
            <a:cxnSpLocks/>
          </p:cNvCxnSpPr>
          <p:nvPr/>
        </p:nvCxnSpPr>
        <p:spPr>
          <a:xfrm flipH="1">
            <a:off x="3429258" y="5428472"/>
            <a:ext cx="2118257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14A73C4-C30E-B741-962E-9C935D7F0B3C}"/>
                  </a:ext>
                </a:extLst>
              </p:cNvPr>
              <p:cNvSpPr/>
              <p:nvPr/>
            </p:nvSpPr>
            <p:spPr>
              <a:xfrm>
                <a:off x="4208413" y="5028362"/>
                <a:ext cx="4459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′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14A73C4-C30E-B741-962E-9C935D7F0B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413" y="5028362"/>
                <a:ext cx="445956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63">
            <a:extLst>
              <a:ext uri="{FF2B5EF4-FFF2-40B4-BE49-F238E27FC236}">
                <a16:creationId xmlns:a16="http://schemas.microsoft.com/office/drawing/2014/main" id="{84E58F93-D593-EC41-9149-9EC55FB7D985}"/>
              </a:ext>
            </a:extLst>
          </p:cNvPr>
          <p:cNvSpPr txBox="1">
            <a:spLocks noChangeArrowheads="1"/>
          </p:cNvSpPr>
          <p:nvPr/>
        </p:nvSpPr>
        <p:spPr>
          <a:xfrm>
            <a:off x="725260" y="5598733"/>
            <a:ext cx="8023204" cy="119503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dirty="0">
                <a:latin typeface="+mn-lt"/>
                <a:ea typeface="American Typewriter" charset="0"/>
                <a:cs typeface="American Typewriter" charset="0"/>
              </a:rPr>
              <a:t>Theorem:</a:t>
            </a:r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 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A public-key encryption scheme is IND-secure </a:t>
            </a:r>
            <a:r>
              <a:rPr lang="en-US" sz="2800" dirty="0" err="1">
                <a:latin typeface="+mn-lt"/>
                <a:ea typeface="American Typewriter" charset="0"/>
                <a:cs typeface="American Typewriter" charset="0"/>
              </a:rPr>
              <a:t>iff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it is single-message IND-secure.</a:t>
            </a:r>
            <a:endParaRPr lang="en-US" sz="2800" dirty="0"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540AEE1-65D6-C041-8C2B-A7F8E9952F85}"/>
                  </a:ext>
                </a:extLst>
              </p:cNvPr>
              <p:cNvSpPr/>
              <p:nvPr/>
            </p:nvSpPr>
            <p:spPr>
              <a:xfrm>
                <a:off x="5104297" y="3940893"/>
                <a:ext cx="21063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=|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540AEE1-65D6-C041-8C2B-A7F8E9952F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297" y="3940893"/>
                <a:ext cx="2106346" cy="400110"/>
              </a:xfrm>
              <a:prstGeom prst="rect">
                <a:avLst/>
              </a:prstGeom>
              <a:blipFill>
                <a:blip r:embed="rId11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6AB0F46-B020-F949-A360-F9B482A4EEBC}"/>
              </a:ext>
            </a:extLst>
          </p:cNvPr>
          <p:cNvCxnSpPr>
            <a:cxnSpLocks/>
          </p:cNvCxnSpPr>
          <p:nvPr/>
        </p:nvCxnSpPr>
        <p:spPr>
          <a:xfrm flipH="1">
            <a:off x="3372263" y="4464812"/>
            <a:ext cx="2118257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E938939-85B7-F049-9F1C-BB60135E178B}"/>
                  </a:ext>
                </a:extLst>
              </p:cNvPr>
              <p:cNvSpPr/>
              <p:nvPr/>
            </p:nvSpPr>
            <p:spPr>
              <a:xfrm>
                <a:off x="4120761" y="3938610"/>
                <a:ext cx="100098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E938939-85B7-F049-9F1C-BB60135E17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761" y="3938610"/>
                <a:ext cx="1000980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061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Constructions of Public-key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FD8FE375-6E8E-8649-89F2-2D4508DF6686}"/>
              </a:ext>
            </a:extLst>
          </p:cNvPr>
          <p:cNvSpPr txBox="1">
            <a:spLocks noChangeArrowheads="1"/>
          </p:cNvSpPr>
          <p:nvPr/>
        </p:nvSpPr>
        <p:spPr>
          <a:xfrm>
            <a:off x="1218837" y="2852936"/>
            <a:ext cx="754327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2: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Trapdoor Permutations (RSA)</a:t>
            </a: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B833FB79-D0A9-F247-BC37-59FF7E641156}"/>
              </a:ext>
            </a:extLst>
          </p:cNvPr>
          <p:cNvSpPr txBox="1">
            <a:spLocks noChangeArrowheads="1"/>
          </p:cNvSpPr>
          <p:nvPr/>
        </p:nvSpPr>
        <p:spPr>
          <a:xfrm>
            <a:off x="1218837" y="3717032"/>
            <a:ext cx="684076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3: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Quadratic </a:t>
            </a:r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Residuosity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/Goldwasser-Micali</a:t>
            </a: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F6581779-EFFA-F041-9A1B-6721D01E0EEF}"/>
              </a:ext>
            </a:extLst>
          </p:cNvPr>
          <p:cNvSpPr txBox="1">
            <a:spLocks noChangeArrowheads="1"/>
          </p:cNvSpPr>
          <p:nvPr/>
        </p:nvSpPr>
        <p:spPr>
          <a:xfrm>
            <a:off x="1232738" y="2152364"/>
            <a:ext cx="6840760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1: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Diffie-Hellman/El Gamal</a:t>
            </a: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9BD1957E-573C-D942-907B-B882473FAC0F}"/>
              </a:ext>
            </a:extLst>
          </p:cNvPr>
          <p:cNvSpPr txBox="1">
            <a:spLocks noChangeArrowheads="1"/>
          </p:cNvSpPr>
          <p:nvPr/>
        </p:nvSpPr>
        <p:spPr>
          <a:xfrm>
            <a:off x="1232738" y="4717220"/>
            <a:ext cx="6840760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4: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Learning with Errors/Regev</a:t>
            </a:r>
          </a:p>
        </p:txBody>
      </p:sp>
    </p:spTree>
    <p:extLst>
      <p:ext uri="{BB962C8B-B14F-4D97-AF65-F5344CB8AC3E}">
        <p14:creationId xmlns:p14="http://schemas.microsoft.com/office/powerpoint/2010/main" val="205979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Groups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8A3BD22-7058-55F2-2E84-C10EED5EAF9B}"/>
                  </a:ext>
                </a:extLst>
              </p:cNvPr>
              <p:cNvSpPr/>
              <p:nvPr/>
            </p:nvSpPr>
            <p:spPr>
              <a:xfrm>
                <a:off x="897695" y="1484784"/>
                <a:ext cx="76460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Group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: (finite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group operation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8A3BD22-7058-55F2-2E84-C10EED5EA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95" y="1484784"/>
                <a:ext cx="7646004" cy="523220"/>
              </a:xfrm>
              <a:prstGeom prst="rect">
                <a:avLst/>
              </a:prstGeom>
              <a:blipFill>
                <a:blip r:embed="rId3"/>
                <a:stretch>
                  <a:fillRect l="-1658" t="-14634" r="-663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2D30E6C-EBD1-1AB7-FB79-F6AF7431AB38}"/>
                  </a:ext>
                </a:extLst>
              </p:cNvPr>
              <p:cNvSpPr/>
              <p:nvPr/>
            </p:nvSpPr>
            <p:spPr>
              <a:xfrm>
                <a:off x="1403648" y="2276872"/>
                <a:ext cx="655272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Associative: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2D30E6C-EBD1-1AB7-FB79-F6AF7431AB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276872"/>
                <a:ext cx="6552728" cy="523220"/>
              </a:xfrm>
              <a:prstGeom prst="rect">
                <a:avLst/>
              </a:prstGeom>
              <a:blipFill>
                <a:blip r:embed="rId4"/>
                <a:stretch>
                  <a:fillRect l="-1934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DEBBE33-3964-9B15-AE03-8CBB3F74AB20}"/>
                  </a:ext>
                </a:extLst>
              </p:cNvPr>
              <p:cNvSpPr/>
              <p:nvPr/>
            </p:nvSpPr>
            <p:spPr>
              <a:xfrm>
                <a:off x="1403648" y="3717032"/>
                <a:ext cx="655272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Identity: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Id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DEBBE33-3964-9B15-AE03-8CBB3F74AB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717032"/>
                <a:ext cx="6552728" cy="523220"/>
              </a:xfrm>
              <a:prstGeom prst="rect">
                <a:avLst/>
              </a:prstGeom>
              <a:blipFill>
                <a:blip r:embed="rId5"/>
                <a:stretch>
                  <a:fillRect l="-1934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A6DFE3-B055-FDFF-FC6A-54AC2E6853A5}"/>
                  </a:ext>
                </a:extLst>
              </p:cNvPr>
              <p:cNvSpPr/>
              <p:nvPr/>
            </p:nvSpPr>
            <p:spPr>
              <a:xfrm>
                <a:off x="1403648" y="4437112"/>
                <a:ext cx="655272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Inverse: 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, there is 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:br>
                  <a:rPr lang="en-US" sz="2800" dirty="0"/>
                </a:br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𝐼𝑑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A6DFE3-B055-FDFF-FC6A-54AC2E6853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437112"/>
                <a:ext cx="6552728" cy="954107"/>
              </a:xfrm>
              <a:prstGeom prst="rect">
                <a:avLst/>
              </a:prstGeom>
              <a:blipFill>
                <a:blip r:embed="rId6"/>
                <a:stretch>
                  <a:fillRect l="-1934" t="-6579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B9BDB6D-3665-1135-383E-CE570D28F7A1}"/>
                  </a:ext>
                </a:extLst>
              </p:cNvPr>
              <p:cNvSpPr/>
              <p:nvPr/>
            </p:nvSpPr>
            <p:spPr>
              <a:xfrm>
                <a:off x="1403648" y="2996952"/>
                <a:ext cx="655272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Commutative: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B9BDB6D-3665-1135-383E-CE570D28F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996952"/>
                <a:ext cx="6552728" cy="523220"/>
              </a:xfrm>
              <a:prstGeom prst="rect">
                <a:avLst/>
              </a:prstGeom>
              <a:blipFill>
                <a:blip r:embed="rId7"/>
                <a:stretch>
                  <a:fillRect l="-1934" t="-14634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010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Order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8A3BD22-7058-55F2-2E84-C10EED5EAF9B}"/>
                  </a:ext>
                </a:extLst>
              </p:cNvPr>
              <p:cNvSpPr/>
              <p:nvPr/>
            </p:nvSpPr>
            <p:spPr>
              <a:xfrm>
                <a:off x="706127" y="1268760"/>
                <a:ext cx="770485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Order of a Group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=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simply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/>
                  <a:t> 	(sometimes we will just write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/>
                  <a:t>).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8A3BD22-7058-55F2-2E84-C10EED5EA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27" y="1268760"/>
                <a:ext cx="7704856" cy="954107"/>
              </a:xfrm>
              <a:prstGeom prst="rect">
                <a:avLst/>
              </a:prstGeom>
              <a:blipFill>
                <a:blip r:embed="rId3"/>
                <a:stretch>
                  <a:fillRect l="-1645" t="-6494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0CC2E92-AED1-B5CE-329F-D88036934E6C}"/>
                  </a:ext>
                </a:extLst>
              </p:cNvPr>
              <p:cNvSpPr/>
              <p:nvPr/>
            </p:nvSpPr>
            <p:spPr>
              <a:xfrm>
                <a:off x="706126" y="2534995"/>
                <a:ext cx="784887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Order of an element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, denoted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𝑜𝑟𝑑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the minimum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0CC2E92-AED1-B5CE-329F-D88036934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26" y="2534995"/>
                <a:ext cx="7848872" cy="954107"/>
              </a:xfrm>
              <a:prstGeom prst="rect">
                <a:avLst/>
              </a:prstGeom>
              <a:blipFill>
                <a:blip r:embed="rId4"/>
                <a:stretch>
                  <a:fillRect l="-1616"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C59D65-91CF-1AA4-4A9C-488B2D1CE02D}"/>
                  </a:ext>
                </a:extLst>
              </p:cNvPr>
              <p:cNvSpPr txBox="1"/>
              <p:nvPr/>
            </p:nvSpPr>
            <p:spPr>
              <a:xfrm>
                <a:off x="1912514" y="3532363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𝐼𝑑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C59D65-91CF-1AA4-4A9C-488B2D1CE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514" y="3532363"/>
                <a:ext cx="4572000" cy="523220"/>
              </a:xfrm>
              <a:prstGeom prst="rect">
                <a:avLst/>
              </a:prstGeom>
              <a:blipFill>
                <a:blip r:embed="rId5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90168AC-82FD-B602-3775-DFDA176360DA}"/>
                  </a:ext>
                </a:extLst>
              </p:cNvPr>
              <p:cNvSpPr/>
              <p:nvPr/>
            </p:nvSpPr>
            <p:spPr>
              <a:xfrm>
                <a:off x="706126" y="4425206"/>
                <a:ext cx="73735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/>
                  <a:t>Lagrange’s Theorem</a:t>
                </a:r>
                <a:r>
                  <a:rPr lang="en-US" sz="2800" dirty="0"/>
                  <a:t>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𝑜𝑟𝑑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always divides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90168AC-82FD-B602-3775-DFDA176360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26" y="4425206"/>
                <a:ext cx="7373557" cy="523220"/>
              </a:xfrm>
              <a:prstGeom prst="rect">
                <a:avLst/>
              </a:prstGeom>
              <a:blipFill>
                <a:blip r:embed="rId6"/>
                <a:stretch>
                  <a:fillRect l="-1721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F4AEAFA-F63E-BDE5-4F8B-6493D2C632F3}"/>
                  </a:ext>
                </a:extLst>
              </p:cNvPr>
              <p:cNvSpPr/>
              <p:nvPr/>
            </p:nvSpPr>
            <p:spPr>
              <a:xfrm>
                <a:off x="683568" y="5236458"/>
                <a:ext cx="812294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A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generator</a:t>
                </a:r>
                <a:r>
                  <a:rPr lang="en-US" sz="2800" dirty="0"/>
                  <a:t> is an element of order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F4AEAFA-F63E-BDE5-4F8B-6493D2C632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236458"/>
                <a:ext cx="8122949" cy="523220"/>
              </a:xfrm>
              <a:prstGeom prst="rect">
                <a:avLst/>
              </a:prstGeom>
              <a:blipFill>
                <a:blip r:embed="rId7"/>
                <a:stretch>
                  <a:fillRect l="-1560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D155050B-780F-EE8D-EDE5-2E4141562267}"/>
              </a:ext>
            </a:extLst>
          </p:cNvPr>
          <p:cNvSpPr/>
          <p:nvPr/>
        </p:nvSpPr>
        <p:spPr>
          <a:xfrm>
            <a:off x="683568" y="5930116"/>
            <a:ext cx="8122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 </a:t>
            </a:r>
            <a:r>
              <a:rPr lang="en-US" sz="2800" b="1" dirty="0">
                <a:solidFill>
                  <a:srgbClr val="0000FF"/>
                </a:solidFill>
              </a:rPr>
              <a:t>cyclic group</a:t>
            </a:r>
            <a:r>
              <a:rPr lang="en-US" sz="2800" dirty="0"/>
              <a:t> is one that has a generator. </a:t>
            </a:r>
          </a:p>
        </p:txBody>
      </p:sp>
    </p:spTree>
    <p:extLst>
      <p:ext uri="{BB962C8B-B14F-4D97-AF65-F5344CB8AC3E}">
        <p14:creationId xmlns:p14="http://schemas.microsoft.com/office/powerpoint/2010/main" val="122704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2" y="332656"/>
                <a:ext cx="8712968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 Additive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ℤ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𝑵</m:t>
                        </m:r>
                      </m:sub>
                    </m:sSub>
                  </m:oMath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2656"/>
                <a:ext cx="8712968" cy="792088"/>
              </a:xfrm>
              <a:prstGeom prst="rect">
                <a:avLst/>
              </a:prstGeom>
              <a:blipFill>
                <a:blip r:embed="rId3"/>
                <a:stretch>
                  <a:fillRect t="-12698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6C3168F-5BB6-FF6C-E299-FA5BF63BF45F}"/>
                  </a:ext>
                </a:extLst>
              </p:cNvPr>
              <p:cNvSpPr/>
              <p:nvPr/>
            </p:nvSpPr>
            <p:spPr>
              <a:xfrm>
                <a:off x="611560" y="1412776"/>
                <a:ext cx="720549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800" dirty="0"/>
                  <a:t>: (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{0,1,…,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−1}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group operation: +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6C3168F-5BB6-FF6C-E299-FA5BF63BF4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12776"/>
                <a:ext cx="7205499" cy="523220"/>
              </a:xfrm>
              <a:prstGeom prst="rect">
                <a:avLst/>
              </a:prstGeom>
              <a:blipFill>
                <a:blip r:embed="rId4"/>
                <a:stretch>
                  <a:fillRect l="-528" t="-11905" r="-880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D0B33C7-1AE6-A216-FDE3-0263D6333B56}"/>
                  </a:ext>
                </a:extLst>
              </p:cNvPr>
              <p:cNvSpPr/>
              <p:nvPr/>
            </p:nvSpPr>
            <p:spPr>
              <a:xfrm>
                <a:off x="839706" y="2154960"/>
                <a:ext cx="209769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Order?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D0B33C7-1AE6-A216-FDE3-0263D6333B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06" y="2154960"/>
                <a:ext cx="2097690" cy="523220"/>
              </a:xfrm>
              <a:prstGeom prst="rect">
                <a:avLst/>
              </a:prstGeom>
              <a:blipFill>
                <a:blip r:embed="rId5"/>
                <a:stretch>
                  <a:fillRect l="-5422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24EC9A66-FDA8-64B8-7FE2-6302B251CCD7}"/>
              </a:ext>
            </a:extLst>
          </p:cNvPr>
          <p:cNvSpPr/>
          <p:nvPr/>
        </p:nvSpPr>
        <p:spPr>
          <a:xfrm>
            <a:off x="839704" y="2905780"/>
            <a:ext cx="8052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Generators? </a:t>
            </a:r>
          </a:p>
          <a:p>
            <a:pPr lvl="1"/>
            <a:r>
              <a:rPr lang="en-US" sz="2800" dirty="0"/>
              <a:t>Every x that is relatively prime to N is a generator.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289780-92C2-D353-4AC5-4CD4AF0A3C79}"/>
              </a:ext>
            </a:extLst>
          </p:cNvPr>
          <p:cNvSpPr/>
          <p:nvPr/>
        </p:nvSpPr>
        <p:spPr>
          <a:xfrm>
            <a:off x="2500805" y="2235641"/>
            <a:ext cx="873181" cy="379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5339EF-7C8C-DB21-5EEA-FD82B52BC5F9}"/>
              </a:ext>
            </a:extLst>
          </p:cNvPr>
          <p:cNvSpPr/>
          <p:nvPr/>
        </p:nvSpPr>
        <p:spPr>
          <a:xfrm>
            <a:off x="1259632" y="3409836"/>
            <a:ext cx="7416824" cy="379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7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2" y="332656"/>
                <a:ext cx="8712968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 Additive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ℤ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𝑵</m:t>
                        </m:r>
                      </m:sub>
                    </m:sSub>
                  </m:oMath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2656"/>
                <a:ext cx="8712968" cy="792088"/>
              </a:xfrm>
              <a:prstGeom prst="rect">
                <a:avLst/>
              </a:prstGeom>
              <a:blipFill>
                <a:blip r:embed="rId3"/>
                <a:stretch>
                  <a:fillRect t="-12698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6C3168F-5BB6-FF6C-E299-FA5BF63BF45F}"/>
                  </a:ext>
                </a:extLst>
              </p:cNvPr>
              <p:cNvSpPr/>
              <p:nvPr/>
            </p:nvSpPr>
            <p:spPr>
              <a:xfrm>
                <a:off x="611560" y="1412776"/>
                <a:ext cx="720549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800" dirty="0"/>
                  <a:t>: (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{0,1,…,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−1}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group operation: +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6C3168F-5BB6-FF6C-E299-FA5BF63BF4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12776"/>
                <a:ext cx="7205499" cy="523220"/>
              </a:xfrm>
              <a:prstGeom prst="rect">
                <a:avLst/>
              </a:prstGeom>
              <a:blipFill>
                <a:blip r:embed="rId4"/>
                <a:stretch>
                  <a:fillRect l="-528" t="-11905" r="-880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BFB836C-4334-D96B-B2C3-3DAC5DCEB62A}"/>
                  </a:ext>
                </a:extLst>
              </p:cNvPr>
              <p:cNvSpPr/>
              <p:nvPr/>
            </p:nvSpPr>
            <p:spPr>
              <a:xfrm>
                <a:off x="827585" y="2420888"/>
                <a:ext cx="806489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Computing the group operation is easy </a:t>
                </a:r>
              </a:p>
              <a:p>
                <a:r>
                  <a:rPr lang="en-US" sz="2800" dirty="0"/>
                  <a:t>				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 time).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BFB836C-4334-D96B-B2C3-3DAC5DCEB6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5" y="2420888"/>
                <a:ext cx="8064896" cy="954107"/>
              </a:xfrm>
              <a:prstGeom prst="rect">
                <a:avLst/>
              </a:prstGeom>
              <a:blipFill>
                <a:blip r:embed="rId5"/>
                <a:stretch>
                  <a:fillRect l="-1415"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C1DD32E-401B-C361-8C10-D2B8AD0B3CCF}"/>
              </a:ext>
            </a:extLst>
          </p:cNvPr>
          <p:cNvSpPr/>
          <p:nvPr/>
        </p:nvSpPr>
        <p:spPr>
          <a:xfrm>
            <a:off x="827584" y="3645490"/>
            <a:ext cx="4745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Computing inverses is easy.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6B9B6E-A718-1BE0-C0D7-CA8FD36B209B}"/>
              </a:ext>
            </a:extLst>
          </p:cNvPr>
          <p:cNvSpPr/>
          <p:nvPr/>
        </p:nvSpPr>
        <p:spPr>
          <a:xfrm>
            <a:off x="827584" y="4312726"/>
            <a:ext cx="8277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Iterated group operations (“exponentiation”) is easy.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E67E6A-E019-3112-BF87-5D90A932A328}"/>
                  </a:ext>
                </a:extLst>
              </p:cNvPr>
              <p:cNvSpPr/>
              <p:nvPr/>
            </p:nvSpPr>
            <p:spPr>
              <a:xfrm>
                <a:off x="1378692" y="5013642"/>
                <a:ext cx="75859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/>
                  <a:t>, compute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E67E6A-E019-3112-BF87-5D90A932A3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692" y="5013642"/>
                <a:ext cx="7585923" cy="523220"/>
              </a:xfrm>
              <a:prstGeom prst="rect">
                <a:avLst/>
              </a:prstGeom>
              <a:blipFill>
                <a:blip r:embed="rId6"/>
                <a:stretch>
                  <a:fillRect l="-1669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8FA5DB78-C39D-D113-7C37-1E105AC59B20}"/>
              </a:ext>
            </a:extLst>
          </p:cNvPr>
          <p:cNvSpPr/>
          <p:nvPr/>
        </p:nvSpPr>
        <p:spPr>
          <a:xfrm rot="5400000">
            <a:off x="7567476" y="4417948"/>
            <a:ext cx="205495" cy="230425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160911-9F1F-EBA7-72A4-E2E58CF78AD2}"/>
                  </a:ext>
                </a:extLst>
              </p:cNvPr>
              <p:cNvSpPr txBox="1"/>
              <p:nvPr/>
            </p:nvSpPr>
            <p:spPr>
              <a:xfrm>
                <a:off x="7172435" y="5570076"/>
                <a:ext cx="118574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sz="2400" dirty="0"/>
                  <a:t>times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160911-9F1F-EBA7-72A4-E2E58CF78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435" y="5570076"/>
                <a:ext cx="1185745" cy="523220"/>
              </a:xfrm>
              <a:prstGeom prst="rect">
                <a:avLst/>
              </a:prstGeom>
              <a:blipFill>
                <a:blip r:embed="rId7"/>
                <a:stretch>
                  <a:fillRect r="-3158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39997E20-2088-F153-36E1-E8CA493EF5F6}"/>
              </a:ext>
            </a:extLst>
          </p:cNvPr>
          <p:cNvSpPr/>
          <p:nvPr/>
        </p:nvSpPr>
        <p:spPr>
          <a:xfrm>
            <a:off x="7892178" y="4364100"/>
            <a:ext cx="1144318" cy="420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1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1" grpId="0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2" y="332656"/>
                <a:ext cx="8712968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 Additive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ℤ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𝑵</m:t>
                        </m:r>
                      </m:sub>
                    </m:sSub>
                  </m:oMath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2656"/>
                <a:ext cx="8712968" cy="792088"/>
              </a:xfrm>
              <a:prstGeom prst="rect">
                <a:avLst/>
              </a:prstGeom>
              <a:blipFill>
                <a:blip r:embed="rId3"/>
                <a:stretch>
                  <a:fillRect t="-12698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6C3168F-5BB6-FF6C-E299-FA5BF63BF45F}"/>
                  </a:ext>
                </a:extLst>
              </p:cNvPr>
              <p:cNvSpPr/>
              <p:nvPr/>
            </p:nvSpPr>
            <p:spPr>
              <a:xfrm>
                <a:off x="611560" y="1412776"/>
                <a:ext cx="72410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800" dirty="0"/>
                  <a:t>: (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{0,1,…,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−1}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group operation: +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6C3168F-5BB6-FF6C-E299-FA5BF63BF4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12776"/>
                <a:ext cx="7241021" cy="523220"/>
              </a:xfrm>
              <a:prstGeom prst="rect">
                <a:avLst/>
              </a:prstGeom>
              <a:blipFill>
                <a:blip r:embed="rId4"/>
                <a:stretch>
                  <a:fillRect l="-525" t="-11905" r="-350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BFB836C-4334-D96B-B2C3-3DAC5DCEB62A}"/>
              </a:ext>
            </a:extLst>
          </p:cNvPr>
          <p:cNvSpPr/>
          <p:nvPr/>
        </p:nvSpPr>
        <p:spPr>
          <a:xfrm>
            <a:off x="827584" y="2204864"/>
            <a:ext cx="823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Computing the group operation is easy (=poly time).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1DD32E-401B-C361-8C10-D2B8AD0B3CCF}"/>
              </a:ext>
            </a:extLst>
          </p:cNvPr>
          <p:cNvSpPr/>
          <p:nvPr/>
        </p:nvSpPr>
        <p:spPr>
          <a:xfrm>
            <a:off x="827584" y="2905780"/>
            <a:ext cx="4745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Computing inverses is easy.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6B9B6E-A718-1BE0-C0D7-CA8FD36B209B}"/>
              </a:ext>
            </a:extLst>
          </p:cNvPr>
          <p:cNvSpPr/>
          <p:nvPr/>
        </p:nvSpPr>
        <p:spPr>
          <a:xfrm>
            <a:off x="827584" y="3573016"/>
            <a:ext cx="3958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Exponentiation is easy.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7E1C96-E084-FFF5-2B9C-1013F8B7A40C}"/>
              </a:ext>
            </a:extLst>
          </p:cNvPr>
          <p:cNvSpPr/>
          <p:nvPr/>
        </p:nvSpPr>
        <p:spPr>
          <a:xfrm>
            <a:off x="827584" y="4240252"/>
            <a:ext cx="6328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discrete logarithm problem is easy.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3CB5AB0-FBCF-04BE-7874-59B891AE3E3A}"/>
                  </a:ext>
                </a:extLst>
              </p:cNvPr>
              <p:cNvSpPr/>
              <p:nvPr/>
            </p:nvSpPr>
            <p:spPr>
              <a:xfrm>
                <a:off x="1378692" y="4941168"/>
                <a:ext cx="7746351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/>
                  <a:t>find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3CB5AB0-FBCF-04BE-7874-59B891AE3E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692" y="4941168"/>
                <a:ext cx="7746351" cy="556434"/>
              </a:xfrm>
              <a:prstGeom prst="rect">
                <a:avLst/>
              </a:prstGeom>
              <a:blipFill>
                <a:blip r:embed="rId5"/>
                <a:stretch>
                  <a:fillRect l="-1637" t="-11364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5BA116-CDC3-7752-487A-EE55C3BB15E7}"/>
                  </a:ext>
                </a:extLst>
              </p:cNvPr>
              <p:cNvSpPr txBox="1"/>
              <p:nvPr/>
            </p:nvSpPr>
            <p:spPr>
              <a:xfrm>
                <a:off x="7172435" y="5497602"/>
                <a:ext cx="118574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sz="2400" dirty="0"/>
                  <a:t>times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5BA116-CDC3-7752-487A-EE55C3BB1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435" y="5497602"/>
                <a:ext cx="1185745" cy="523220"/>
              </a:xfrm>
              <a:prstGeom prst="rect">
                <a:avLst/>
              </a:prstGeom>
              <a:blipFill>
                <a:blip r:embed="rId6"/>
                <a:stretch>
                  <a:fillRect r="-3158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Brace 13">
            <a:extLst>
              <a:ext uri="{FF2B5EF4-FFF2-40B4-BE49-F238E27FC236}">
                <a16:creationId xmlns:a16="http://schemas.microsoft.com/office/drawing/2014/main" id="{13342A61-5C09-534C-1DC2-8E773EDA22AF}"/>
              </a:ext>
            </a:extLst>
          </p:cNvPr>
          <p:cNvSpPr/>
          <p:nvPr/>
        </p:nvSpPr>
        <p:spPr>
          <a:xfrm rot="5400000">
            <a:off x="7697526" y="4369848"/>
            <a:ext cx="205495" cy="230425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2B6F66-CE7E-F483-9E53-7F265587D4A9}"/>
              </a:ext>
            </a:extLst>
          </p:cNvPr>
          <p:cNvSpPr/>
          <p:nvPr/>
        </p:nvSpPr>
        <p:spPr>
          <a:xfrm>
            <a:off x="6266292" y="4354343"/>
            <a:ext cx="873181" cy="379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8900BF-A11A-6E4F-BC3C-C4C229706B17}"/>
                  </a:ext>
                </a:extLst>
              </p:cNvPr>
              <p:cNvSpPr txBox="1"/>
              <p:nvPr/>
            </p:nvSpPr>
            <p:spPr>
              <a:xfrm>
                <a:off x="5148064" y="5561163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8900BF-A11A-6E4F-BC3C-C4C229706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561163"/>
                <a:ext cx="4572000" cy="523220"/>
              </a:xfrm>
              <a:prstGeom prst="rect">
                <a:avLst/>
              </a:prstGeom>
              <a:blipFill>
                <a:blip r:embed="rId7"/>
                <a:stretch>
                  <a:fillRect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65182EA-B172-8801-6098-2D19A11158C7}"/>
                  </a:ext>
                </a:extLst>
              </p:cNvPr>
              <p:cNvSpPr/>
              <p:nvPr/>
            </p:nvSpPr>
            <p:spPr>
              <a:xfrm>
                <a:off x="1397649" y="6106962"/>
                <a:ext cx="76339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/>
                  <a:t>Extended Euclidean algorithm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65182EA-B172-8801-6098-2D19A11158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649" y="6106962"/>
                <a:ext cx="7633949" cy="523220"/>
              </a:xfrm>
              <a:prstGeom prst="rect">
                <a:avLst/>
              </a:prstGeom>
              <a:blipFill>
                <a:blip r:embed="rId8"/>
                <a:stretch>
                  <a:fillRect l="-1658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A6ABD041-796A-5DE6-FADC-CF33D1E6C5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07" y="147216"/>
            <a:ext cx="977528" cy="9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7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Secret-Key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4" name="Rectangle 63">
            <a:extLst>
              <a:ext uri="{FF2B5EF4-FFF2-40B4-BE49-F238E27FC236}">
                <a16:creationId xmlns:a16="http://schemas.microsoft.com/office/drawing/2014/main" id="{0CCA96FD-8B12-6040-9BE5-A8065C45EAF9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1628800"/>
            <a:ext cx="8169787" cy="12241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The Key Agreement Problem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:</a:t>
            </a:r>
          </a:p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How did Alice and Bob get the same </a:t>
            </a:r>
            <a:r>
              <a:rPr lang="en-US" sz="2800" dirty="0" err="1"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to begin with?!</a:t>
            </a:r>
          </a:p>
        </p:txBody>
      </p:sp>
      <p:sp>
        <p:nvSpPr>
          <p:cNvPr id="13" name="Rectangle 63">
            <a:extLst>
              <a:ext uri="{FF2B5EF4-FFF2-40B4-BE49-F238E27FC236}">
                <a16:creationId xmlns:a16="http://schemas.microsoft.com/office/drawing/2014/main" id="{CB3065F1-3728-774F-A7AA-77ABDFE9B0C3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2924944"/>
            <a:ext cx="8169787" cy="12241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Physical Exchange of Keys is Clunky and Impractical:</a:t>
            </a:r>
            <a:endParaRPr lang="en-US" sz="2800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5" name="Rectangle 63">
            <a:extLst>
              <a:ext uri="{FF2B5EF4-FFF2-40B4-BE49-F238E27FC236}">
                <a16:creationId xmlns:a16="http://schemas.microsoft.com/office/drawing/2014/main" id="{FF686D56-F46D-0F45-B361-5289428608D5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3929050"/>
            <a:ext cx="8169787" cy="6120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What if Alice and Bob have never met in person?</a:t>
            </a: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6C16C96A-F7AA-E747-B55E-A6E0357A099A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4649130"/>
            <a:ext cx="8169787" cy="6120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Even so, what if they need to refresh their keys?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63">
                <a:extLst>
                  <a:ext uri="{FF2B5EF4-FFF2-40B4-BE49-F238E27FC236}">
                    <a16:creationId xmlns:a16="http://schemas.microsoft.com/office/drawing/2014/main" id="{9A0C7269-53EB-CA42-A8AA-4644AA7D9B9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7584" y="5396594"/>
                <a:ext cx="8169787" cy="101673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Too expensive and cumbersome: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Each user will need to store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𝑁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keys, too expensive!</a:t>
                </a:r>
              </a:p>
            </p:txBody>
          </p:sp>
        </mc:Choice>
        <mc:Fallback xmlns="">
          <p:sp>
            <p:nvSpPr>
              <p:cNvPr id="18" name="Rectangle 63">
                <a:extLst>
                  <a:ext uri="{FF2B5EF4-FFF2-40B4-BE49-F238E27FC236}">
                    <a16:creationId xmlns:a16="http://schemas.microsoft.com/office/drawing/2014/main" id="{9A0C7269-53EB-CA42-A8AA-4644AA7D9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396594"/>
                <a:ext cx="8169787" cy="1016732"/>
              </a:xfrm>
              <a:prstGeom prst="rect">
                <a:avLst/>
              </a:prstGeom>
              <a:blipFill>
                <a:blip r:embed="rId3"/>
                <a:stretch>
                  <a:fillRect l="-1242" t="-2469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20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2" y="332656"/>
                <a:ext cx="8712968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 Multiplicative Group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ℤ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𝒑</m:t>
                        </m:r>
                      </m:sub>
                      <m:sup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bSup>
                  </m:oMath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2656"/>
                <a:ext cx="8712968" cy="792088"/>
              </a:xfrm>
              <a:prstGeom prst="rect">
                <a:avLst/>
              </a:prstGeom>
              <a:blipFill>
                <a:blip r:embed="rId3"/>
                <a:stretch>
                  <a:fillRect t="-12698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6C3168F-5BB6-FF6C-E299-FA5BF63BF45F}"/>
                  </a:ext>
                </a:extLst>
              </p:cNvPr>
              <p:cNvSpPr/>
              <p:nvPr/>
            </p:nvSpPr>
            <p:spPr>
              <a:xfrm>
                <a:off x="611560" y="1412776"/>
                <a:ext cx="8041304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: (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{1,…,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−1}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group operation: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): </a:t>
                </a:r>
                <a:r>
                  <a:rPr lang="en-US" sz="2800" b="1" dirty="0"/>
                  <a:t>p prime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6C3168F-5BB6-FF6C-E299-FA5BF63BF4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12776"/>
                <a:ext cx="8041304" cy="556434"/>
              </a:xfrm>
              <a:prstGeom prst="rect">
                <a:avLst/>
              </a:prstGeom>
              <a:blipFill>
                <a:blip r:embed="rId4"/>
                <a:stretch>
                  <a:fillRect l="-473" t="-8889" r="-631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C08A16E-8D56-B19F-342B-74A9DFFE115D}"/>
                  </a:ext>
                </a:extLst>
              </p:cNvPr>
              <p:cNvSpPr/>
              <p:nvPr/>
            </p:nvSpPr>
            <p:spPr>
              <a:xfrm>
                <a:off x="683568" y="2204864"/>
                <a:ext cx="55029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Order the group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C08A16E-8D56-B19F-342B-74A9DFFE11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204864"/>
                <a:ext cx="5502981" cy="523220"/>
              </a:xfrm>
              <a:prstGeom prst="rect">
                <a:avLst/>
              </a:prstGeom>
              <a:blipFill>
                <a:blip r:embed="rId5"/>
                <a:stretch>
                  <a:fillRect l="-1839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5162EA0-5BF8-2400-5F94-A71F78C8DC9B}"/>
                  </a:ext>
                </a:extLst>
              </p:cNvPr>
              <p:cNvSpPr/>
              <p:nvPr/>
            </p:nvSpPr>
            <p:spPr>
              <a:xfrm>
                <a:off x="1187624" y="2895327"/>
                <a:ext cx="79783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(Euler’s totient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gcd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5162EA0-5BF8-2400-5F94-A71F78C8DC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895327"/>
                <a:ext cx="7978338" cy="461665"/>
              </a:xfrm>
              <a:prstGeom prst="rect">
                <a:avLst/>
              </a:prstGeom>
              <a:blipFill>
                <a:blip r:embed="rId6"/>
                <a:stretch>
                  <a:fillRect l="-1272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6CDFA86-E5AA-6A1C-26F9-B24AE35EE82B}"/>
                  </a:ext>
                </a:extLst>
              </p:cNvPr>
              <p:cNvSpPr/>
              <p:nvPr/>
            </p:nvSpPr>
            <p:spPr>
              <a:xfrm>
                <a:off x="683568" y="3645024"/>
                <a:ext cx="4189673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If p is prime,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 is cyclic.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6CDFA86-E5AA-6A1C-26F9-B24AE35EE8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645024"/>
                <a:ext cx="4189673" cy="556434"/>
              </a:xfrm>
              <a:prstGeom prst="rect">
                <a:avLst/>
              </a:prstGeom>
              <a:blipFill>
                <a:blip r:embed="rId7"/>
                <a:stretch>
                  <a:fillRect l="-2417" t="-11364" r="-211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806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2" y="332656"/>
                <a:ext cx="8712968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 Multiplicative Group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ℤ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𝒑</m:t>
                        </m:r>
                      </m:sub>
                      <m:sup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bSup>
                  </m:oMath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2656"/>
                <a:ext cx="8712968" cy="792088"/>
              </a:xfrm>
              <a:prstGeom prst="rect">
                <a:avLst/>
              </a:prstGeom>
              <a:blipFill>
                <a:blip r:embed="rId3"/>
                <a:stretch>
                  <a:fillRect t="-12698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6C3168F-5BB6-FF6C-E299-FA5BF63BF45F}"/>
                  </a:ext>
                </a:extLst>
              </p:cNvPr>
              <p:cNvSpPr/>
              <p:nvPr/>
            </p:nvSpPr>
            <p:spPr>
              <a:xfrm>
                <a:off x="611560" y="1412776"/>
                <a:ext cx="6707605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: (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{1,…,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−1}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group operation: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6C3168F-5BB6-FF6C-E299-FA5BF63BF4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12776"/>
                <a:ext cx="6707605" cy="556434"/>
              </a:xfrm>
              <a:prstGeom prst="rect">
                <a:avLst/>
              </a:prstGeom>
              <a:blipFill>
                <a:blip r:embed="rId4"/>
                <a:stretch>
                  <a:fillRect l="-567" t="-8889" r="-945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F9B3ED6E-CF19-665F-5C6F-C76D423C0AD4}"/>
              </a:ext>
            </a:extLst>
          </p:cNvPr>
          <p:cNvSpPr/>
          <p:nvPr/>
        </p:nvSpPr>
        <p:spPr>
          <a:xfrm>
            <a:off x="827584" y="2204864"/>
            <a:ext cx="6493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Computing the group operation is easy.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85CD2C-AD3E-E1CF-7179-E2388E2A04A9}"/>
              </a:ext>
            </a:extLst>
          </p:cNvPr>
          <p:cNvSpPr/>
          <p:nvPr/>
        </p:nvSpPr>
        <p:spPr>
          <a:xfrm>
            <a:off x="827584" y="2905780"/>
            <a:ext cx="7135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Computing inverses is easy: Extended Euclid.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807167-B657-9017-4694-B0B49F9B389E}"/>
              </a:ext>
            </a:extLst>
          </p:cNvPr>
          <p:cNvSpPr/>
          <p:nvPr/>
        </p:nvSpPr>
        <p:spPr>
          <a:xfrm>
            <a:off x="4572000" y="2977788"/>
            <a:ext cx="3391576" cy="379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43B7480-2120-FA99-30A9-7852183541C2}"/>
                  </a:ext>
                </a:extLst>
              </p:cNvPr>
              <p:cNvSpPr/>
              <p:nvPr/>
            </p:nvSpPr>
            <p:spPr>
              <a:xfrm>
                <a:off x="827583" y="3573016"/>
                <a:ext cx="8123003" cy="1418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Exponentiation (given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/>
                  <a:t>,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/>
                  <a:t> mod p) is easy:</a:t>
                </a:r>
                <a:r>
                  <a:rPr lang="en-US" sz="2800" b="1" dirty="0"/>
                  <a:t> Repeated Squaring Algorithm.</a:t>
                </a: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43B7480-2120-FA99-30A9-785218354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3" y="3573016"/>
                <a:ext cx="8123003" cy="1418209"/>
              </a:xfrm>
              <a:prstGeom prst="rect">
                <a:avLst/>
              </a:prstGeom>
              <a:blipFill>
                <a:blip r:embed="rId5"/>
                <a:stretch>
                  <a:fillRect l="-1406" t="-3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05584EF0-A052-21A5-1FD2-7E2E1D09AA5D}"/>
              </a:ext>
            </a:extLst>
          </p:cNvPr>
          <p:cNvSpPr/>
          <p:nvPr/>
        </p:nvSpPr>
        <p:spPr>
          <a:xfrm>
            <a:off x="2915816" y="4149080"/>
            <a:ext cx="5760640" cy="379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90D3E2F-15A6-31E1-E3B8-FEABFC7C5E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6" t="25850" r="17234" b="25850"/>
          <a:stretch/>
        </p:blipFill>
        <p:spPr>
          <a:xfrm>
            <a:off x="7915929" y="135796"/>
            <a:ext cx="1034658" cy="98894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0F06167-28DE-56DF-7C5B-0EE7C88CF362}"/>
              </a:ext>
            </a:extLst>
          </p:cNvPr>
          <p:cNvSpPr/>
          <p:nvPr/>
        </p:nvSpPr>
        <p:spPr>
          <a:xfrm>
            <a:off x="1234008" y="4549565"/>
            <a:ext cx="3312368" cy="379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E4D11CB-E87A-B770-995F-BA8FC99F3A1A}"/>
                  </a:ext>
                </a:extLst>
              </p:cNvPr>
              <p:cNvSpPr/>
              <p:nvPr/>
            </p:nvSpPr>
            <p:spPr>
              <a:xfrm>
                <a:off x="802848" y="5157192"/>
                <a:ext cx="8089632" cy="1451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 discrete logarithm problem given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, find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/>
                  <a:t> s</a:t>
                </a:r>
                <a:r>
                  <a:rPr lang="en-US" sz="2800" dirty="0" err="1"/>
                  <a:t>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/>
                  <a:t> mod p) is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hard</a:t>
                </a:r>
                <a:r>
                  <a:rPr lang="en-US" sz="2800" dirty="0"/>
                  <a:t>, to the best of our knowledge!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E4D11CB-E87A-B770-995F-BA8FC99F3A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48" y="5157192"/>
                <a:ext cx="8089632" cy="1451423"/>
              </a:xfrm>
              <a:prstGeom prst="rect">
                <a:avLst/>
              </a:prstGeom>
              <a:blipFill>
                <a:blip r:embed="rId7"/>
                <a:stretch>
                  <a:fillRect l="-1411" t="-4348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FC4DA834-D01E-C7CF-CD5F-DA0C6F3519B6}"/>
              </a:ext>
            </a:extLst>
          </p:cNvPr>
          <p:cNvSpPr/>
          <p:nvPr/>
        </p:nvSpPr>
        <p:spPr>
          <a:xfrm>
            <a:off x="6516215" y="5661248"/>
            <a:ext cx="2519983" cy="379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153CE0-550B-82B9-8CF0-7F6F208F6193}"/>
              </a:ext>
            </a:extLst>
          </p:cNvPr>
          <p:cNvSpPr/>
          <p:nvPr/>
        </p:nvSpPr>
        <p:spPr>
          <a:xfrm>
            <a:off x="1234008" y="6181445"/>
            <a:ext cx="3582896" cy="379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1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6" grpId="0" animBg="1"/>
      <p:bldP spid="25" grpId="0" animBg="1"/>
      <p:bldP spid="27" grpId="0" animBg="1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467544" y="404664"/>
            <a:ext cx="811585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Diffie-Hellman Key Exchange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C2C7034-66F7-AE4A-9623-BA457E05B7A0}"/>
                  </a:ext>
                </a:extLst>
              </p:cNvPr>
              <p:cNvSpPr/>
              <p:nvPr/>
            </p:nvSpPr>
            <p:spPr>
              <a:xfrm>
                <a:off x="5775955" y="1484784"/>
                <a:ext cx="16183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C2C7034-66F7-AE4A-9623-BA457E05B7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955" y="1484784"/>
                <a:ext cx="1618328" cy="523220"/>
              </a:xfrm>
              <a:prstGeom prst="rect">
                <a:avLst/>
              </a:prstGeom>
              <a:blipFill>
                <a:blip r:embed="rId3"/>
                <a:stretch>
                  <a:fillRect l="-1563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9E7F7F2-730B-B74B-98D2-4243D95123DA}"/>
                  </a:ext>
                </a:extLst>
              </p:cNvPr>
              <p:cNvSpPr/>
              <p:nvPr/>
            </p:nvSpPr>
            <p:spPr>
              <a:xfrm>
                <a:off x="7432139" y="1484784"/>
                <a:ext cx="11723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9E7F7F2-730B-B74B-98D2-4243D9512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139" y="1484784"/>
                <a:ext cx="1172309" cy="523220"/>
              </a:xfrm>
              <a:prstGeom prst="rect">
                <a:avLst/>
              </a:prstGeom>
              <a:blipFill>
                <a:blip r:embed="rId4"/>
                <a:stretch>
                  <a:fillRect l="-212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6BAC5842-9158-F544-B7CC-BD962A5A3092}"/>
              </a:ext>
            </a:extLst>
          </p:cNvPr>
          <p:cNvSpPr/>
          <p:nvPr/>
        </p:nvSpPr>
        <p:spPr>
          <a:xfrm>
            <a:off x="897695" y="1484784"/>
            <a:ext cx="4818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/>
              <a:t>Commutativity in the exponent</a:t>
            </a:r>
            <a:r>
              <a:rPr lang="en-US" sz="28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E56404F-24E5-824E-9303-92F4DF9FEFC3}"/>
                  </a:ext>
                </a:extLst>
              </p:cNvPr>
              <p:cNvSpPr/>
              <p:nvPr/>
            </p:nvSpPr>
            <p:spPr>
              <a:xfrm>
                <a:off x="897695" y="2852936"/>
                <a:ext cx="799478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So, you can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given either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,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E56404F-24E5-824E-9303-92F4DF9FEF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95" y="2852936"/>
                <a:ext cx="7994786" cy="954107"/>
              </a:xfrm>
              <a:prstGeom prst="rect">
                <a:avLst/>
              </a:prstGeom>
              <a:blipFill>
                <a:blip r:embed="rId5"/>
                <a:stretch>
                  <a:fillRect l="-1587" t="-657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3507E50-42C9-6843-9E44-8A37AD9E5D0D}"/>
                  </a:ext>
                </a:extLst>
              </p:cNvPr>
              <p:cNvSpPr/>
              <p:nvPr/>
            </p:nvSpPr>
            <p:spPr>
              <a:xfrm>
                <a:off x="899592" y="4586302"/>
                <a:ext cx="799478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Hard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</m:oMath>
                </a14:m>
                <a:r>
                  <a:rPr lang="en-US" sz="2800" dirty="0"/>
                  <a:t> given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3507E50-42C9-6843-9E44-8A37AD9E5D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586302"/>
                <a:ext cx="7994786" cy="523220"/>
              </a:xfrm>
              <a:prstGeom prst="rect">
                <a:avLst/>
              </a:prstGeom>
              <a:blipFill>
                <a:blip r:embed="rId6"/>
                <a:stretch>
                  <a:fillRect l="-1587"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CC9124E5-25EC-9049-BEF9-D6292B127CF4}"/>
              </a:ext>
            </a:extLst>
          </p:cNvPr>
          <p:cNvSpPr/>
          <p:nvPr/>
        </p:nvSpPr>
        <p:spPr>
          <a:xfrm>
            <a:off x="862707" y="4095075"/>
            <a:ext cx="5581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/>
              <a:t>Diffie-Hellman Assumption (DHA)</a:t>
            </a:r>
            <a:r>
              <a:rPr lang="en-US" sz="28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96C1BBC-C14B-8A42-9A15-E0BB74D6F259}"/>
                  </a:ext>
                </a:extLst>
              </p:cNvPr>
              <p:cNvSpPr/>
              <p:nvPr/>
            </p:nvSpPr>
            <p:spPr>
              <a:xfrm>
                <a:off x="2452758" y="2042682"/>
                <a:ext cx="613063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(where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is an element of some group)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96C1BBC-C14B-8A42-9A15-E0BB74D6F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758" y="2042682"/>
                <a:ext cx="6130639" cy="523220"/>
              </a:xfrm>
              <a:prstGeom prst="rect">
                <a:avLst/>
              </a:prstGeom>
              <a:blipFill>
                <a:blip r:embed="rId7"/>
                <a:stretch>
                  <a:fillRect l="-2066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78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467544" y="404664"/>
            <a:ext cx="811585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Diffie-Hellman Key Exchange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3507E50-42C9-6843-9E44-8A37AD9E5D0D}"/>
                  </a:ext>
                </a:extLst>
              </p:cNvPr>
              <p:cNvSpPr/>
              <p:nvPr/>
            </p:nvSpPr>
            <p:spPr>
              <a:xfrm>
                <a:off x="899592" y="2172871"/>
                <a:ext cx="799478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Hard to compute it given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3507E50-42C9-6843-9E44-8A37AD9E5D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172871"/>
                <a:ext cx="7994786" cy="523220"/>
              </a:xfrm>
              <a:prstGeom prst="rect">
                <a:avLst/>
              </a:prstGeom>
              <a:blipFill>
                <a:blip r:embed="rId3"/>
                <a:stretch>
                  <a:fillRect l="-1587"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CC9124E5-25EC-9049-BEF9-D6292B127CF4}"/>
              </a:ext>
            </a:extLst>
          </p:cNvPr>
          <p:cNvSpPr/>
          <p:nvPr/>
        </p:nvSpPr>
        <p:spPr>
          <a:xfrm>
            <a:off x="862707" y="1681644"/>
            <a:ext cx="5581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/>
              <a:t>Diffie-Hellman Assumption (DHA)</a:t>
            </a:r>
            <a:r>
              <a:rPr lang="en-US" sz="2800" dirty="0"/>
              <a:t>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2AB287-ED32-F14E-8A7A-95D7F5333CB9}"/>
              </a:ext>
            </a:extLst>
          </p:cNvPr>
          <p:cNvSpPr/>
          <p:nvPr/>
        </p:nvSpPr>
        <p:spPr>
          <a:xfrm>
            <a:off x="897695" y="3193812"/>
            <a:ext cx="853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We know that if discrete log is easy, DHA is false.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3CFAC5F-F159-3C4F-AB58-46C769B0D39B}"/>
              </a:ext>
            </a:extLst>
          </p:cNvPr>
          <p:cNvSpPr/>
          <p:nvPr/>
        </p:nvSpPr>
        <p:spPr>
          <a:xfrm>
            <a:off x="922012" y="4293096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Major Open Problem:  </a:t>
            </a:r>
            <a:br>
              <a:rPr lang="en-US" sz="2800" b="1" dirty="0">
                <a:solidFill>
                  <a:srgbClr val="0000FF"/>
                </a:solidFill>
              </a:rPr>
            </a:br>
            <a:r>
              <a:rPr lang="en-US" sz="2800" b="1" dirty="0">
                <a:solidFill>
                  <a:srgbClr val="0000FF"/>
                </a:solidFill>
              </a:rPr>
              <a:t>	Are discrete log and DHA equivalent?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7C722B-0B03-83FD-C90C-CEEBA4184E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319128"/>
            <a:ext cx="1726704" cy="11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1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467544" y="404664"/>
            <a:ext cx="811585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Diffie-Hellman Key Exchange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858B127F-8A3C-DE4E-9E24-1A2CE1733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8" y="2456793"/>
            <a:ext cx="1647972" cy="164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94F782E-EBE0-0941-9F58-1D3E09F17312}"/>
              </a:ext>
            </a:extLst>
          </p:cNvPr>
          <p:cNvCxnSpPr/>
          <p:nvPr/>
        </p:nvCxnSpPr>
        <p:spPr>
          <a:xfrm>
            <a:off x="2396807" y="2823816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6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F7802316-9A2F-1B43-8A06-7679D9BE3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58" y="2464614"/>
            <a:ext cx="1016248" cy="165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F990E1C-605B-C54A-9C11-E66D6520A85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9512" y="4372282"/>
                <a:ext cx="3240360" cy="9913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a random number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/>
                    </m:sSubSup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F990E1C-605B-C54A-9C11-E66D6520A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372282"/>
                <a:ext cx="3240360" cy="991318"/>
              </a:xfrm>
              <a:prstGeom prst="rect">
                <a:avLst/>
              </a:prstGeom>
              <a:blipFill>
                <a:blip r:embed="rId5"/>
                <a:stretch>
                  <a:fillRect l="-3516" t="-7595" b="-15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C2C7034-66F7-AE4A-9623-BA457E05B7A0}"/>
                  </a:ext>
                </a:extLst>
              </p:cNvPr>
              <p:cNvSpPr/>
              <p:nvPr/>
            </p:nvSpPr>
            <p:spPr>
              <a:xfrm>
                <a:off x="3416678" y="2178868"/>
                <a:ext cx="172739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C2C7034-66F7-AE4A-9623-BA457E05B7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678" y="2178868"/>
                <a:ext cx="1727396" cy="523220"/>
              </a:xfrm>
              <a:prstGeom prst="rect">
                <a:avLst/>
              </a:prstGeom>
              <a:blipFill>
                <a:blip r:embed="rId6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3E2645-FA12-5546-AF52-A563880DDE02}"/>
              </a:ext>
            </a:extLst>
          </p:cNvPr>
          <p:cNvCxnSpPr/>
          <p:nvPr/>
        </p:nvCxnSpPr>
        <p:spPr>
          <a:xfrm>
            <a:off x="2411760" y="4093866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triangle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5E1671-FAF0-284E-B04B-440E09D846D8}"/>
                  </a:ext>
                </a:extLst>
              </p:cNvPr>
              <p:cNvSpPr/>
              <p:nvPr/>
            </p:nvSpPr>
            <p:spPr>
              <a:xfrm>
                <a:off x="3021725" y="1204871"/>
                <a:ext cx="4200574" cy="513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:r>
                  <a:rPr lang="en-US" sz="2400" dirty="0"/>
                  <a:t>Generator of our group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5E1671-FAF0-284E-B04B-440E09D846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725" y="1204871"/>
                <a:ext cx="4200574" cy="513282"/>
              </a:xfrm>
              <a:prstGeom prst="rect">
                <a:avLst/>
              </a:prstGeom>
              <a:blipFill>
                <a:blip r:embed="rId7"/>
                <a:stretch>
                  <a:fillRect l="-602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32D69BF5-539F-AE46-A75A-8E8C1C9C6FE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72200" y="4372282"/>
                <a:ext cx="3240360" cy="9913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a random number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/>
                    </m:sSubSup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32D69BF5-539F-AE46-A75A-8E8C1C9C6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372282"/>
                <a:ext cx="3240360" cy="991318"/>
              </a:xfrm>
              <a:prstGeom prst="rect">
                <a:avLst/>
              </a:prstGeom>
              <a:blipFill>
                <a:blip r:embed="rId8"/>
                <a:stretch>
                  <a:fillRect l="-3906" t="-7595" b="-15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9E7F7F2-730B-B74B-98D2-4243D95123DA}"/>
                  </a:ext>
                </a:extLst>
              </p:cNvPr>
              <p:cNvSpPr/>
              <p:nvPr/>
            </p:nvSpPr>
            <p:spPr>
              <a:xfrm>
                <a:off x="3444981" y="3352001"/>
                <a:ext cx="17379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9E7F7F2-730B-B74B-98D2-4243D9512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981" y="3352001"/>
                <a:ext cx="1737975" cy="523220"/>
              </a:xfrm>
              <a:prstGeom prst="rect">
                <a:avLst/>
              </a:prstGeom>
              <a:blipFill>
                <a:blip r:embed="rId9"/>
                <a:stretch>
                  <a:fillRect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942BBAD-6C04-9642-8266-B2607D998565}"/>
                  </a:ext>
                </a:extLst>
              </p:cNvPr>
              <p:cNvSpPr/>
              <p:nvPr/>
            </p:nvSpPr>
            <p:spPr>
              <a:xfrm>
                <a:off x="179512" y="5677120"/>
                <a:ext cx="40068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Shared key K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942BBAD-6C04-9642-8266-B2607D998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677120"/>
                <a:ext cx="4006866" cy="523220"/>
              </a:xfrm>
              <a:prstGeom prst="rect">
                <a:avLst/>
              </a:prstGeom>
              <a:blipFill>
                <a:blip r:embed="rId10"/>
                <a:stretch>
                  <a:fillRect l="-2839" t="-952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5B0C598-7DBC-8F4E-90F8-80E1193F0A3C}"/>
                  </a:ext>
                </a:extLst>
              </p:cNvPr>
              <p:cNvSpPr/>
              <p:nvPr/>
            </p:nvSpPr>
            <p:spPr>
              <a:xfrm>
                <a:off x="1799692" y="6252250"/>
                <a:ext cx="24013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5B0C598-7DBC-8F4E-90F8-80E1193F0A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692" y="6252250"/>
                <a:ext cx="2401363" cy="523220"/>
              </a:xfrm>
              <a:prstGeom prst="rect">
                <a:avLst/>
              </a:prstGeom>
              <a:blipFill>
                <a:blip r:embed="rId11"/>
                <a:stretch>
                  <a:fillRect l="-5263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629B584-82F9-A244-B1F6-2C733AF03BFE}"/>
                  </a:ext>
                </a:extLst>
              </p:cNvPr>
              <p:cNvSpPr/>
              <p:nvPr/>
            </p:nvSpPr>
            <p:spPr>
              <a:xfrm>
                <a:off x="4932040" y="5677120"/>
                <a:ext cx="40068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Shared key K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629B584-82F9-A244-B1F6-2C733AF03B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677120"/>
                <a:ext cx="4006866" cy="523220"/>
              </a:xfrm>
              <a:prstGeom prst="rect">
                <a:avLst/>
              </a:prstGeom>
              <a:blipFill>
                <a:blip r:embed="rId12"/>
                <a:stretch>
                  <a:fillRect l="-2839" t="-952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5B1B88A-7024-4442-8C4D-C57DCC4D75CE}"/>
                  </a:ext>
                </a:extLst>
              </p:cNvPr>
              <p:cNvSpPr/>
              <p:nvPr/>
            </p:nvSpPr>
            <p:spPr>
              <a:xfrm>
                <a:off x="6752702" y="6252250"/>
                <a:ext cx="24013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0" dirty="0">
                    <a:solidFill>
                      <a:srgbClr val="0000FF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5B1B88A-7024-4442-8C4D-C57DCC4D7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702" y="6252250"/>
                <a:ext cx="2401363" cy="523220"/>
              </a:xfrm>
              <a:prstGeom prst="rect">
                <a:avLst/>
              </a:prstGeom>
              <a:blipFill>
                <a:blip r:embed="rId13"/>
                <a:stretch>
                  <a:fillRect l="-5263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250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467544" y="404664"/>
            <a:ext cx="811585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Diffie-Hellman/El Gamal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4379F58-564F-CD4C-90D4-78B43AF58274}"/>
                  </a:ext>
                </a:extLst>
              </p:cNvPr>
              <p:cNvSpPr/>
              <p:nvPr/>
            </p:nvSpPr>
            <p:spPr>
              <a:xfrm>
                <a:off x="611560" y="1476073"/>
                <a:ext cx="8352928" cy="1908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𝐺𝑒𝑛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800" dirty="0"/>
                  <a:t>Generate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-bit prime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and a generator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. Choose </a:t>
                </a:r>
                <a:r>
                  <a:rPr lang="en-US" sz="2800" dirty="0">
                    <a:ea typeface="American Typewriter" charset="0"/>
                    <a:cs typeface="American Typewriter" charset="0"/>
                  </a:rPr>
                  <a:t>a random number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/>
                    </m:sSubSup>
                  </m:oMath>
                </a14:m>
                <a:br>
                  <a:rPr lang="en-US" sz="2800" dirty="0"/>
                </a:br>
                <a:br>
                  <a:rPr lang="en-US" sz="2800" dirty="0"/>
                </a:b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/>
                  <a:t>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4379F58-564F-CD4C-90D4-78B43AF582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76073"/>
                <a:ext cx="8352928" cy="1908536"/>
              </a:xfrm>
              <a:prstGeom prst="rect">
                <a:avLst/>
              </a:prstGeom>
              <a:blipFill>
                <a:blip r:embed="rId3"/>
                <a:stretch>
                  <a:fillRect l="-1368" t="-3289" r="-1216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16E5B7C-A7BB-3145-99EC-6E17E5251EF6}"/>
                  </a:ext>
                </a:extLst>
              </p:cNvPr>
              <p:cNvSpPr/>
              <p:nvPr/>
            </p:nvSpPr>
            <p:spPr>
              <a:xfrm>
                <a:off x="600201" y="3717032"/>
                <a:ext cx="8724327" cy="1079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dirty="0"/>
                  <a:t> where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: Generate random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/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output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16E5B7C-A7BB-3145-99EC-6E17E5251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01" y="3717032"/>
                <a:ext cx="8724327" cy="1079976"/>
              </a:xfrm>
              <a:prstGeom prst="rect">
                <a:avLst/>
              </a:prstGeom>
              <a:blipFill>
                <a:blip r:embed="rId4"/>
                <a:stretch>
                  <a:fillRect l="-1163" t="-4651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4AE1291-9FF6-6B48-8ACA-6DF155165504}"/>
                  </a:ext>
                </a:extLst>
              </p:cNvPr>
              <p:cNvSpPr/>
              <p:nvPr/>
            </p:nvSpPr>
            <p:spPr>
              <a:xfrm>
                <a:off x="611560" y="5161424"/>
                <a:ext cx="797183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𝐷𝑒𝑐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800" dirty="0"/>
                  <a:t>: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</m:oMath>
                </a14:m>
                <a:r>
                  <a:rPr lang="en-US" sz="2800" dirty="0"/>
                  <a:t>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and divide the second component to retrieve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4AE1291-9FF6-6B48-8ACA-6DF1551655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161424"/>
                <a:ext cx="7971837" cy="954107"/>
              </a:xfrm>
              <a:prstGeom prst="rect">
                <a:avLst/>
              </a:prstGeom>
              <a:blipFill>
                <a:blip r:embed="rId5"/>
                <a:stretch>
                  <a:fillRect l="-1433" t="-5195" r="-1592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3">
            <a:extLst>
              <a:ext uri="{FF2B5EF4-FFF2-40B4-BE49-F238E27FC236}">
                <a16:creationId xmlns:a16="http://schemas.microsoft.com/office/drawing/2014/main" id="{9C23CCA1-CFDF-D744-A700-18408AFF744F}"/>
              </a:ext>
            </a:extLst>
          </p:cNvPr>
          <p:cNvSpPr txBox="1">
            <a:spLocks noChangeArrowheads="1"/>
          </p:cNvSpPr>
          <p:nvPr/>
        </p:nvSpPr>
        <p:spPr>
          <a:xfrm>
            <a:off x="6061085" y="5845449"/>
            <a:ext cx="3240360" cy="9913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Is this Secure?</a:t>
            </a:r>
          </a:p>
        </p:txBody>
      </p:sp>
      <p:sp>
        <p:nvSpPr>
          <p:cNvPr id="2" name="Rectangle 63">
            <a:extLst>
              <a:ext uri="{FF2B5EF4-FFF2-40B4-BE49-F238E27FC236}">
                <a16:creationId xmlns:a16="http://schemas.microsoft.com/office/drawing/2014/main" id="{060A0316-D796-6F39-F1BF-E8999B89CA97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5894066"/>
            <a:ext cx="5500482" cy="9913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How to make this really work?</a:t>
            </a:r>
          </a:p>
        </p:txBody>
      </p:sp>
    </p:spTree>
    <p:extLst>
      <p:ext uri="{BB962C8B-B14F-4D97-AF65-F5344CB8AC3E}">
        <p14:creationId xmlns:p14="http://schemas.microsoft.com/office/powerpoint/2010/main" val="310282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7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come up with a prime p 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59BA6EC-F375-2E91-B747-8BAEDFF48556}"/>
                  </a:ext>
                </a:extLst>
              </p:cNvPr>
              <p:cNvSpPr/>
              <p:nvPr/>
            </p:nvSpPr>
            <p:spPr>
              <a:xfrm>
                <a:off x="683568" y="1334862"/>
                <a:ext cx="8208912" cy="987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How to come up with a group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how to generate a large prime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?  </a:t>
                </a: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59BA6EC-F375-2E91-B747-8BAEDFF485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334862"/>
                <a:ext cx="8208912" cy="987322"/>
              </a:xfrm>
              <a:prstGeom prst="rect">
                <a:avLst/>
              </a:prstGeom>
              <a:blipFill>
                <a:blip r:embed="rId3"/>
                <a:stretch>
                  <a:fillRect l="-1235" t="-6410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C71DC0F-A956-AB39-5923-B874083B08AC}"/>
                  </a:ext>
                </a:extLst>
              </p:cNvPr>
              <p:cNvSpPr/>
              <p:nvPr/>
            </p:nvSpPr>
            <p:spPr>
              <a:xfrm>
                <a:off x="1156411" y="2491441"/>
                <a:ext cx="820891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(1) </a:t>
                </a:r>
                <a:r>
                  <a:rPr lang="en-US" sz="2800" b="1" dirty="0"/>
                  <a:t>Prime number theorem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fraction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800" b="1" dirty="0"/>
                  <a:t>-bit </a:t>
                </a:r>
                <a:r>
                  <a:rPr lang="en-US" sz="2800" dirty="0"/>
                  <a:t>numbers are prime.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C71DC0F-A956-AB39-5923-B874083B08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411" y="2491441"/>
                <a:ext cx="8208912" cy="954107"/>
              </a:xfrm>
              <a:prstGeom prst="rect">
                <a:avLst/>
              </a:prstGeom>
              <a:blipFill>
                <a:blip r:embed="rId4"/>
                <a:stretch>
                  <a:fillRect l="-1546"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95AA979-3CD4-D138-F1BD-5849AC1D3DE4}"/>
                  </a:ext>
                </a:extLst>
              </p:cNvPr>
              <p:cNvSpPr/>
              <p:nvPr/>
            </p:nvSpPr>
            <p:spPr>
              <a:xfrm>
                <a:off x="1187624" y="3556173"/>
                <a:ext cx="7704856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(2) </a:t>
                </a:r>
                <a:r>
                  <a:rPr lang="en-US" sz="2800" b="1" dirty="0"/>
                  <a:t>Primality tests</a:t>
                </a:r>
                <a:r>
                  <a:rPr lang="en-US" sz="2800" dirty="0"/>
                  <a:t> [Miller’76, Rabin’80, Agrawal-Kayal-Saxena’02] Can test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if a 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-bit number is prime. </a:t>
                </a: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95AA979-3CD4-D138-F1BD-5849AC1D3D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556173"/>
                <a:ext cx="7704856" cy="1384995"/>
              </a:xfrm>
              <a:prstGeom prst="rect">
                <a:avLst/>
              </a:prstGeom>
              <a:blipFill>
                <a:blip r:embed="rId5"/>
                <a:stretch>
                  <a:fillRect l="-1645" t="-3604" r="-822" b="-9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124F46A-1A12-BCE2-8C96-74659A3435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168" y="5051793"/>
            <a:ext cx="2201664" cy="165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4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come up with a generator g 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59BA6EC-F375-2E91-B747-8BAEDFF48556}"/>
                  </a:ext>
                </a:extLst>
              </p:cNvPr>
              <p:cNvSpPr/>
              <p:nvPr/>
            </p:nvSpPr>
            <p:spPr>
              <a:xfrm>
                <a:off x="683568" y="2008470"/>
                <a:ext cx="8208912" cy="556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How to come up with a generator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59BA6EC-F375-2E91-B747-8BAEDFF485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008470"/>
                <a:ext cx="8208912" cy="556434"/>
              </a:xfrm>
              <a:prstGeom prst="rect">
                <a:avLst/>
              </a:prstGeom>
              <a:blipFill>
                <a:blip r:embed="rId3"/>
                <a:stretch>
                  <a:fillRect l="-1235" t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C71DC0F-A956-AB39-5923-B874083B08AC}"/>
                  </a:ext>
                </a:extLst>
              </p:cNvPr>
              <p:cNvSpPr/>
              <p:nvPr/>
            </p:nvSpPr>
            <p:spPr>
              <a:xfrm>
                <a:off x="1156411" y="2705144"/>
                <a:ext cx="820891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(1) </a:t>
                </a:r>
                <a:r>
                  <a:rPr lang="en-US" sz="2800" b="1" dirty="0"/>
                  <a:t>There are lots of generators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fraction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800" b="1" dirty="0"/>
                  <a:t>-bit </a:t>
                </a:r>
                <a:r>
                  <a:rPr lang="en-US" sz="2800" dirty="0"/>
                  <a:t>numbers are prime.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C71DC0F-A956-AB39-5923-B874083B08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411" y="2705144"/>
                <a:ext cx="8208912" cy="954107"/>
              </a:xfrm>
              <a:prstGeom prst="rect">
                <a:avLst/>
              </a:prstGeom>
              <a:blipFill>
                <a:blip r:embed="rId4"/>
                <a:stretch>
                  <a:fillRect l="-1546" t="-8000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95AA979-3CD4-D138-F1BD-5849AC1D3DE4}"/>
                  </a:ext>
                </a:extLst>
              </p:cNvPr>
              <p:cNvSpPr/>
              <p:nvPr/>
            </p:nvSpPr>
            <p:spPr>
              <a:xfrm>
                <a:off x="1187624" y="3769876"/>
                <a:ext cx="820891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(2) </a:t>
                </a:r>
                <a:r>
                  <a:rPr lang="en-US" sz="2800" b="1" dirty="0"/>
                  <a:t>Testing 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is a generator</a:t>
                </a:r>
                <a:r>
                  <a:rPr lang="en-US" sz="2800" dirty="0"/>
                  <a:t>: </a:t>
                </a: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95AA979-3CD4-D138-F1BD-5849AC1D3D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769876"/>
                <a:ext cx="8208912" cy="523220"/>
              </a:xfrm>
              <a:prstGeom prst="rect">
                <a:avLst/>
              </a:prstGeom>
              <a:blipFill>
                <a:blip r:embed="rId5"/>
                <a:stretch>
                  <a:fillRect l="-154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24B2A16-A9A4-908E-AAB9-D9874A540919}"/>
                  </a:ext>
                </a:extLst>
              </p:cNvPr>
              <p:cNvSpPr/>
              <p:nvPr/>
            </p:nvSpPr>
            <p:spPr>
              <a:xfrm>
                <a:off x="683568" y="1288390"/>
                <a:ext cx="7212167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If p is prime,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 is cyclic (so generators exist).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24B2A16-A9A4-908E-AAB9-D9874A540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288390"/>
                <a:ext cx="7212167" cy="556434"/>
              </a:xfrm>
              <a:prstGeom prst="rect">
                <a:avLst/>
              </a:prstGeom>
              <a:blipFill>
                <a:blip r:embed="rId6"/>
                <a:stretch>
                  <a:fillRect l="-1406" t="-8889" r="-879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BF608A9-4A94-FD20-67B1-54E7C65FF85F}"/>
                  </a:ext>
                </a:extLst>
              </p:cNvPr>
              <p:cNvSpPr/>
              <p:nvPr/>
            </p:nvSpPr>
            <p:spPr>
              <a:xfrm>
                <a:off x="1152927" y="4581128"/>
                <a:ext cx="7523529" cy="1436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u="sng" dirty="0"/>
                  <a:t>Theorem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 be the prime factors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. Then, g is a generator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 if and only if  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−1)/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for all </a:t>
                </a:r>
                <a:r>
                  <a:rPr lang="en-US" sz="2800" dirty="0" err="1"/>
                  <a:t>i</a:t>
                </a:r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BF608A9-4A94-FD20-67B1-54E7C65FF8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927" y="4581128"/>
                <a:ext cx="7523529" cy="1436099"/>
              </a:xfrm>
              <a:prstGeom prst="rect">
                <a:avLst/>
              </a:prstGeom>
              <a:blipFill>
                <a:blip r:embed="rId7"/>
                <a:stretch>
                  <a:fillRect l="-1684" t="-438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183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 Summarize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9BAA4F-9052-5432-D025-05BC41D44C2D}"/>
              </a:ext>
            </a:extLst>
          </p:cNvPr>
          <p:cNvSpPr/>
          <p:nvPr/>
        </p:nvSpPr>
        <p:spPr>
          <a:xfrm>
            <a:off x="683568" y="1288390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Pick a random prime p </a:t>
            </a:r>
            <a:r>
              <a:rPr lang="en-US" sz="2800" i="1" dirty="0"/>
              <a:t>together with </a:t>
            </a:r>
            <a:r>
              <a:rPr lang="en-US" sz="2800" dirty="0"/>
              <a:t>its prime factorization (Adam Kalai 2000 paper)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467AB5-EBE8-47BA-5950-B897F2431E4C}"/>
              </a:ext>
            </a:extLst>
          </p:cNvPr>
          <p:cNvSpPr/>
          <p:nvPr/>
        </p:nvSpPr>
        <p:spPr>
          <a:xfrm>
            <a:off x="695690" y="5445224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Another, more commonly used method, in the next lecture.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4648E48-0035-DD0F-D735-C3096821EC99}"/>
                  </a:ext>
                </a:extLst>
              </p:cNvPr>
              <p:cNvSpPr/>
              <p:nvPr/>
            </p:nvSpPr>
            <p:spPr>
              <a:xfrm>
                <a:off x="730805" y="2474893"/>
                <a:ext cx="8208912" cy="987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Pick a random element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 and test if it is a generator (using theorem from last slide). 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4648E48-0035-DD0F-D735-C3096821EC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05" y="2474893"/>
                <a:ext cx="8208912" cy="987322"/>
              </a:xfrm>
              <a:prstGeom prst="rect">
                <a:avLst/>
              </a:prstGeom>
              <a:blipFill>
                <a:blip r:embed="rId3"/>
                <a:stretch>
                  <a:fillRect l="-1391" t="-5063" b="-15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29E9674D-6DFC-2A4E-78B1-E9F90FD84F73}"/>
              </a:ext>
            </a:extLst>
          </p:cNvPr>
          <p:cNvSpPr/>
          <p:nvPr/>
        </p:nvSpPr>
        <p:spPr>
          <a:xfrm>
            <a:off x="702241" y="3807693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Continue this process until you hit a generator. The density of generators is large enough that this will converge in expected poly(log p) time.</a:t>
            </a:r>
          </a:p>
        </p:txBody>
      </p:sp>
    </p:spTree>
    <p:extLst>
      <p:ext uri="{BB962C8B-B14F-4D97-AF65-F5344CB8AC3E}">
        <p14:creationId xmlns:p14="http://schemas.microsoft.com/office/powerpoint/2010/main" val="200365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15516" y="2564904"/>
            <a:ext cx="8712968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Next Lecture: More on Diffie-Hellman Key Exchange 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104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Secret-Key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4" name="Picture 1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42D980F-6DAD-2E4E-8E62-59ADCF3E2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5444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6356190-2F9E-FC40-A87F-96A501C041B1}"/>
              </a:ext>
            </a:extLst>
          </p:cNvPr>
          <p:cNvCxnSpPr/>
          <p:nvPr/>
        </p:nvCxnSpPr>
        <p:spPr>
          <a:xfrm>
            <a:off x="2411760" y="2683406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19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AC804773-0BBA-734C-909C-69E562479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112" y="212066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272AD7-9270-DB4A-BDFB-85360A476ACB}"/>
              </a:ext>
            </a:extLst>
          </p:cNvPr>
          <p:cNvSpPr/>
          <p:nvPr/>
        </p:nvSpPr>
        <p:spPr>
          <a:xfrm>
            <a:off x="1120230" y="3547502"/>
            <a:ext cx="648072" cy="64807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63">
            <a:extLst>
              <a:ext uri="{FF2B5EF4-FFF2-40B4-BE49-F238E27FC236}">
                <a16:creationId xmlns:a16="http://schemas.microsoft.com/office/drawing/2014/main" id="{56D9DA0C-BFB0-F44C-BBBB-E59997988C23}"/>
              </a:ext>
            </a:extLst>
          </p:cNvPr>
          <p:cNvSpPr txBox="1">
            <a:spLocks noChangeArrowheads="1"/>
          </p:cNvSpPr>
          <p:nvPr/>
        </p:nvSpPr>
        <p:spPr>
          <a:xfrm>
            <a:off x="1156234" y="3475494"/>
            <a:ext cx="57606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AC477F-EA4C-6B4B-BBEE-FB971EB83904}"/>
              </a:ext>
            </a:extLst>
          </p:cNvPr>
          <p:cNvSpPr/>
          <p:nvPr/>
        </p:nvSpPr>
        <p:spPr>
          <a:xfrm>
            <a:off x="6840252" y="3547502"/>
            <a:ext cx="648072" cy="64807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63">
            <a:extLst>
              <a:ext uri="{FF2B5EF4-FFF2-40B4-BE49-F238E27FC236}">
                <a16:creationId xmlns:a16="http://schemas.microsoft.com/office/drawing/2014/main" id="{51FAEDBC-456E-1841-8B4F-664E1AF30759}"/>
              </a:ext>
            </a:extLst>
          </p:cNvPr>
          <p:cNvSpPr txBox="1">
            <a:spLocks noChangeArrowheads="1"/>
          </p:cNvSpPr>
          <p:nvPr/>
        </p:nvSpPr>
        <p:spPr>
          <a:xfrm>
            <a:off x="6876256" y="3475494"/>
            <a:ext cx="57606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FAB30C91-E29D-A642-BAAD-24BB14836F1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03848" y="1916832"/>
                <a:ext cx="2291763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Enc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(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sk,m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FAB30C91-E29D-A642-BAAD-24BB14836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1916832"/>
                <a:ext cx="2291763" cy="792088"/>
              </a:xfrm>
              <a:prstGeom prst="rect">
                <a:avLst/>
              </a:prstGeom>
              <a:blipFill>
                <a:blip r:embed="rId5"/>
                <a:stretch>
                  <a:fillRect l="-4420" r="-3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63">
            <a:extLst>
              <a:ext uri="{FF2B5EF4-FFF2-40B4-BE49-F238E27FC236}">
                <a16:creationId xmlns:a16="http://schemas.microsoft.com/office/drawing/2014/main" id="{0CCA96FD-8B12-6040-9BE5-A8065C45EAF9}"/>
              </a:ext>
            </a:extLst>
          </p:cNvPr>
          <p:cNvSpPr txBox="1">
            <a:spLocks noChangeArrowheads="1"/>
          </p:cNvSpPr>
          <p:nvPr/>
        </p:nvSpPr>
        <p:spPr>
          <a:xfrm>
            <a:off x="1010725" y="4869160"/>
            <a:ext cx="8133275" cy="16051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The Key Agreement Problem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: Can Alice and Bob, who </a:t>
            </a:r>
            <a:r>
              <a:rPr lang="en-US" sz="2800" i="1" dirty="0">
                <a:latin typeface="+mn-lt"/>
                <a:ea typeface="American Typewriter" charset="0"/>
                <a:cs typeface="American Typewriter" charset="0"/>
              </a:rPr>
              <a:t>never previously met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, exchange messages securely?</a:t>
            </a:r>
          </a:p>
        </p:txBody>
      </p:sp>
    </p:spTree>
    <p:extLst>
      <p:ext uri="{BB962C8B-B14F-4D97-AF65-F5344CB8AC3E}">
        <p14:creationId xmlns:p14="http://schemas.microsoft.com/office/powerpoint/2010/main" val="2237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Lectures 8-10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94F15107-6132-4541-AC44-955B33F6CBD1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1649675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 dirty="0">
                <a:latin typeface="American Typewriter" charset="0"/>
                <a:ea typeface="American Typewriter" charset="0"/>
                <a:cs typeface="American Typewriter" charset="0"/>
              </a:rPr>
              <a:t>Key Agreement and Public-key Encryption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: </a:t>
            </a:r>
            <a:b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	Definition and Properties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62594F4B-38AB-8944-85A4-BBD06EA5B5F2}"/>
              </a:ext>
            </a:extLst>
          </p:cNvPr>
          <p:cNvSpPr txBox="1">
            <a:spLocks noChangeArrowheads="1"/>
          </p:cNvSpPr>
          <p:nvPr/>
        </p:nvSpPr>
        <p:spPr>
          <a:xfrm>
            <a:off x="830197" y="2492896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 dirty="0">
                <a:latin typeface="American Typewriter" charset="0"/>
                <a:ea typeface="American Typewriter" charset="0"/>
                <a:cs typeface="American Typewriter" charset="0"/>
              </a:rPr>
              <a:t>Constructions</a:t>
            </a:r>
            <a:endParaRPr lang="en-US" altLang="en-US" sz="2400" u="sng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FD8FE375-6E8E-8649-89F2-2D4508DF6686}"/>
              </a:ext>
            </a:extLst>
          </p:cNvPr>
          <p:cNvSpPr txBox="1">
            <a:spLocks noChangeArrowheads="1"/>
          </p:cNvSpPr>
          <p:nvPr/>
        </p:nvSpPr>
        <p:spPr>
          <a:xfrm>
            <a:off x="1173723" y="4084996"/>
            <a:ext cx="754327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2: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Trapdoor Permutations (RSA)</a:t>
            </a: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B833FB79-D0A9-F247-BC37-59FF7E641156}"/>
              </a:ext>
            </a:extLst>
          </p:cNvPr>
          <p:cNvSpPr txBox="1">
            <a:spLocks noChangeArrowheads="1"/>
          </p:cNvSpPr>
          <p:nvPr/>
        </p:nvSpPr>
        <p:spPr>
          <a:xfrm>
            <a:off x="1173723" y="4949092"/>
            <a:ext cx="684076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3: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Quadratic </a:t>
            </a:r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Residuosity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/Goldwasser-Micali</a:t>
            </a: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F6581779-EFFA-F041-9A1B-6721D01E0EE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384424"/>
            <a:ext cx="6840760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1: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Diffie-Hellman/El Gamal</a:t>
            </a: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9BD1957E-573C-D942-907B-B882473FAC0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5949280"/>
            <a:ext cx="6840760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4: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Learning with Errors/Regev</a:t>
            </a:r>
          </a:p>
        </p:txBody>
      </p:sp>
    </p:spTree>
    <p:extLst>
      <p:ext uri="{BB962C8B-B14F-4D97-AF65-F5344CB8AC3E}">
        <p14:creationId xmlns:p14="http://schemas.microsoft.com/office/powerpoint/2010/main" val="24465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5637167" y="270284"/>
            <a:ext cx="3183305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Merkle (1974)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59A415-18D9-3C45-9505-F9193B4A89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1"/>
          <a:stretch/>
        </p:blipFill>
        <p:spPr>
          <a:xfrm>
            <a:off x="0" y="0"/>
            <a:ext cx="5563696" cy="51845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489127-6AFE-854E-A5DE-DD4B87A895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0" b="65770"/>
          <a:stretch/>
        </p:blipFill>
        <p:spPr>
          <a:xfrm>
            <a:off x="109016" y="5358066"/>
            <a:ext cx="5271537" cy="15131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377A3F-FCAF-3F48-BCF7-30DDFFEDF0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6" t="13250" b="35300"/>
          <a:stretch/>
        </p:blipFill>
        <p:spPr>
          <a:xfrm>
            <a:off x="5431553" y="1313384"/>
            <a:ext cx="3712447" cy="465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4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Merkle’s Idea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53DDE9FF-9404-DA42-B832-88A89D77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8" y="1863935"/>
            <a:ext cx="1647972" cy="164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4573647-B1BC-5340-A540-2702B05758BC}"/>
              </a:ext>
            </a:extLst>
          </p:cNvPr>
          <p:cNvCxnSpPr/>
          <p:nvPr/>
        </p:nvCxnSpPr>
        <p:spPr>
          <a:xfrm>
            <a:off x="2396807" y="2230958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6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D11F9B7C-BC4E-9B4A-85CC-6E35170E4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58" y="1871756"/>
            <a:ext cx="1016248" cy="165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653AC8D5-3AF0-9F48-A808-ACE0B7B2871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15616" y="6217522"/>
                <a:ext cx="7473879" cy="52384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Assume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→[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is an injective OWF.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653AC8D5-3AF0-9F48-A808-ACE0B7B28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6217522"/>
                <a:ext cx="7473879" cy="523846"/>
              </a:xfrm>
              <a:prstGeom prst="rect">
                <a:avLst/>
              </a:prstGeom>
              <a:blipFill>
                <a:blip r:embed="rId5"/>
                <a:stretch>
                  <a:fillRect l="-1698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E87C6D4-C3E1-A94F-B294-ED0DCFB901B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9512" y="3779424"/>
                <a:ext cx="3240360" cy="9913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random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E87C6D4-C3E1-A94F-B294-ED0DCFB90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79424"/>
                <a:ext cx="3240360" cy="991318"/>
              </a:xfrm>
              <a:prstGeom prst="rect">
                <a:avLst/>
              </a:prstGeom>
              <a:blipFill>
                <a:blip r:embed="rId6"/>
                <a:stretch>
                  <a:fillRect l="-3516" t="-3797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C6C5F283-E857-004C-A9AD-4E20977F10D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00192" y="3789040"/>
                <a:ext cx="3240360" cy="9913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random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C6C5F283-E857-004C-A9AD-4E20977F1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789040"/>
                <a:ext cx="3240360" cy="991318"/>
              </a:xfrm>
              <a:prstGeom prst="rect">
                <a:avLst/>
              </a:prstGeom>
              <a:blipFill>
                <a:blip r:embed="rId7"/>
                <a:stretch>
                  <a:fillRect l="-3516" t="-2532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ABE6B9C-53D2-D649-A46B-31963A24E092}"/>
                  </a:ext>
                </a:extLst>
              </p:cNvPr>
              <p:cNvSpPr/>
              <p:nvPr/>
            </p:nvSpPr>
            <p:spPr>
              <a:xfrm>
                <a:off x="2555776" y="1628800"/>
                <a:ext cx="40616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ABE6B9C-53D2-D649-A46B-31963A24E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628800"/>
                <a:ext cx="4061689" cy="523220"/>
              </a:xfrm>
              <a:prstGeom prst="rect">
                <a:avLst/>
              </a:prstGeom>
              <a:blipFill>
                <a:blip r:embed="rId8"/>
                <a:stretch>
                  <a:fillRect l="-1558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81443C-1DF0-744C-AE27-39EDFDED2D78}"/>
              </a:ext>
            </a:extLst>
          </p:cNvPr>
          <p:cNvCxnSpPr/>
          <p:nvPr/>
        </p:nvCxnSpPr>
        <p:spPr>
          <a:xfrm>
            <a:off x="2411760" y="3501008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triangle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C7C2EF8-E9D3-5546-9758-0D1A54672F54}"/>
                  </a:ext>
                </a:extLst>
              </p:cNvPr>
              <p:cNvSpPr/>
              <p:nvPr/>
            </p:nvSpPr>
            <p:spPr>
              <a:xfrm>
                <a:off x="2411760" y="2898850"/>
                <a:ext cx="40477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C7C2EF8-E9D3-5546-9758-0D1A54672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898850"/>
                <a:ext cx="4047775" cy="523220"/>
              </a:xfrm>
              <a:prstGeom prst="rect">
                <a:avLst/>
              </a:prstGeom>
              <a:blipFill>
                <a:blip r:embed="rId9"/>
                <a:stretch>
                  <a:fillRect l="-1875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69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Merkle’s Idea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53DDE9FF-9404-DA42-B832-88A89D77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8" y="1863935"/>
            <a:ext cx="1647972" cy="164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4573647-B1BC-5340-A540-2702B05758BC}"/>
              </a:ext>
            </a:extLst>
          </p:cNvPr>
          <p:cNvCxnSpPr/>
          <p:nvPr/>
        </p:nvCxnSpPr>
        <p:spPr>
          <a:xfrm>
            <a:off x="2396807" y="2230958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6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D11F9B7C-BC4E-9B4A-85CC-6E35170E4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58" y="1871756"/>
            <a:ext cx="1016248" cy="165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653AC8D5-3AF0-9F48-A808-ACE0B7B2871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72200" y="116632"/>
                <a:ext cx="2844824" cy="52384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1800" dirty="0">
                    <a:latin typeface="+mn-lt"/>
                    <a:ea typeface="American Typewriter" charset="0"/>
                    <a:cs typeface="American Typewriter" charset="0"/>
                  </a:rPr>
                  <a:t>Assume that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𝐻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→[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>
                    <a:latin typeface="+mn-lt"/>
                    <a:ea typeface="American Typewriter" charset="0"/>
                    <a:cs typeface="American Typewriter" charset="0"/>
                  </a:rPr>
                  <a:t> is an injective OWF.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653AC8D5-3AF0-9F48-A808-ACE0B7B28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116632"/>
                <a:ext cx="2844824" cy="523846"/>
              </a:xfrm>
              <a:prstGeom prst="rect">
                <a:avLst/>
              </a:prstGeom>
              <a:blipFill>
                <a:blip r:embed="rId5"/>
                <a:stretch>
                  <a:fillRect l="-1778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E87C6D4-C3E1-A94F-B294-ED0DCFB901B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9512" y="3779424"/>
                <a:ext cx="3240360" cy="9913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random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E87C6D4-C3E1-A94F-B294-ED0DCFB90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79424"/>
                <a:ext cx="3240360" cy="991318"/>
              </a:xfrm>
              <a:prstGeom prst="rect">
                <a:avLst/>
              </a:prstGeom>
              <a:blipFill>
                <a:blip r:embed="rId6"/>
                <a:stretch>
                  <a:fillRect l="-3516" t="-3797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C6C5F283-E857-004C-A9AD-4E20977F10D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00192" y="3789040"/>
                <a:ext cx="3240360" cy="9913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random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C6C5F283-E857-004C-A9AD-4E20977F1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789040"/>
                <a:ext cx="3240360" cy="991318"/>
              </a:xfrm>
              <a:prstGeom prst="rect">
                <a:avLst/>
              </a:prstGeom>
              <a:blipFill>
                <a:blip r:embed="rId7"/>
                <a:stretch>
                  <a:fillRect l="-3516" t="-2532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ABE6B9C-53D2-D649-A46B-31963A24E092}"/>
                  </a:ext>
                </a:extLst>
              </p:cNvPr>
              <p:cNvSpPr/>
              <p:nvPr/>
            </p:nvSpPr>
            <p:spPr>
              <a:xfrm>
                <a:off x="2555776" y="1628800"/>
                <a:ext cx="41062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ABE6B9C-53D2-D649-A46B-31963A24E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628800"/>
                <a:ext cx="4106252" cy="523220"/>
              </a:xfrm>
              <a:prstGeom prst="rect">
                <a:avLst/>
              </a:prstGeom>
              <a:blipFill>
                <a:blip r:embed="rId8"/>
                <a:stretch>
                  <a:fillRect l="-1538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81443C-1DF0-744C-AE27-39EDFDED2D78}"/>
              </a:ext>
            </a:extLst>
          </p:cNvPr>
          <p:cNvCxnSpPr/>
          <p:nvPr/>
        </p:nvCxnSpPr>
        <p:spPr>
          <a:xfrm>
            <a:off x="2411760" y="3501008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triangle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C7C2EF8-E9D3-5546-9758-0D1A54672F54}"/>
                  </a:ext>
                </a:extLst>
              </p:cNvPr>
              <p:cNvSpPr/>
              <p:nvPr/>
            </p:nvSpPr>
            <p:spPr>
              <a:xfrm>
                <a:off x="2411760" y="2898850"/>
                <a:ext cx="40898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C7C2EF8-E9D3-5546-9758-0D1A54672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898850"/>
                <a:ext cx="4089838" cy="523220"/>
              </a:xfrm>
              <a:prstGeom prst="rect">
                <a:avLst/>
              </a:prstGeom>
              <a:blipFill>
                <a:blip r:embed="rId9"/>
                <a:stretch>
                  <a:fillRect l="-1858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A3D2AAD4-415D-E544-837C-FEBF126B1FA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5091107"/>
                <a:ext cx="7473879" cy="52384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There is a common number (say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800" dirty="0" err="1">
                    <a:latin typeface="+mn-lt"/>
                    <a:ea typeface="American Typewriter" charset="0"/>
                    <a:cs typeface="American Typewriter" charset="0"/>
                  </a:rPr>
                  <a:t>w.h.p</a:t>
                </a: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.) </a:t>
                </a: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A3D2AAD4-415D-E544-837C-FEBF126B1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091107"/>
                <a:ext cx="7473879" cy="523846"/>
              </a:xfrm>
              <a:prstGeom prst="rect">
                <a:avLst/>
              </a:prstGeom>
              <a:blipFill>
                <a:blip r:embed="rId10"/>
                <a:stretch>
                  <a:fillRect l="-1698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56467B99-19AF-B542-ABDE-3667ACBB196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4846" y="5733256"/>
                <a:ext cx="7473879" cy="93918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Alice and Bob can detect it in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, and they set it as their shared key.</a:t>
                </a: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56467B99-19AF-B542-ABDE-3667ACBB1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46" y="5733256"/>
                <a:ext cx="7473879" cy="939180"/>
              </a:xfrm>
              <a:prstGeom prst="rect">
                <a:avLst/>
              </a:prstGeom>
              <a:blipFill>
                <a:blip r:embed="rId11"/>
                <a:stretch>
                  <a:fillRect l="-1698" t="-6667" r="-1528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2BD1C44F-7A01-F949-83AB-B6CCCAF681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4" t="16519" r="7640"/>
          <a:stretch/>
        </p:blipFill>
        <p:spPr>
          <a:xfrm>
            <a:off x="8088658" y="4898936"/>
            <a:ext cx="713641" cy="84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2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Merkle’s Idea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53DDE9FF-9404-DA42-B832-88A89D77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8" y="1863935"/>
            <a:ext cx="1647972" cy="164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4573647-B1BC-5340-A540-2702B05758BC}"/>
              </a:ext>
            </a:extLst>
          </p:cNvPr>
          <p:cNvCxnSpPr/>
          <p:nvPr/>
        </p:nvCxnSpPr>
        <p:spPr>
          <a:xfrm>
            <a:off x="2396807" y="2230958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6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D11F9B7C-BC4E-9B4A-85CC-6E35170E4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58" y="1871756"/>
            <a:ext cx="1016248" cy="165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653AC8D5-3AF0-9F48-A808-ACE0B7B2871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72200" y="116632"/>
                <a:ext cx="2844824" cy="52384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1800" dirty="0">
                    <a:latin typeface="+mn-lt"/>
                    <a:ea typeface="American Typewriter" charset="0"/>
                    <a:cs typeface="American Typewriter" charset="0"/>
                  </a:rPr>
                  <a:t>Assume that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𝐻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→[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>
                    <a:latin typeface="+mn-lt"/>
                    <a:ea typeface="American Typewriter" charset="0"/>
                    <a:cs typeface="American Typewriter" charset="0"/>
                  </a:rPr>
                  <a:t> is an injective OWF.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653AC8D5-3AF0-9F48-A808-ACE0B7B28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116632"/>
                <a:ext cx="2844824" cy="523846"/>
              </a:xfrm>
              <a:prstGeom prst="rect">
                <a:avLst/>
              </a:prstGeom>
              <a:blipFill>
                <a:blip r:embed="rId5"/>
                <a:stretch>
                  <a:fillRect l="-1778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E87C6D4-C3E1-A94F-B294-ED0DCFB901B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9512" y="3779424"/>
                <a:ext cx="3240360" cy="9913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random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E87C6D4-C3E1-A94F-B294-ED0DCFB90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79424"/>
                <a:ext cx="3240360" cy="991318"/>
              </a:xfrm>
              <a:prstGeom prst="rect">
                <a:avLst/>
              </a:prstGeom>
              <a:blipFill>
                <a:blip r:embed="rId6"/>
                <a:stretch>
                  <a:fillRect l="-3516" t="-3797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C6C5F283-E857-004C-A9AD-4E20977F10D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00192" y="3789040"/>
                <a:ext cx="3240360" cy="9913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random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C6C5F283-E857-004C-A9AD-4E20977F1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789040"/>
                <a:ext cx="3240360" cy="991318"/>
              </a:xfrm>
              <a:prstGeom prst="rect">
                <a:avLst/>
              </a:prstGeom>
              <a:blipFill>
                <a:blip r:embed="rId7"/>
                <a:stretch>
                  <a:fillRect l="-3516" t="-2532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ABE6B9C-53D2-D649-A46B-31963A24E092}"/>
                  </a:ext>
                </a:extLst>
              </p:cNvPr>
              <p:cNvSpPr/>
              <p:nvPr/>
            </p:nvSpPr>
            <p:spPr>
              <a:xfrm>
                <a:off x="2555776" y="1628800"/>
                <a:ext cx="41062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ABE6B9C-53D2-D649-A46B-31963A24E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628800"/>
                <a:ext cx="4106252" cy="523220"/>
              </a:xfrm>
              <a:prstGeom prst="rect">
                <a:avLst/>
              </a:prstGeom>
              <a:blipFill>
                <a:blip r:embed="rId8"/>
                <a:stretch>
                  <a:fillRect l="-1538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81443C-1DF0-744C-AE27-39EDFDED2D78}"/>
              </a:ext>
            </a:extLst>
          </p:cNvPr>
          <p:cNvCxnSpPr/>
          <p:nvPr/>
        </p:nvCxnSpPr>
        <p:spPr>
          <a:xfrm>
            <a:off x="2411760" y="3501008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triangle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C7C2EF8-E9D3-5546-9758-0D1A54672F54}"/>
                  </a:ext>
                </a:extLst>
              </p:cNvPr>
              <p:cNvSpPr/>
              <p:nvPr/>
            </p:nvSpPr>
            <p:spPr>
              <a:xfrm>
                <a:off x="2411760" y="2898850"/>
                <a:ext cx="40898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C7C2EF8-E9D3-5546-9758-0D1A54672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898850"/>
                <a:ext cx="4089838" cy="523220"/>
              </a:xfrm>
              <a:prstGeom prst="rect">
                <a:avLst/>
              </a:prstGeom>
              <a:blipFill>
                <a:blip r:embed="rId9"/>
                <a:stretch>
                  <a:fillRect l="-1858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63">
            <a:extLst>
              <a:ext uri="{FF2B5EF4-FFF2-40B4-BE49-F238E27FC236}">
                <a16:creationId xmlns:a16="http://schemas.microsoft.com/office/drawing/2014/main" id="{56467B99-19AF-B542-ABDE-3667ACBB1968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4830992"/>
            <a:ext cx="8169154" cy="9391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How long does it take </a:t>
            </a:r>
            <a:r>
              <a:rPr lang="en-US" sz="2800" b="1" dirty="0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Eve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to compute the shared key?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CA6790F2-A9AB-C54A-AED1-6C1A8197AE2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7584" y="5730180"/>
                <a:ext cx="8169154" cy="93918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She knows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𝑖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𝑗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, but she needs to invert the OWF. Assuming the OWF is very strong, that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time!</a:t>
                </a: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CA6790F2-A9AB-C54A-AED1-6C1A8197A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730180"/>
                <a:ext cx="8169154" cy="939180"/>
              </a:xfrm>
              <a:prstGeom prst="rect">
                <a:avLst/>
              </a:prstGeom>
              <a:blipFill>
                <a:blip r:embed="rId10"/>
                <a:stretch>
                  <a:fillRect l="-1398" t="-6667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20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44945</TotalTime>
  <Words>2372</Words>
  <Application>Microsoft Macintosh PowerPoint</Application>
  <PresentationFormat>On-screen Show (4:3)</PresentationFormat>
  <Paragraphs>296</Paragraphs>
  <Slides>39</Slides>
  <Notes>39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American Typewriter</vt:lpstr>
      <vt:lpstr>Arial</vt:lpstr>
      <vt:lpstr>Calibri</vt:lpstr>
      <vt:lpstr>Cambria Math</vt:lpstr>
      <vt:lpstr>System Font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Vinod Vaikuntanathan</cp:lastModifiedBy>
  <cp:revision>1101</cp:revision>
  <dcterms:created xsi:type="dcterms:W3CDTF">2014-03-14T23:52:55Z</dcterms:created>
  <dcterms:modified xsi:type="dcterms:W3CDTF">2022-10-03T16:34:16Z</dcterms:modified>
</cp:coreProperties>
</file>