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29" r:id="rId2"/>
    <p:sldId id="618" r:id="rId3"/>
    <p:sldId id="571" r:id="rId4"/>
    <p:sldId id="576" r:id="rId5"/>
    <p:sldId id="619" r:id="rId6"/>
    <p:sldId id="620" r:id="rId7"/>
    <p:sldId id="605" r:id="rId8"/>
    <p:sldId id="628" r:id="rId9"/>
    <p:sldId id="606" r:id="rId10"/>
    <p:sldId id="630" r:id="rId11"/>
    <p:sldId id="629" r:id="rId12"/>
    <p:sldId id="609" r:id="rId13"/>
    <p:sldId id="631" r:id="rId14"/>
    <p:sldId id="615" r:id="rId15"/>
    <p:sldId id="633" r:id="rId16"/>
    <p:sldId id="616" r:id="rId17"/>
    <p:sldId id="636" r:id="rId18"/>
    <p:sldId id="637" r:id="rId19"/>
    <p:sldId id="634" r:id="rId20"/>
    <p:sldId id="610" r:id="rId21"/>
    <p:sldId id="621" r:id="rId22"/>
    <p:sldId id="611" r:id="rId23"/>
    <p:sldId id="600" r:id="rId24"/>
    <p:sldId id="625" r:id="rId25"/>
    <p:sldId id="638" r:id="rId26"/>
    <p:sldId id="5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76309" autoAdjust="0"/>
  </p:normalViewPr>
  <p:slideViewPr>
    <p:cSldViewPr>
      <p:cViewPr varScale="1">
        <p:scale>
          <a:sx n="82" d="100"/>
          <a:sy n="82" d="100"/>
        </p:scale>
        <p:origin x="176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00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8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5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05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241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62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99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86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3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53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9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44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60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1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3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44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6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2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6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9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4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55.png"/><Relationship Id="rId4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7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754632" y="2909073"/>
            <a:ext cx="8209856" cy="293689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27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times: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27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  <a:blipFill>
                <a:blip r:embed="rId8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  <a:blipFill>
                <a:blip r:embed="rId9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1D6966A-C01A-3C45-8B8C-4F8542BDFBCB}"/>
              </a:ext>
            </a:extLst>
          </p:cNvPr>
          <p:cNvSpPr/>
          <p:nvPr/>
        </p:nvSpPr>
        <p:spPr>
          <a:xfrm>
            <a:off x="779240" y="24208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Inverter A: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EB243-3882-4841-B4D2-36B3DFF37B26}"/>
              </a:ext>
            </a:extLst>
          </p:cNvPr>
          <p:cNvSpPr/>
          <p:nvPr/>
        </p:nvSpPr>
        <p:spPr>
          <a:xfrm>
            <a:off x="820107" y="612605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Analysis: Chernoff + Union Bound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8BEF62A-4F2E-482D-8DED-52992330B442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proved a weaker version in L6: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7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</a:rPr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𝑷𝒓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(by union bound)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9AEB4C8A-BFEA-3B19-62A2-703ADA339A8C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Who’s the culprit here?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4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5258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Real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B606F6A-73EC-9B1A-C861-46D28551E6A8}"/>
              </a:ext>
            </a:extLst>
          </p:cNvPr>
          <p:cNvSpPr/>
          <p:nvPr/>
        </p:nvSpPr>
        <p:spPr>
          <a:xfrm>
            <a:off x="747113" y="2744586"/>
            <a:ext cx="778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minute, assume we have a bit of help/advice.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6409656" cy="136815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7" y="3345042"/>
                <a:ext cx="62646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ask the Oracle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and 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 us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3345042"/>
                <a:ext cx="6264696" cy="1200329"/>
              </a:xfrm>
              <a:prstGeom prst="rect">
                <a:avLst/>
              </a:prstGeom>
              <a:blipFill>
                <a:blip r:embed="rId5"/>
                <a:stretch>
                  <a:fillRect l="-1619" t="-3125" r="-40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147BFCD-A12C-93DE-01EF-7B5D1A1DD9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0335" r="20470" b="3420"/>
          <a:stretch/>
        </p:blipFill>
        <p:spPr>
          <a:xfrm>
            <a:off x="7230185" y="1465127"/>
            <a:ext cx="1913815" cy="19389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329FC4-7ABC-4BC8-F69E-B3922AEBF046}"/>
                  </a:ext>
                </a:extLst>
              </p:cNvPr>
              <p:cNvSpPr/>
              <p:nvPr/>
            </p:nvSpPr>
            <p:spPr>
              <a:xfrm>
                <a:off x="770529" y="4907034"/>
                <a:ext cx="9634119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</a:rPr>
                              <m:t>correctly</m:t>
                            </m:r>
                          </m:e>
                        </m:d>
                      </m:e>
                    </m:fun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329FC4-7ABC-4BC8-F69E-B3922AEBF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907034"/>
                <a:ext cx="9634119" cy="983218"/>
              </a:xfrm>
              <a:prstGeom prst="rect">
                <a:avLst/>
              </a:prstGeom>
              <a:blipFill>
                <a:blip r:embed="rId7"/>
                <a:stretch>
                  <a:fillRect l="-921" t="-5128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732C08-5F8B-403E-6C16-59B6A69BBA2D}"/>
              </a:ext>
            </a:extLst>
          </p:cNvPr>
          <p:cNvSpPr/>
          <p:nvPr/>
        </p:nvSpPr>
        <p:spPr>
          <a:xfrm>
            <a:off x="8532440" y="6237312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067518-7C7D-97C9-AC08-ECA2FCC31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29" y="1522737"/>
            <a:ext cx="2603871" cy="1737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F85BDB-485F-4FD8-21E7-38E84C1F8857}"/>
              </a:ext>
            </a:extLst>
          </p:cNvPr>
          <p:cNvSpPr/>
          <p:nvPr/>
        </p:nvSpPr>
        <p:spPr>
          <a:xfrm>
            <a:off x="899592" y="66307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(attributed to Charlie </a:t>
            </a:r>
            <a:r>
              <a:rPr lang="en-US" sz="2400" dirty="0" err="1"/>
              <a:t>Rackoff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38673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Real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8137848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 us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  <a:blipFill>
                <a:blip r:embed="rId5"/>
                <a:stretch>
                  <a:fillRect l="-127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A067518-7C7D-97C9-AC08-ECA2FCC31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29" y="1522737"/>
            <a:ext cx="2603871" cy="1737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D8E419-CF86-ACBC-6DBF-26C1A32E3AFF}"/>
              </a:ext>
            </a:extLst>
          </p:cNvPr>
          <p:cNvSpPr/>
          <p:nvPr/>
        </p:nvSpPr>
        <p:spPr>
          <a:xfrm>
            <a:off x="732928" y="4490283"/>
            <a:ext cx="795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our guesses are all correct, then the analysis works out just as before.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869104-12FB-6DA8-0255-88504046291C}"/>
                  </a:ext>
                </a:extLst>
              </p:cNvPr>
              <p:cNvSpPr/>
              <p:nvPr/>
            </p:nvSpPr>
            <p:spPr>
              <a:xfrm>
                <a:off x="732926" y="5431578"/>
                <a:ext cx="90956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But what’s the chance…?  </a:t>
                </a:r>
              </a:p>
              <a:p>
                <a:r>
                  <a:rPr lang="en-US" sz="2400" dirty="0"/>
                  <a:t>The 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’s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869104-12FB-6DA8-0255-885040462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6" y="5431578"/>
                <a:ext cx="9095657" cy="830997"/>
              </a:xfrm>
              <a:prstGeom prst="rect">
                <a:avLst/>
              </a:prstGeom>
              <a:blipFill>
                <a:blip r:embed="rId7"/>
                <a:stretch>
                  <a:fillRect l="-976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5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CDFE73-D3B3-B6E8-56D7-7B568BBA8E2B}"/>
              </a:ext>
            </a:extLst>
          </p:cNvPr>
          <p:cNvSpPr/>
          <p:nvPr/>
        </p:nvSpPr>
        <p:spPr>
          <a:xfrm>
            <a:off x="449288" y="2996952"/>
            <a:ext cx="8515200" cy="250291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Parsimony in Guessing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/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random “seed vectors”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, and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all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  <a:blipFill>
                <a:blip r:embed="rId3"/>
                <a:stretch>
                  <a:fillRect l="-1190"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/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all guesses are correct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 which is not bad.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  <a:blipFill>
                <a:blip r:embed="rId4"/>
                <a:stretch>
                  <a:fillRect l="-116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/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From the seed vectors, generate many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denote all possible non-empty subsets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+1)}.</m:t>
                        </m:r>
                      </m:e>
                    </m:func>
                  </m:oMath>
                </a14:m>
                <a:r>
                  <a:rPr lang="en-US" sz="2400" dirty="0"/>
                  <a:t> We will let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  <a:blipFill>
                <a:blip r:embed="rId5"/>
                <a:stretch>
                  <a:fillRect l="-1059" t="-16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/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       and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blipFill>
                <a:blip r:embed="rId6"/>
                <a:stretch>
                  <a:fillRect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/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Observation:  </a:t>
                </a:r>
                <a:r>
                  <a:rPr lang="en-US" sz="2400" dirty="0"/>
                  <a:t>If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 are all correct, then so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  <a:blipFill>
                <a:blip r:embed="rId7"/>
                <a:stretch>
                  <a:fillRect l="-1212" t="-43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539552" y="1444079"/>
            <a:ext cx="8209856" cy="457720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306452" y="4181871"/>
                <a:ext cx="72119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XOR P’s reply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52" y="4181871"/>
                <a:ext cx="7211980" cy="830997"/>
              </a:xfrm>
              <a:prstGeom prst="rect">
                <a:avLst/>
              </a:prstGeom>
              <a:blipFill>
                <a:blip r:embed="rId3"/>
                <a:stretch>
                  <a:fillRect l="-123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987497" y="3659054"/>
                <a:ext cx="797793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times: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97" y="3659054"/>
                <a:ext cx="7977935" cy="470000"/>
              </a:xfrm>
              <a:prstGeom prst="rect">
                <a:avLst/>
              </a:prstGeom>
              <a:blipFill>
                <a:blip r:embed="rId4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  <a:blipFill>
                <a:blip r:embed="rId5"/>
                <a:stretch>
                  <a:fillRect l="-1113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27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11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1">
            <a:extLst>
              <a:ext uri="{FF2B5EF4-FFF2-40B4-BE49-F238E27FC236}">
                <a16:creationId xmlns:a16="http://schemas.microsoft.com/office/drawing/2014/main" id="{48BEF62A-4F2E-482D-8DED-52992330B442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OWF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/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  <a:blipFill>
                <a:blip r:embed="rId8"/>
                <a:stretch>
                  <a:fillRect l="-111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/>
              <p:nvPr/>
            </p:nvSpPr>
            <p:spPr>
              <a:xfrm>
                <a:off x="612504" y="2170963"/>
                <a:ext cx="8209856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them,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as in the previous slide.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4" y="2170963"/>
                <a:ext cx="8209856" cy="866584"/>
              </a:xfrm>
              <a:prstGeom prst="rect">
                <a:avLst/>
              </a:prstGeom>
              <a:blipFill>
                <a:blip r:embed="rId9"/>
                <a:stretch>
                  <a:fillRect l="-1236" t="-28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Let’s condition on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being all correct.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  <a:blipFill>
                <a:blip r:embed="rId3"/>
                <a:stretch>
                  <a:fillRect l="-1067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/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 main issue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 (can’t do Chernoff)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  <a:blipFill>
                <a:blip r:embed="rId4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/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are</a:t>
                </a:r>
                <a:r>
                  <a:rPr lang="en-US" sz="2400" dirty="0"/>
                  <a:t> pairwise independent.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  <a:blipFill>
                <a:blip r:embed="rId5"/>
                <a:stretch>
                  <a:fillRect l="-106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5638DEF-EFDE-8508-9276-A548C716711B}"/>
              </a:ext>
            </a:extLst>
          </p:cNvPr>
          <p:cNvSpPr/>
          <p:nvPr/>
        </p:nvSpPr>
        <p:spPr>
          <a:xfrm>
            <a:off x="2959768" y="3501008"/>
            <a:ext cx="4492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Therefore, can apply Chebyshev!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8CBAA-13C5-002E-9A58-6C1A48DFBA93}"/>
              </a:ext>
            </a:extLst>
          </p:cNvPr>
          <p:cNvSpPr/>
          <p:nvPr/>
        </p:nvSpPr>
        <p:spPr>
          <a:xfrm>
            <a:off x="2319173" y="5655731"/>
            <a:ext cx="5773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(Pf. on the board, also in the next two slides)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/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We have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Inverter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succeeds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all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guesses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correct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good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blipFill>
                <a:blip r:embed="rId6"/>
                <a:stretch>
                  <a:fillRect l="-1199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 single iteration of the inner loop gives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  <a:blipFill>
                <a:blip r:embed="rId3"/>
                <a:stretch>
                  <a:fillRect l="-1069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/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this be the good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iteration of the inner loop).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  <a:blipFill>
                <a:blip r:embed="rId4"/>
                <a:stretch>
                  <a:fillRect l="-101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/>
              <p:nvPr/>
            </p:nvSpPr>
            <p:spPr>
              <a:xfrm>
                <a:off x="539552" y="3329628"/>
                <a:ext cx="8308976" cy="1035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majority decision is correct if the number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occur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9628"/>
                <a:ext cx="8308976" cy="1035476"/>
              </a:xfrm>
              <a:prstGeom prst="rect">
                <a:avLst/>
              </a:prstGeom>
              <a:blipFill>
                <a:blip r:embed="rId5"/>
                <a:stretch>
                  <a:fillRect l="-1069" t="-365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  <a:blipFill>
                <a:blip r:embed="rId6"/>
                <a:stretch>
                  <a:fillRect l="-1069" t="-487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  <a:blipFill>
                <a:blip r:embed="rId7"/>
                <a:stretch>
                  <a:fillRect l="-1069" t="-500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  <a:blipFill>
                <a:blip r:embed="rId3"/>
                <a:stretch>
                  <a:fillRect l="-1067" t="-487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  <a:blipFill>
                <a:blip r:embed="rId4"/>
                <a:stretch>
                  <a:fillRect l="-106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/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Chebyshev, we have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𝑚𝑎𝑗𝑜𝑟𝑖𝑡𝑦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𝑑𝑒𝑐𝑖𝑠𝑖𝑜𝑛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  <a:blipFill>
                <a:blip r:embed="rId5"/>
                <a:stretch>
                  <a:fillRect l="-106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/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union bound, we have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𝑜𝑛𝑒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=1/100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  <a:blipFill>
                <a:blip r:embed="rId6"/>
                <a:stretch>
                  <a:fillRect l="-1069" t="-5128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/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The inverter outputs the correct inverse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  <a:blipFill>
                <a:blip r:embed="rId7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all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/>
              <p:nvPr/>
            </p:nvSpPr>
            <p:spPr>
              <a:xfrm>
                <a:off x="179512" y="1196752"/>
                <a:ext cx="8892480" cy="2321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 | all guesses correct, good x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guesses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correct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[good x]</a:t>
                </a:r>
                <a:endParaRPr lang="en-US" sz="2400" dirty="0"/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892480" cy="2321469"/>
              </a:xfrm>
              <a:prstGeom prst="rect">
                <a:avLst/>
              </a:prstGeom>
              <a:blipFill>
                <a:blip r:embed="rId3"/>
                <a:stretch>
                  <a:fillRect l="-997" t="-218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/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it suffices to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large.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  <a:blipFill>
                <a:blip r:embed="rId4"/>
                <a:stretch>
                  <a:fillRect l="-114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/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our calculation (on the board),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≥0.99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so we are done.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  <a:blipFill>
                <a:blip r:embed="rId5"/>
                <a:stretch>
                  <a:fillRect l="-1141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D4B58BC-D7CB-1EFB-5DE6-658CC862D629}"/>
              </a:ext>
            </a:extLst>
          </p:cNvPr>
          <p:cNvSpPr/>
          <p:nvPr/>
        </p:nvSpPr>
        <p:spPr>
          <a:xfrm>
            <a:off x="8553491" y="4219314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/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also make the success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enumerating over all the “guesses”.  Each guess results in a supposed inverse, but we can check which of them is the actual inverse!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  <a:blipFill>
                <a:blip r:embed="rId6"/>
                <a:stretch>
                  <a:fillRect l="-997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 + 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  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  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777198" y="4659587"/>
            <a:ext cx="811528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“every OWF has a HCB.”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   Show that one-way functions* + HCB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92A7400-2AB4-0266-A589-7561300D5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8" y="1921938"/>
            <a:ext cx="347137" cy="34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91671-9730-0368-EFF3-34055F3DD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8" y="2884866"/>
            <a:ext cx="347137" cy="347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DC9E3-4C4E-7393-72A7-13D314773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7" y="3867499"/>
            <a:ext cx="347137" cy="3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Coding-Theoretic View of GL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can be viewed as a highly redundant, exponentially long encoding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Hadamard code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  <a:blipFill>
                <a:blip r:embed="rId3"/>
                <a:stretch>
                  <a:fillRect l="-1017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/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can be thought of as providing access to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noisy</a:t>
                </a:r>
                <a:r>
                  <a:rPr lang="en-US" sz="2400" dirty="0"/>
                  <a:t> codeword.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  <a:blipFill>
                <a:blip r:embed="rId4"/>
                <a:stretch>
                  <a:fillRect l="-101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/>
              <p:nvPr/>
            </p:nvSpPr>
            <p:spPr>
              <a:xfrm>
                <a:off x="772054" y="4114561"/>
                <a:ext cx="7961457" cy="2612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we proved: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unique decoding </a:t>
                </a:r>
                <a:r>
                  <a:rPr lang="en-US" sz="2400" dirty="0"/>
                  <a:t>algorithm 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list-decoding algorithm </a:t>
                </a:r>
                <a:r>
                  <a:rPr lang="en-US" sz="2400" dirty="0"/>
                  <a:t>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4114561"/>
                <a:ext cx="7961457" cy="2612767"/>
              </a:xfrm>
              <a:prstGeom prst="rect">
                <a:avLst/>
              </a:prstGeom>
              <a:blipFill>
                <a:blip r:embed="rId5"/>
                <a:stretch>
                  <a:fillRect l="-1115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Predicates from any </a:t>
            </a:r>
          </a:p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List-Decodable Code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1945BF-BB02-C684-4C5B-5DA162B2B52F}"/>
                  </a:ext>
                </a:extLst>
              </p:cNvPr>
              <p:cNvSpPr/>
              <p:nvPr/>
            </p:nvSpPr>
            <p:spPr>
              <a:xfrm>
                <a:off x="755576" y="2132856"/>
                <a:ext cx="81369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is the encoding.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1945BF-BB02-C684-4C5B-5DA162B2B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8136904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2D43E1-E60D-B9FE-852A-12C49D3D01E6}"/>
                  </a:ext>
                </a:extLst>
              </p:cNvPr>
              <p:cNvSpPr/>
              <p:nvPr/>
            </p:nvSpPr>
            <p:spPr>
              <a:xfrm>
                <a:off x="755576" y="2780928"/>
                <a:ext cx="813690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is incorrect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fraction of the locations, a list-decoder outputs a list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of possibilities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2D43E1-E60D-B9FE-852A-12C49D3D0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8136904" cy="983218"/>
              </a:xfrm>
              <a:prstGeom prst="rect">
                <a:avLst/>
              </a:prstGeom>
              <a:blipFill>
                <a:blip r:embed="rId4"/>
                <a:stretch>
                  <a:fillRect l="-1246" r="-1869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82641-ACBB-57D4-5D65-A21017BC5B7B}"/>
                  </a:ext>
                </a:extLst>
              </p:cNvPr>
              <p:cNvSpPr/>
              <p:nvPr/>
            </p:nvSpPr>
            <p:spPr>
              <a:xfrm>
                <a:off x="755576" y="3957058"/>
                <a:ext cx="81369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The hardcore predicate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82641-ACBB-57D4-5D65-A21017BC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57058"/>
                <a:ext cx="8136904" cy="830997"/>
              </a:xfrm>
              <a:prstGeom prst="rect">
                <a:avLst/>
              </a:prstGeom>
              <a:blipFill>
                <a:blip r:embed="rId5"/>
                <a:stretch>
                  <a:fillRect l="-1246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DEE7ED9-3AF5-7D60-4D1C-DF992AEADC1C}"/>
              </a:ext>
            </a:extLst>
          </p:cNvPr>
          <p:cNvSpPr/>
          <p:nvPr/>
        </p:nvSpPr>
        <p:spPr>
          <a:xfrm>
            <a:off x="755576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A hardcore-bit predictor gives us access to a corrupted codeword. Running the list-decoder on it gives us the list of possible inverses.  The fact that the OWF is easy to compute means that we can filter out the bogus (non-)inverses.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DFFB1-606C-DF5C-3FE1-1C70C79FD907}"/>
              </a:ext>
            </a:extLst>
          </p:cNvPr>
          <p:cNvSpPr/>
          <p:nvPr/>
        </p:nvSpPr>
        <p:spPr>
          <a:xfrm>
            <a:off x="2328991" y="1381084"/>
            <a:ext cx="409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(due to </a:t>
            </a:r>
            <a:r>
              <a:rPr lang="en-US" sz="2400" dirty="0" err="1"/>
              <a:t>Impagliazzo</a:t>
            </a:r>
            <a:r>
              <a:rPr lang="en-US" sz="2400" dirty="0"/>
              <a:t> and Sudan)</a:t>
            </a:r>
          </a:p>
        </p:txBody>
      </p:sp>
    </p:spTree>
    <p:extLst>
      <p:ext uri="{BB962C8B-B14F-4D97-AF65-F5344CB8AC3E}">
        <p14:creationId xmlns:p14="http://schemas.microsoft.com/office/powerpoint/2010/main" val="30787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41277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Defined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36975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Defined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305859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4.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4EEBCECA-C68B-AB43-B212-B85B3CE10F22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835482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(showed proof for an important special case)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(in fact, one-way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PRG, but that’s a much harder theorem)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i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blipFill>
                <a:blip r:embed="rId4"/>
                <a:stretch>
                  <a:fillRect l="-1235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2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Universal Hardcore Predicate Conjecture 1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268760"/>
            <a:ext cx="7920880" cy="26540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b="1" dirty="0">
                    <a:solidFill>
                      <a:srgbClr val="0000FF"/>
                    </a:solidFill>
                  </a:rPr>
                  <a:t>   there exists </a:t>
                </a:r>
                <a:r>
                  <a:rPr lang="en-US" sz="2400" dirty="0"/>
                  <a:t>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for every PPT Circuit/Turing Machine A, </a:t>
                </a:r>
              </a:p>
              <a:p>
                <a:r>
                  <a:rPr lang="en-US" sz="2400" dirty="0"/>
                  <a:t>         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  <a:blipFill>
                <a:blip r:embed="rId3"/>
                <a:stretch>
                  <a:fillRect l="-1284" t="-24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/>
              <p:nvPr/>
            </p:nvSpPr>
            <p:spPr>
              <a:xfrm>
                <a:off x="683568" y="4150439"/>
                <a:ext cx="8280920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In fact</a:t>
                </a:r>
                <a:r>
                  <a:rPr lang="en-US" sz="2400" dirty="0"/>
                  <a:t>: I conjecture that 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</a:t>
                </a:r>
                <a:r>
                  <a:rPr lang="en-US" sz="2400" b="1" i="1" dirty="0">
                    <a:solidFill>
                      <a:srgbClr val="0000FF"/>
                    </a:solidFill>
                  </a:rPr>
                  <a:t>exists</a:t>
                </a:r>
                <a:r>
                  <a:rPr lang="en-US" sz="2400" dirty="0"/>
                  <a:t>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for which the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</a:t>
                </a:r>
                <a:r>
                  <a:rPr lang="en-US" sz="2400" dirty="0"/>
                  <a:t>that is hardcore.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50439"/>
                <a:ext cx="8280920" cy="1232069"/>
              </a:xfrm>
              <a:prstGeom prst="rect">
                <a:avLst/>
              </a:prstGeom>
              <a:blipFill>
                <a:blip r:embed="rId5"/>
                <a:stretch>
                  <a:fillRect l="-1070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D1CBA8-85CF-8177-CC46-06CA379B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15887"/>
            <a:ext cx="1800200" cy="13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2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Universal Hardcore Predicate Conjecture 2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268760"/>
            <a:ext cx="7920880" cy="26540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   there is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an efficiently generatable </a:t>
                </a:r>
                <a:r>
                  <a:rPr lang="en-US" sz="2400" dirty="0"/>
                  <a:t>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for every PPT Circuit/Turing Machine A, </a:t>
                </a:r>
              </a:p>
              <a:p>
                <a:r>
                  <a:rPr lang="en-US" sz="2400" dirty="0"/>
                  <a:t>         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  <a:blipFill>
                <a:blip r:embed="rId3"/>
                <a:stretch>
                  <a:fillRect l="-1284" t="-24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3999046-1531-C053-8B7B-E709EA861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37553"/>
            <a:ext cx="6192688" cy="26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2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Topics (Time permitting)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ACE545E6-6762-C408-09F4-40580896DB4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68987" y="2276872"/>
                <a:ext cx="7347429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1. OWF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PRG?</a:t>
                </a:r>
              </a:p>
            </p:txBody>
          </p:sp>
        </mc:Choice>
        <mc:Fallback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ACE545E6-6762-C408-09F4-40580896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87" y="2276872"/>
                <a:ext cx="7347429" cy="843221"/>
              </a:xfrm>
              <a:prstGeom prst="rect">
                <a:avLst/>
              </a:prstGeom>
              <a:blipFill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FB48008C-659D-F139-381F-15A982A3706F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233851"/>
            <a:ext cx="7347429" cy="23553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Pseudorandom Permutations from Pseudorandom Functions </a:t>
            </a: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(the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Luby-Rackoff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construction)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3">
            <a:extLst>
              <a:ext uri="{FF2B5EF4-FFF2-40B4-BE49-F238E27FC236}">
                <a16:creationId xmlns:a16="http://schemas.microsoft.com/office/drawing/2014/main" id="{C972F493-01EC-CB4B-80A2-4D47867B525D}"/>
              </a:ext>
            </a:extLst>
          </p:cNvPr>
          <p:cNvSpPr txBox="1">
            <a:spLocks noChangeArrowheads="1"/>
          </p:cNvSpPr>
          <p:nvPr/>
        </p:nvSpPr>
        <p:spPr>
          <a:xfrm>
            <a:off x="4626045" y="3116451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D387A389-CA48-3F41-A3F3-15CD43D52B3F}"/>
              </a:ext>
            </a:extLst>
          </p:cNvPr>
          <p:cNvSpPr txBox="1">
            <a:spLocks noChangeArrowheads="1"/>
          </p:cNvSpPr>
          <p:nvPr/>
        </p:nvSpPr>
        <p:spPr>
          <a:xfrm>
            <a:off x="7114459" y="2428323"/>
            <a:ext cx="1460122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99F90D-7DCB-E94C-A25E-9F0AA95117DD}"/>
              </a:ext>
            </a:extLst>
          </p:cNvPr>
          <p:cNvCxnSpPr>
            <a:cxnSpLocks/>
          </p:cNvCxnSpPr>
          <p:nvPr/>
        </p:nvCxnSpPr>
        <p:spPr>
          <a:xfrm flipV="1">
            <a:off x="5526145" y="3679852"/>
            <a:ext cx="1588314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E304C1-E54F-7147-9703-C6E07048B0E0}"/>
              </a:ext>
            </a:extLst>
          </p:cNvPr>
          <p:cNvCxnSpPr>
            <a:cxnSpLocks/>
          </p:cNvCxnSpPr>
          <p:nvPr/>
        </p:nvCxnSpPr>
        <p:spPr>
          <a:xfrm flipV="1">
            <a:off x="5526145" y="3133995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3">
            <a:extLst>
              <a:ext uri="{FF2B5EF4-FFF2-40B4-BE49-F238E27FC236}">
                <a16:creationId xmlns:a16="http://schemas.microsoft.com/office/drawing/2014/main" id="{C16200D9-9419-1944-B9A9-69EAE5C90E56}"/>
              </a:ext>
            </a:extLst>
          </p:cNvPr>
          <p:cNvSpPr txBox="1">
            <a:spLocks noChangeArrowheads="1"/>
          </p:cNvSpPr>
          <p:nvPr/>
        </p:nvSpPr>
        <p:spPr>
          <a:xfrm>
            <a:off x="5814177" y="2459149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25B9F8-5DE9-854C-8A60-5B3FFF744286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681757" y="2765746"/>
            <a:ext cx="432702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63">
            <a:extLst>
              <a:ext uri="{FF2B5EF4-FFF2-40B4-BE49-F238E27FC236}">
                <a16:creationId xmlns:a16="http://schemas.microsoft.com/office/drawing/2014/main" id="{E8B7AD93-2804-4947-99E5-D83B78B0C18E}"/>
              </a:ext>
            </a:extLst>
          </p:cNvPr>
          <p:cNvSpPr txBox="1">
            <a:spLocks noChangeArrowheads="1"/>
          </p:cNvSpPr>
          <p:nvPr/>
        </p:nvSpPr>
        <p:spPr>
          <a:xfrm>
            <a:off x="424829" y="260648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Minicrypt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BEDC6B-D0C0-D540-951A-2F01E340E1CC}"/>
              </a:ext>
            </a:extLst>
          </p:cNvPr>
          <p:cNvCxnSpPr>
            <a:cxnSpLocks/>
          </p:cNvCxnSpPr>
          <p:nvPr/>
        </p:nvCxnSpPr>
        <p:spPr>
          <a:xfrm flipV="1">
            <a:off x="6264227" y="1895012"/>
            <a:ext cx="0" cy="565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>
            <a:extLst>
              <a:ext uri="{FF2B5EF4-FFF2-40B4-BE49-F238E27FC236}">
                <a16:creationId xmlns:a16="http://schemas.microsoft.com/office/drawing/2014/main" id="{206CFA58-80FE-A449-9D5A-33E181EB8012}"/>
              </a:ext>
            </a:extLst>
          </p:cNvPr>
          <p:cNvSpPr txBox="1">
            <a:spLocks noChangeArrowheads="1"/>
          </p:cNvSpPr>
          <p:nvPr/>
        </p:nvSpPr>
        <p:spPr>
          <a:xfrm>
            <a:off x="5814177" y="1208239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MAC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A37BF5-D4BB-154A-E9F8-DB39852BC810}"/>
              </a:ext>
            </a:extLst>
          </p:cNvPr>
          <p:cNvGrpSpPr/>
          <p:nvPr/>
        </p:nvGrpSpPr>
        <p:grpSpPr>
          <a:xfrm>
            <a:off x="899592" y="903488"/>
            <a:ext cx="4014485" cy="3994703"/>
            <a:chOff x="1385607" y="2602649"/>
            <a:chExt cx="4014485" cy="3994703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4072C032-4500-FA47-9A8D-32E5A99D969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27031" y="5922506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OWF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63374C2-7912-AE46-93F5-B3C834CA3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4028" y="5490458"/>
              <a:ext cx="57606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7F90F474-A56F-5546-B540-6D104335FED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89738" y="5153035"/>
              <a:ext cx="1096018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Hashing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804F08-89EB-1C46-BD6B-24F233F18E4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447927" y="5827881"/>
              <a:ext cx="67910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89A9A3-22CB-2942-BE4F-B0A2E94F4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293" y="4269019"/>
              <a:ext cx="736275" cy="884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CCFE5980-CF04-A043-B3EA-1FF718893D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85607" y="3594173"/>
              <a:ext cx="1276037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Digital Signatures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E39334-A76E-F047-8FB9-89EBC66086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063" y="4269020"/>
              <a:ext cx="881082" cy="5641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63">
              <a:extLst>
                <a:ext uri="{FF2B5EF4-FFF2-40B4-BE49-F238E27FC236}">
                  <a16:creationId xmlns:a16="http://schemas.microsoft.com/office/drawing/2014/main" id="{53916590-F815-7542-ABF0-7E445228A3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79912" y="3618250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Bit Commitment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0937A6-C50C-BA46-8BB1-C5F67050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88" y="3276344"/>
              <a:ext cx="0" cy="368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FCFE6862-5499-B045-8E9B-42B41EC2858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07659" y="2602649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Zero-Knowledge  proofs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0" name="Rectangle 63">
            <a:extLst>
              <a:ext uri="{FF2B5EF4-FFF2-40B4-BE49-F238E27FC236}">
                <a16:creationId xmlns:a16="http://schemas.microsoft.com/office/drawing/2014/main" id="{406B8D09-0761-0547-9064-B01A9FAFB4E9}"/>
              </a:ext>
            </a:extLst>
          </p:cNvPr>
          <p:cNvSpPr txBox="1">
            <a:spLocks noChangeArrowheads="1"/>
          </p:cNvSpPr>
          <p:nvPr/>
        </p:nvSpPr>
        <p:spPr>
          <a:xfrm>
            <a:off x="3651869" y="4225146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43F241-1593-F10D-A8C3-734B8CA60622}"/>
              </a:ext>
            </a:extLst>
          </p:cNvPr>
          <p:cNvCxnSpPr>
            <a:cxnSpLocks/>
          </p:cNvCxnSpPr>
          <p:nvPr/>
        </p:nvCxnSpPr>
        <p:spPr>
          <a:xfrm flipV="1">
            <a:off x="6714277" y="1506042"/>
            <a:ext cx="432702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350C78-638C-3145-CBA3-C0D3B664DB8D}"/>
              </a:ext>
            </a:extLst>
          </p:cNvPr>
          <p:cNvCxnSpPr>
            <a:cxnSpLocks/>
          </p:cNvCxnSpPr>
          <p:nvPr/>
        </p:nvCxnSpPr>
        <p:spPr>
          <a:xfrm flipV="1">
            <a:off x="7758393" y="1862478"/>
            <a:ext cx="0" cy="565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>
            <a:extLst>
              <a:ext uri="{FF2B5EF4-FFF2-40B4-BE49-F238E27FC236}">
                <a16:creationId xmlns:a16="http://schemas.microsoft.com/office/drawing/2014/main" id="{AB005CAD-FCA9-CEED-E1F5-38722233D2E4}"/>
              </a:ext>
            </a:extLst>
          </p:cNvPr>
          <p:cNvSpPr txBox="1">
            <a:spLocks noChangeArrowheads="1"/>
          </p:cNvSpPr>
          <p:nvPr/>
        </p:nvSpPr>
        <p:spPr>
          <a:xfrm>
            <a:off x="7161169" y="1150763"/>
            <a:ext cx="1496816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latin typeface="American Typewriter" charset="0"/>
                <a:ea typeface="American Typewriter" charset="0"/>
                <a:cs typeface="American Typewriter" charset="0"/>
              </a:rPr>
              <a:t>CCA-secure Secret-key enc.</a:t>
            </a:r>
            <a:endParaRPr lang="en-US" altLang="en-US" sz="1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472488A-F995-089A-47B8-629AAD23F364}"/>
              </a:ext>
            </a:extLst>
          </p:cNvPr>
          <p:cNvSpPr txBox="1">
            <a:spLocks noChangeArrowheads="1"/>
          </p:cNvSpPr>
          <p:nvPr/>
        </p:nvSpPr>
        <p:spPr>
          <a:xfrm>
            <a:off x="7111885" y="3325298"/>
            <a:ext cx="1460122" cy="8034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(Stateful) 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6739FB-2B51-FCFF-F024-0A88D5EB9D58}"/>
              </a:ext>
            </a:extLst>
          </p:cNvPr>
          <p:cNvCxnSpPr>
            <a:cxnSpLocks/>
          </p:cNvCxnSpPr>
          <p:nvPr/>
        </p:nvCxnSpPr>
        <p:spPr>
          <a:xfrm flipH="1" flipV="1">
            <a:off x="4068239" y="4898191"/>
            <a:ext cx="22827" cy="691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F414670-3556-3DAD-2D7F-C41B1F8E23A4}"/>
              </a:ext>
            </a:extLst>
          </p:cNvPr>
          <p:cNvSpPr txBox="1"/>
          <p:nvPr/>
        </p:nvSpPr>
        <p:spPr>
          <a:xfrm>
            <a:off x="9142" y="5827322"/>
            <a:ext cx="9243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Candidate Constructions: from number theory, geometry, combinatorics,…</a:t>
            </a:r>
          </a:p>
        </p:txBody>
      </p:sp>
    </p:spTree>
    <p:extLst>
      <p:ext uri="{BB962C8B-B14F-4D97-AF65-F5344CB8AC3E}">
        <p14:creationId xmlns:p14="http://schemas.microsoft.com/office/powerpoint/2010/main" val="2869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 + 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  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  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E1103BA3-46A2-5843-82A1-5800522088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77198" y="4659587"/>
                <a:ext cx="811528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1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Goldreich-Levin Theorem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: for every OWF/OWP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 there is another OWF/OWP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which has a HCB.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E1103BA3-46A2-5843-82A1-580052208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8" y="4659587"/>
                <a:ext cx="8115282" cy="843221"/>
              </a:xfrm>
              <a:prstGeom prst="rect">
                <a:avLst/>
              </a:prstGeom>
              <a:blipFill>
                <a:blip r:embed="rId3"/>
                <a:stretch>
                  <a:fillRect l="-1092"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   Show that one-way functions* + HCB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92A7400-2AB4-0266-A589-7561300D5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8" y="1921938"/>
            <a:ext cx="347137" cy="34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91671-9730-0368-EFF3-34055F3DD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8" y="2884866"/>
            <a:ext cx="347137" cy="347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DC9E3-4C4E-7393-72A7-13D314773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7" y="3867499"/>
            <a:ext cx="347137" cy="3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Theorem: Version 1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284" t="-241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GL Theorem: Version 2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function/permutation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related one-way function/permutation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/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blipFill>
                <a:blip r:embed="rId5"/>
                <a:stretch>
                  <a:fillRect l="-465" r="-139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/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has a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deterministic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hardcore predicate. In particular, the predicate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is hardcore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blipFill>
                <a:blip r:embed="rId6"/>
                <a:stretch>
                  <a:fillRect l="-1320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EE190E1-EFB9-324A-7C6B-22758DD390F8}"/>
              </a:ext>
            </a:extLst>
          </p:cNvPr>
          <p:cNvSpPr/>
          <p:nvPr/>
        </p:nvSpPr>
        <p:spPr>
          <a:xfrm>
            <a:off x="683568" y="5445224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Key Point</a:t>
            </a:r>
            <a:r>
              <a:rPr lang="en-US" sz="2400" b="1" dirty="0"/>
              <a:t>:  </a:t>
            </a:r>
          </a:p>
          <a:p>
            <a:r>
              <a:rPr lang="en-US" sz="2400" b="1" dirty="0"/>
              <a:t>This statement is </a:t>
            </a:r>
            <a:r>
              <a:rPr lang="en-US" sz="2400" b="1" i="1" dirty="0">
                <a:solidFill>
                  <a:srgbClr val="FF0000"/>
                </a:solidFill>
              </a:rPr>
              <a:t>sufficient</a:t>
            </a:r>
            <a:r>
              <a:rPr lang="en-US" sz="2400" b="1" dirty="0"/>
              <a:t> to construct PRGs from any OWP.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68C97-7E8A-A7CC-3DEE-BDA801783B07}"/>
              </a:ext>
            </a:extLst>
          </p:cNvPr>
          <p:cNvSpPr/>
          <p:nvPr/>
        </p:nvSpPr>
        <p:spPr>
          <a:xfrm>
            <a:off x="4211960" y="1760619"/>
            <a:ext cx="1728192" cy="4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BB995-D0E4-ACE5-B2B8-DE46222CE1FA}"/>
              </a:ext>
            </a:extLst>
          </p:cNvPr>
          <p:cNvSpPr/>
          <p:nvPr/>
        </p:nvSpPr>
        <p:spPr>
          <a:xfrm>
            <a:off x="2987824" y="2168289"/>
            <a:ext cx="1728192" cy="4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If there are OWPs, then there are PRGs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536171-7E50-C55F-E4D7-FD91AB3B49B0}"/>
              </a:ext>
            </a:extLst>
          </p:cNvPr>
          <p:cNvSpPr/>
          <p:nvPr/>
        </p:nvSpPr>
        <p:spPr>
          <a:xfrm>
            <a:off x="827584" y="2601485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C90A76-51A9-8183-8347-F43BF09B3797}"/>
                  </a:ext>
                </a:extLst>
              </p:cNvPr>
              <p:cNvSpPr/>
              <p:nvPr/>
            </p:nvSpPr>
            <p:spPr>
              <a:xfrm>
                <a:off x="914545" y="2821284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defined below is a PRG.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C90A76-51A9-8183-8347-F43BF09B3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821284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284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2A1877A-859E-A26D-D146-C3B275E7B949}"/>
              </a:ext>
            </a:extLst>
          </p:cNvPr>
          <p:cNvSpPr/>
          <p:nvPr/>
        </p:nvSpPr>
        <p:spPr>
          <a:xfrm>
            <a:off x="827584" y="213633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C2CDE0-3D75-8B03-ADD7-E5C7B6FCA835}"/>
                  </a:ext>
                </a:extLst>
              </p:cNvPr>
              <p:cNvSpPr/>
              <p:nvPr/>
            </p:nvSpPr>
            <p:spPr>
              <a:xfrm>
                <a:off x="899592" y="379252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||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||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C2CDE0-3D75-8B03-ADD7-E5C7B6FCA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9252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28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BAEC15-8779-8BCD-AF16-94F2CE48CEDF}"/>
                  </a:ext>
                </a:extLst>
              </p:cNvPr>
              <p:cNvSpPr/>
              <p:nvPr/>
            </p:nvSpPr>
            <p:spPr>
              <a:xfrm>
                <a:off x="804719" y="4983559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BAEC15-8779-8BCD-AF16-94F2CE48C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983559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28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0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770529" y="1383158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assume a pretty good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83158"/>
                <a:ext cx="7892173" cy="461665"/>
              </a:xfrm>
              <a:prstGeom prst="rect">
                <a:avLst/>
              </a:prstGeom>
              <a:blipFill>
                <a:blip r:embed="rId3"/>
                <a:stretch>
                  <a:fillRect l="-1124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428128" y="1878930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8" y="1878930"/>
                <a:ext cx="8712968" cy="783804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1">
            <a:extLst>
              <a:ext uri="{FF2B5EF4-FFF2-40B4-BE49-F238E27FC236}">
                <a16:creationId xmlns:a16="http://schemas.microsoft.com/office/drawing/2014/main" id="{065E0966-C802-AF3B-4CAA-7ABE7B08C7EF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proved a weaker version in L6: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C323E4-891B-5213-1C7E-CF6168415FE1}"/>
                  </a:ext>
                </a:extLst>
              </p:cNvPr>
              <p:cNvSpPr/>
              <p:nvPr/>
            </p:nvSpPr>
            <p:spPr>
              <a:xfrm>
                <a:off x="784283" y="2970212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Then there is a OWF inverter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1E177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C323E4-891B-5213-1C7E-CF6168415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3" y="2970212"/>
                <a:ext cx="7892173" cy="461665"/>
              </a:xfrm>
              <a:prstGeom prst="rect">
                <a:avLst/>
              </a:prstGeom>
              <a:blipFill>
                <a:blip r:embed="rId5"/>
                <a:stretch>
                  <a:fillRect l="-112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5D90C8-0144-7062-16BC-BBC57F9F5747}"/>
                  </a:ext>
                </a:extLst>
              </p:cNvPr>
              <p:cNvSpPr/>
              <p:nvPr/>
            </p:nvSpPr>
            <p:spPr>
              <a:xfrm>
                <a:off x="467544" y="3509292"/>
                <a:ext cx="8712968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5D90C8-0144-7062-16BC-BBC57F9F5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9292"/>
                <a:ext cx="8712968" cy="509178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6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2EA7-8136-364D-9A12-AE4BF81DF774}"/>
              </a:ext>
            </a:extLst>
          </p:cNvPr>
          <p:cNvSpPr/>
          <p:nvPr/>
        </p:nvSpPr>
        <p:spPr>
          <a:xfrm>
            <a:off x="770529" y="4194797"/>
            <a:ext cx="7761911" cy="2474563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136E2-77E0-9A4E-8391-A7E554F8B102}"/>
              </a:ext>
            </a:extLst>
          </p:cNvPr>
          <p:cNvSpPr/>
          <p:nvPr/>
        </p:nvSpPr>
        <p:spPr>
          <a:xfrm>
            <a:off x="831649" y="35730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First, we used an </a:t>
            </a:r>
            <a:r>
              <a:rPr lang="en-US" sz="2400" b="1" dirty="0">
                <a:solidFill>
                  <a:srgbClr val="FF0000"/>
                </a:solidFill>
              </a:rPr>
              <a:t>averaging argument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770529" y="1383158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assume a pretty good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83158"/>
                <a:ext cx="7892173" cy="461665"/>
              </a:xfrm>
              <a:prstGeom prst="rect">
                <a:avLst/>
              </a:prstGeom>
              <a:blipFill>
                <a:blip r:embed="rId3"/>
                <a:stretch>
                  <a:fillRect l="-1124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428128" y="1878930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8" y="1878930"/>
                <a:ext cx="8712968" cy="783804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7C2F801D-3F35-0E49-9117-155E329914EA}"/>
              </a:ext>
            </a:extLst>
          </p:cNvPr>
          <p:cNvSpPr/>
          <p:nvPr/>
        </p:nvSpPr>
        <p:spPr>
          <a:xfrm>
            <a:off x="20543" y="2189613"/>
            <a:ext cx="731520" cy="2017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Claim: 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  <a:blipFill>
                <a:blip r:embed="rId6"/>
                <a:stretch>
                  <a:fillRect l="-1019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/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/>
              <p:nvPr/>
            </p:nvSpPr>
            <p:spPr>
              <a:xfrm>
                <a:off x="827584" y="546960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Call these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the good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69608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l="-116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1">
            <a:extLst>
              <a:ext uri="{FF2B5EF4-FFF2-40B4-BE49-F238E27FC236}">
                <a16:creationId xmlns:a16="http://schemas.microsoft.com/office/drawing/2014/main" id="{065E0966-C802-AF3B-4CAA-7ABE7B08C7EF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proved a weaker version in L6: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765FA-4FE7-08E5-9A0B-9A7BCB3359E3}"/>
              </a:ext>
            </a:extLst>
          </p:cNvPr>
          <p:cNvSpPr/>
          <p:nvPr/>
        </p:nvSpPr>
        <p:spPr>
          <a:xfrm>
            <a:off x="827584" y="609187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Proof: On the board.</a:t>
            </a:r>
          </a:p>
        </p:txBody>
      </p:sp>
    </p:spTree>
    <p:extLst>
      <p:ext uri="{BB962C8B-B14F-4D97-AF65-F5344CB8AC3E}">
        <p14:creationId xmlns:p14="http://schemas.microsoft.com/office/powerpoint/2010/main" val="1403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 animBg="1"/>
      <p:bldP spid="14" grpId="0"/>
      <p:bldP spid="15" grpId="0"/>
      <p:bldP spid="1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2" t="-1500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(by union bound)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9AEB4C8A-BFEA-3B19-62A2-703ADA339A8C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proved a weaker version in L6: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41941</TotalTime>
  <Words>1982</Words>
  <Application>Microsoft Macintosh PowerPoint</Application>
  <PresentationFormat>On-screen Show (4:3)</PresentationFormat>
  <Paragraphs>216</Paragraphs>
  <Slides>26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1073</cp:revision>
  <dcterms:created xsi:type="dcterms:W3CDTF">2014-03-14T23:52:55Z</dcterms:created>
  <dcterms:modified xsi:type="dcterms:W3CDTF">2022-09-28T13:50:08Z</dcterms:modified>
</cp:coreProperties>
</file>