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29" r:id="rId2"/>
    <p:sldId id="579" r:id="rId3"/>
    <p:sldId id="571" r:id="rId4"/>
    <p:sldId id="582" r:id="rId5"/>
    <p:sldId id="573" r:id="rId6"/>
    <p:sldId id="583" r:id="rId7"/>
    <p:sldId id="584" r:id="rId8"/>
    <p:sldId id="615" r:id="rId9"/>
    <p:sldId id="581" r:id="rId10"/>
    <p:sldId id="574" r:id="rId11"/>
    <p:sldId id="580" r:id="rId12"/>
    <p:sldId id="575" r:id="rId13"/>
    <p:sldId id="587" r:id="rId14"/>
    <p:sldId id="620" r:id="rId15"/>
    <p:sldId id="604" r:id="rId16"/>
    <p:sldId id="616" r:id="rId17"/>
    <p:sldId id="577" r:id="rId18"/>
    <p:sldId id="588" r:id="rId19"/>
    <p:sldId id="589" r:id="rId20"/>
    <p:sldId id="621" r:id="rId21"/>
    <p:sldId id="622" r:id="rId22"/>
    <p:sldId id="617" r:id="rId23"/>
    <p:sldId id="601" r:id="rId24"/>
    <p:sldId id="576" r:id="rId25"/>
    <p:sldId id="600" r:id="rId26"/>
    <p:sldId id="602" r:id="rId27"/>
    <p:sldId id="603" r:id="rId28"/>
    <p:sldId id="605" r:id="rId29"/>
    <p:sldId id="606" r:id="rId30"/>
    <p:sldId id="618" r:id="rId31"/>
    <p:sldId id="609" r:id="rId32"/>
    <p:sldId id="610" r:id="rId33"/>
    <p:sldId id="61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77C"/>
    <a:srgbClr val="0000FF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16"/>
    <p:restoredTop sz="76309" autoAdjust="0"/>
  </p:normalViewPr>
  <p:slideViewPr>
    <p:cSldViewPr>
      <p:cViewPr varScale="1">
        <p:scale>
          <a:sx n="89" d="100"/>
          <a:sy n="89" d="100"/>
        </p:scale>
        <p:origin x="168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9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9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6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1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94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28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09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54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69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986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885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98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42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51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33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08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94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4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71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18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493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6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0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6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9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9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59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Poll:  F(</a:t>
            </a:r>
            <a:r>
              <a:rPr lang="en-US" baseline="0" dirty="0" err="1"/>
              <a:t>xy</a:t>
            </a:r>
            <a:r>
              <a:rPr lang="en-US" baseline="0" dirty="0"/>
              <a:t>) = F(x) || y  is it one-way?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2022-09-26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9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6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A32C7-D772-1844-BFF3-9BDD484CFDFA}"/>
                  </a:ext>
                </a:extLst>
              </p:cNvPr>
              <p:cNvSpPr/>
              <p:nvPr/>
            </p:nvSpPr>
            <p:spPr>
              <a:xfrm>
                <a:off x="829616" y="3707740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Nevertheless, there has to be a hardcore set of hard to invert inputs. Concretely: Does there necessarily exist </a:t>
                </a:r>
                <a:r>
                  <a:rPr lang="en-US" sz="2400" u="sng" dirty="0"/>
                  <a:t>some bit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u="sng" dirty="0"/>
                  <a:t>that is hard to compute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A32C7-D772-1844-BFF3-9BDD484CF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16" y="3707740"/>
                <a:ext cx="7905927" cy="1200329"/>
              </a:xfrm>
              <a:prstGeom prst="rect">
                <a:avLst/>
              </a:prstGeom>
              <a:blipFill>
                <a:blip r:embed="rId4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4B674F4-9432-0540-8FC8-D15F431E38BC}"/>
              </a:ext>
            </a:extLst>
          </p:cNvPr>
          <p:cNvSpPr/>
          <p:nvPr/>
        </p:nvSpPr>
        <p:spPr>
          <a:xfrm>
            <a:off x="1473387" y="5190291"/>
            <a:ext cx="6614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bit can be guessed correctly </a:t>
            </a:r>
            <a:r>
              <a:rPr lang="en-US" sz="2400" dirty="0" err="1"/>
              <a:t>w.p</a:t>
            </a:r>
            <a:r>
              <a:rPr lang="en-US" sz="2400" dirty="0"/>
              <a:t>. 1/2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F6A195-0E76-2E4D-A084-E0FE9B4C8E97}"/>
                  </a:ext>
                </a:extLst>
              </p:cNvPr>
              <p:cNvSpPr/>
              <p:nvPr/>
            </p:nvSpPr>
            <p:spPr>
              <a:xfrm>
                <a:off x="1486072" y="5838363"/>
                <a:ext cx="66143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So, “hard to compute”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“hard to guess with probability non-negligibly better than 1/2”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F6A195-0E76-2E4D-A084-E0FE9B4C8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72" y="5838363"/>
                <a:ext cx="6614320" cy="830997"/>
              </a:xfrm>
              <a:prstGeom prst="rect">
                <a:avLst/>
              </a:prstGeom>
              <a:blipFill>
                <a:blip r:embed="rId5"/>
                <a:stretch>
                  <a:fillRect l="-114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3F372A-4965-9A4C-A684-FDDD18ABF2E2}"/>
                  </a:ext>
                </a:extLst>
              </p:cNvPr>
              <p:cNvSpPr/>
              <p:nvPr/>
            </p:nvSpPr>
            <p:spPr>
              <a:xfrm>
                <a:off x="827583" y="3701930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Nevertheless, there has to be a hardcore set of hard to invert inputs. Concretely: Does there exist </a:t>
                </a:r>
                <a:r>
                  <a:rPr lang="en-US" sz="2400" u="sng" dirty="0"/>
                  <a:t>some bit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u="sng" dirty="0"/>
                  <a:t> that is hard to guess with probability non-negligibly better than 1/2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3F372A-4965-9A4C-A684-FDDD18ABF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701930"/>
                <a:ext cx="7905927" cy="1200329"/>
              </a:xfrm>
              <a:prstGeom prst="rect">
                <a:avLst/>
              </a:prstGeom>
              <a:blipFill>
                <a:blip r:embed="rId6"/>
                <a:stretch>
                  <a:fillRect l="-1122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42537" y="3750131"/>
            <a:ext cx="7920880" cy="13443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3059668"/>
            <a:ext cx="3371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BIT (Take 1)</a:t>
            </a:r>
          </a:p>
        </p:txBody>
      </p:sp>
    </p:spTree>
    <p:extLst>
      <p:ext uri="{BB962C8B-B14F-4D97-AF65-F5344CB8AC3E}">
        <p14:creationId xmlns:p14="http://schemas.microsoft.com/office/powerpoint/2010/main" val="12899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2" grpId="0" animBg="1"/>
      <p:bldP spid="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27584" y="3524815"/>
            <a:ext cx="7920880" cy="249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3059668"/>
            <a:ext cx="3371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BIT (Take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/>
              <p:nvPr/>
            </p:nvSpPr>
            <p:spPr>
              <a:xfrm>
                <a:off x="867435" y="3744614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hardcore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3744614"/>
                <a:ext cx="7905927" cy="1200329"/>
              </a:xfrm>
              <a:prstGeom prst="rect">
                <a:avLst/>
              </a:prstGeom>
              <a:blipFill>
                <a:blip r:embed="rId4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/>
              <p:nvPr/>
            </p:nvSpPr>
            <p:spPr>
              <a:xfrm>
                <a:off x="907286" y="496394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4963944"/>
                <a:ext cx="7905927" cy="78380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1296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Does every one-way function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have a hardcore bit?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65E97-D4EB-AC40-9714-44D027B7A933}"/>
                  </a:ext>
                </a:extLst>
              </p:cNvPr>
              <p:cNvSpPr/>
              <p:nvPr/>
            </p:nvSpPr>
            <p:spPr>
              <a:xfrm>
                <a:off x="755576" y="2348880"/>
                <a:ext cx="8388424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</a:rPr>
                  <a:t>PS2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/>
                  <a:t>There are functions that are one-way, yet </a:t>
                </a:r>
                <a:r>
                  <a:rPr lang="en-US" sz="2400" i="1" dirty="0"/>
                  <a:t>every</a:t>
                </a:r>
                <a:r>
                  <a:rPr lang="en-US" sz="2400" dirty="0"/>
                  <a:t> bit is somewhat easy to predict (say,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65E97-D4EB-AC40-9714-44D027B7A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348880"/>
                <a:ext cx="8388424" cy="983218"/>
              </a:xfrm>
              <a:prstGeom prst="rect">
                <a:avLst/>
              </a:prstGeom>
              <a:blipFill>
                <a:blip r:embed="rId3"/>
                <a:stretch>
                  <a:fillRect l="-1210" t="-5063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F78519D-B6A3-9948-B48C-74A8971E589B}"/>
              </a:ext>
            </a:extLst>
          </p:cNvPr>
          <p:cNvSpPr/>
          <p:nvPr/>
        </p:nvSpPr>
        <p:spPr>
          <a:xfrm>
            <a:off x="770602" y="393305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So, we will generalize the notion of a hardcore “bit”. </a:t>
            </a:r>
          </a:p>
        </p:txBody>
      </p:sp>
    </p:spTree>
    <p:extLst>
      <p:ext uri="{BB962C8B-B14F-4D97-AF65-F5344CB8AC3E}">
        <p14:creationId xmlns:p14="http://schemas.microsoft.com/office/powerpoint/2010/main" val="2891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27584" y="2093947"/>
            <a:ext cx="7920880" cy="249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</a:t>
            </a:r>
            <a:r>
              <a:rPr lang="en-US" sz="2400" b="1" dirty="0">
                <a:solidFill>
                  <a:srgbClr val="FF0000"/>
                </a:solidFill>
              </a:rPr>
              <a:t>PREDICATE</a:t>
            </a:r>
            <a:r>
              <a:rPr lang="en-US" sz="2400" b="1" dirty="0">
                <a:solidFill>
                  <a:schemeClr val="tx2"/>
                </a:solidFill>
              </a:rPr>
              <a:t>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/>
              <p:nvPr/>
            </p:nvSpPr>
            <p:spPr>
              <a:xfrm>
                <a:off x="867435" y="2313746"/>
                <a:ext cx="7905927" cy="123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2313746"/>
                <a:ext cx="7905927" cy="1232453"/>
              </a:xfrm>
              <a:prstGeom prst="rect">
                <a:avLst/>
              </a:prstGeom>
              <a:blipFill>
                <a:blip r:embed="rId3"/>
                <a:stretch>
                  <a:fillRect l="-1122"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/>
              <p:nvPr/>
            </p:nvSpPr>
            <p:spPr>
              <a:xfrm>
                <a:off x="907286" y="353307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3533076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3576FA1-968C-304B-8AED-74B5B48D3B34}"/>
              </a:ext>
            </a:extLst>
          </p:cNvPr>
          <p:cNvSpPr/>
          <p:nvPr/>
        </p:nvSpPr>
        <p:spPr>
          <a:xfrm>
            <a:off x="867434" y="5026512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us, henceforth, a hardcore bit will mean a hardcore predicate.</a:t>
            </a:r>
          </a:p>
        </p:txBody>
      </p:sp>
    </p:spTree>
    <p:extLst>
      <p:ext uri="{BB962C8B-B14F-4D97-AF65-F5344CB8AC3E}">
        <p14:creationId xmlns:p14="http://schemas.microsoft.com/office/powerpoint/2010/main" val="27980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Predicate (in pictures)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2841195" y="3737907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x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 flipV="1">
            <a:off x="3347728" y="3077521"/>
            <a:ext cx="1800200" cy="927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 rot="20041848">
            <a:off x="3273118" y="2437616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175D31-6B02-2D44-98FB-C5FD8C6DB008}"/>
              </a:ext>
            </a:extLst>
          </p:cNvPr>
          <p:cNvCxnSpPr>
            <a:cxnSpLocks/>
          </p:cNvCxnSpPr>
          <p:nvPr/>
        </p:nvCxnSpPr>
        <p:spPr>
          <a:xfrm>
            <a:off x="3347728" y="4337249"/>
            <a:ext cx="1800200" cy="656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3">
            <a:extLst>
              <a:ext uri="{FF2B5EF4-FFF2-40B4-BE49-F238E27FC236}">
                <a16:creationId xmlns:a16="http://schemas.microsoft.com/office/drawing/2014/main" id="{540B9A70-491B-B645-BAC9-383D5F2E4B84}"/>
              </a:ext>
            </a:extLst>
          </p:cNvPr>
          <p:cNvSpPr txBox="1">
            <a:spLocks noChangeArrowheads="1"/>
          </p:cNvSpPr>
          <p:nvPr/>
        </p:nvSpPr>
        <p:spPr>
          <a:xfrm rot="1165159">
            <a:off x="3347110" y="4777742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D8B96952-295B-6141-BC32-D1D2B1F09A26}"/>
              </a:ext>
            </a:extLst>
          </p:cNvPr>
          <p:cNvSpPr txBox="1">
            <a:spLocks noChangeArrowheads="1"/>
          </p:cNvSpPr>
          <p:nvPr/>
        </p:nvSpPr>
        <p:spPr>
          <a:xfrm>
            <a:off x="5291808" y="2479776"/>
            <a:ext cx="120759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F(x)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81FBD58E-89EE-1C45-86FE-F4A74FED3E10}"/>
              </a:ext>
            </a:extLst>
          </p:cNvPr>
          <p:cNvSpPr txBox="1">
            <a:spLocks noChangeArrowheads="1"/>
          </p:cNvSpPr>
          <p:nvPr/>
        </p:nvSpPr>
        <p:spPr>
          <a:xfrm>
            <a:off x="5291808" y="4572039"/>
            <a:ext cx="120759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B(x)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22B255-9227-9343-A699-1676E117A092}"/>
              </a:ext>
            </a:extLst>
          </p:cNvPr>
          <p:cNvCxnSpPr>
            <a:cxnSpLocks/>
          </p:cNvCxnSpPr>
          <p:nvPr/>
        </p:nvCxnSpPr>
        <p:spPr>
          <a:xfrm>
            <a:off x="5661771" y="3199686"/>
            <a:ext cx="0" cy="146576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3">
            <a:extLst>
              <a:ext uri="{FF2B5EF4-FFF2-40B4-BE49-F238E27FC236}">
                <a16:creationId xmlns:a16="http://schemas.microsoft.com/office/drawing/2014/main" id="{B3C745F8-0201-184F-8A3C-0F4F45262387}"/>
              </a:ext>
            </a:extLst>
          </p:cNvPr>
          <p:cNvSpPr txBox="1">
            <a:spLocks noChangeArrowheads="1"/>
          </p:cNvSpPr>
          <p:nvPr/>
        </p:nvSpPr>
        <p:spPr>
          <a:xfrm>
            <a:off x="5901658" y="3531526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Hard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Discussion on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A1C3B-8D1B-894B-AF42-06402DC7481B}"/>
              </a:ext>
            </a:extLst>
          </p:cNvPr>
          <p:cNvSpPr/>
          <p:nvPr/>
        </p:nvSpPr>
        <p:spPr>
          <a:xfrm>
            <a:off x="827584" y="1805915"/>
            <a:ext cx="7920880" cy="22229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F203E-A77F-3047-AA05-351032FBDE7D}"/>
              </a:ext>
            </a:extLst>
          </p:cNvPr>
          <p:cNvSpPr/>
          <p:nvPr/>
        </p:nvSpPr>
        <p:spPr>
          <a:xfrm>
            <a:off x="827584" y="134076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</a:t>
            </a:r>
            <a:r>
              <a:rPr lang="en-US" sz="2400" b="1" dirty="0">
                <a:solidFill>
                  <a:srgbClr val="FF0000"/>
                </a:solidFill>
              </a:rPr>
              <a:t>PREDICATE</a:t>
            </a:r>
            <a:r>
              <a:rPr lang="en-US" sz="2400" b="1" dirty="0">
                <a:solidFill>
                  <a:schemeClr val="tx2"/>
                </a:solidFill>
              </a:rPr>
              <a:t>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2D42A8-D89F-454E-8DE5-A71085F56A17}"/>
                  </a:ext>
                </a:extLst>
              </p:cNvPr>
              <p:cNvSpPr/>
              <p:nvPr/>
            </p:nvSpPr>
            <p:spPr>
              <a:xfrm>
                <a:off x="867435" y="2025714"/>
                <a:ext cx="7905927" cy="123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(HCP)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2D42A8-D89F-454E-8DE5-A71085F56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2025714"/>
                <a:ext cx="7905927" cy="1232453"/>
              </a:xfrm>
              <a:prstGeom prst="rect">
                <a:avLst/>
              </a:prstGeom>
              <a:blipFill>
                <a:blip r:embed="rId3"/>
                <a:stretch>
                  <a:fillRect l="-1122" t="-3061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241BBA-73D2-5E46-B871-CF0567AAA7BC}"/>
                  </a:ext>
                </a:extLst>
              </p:cNvPr>
              <p:cNvSpPr/>
              <p:nvPr/>
            </p:nvSpPr>
            <p:spPr>
              <a:xfrm>
                <a:off x="907286" y="324504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241BBA-73D2-5E46-B871-CF0567AAA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3245044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C2C2D13-A920-754F-A5EE-FFFB27FD899F}"/>
              </a:ext>
            </a:extLst>
          </p:cNvPr>
          <p:cNvSpPr/>
          <p:nvPr/>
        </p:nvSpPr>
        <p:spPr>
          <a:xfrm>
            <a:off x="827584" y="4149080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Definition of HCP makes sense for </a:t>
            </a:r>
            <a:r>
              <a:rPr lang="en-US" sz="2400" i="1" dirty="0"/>
              <a:t>any</a:t>
            </a:r>
            <a:r>
              <a:rPr lang="en-US" sz="2400" dirty="0"/>
              <a:t> function family, not just one-way functions.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6D0B1-AEE1-D642-872C-2F9CA0030A64}"/>
              </a:ext>
            </a:extLst>
          </p:cNvPr>
          <p:cNvSpPr/>
          <p:nvPr/>
        </p:nvSpPr>
        <p:spPr>
          <a:xfrm>
            <a:off x="834843" y="4941168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Some functions can have information-theoretically hard to guess predicates (e.g., compressing functions)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D68F3-3D55-E14D-B24B-B3859CF5C1B3}"/>
                  </a:ext>
                </a:extLst>
              </p:cNvPr>
              <p:cNvSpPr/>
              <p:nvPr/>
            </p:nvSpPr>
            <p:spPr>
              <a:xfrm>
                <a:off x="842102" y="5805264"/>
                <a:ext cx="83018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We’ll be interested in settings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uniquely determined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yet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 to predict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D68F3-3D55-E14D-B24B-B3859CF5C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02" y="5805264"/>
                <a:ext cx="8301898" cy="830997"/>
              </a:xfrm>
              <a:prstGeom prst="rect">
                <a:avLst/>
              </a:prstGeom>
              <a:blipFill>
                <a:blip r:embed="rId5"/>
                <a:stretch>
                  <a:fillRect l="-1223" t="-2985" r="-306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9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284782-FD4D-084B-A9C0-DFF65B51C863}"/>
              </a:ext>
            </a:extLst>
          </p:cNvPr>
          <p:cNvSpPr/>
          <p:nvPr/>
        </p:nvSpPr>
        <p:spPr>
          <a:xfrm>
            <a:off x="827584" y="2093947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/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 associated hardcore predicate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2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1C85745-A5D8-1840-8794-0B0F063981B2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/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2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49FB44-E8D1-554F-9F3B-E69962141E4E}"/>
                  </a:ext>
                </a:extLst>
              </p:cNvPr>
              <p:cNvSpPr/>
              <p:nvPr/>
            </p:nvSpPr>
            <p:spPr>
              <a:xfrm>
                <a:off x="842537" y="5229200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(Note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stretches by one bit. We already know how to turn this into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that stretches to any poly number of bits.)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49FB44-E8D1-554F-9F3B-E69962141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37" y="5229200"/>
                <a:ext cx="7905927" cy="830997"/>
              </a:xfrm>
              <a:prstGeom prst="rect">
                <a:avLst/>
              </a:prstGeom>
              <a:blipFill>
                <a:blip r:embed="rId7"/>
                <a:stretch>
                  <a:fillRect l="-1124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6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284782-FD4D-084B-A9C0-DFF65B51C863}"/>
              </a:ext>
            </a:extLst>
          </p:cNvPr>
          <p:cNvSpPr/>
          <p:nvPr/>
        </p:nvSpPr>
        <p:spPr>
          <a:xfrm>
            <a:off x="827584" y="2093947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/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 associated hardcore predicate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2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1C85745-A5D8-1840-8794-0B0F063981B2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/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2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3DBC13-0084-E948-BB13-30316C1DF23B}"/>
              </a:ext>
            </a:extLst>
          </p:cNvPr>
          <p:cNvSpPr/>
          <p:nvPr/>
        </p:nvSpPr>
        <p:spPr>
          <a:xfrm>
            <a:off x="842537" y="5271591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Proof (next slide)</a:t>
            </a:r>
            <a:r>
              <a:rPr lang="en-US" sz="2400" dirty="0"/>
              <a:t>: Use next-bit unpredictability.</a:t>
            </a:r>
          </a:p>
        </p:txBody>
      </p:sp>
    </p:spTree>
    <p:extLst>
      <p:ext uri="{BB962C8B-B14F-4D97-AF65-F5344CB8AC3E}">
        <p14:creationId xmlns:p14="http://schemas.microsoft.com/office/powerpoint/2010/main" val="31862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112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next-bit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, and index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, 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282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24D970-7C2A-B746-A408-C937C0ACB9D7}"/>
                  </a:ext>
                </a:extLst>
              </p:cNvPr>
              <p:cNvSpPr/>
              <p:nvPr/>
            </p:nvSpPr>
            <p:spPr>
              <a:xfrm>
                <a:off x="787243" y="4639913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1E177C"/>
                    </a:solidFill>
                  </a:rPr>
                  <a:t>Observation</a:t>
                </a:r>
                <a:r>
                  <a:rPr lang="en-US" sz="2400" dirty="0"/>
                  <a:t>: The index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has to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/>
                  <a:t>. Do you see why?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24D970-7C2A-B746-A408-C937C0ACB9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3" y="4639913"/>
                <a:ext cx="7905927" cy="461665"/>
              </a:xfrm>
              <a:prstGeom prst="rect">
                <a:avLst/>
              </a:prstGeom>
              <a:blipFill>
                <a:blip r:embed="rId7"/>
                <a:stretch>
                  <a:fillRect l="-112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24F4E0-C88A-0143-93FE-9848609C999E}"/>
                  </a:ext>
                </a:extLst>
              </p:cNvPr>
              <p:cNvSpPr/>
              <p:nvPr/>
            </p:nvSpPr>
            <p:spPr>
              <a:xfrm>
                <a:off x="770529" y="5271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1E177C"/>
                    </a:solidFill>
                  </a:rPr>
                  <a:t>Hint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24F4E0-C88A-0143-93FE-9848609C9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5271591"/>
                <a:ext cx="7905927" cy="461665"/>
              </a:xfrm>
              <a:prstGeom prst="rect">
                <a:avLst/>
              </a:prstGeom>
              <a:blipFill>
                <a:blip r:embed="rId8"/>
                <a:stretch>
                  <a:fillRect l="-112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5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462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Roadmap of the Course: The Crypto Worlds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972F493-01EC-CB4B-80A2-4D47867B525D}"/>
              </a:ext>
            </a:extLst>
          </p:cNvPr>
          <p:cNvSpPr txBox="1">
            <a:spLocks noChangeArrowheads="1"/>
          </p:cNvSpPr>
          <p:nvPr/>
        </p:nvSpPr>
        <p:spPr>
          <a:xfrm>
            <a:off x="5112060" y="4815612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D387A389-CA48-3F41-A3F3-15CD43D52B3F}"/>
              </a:ext>
            </a:extLst>
          </p:cNvPr>
          <p:cNvSpPr txBox="1">
            <a:spLocks noChangeArrowheads="1"/>
          </p:cNvSpPr>
          <p:nvPr/>
        </p:nvSpPr>
        <p:spPr>
          <a:xfrm>
            <a:off x="7600474" y="412748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Secret-key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99F90D-7DCB-E94C-A25E-9F0AA95117DD}"/>
              </a:ext>
            </a:extLst>
          </p:cNvPr>
          <p:cNvCxnSpPr>
            <a:cxnSpLocks/>
          </p:cNvCxnSpPr>
          <p:nvPr/>
        </p:nvCxnSpPr>
        <p:spPr>
          <a:xfrm flipV="1">
            <a:off x="6012160" y="5379013"/>
            <a:ext cx="1588314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E304C1-E54F-7147-9703-C6E07048B0E0}"/>
              </a:ext>
            </a:extLst>
          </p:cNvPr>
          <p:cNvCxnSpPr>
            <a:cxnSpLocks/>
          </p:cNvCxnSpPr>
          <p:nvPr/>
        </p:nvCxnSpPr>
        <p:spPr>
          <a:xfrm flipV="1">
            <a:off x="6012160" y="4833156"/>
            <a:ext cx="576064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3">
            <a:extLst>
              <a:ext uri="{FF2B5EF4-FFF2-40B4-BE49-F238E27FC236}">
                <a16:creationId xmlns:a16="http://schemas.microsoft.com/office/drawing/2014/main" id="{C16200D9-9419-1944-B9A9-69EAE5C90E56}"/>
              </a:ext>
            </a:extLst>
          </p:cNvPr>
          <p:cNvSpPr txBox="1">
            <a:spLocks noChangeArrowheads="1"/>
          </p:cNvSpPr>
          <p:nvPr/>
        </p:nvSpPr>
        <p:spPr>
          <a:xfrm>
            <a:off x="6300192" y="4158310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25B9F8-5DE9-854C-8A60-5B3FFF744286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7167772" y="4464907"/>
            <a:ext cx="432702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63">
            <a:extLst>
              <a:ext uri="{FF2B5EF4-FFF2-40B4-BE49-F238E27FC236}">
                <a16:creationId xmlns:a16="http://schemas.microsoft.com/office/drawing/2014/main" id="{17334587-909C-5F40-890B-E84171F9657C}"/>
              </a:ext>
            </a:extLst>
          </p:cNvPr>
          <p:cNvSpPr txBox="1">
            <a:spLocks noChangeArrowheads="1"/>
          </p:cNvSpPr>
          <p:nvPr/>
        </p:nvSpPr>
        <p:spPr>
          <a:xfrm>
            <a:off x="314041" y="2788077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Lecture 2-7, 11-12</a:t>
            </a:r>
          </a:p>
        </p:txBody>
      </p:sp>
      <p:sp>
        <p:nvSpPr>
          <p:cNvPr id="38" name="Rectangle 63">
            <a:extLst>
              <a:ext uri="{FF2B5EF4-FFF2-40B4-BE49-F238E27FC236}">
                <a16:creationId xmlns:a16="http://schemas.microsoft.com/office/drawing/2014/main" id="{80DE944B-BF64-3342-AE59-AD5DC3EBBF98}"/>
              </a:ext>
            </a:extLst>
          </p:cNvPr>
          <p:cNvSpPr txBox="1">
            <a:spLocks noChangeArrowheads="1"/>
          </p:cNvSpPr>
          <p:nvPr/>
        </p:nvSpPr>
        <p:spPr>
          <a:xfrm>
            <a:off x="3807659" y="1313994"/>
            <a:ext cx="1460122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Public-key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9" name="Rectangle 63">
            <a:extLst>
              <a:ext uri="{FF2B5EF4-FFF2-40B4-BE49-F238E27FC236}">
                <a16:creationId xmlns:a16="http://schemas.microsoft.com/office/drawing/2014/main" id="{0644FE46-B84C-EE41-83D3-20C8396433CD}"/>
              </a:ext>
            </a:extLst>
          </p:cNvPr>
          <p:cNvSpPr txBox="1">
            <a:spLocks noChangeArrowheads="1"/>
          </p:cNvSpPr>
          <p:nvPr/>
        </p:nvSpPr>
        <p:spPr>
          <a:xfrm>
            <a:off x="373833" y="1446701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Lecture 8-10,…</a:t>
            </a:r>
          </a:p>
        </p:txBody>
      </p:sp>
      <p:sp>
        <p:nvSpPr>
          <p:cNvPr id="40" name="Rectangle 63">
            <a:extLst>
              <a:ext uri="{FF2B5EF4-FFF2-40B4-BE49-F238E27FC236}">
                <a16:creationId xmlns:a16="http://schemas.microsoft.com/office/drawing/2014/main" id="{79FCB0B7-9D6D-A04E-A208-7F42F10212FA}"/>
              </a:ext>
            </a:extLst>
          </p:cNvPr>
          <p:cNvSpPr txBox="1">
            <a:spLocks noChangeArrowheads="1"/>
          </p:cNvSpPr>
          <p:nvPr/>
        </p:nvSpPr>
        <p:spPr>
          <a:xfrm>
            <a:off x="4283968" y="476672"/>
            <a:ext cx="754016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A7192F5-6DE5-5C48-8562-B82DDC253B83}"/>
              </a:ext>
            </a:extLst>
          </p:cNvPr>
          <p:cNvCxnSpPr>
            <a:cxnSpLocks/>
          </p:cNvCxnSpPr>
          <p:nvPr/>
        </p:nvCxnSpPr>
        <p:spPr>
          <a:xfrm flipV="1">
            <a:off x="4509973" y="945314"/>
            <a:ext cx="0" cy="36868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63">
            <a:extLst>
              <a:ext uri="{FF2B5EF4-FFF2-40B4-BE49-F238E27FC236}">
                <a16:creationId xmlns:a16="http://schemas.microsoft.com/office/drawing/2014/main" id="{E8B7AD93-2804-4947-99E5-D83B78B0C18E}"/>
              </a:ext>
            </a:extLst>
          </p:cNvPr>
          <p:cNvSpPr txBox="1">
            <a:spLocks noChangeArrowheads="1"/>
          </p:cNvSpPr>
          <p:nvPr/>
        </p:nvSpPr>
        <p:spPr>
          <a:xfrm>
            <a:off x="306394" y="2402317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Minicrypt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sp>
        <p:nvSpPr>
          <p:cNvPr id="43" name="Rectangle 63">
            <a:extLst>
              <a:ext uri="{FF2B5EF4-FFF2-40B4-BE49-F238E27FC236}">
                <a16:creationId xmlns:a16="http://schemas.microsoft.com/office/drawing/2014/main" id="{FAE8B997-A458-F64C-BBBE-5C8C36492C68}"/>
              </a:ext>
            </a:extLst>
          </p:cNvPr>
          <p:cNvSpPr txBox="1">
            <a:spLocks noChangeArrowheads="1"/>
          </p:cNvSpPr>
          <p:nvPr/>
        </p:nvSpPr>
        <p:spPr>
          <a:xfrm>
            <a:off x="370348" y="1028770"/>
            <a:ext cx="2867399" cy="49989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err="1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Cryptomania</a:t>
            </a:r>
            <a:r>
              <a:rPr lang="en-US" sz="2400" b="1" dirty="0">
                <a:solidFill>
                  <a:srgbClr val="1E177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: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E070EE4-C84B-7F45-9082-A237CC0CCB61}"/>
              </a:ext>
            </a:extLst>
          </p:cNvPr>
          <p:cNvCxnSpPr/>
          <p:nvPr/>
        </p:nvCxnSpPr>
        <p:spPr>
          <a:xfrm>
            <a:off x="-612576" y="2204864"/>
            <a:ext cx="10297144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BEDC6B-D0C0-D540-951A-2F01E340E1CC}"/>
              </a:ext>
            </a:extLst>
          </p:cNvPr>
          <p:cNvCxnSpPr>
            <a:cxnSpLocks/>
          </p:cNvCxnSpPr>
          <p:nvPr/>
        </p:nvCxnSpPr>
        <p:spPr>
          <a:xfrm flipV="1">
            <a:off x="6750242" y="3594173"/>
            <a:ext cx="0" cy="565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3">
            <a:extLst>
              <a:ext uri="{FF2B5EF4-FFF2-40B4-BE49-F238E27FC236}">
                <a16:creationId xmlns:a16="http://schemas.microsoft.com/office/drawing/2014/main" id="{206CFA58-80FE-A449-9D5A-33E181EB8012}"/>
              </a:ext>
            </a:extLst>
          </p:cNvPr>
          <p:cNvSpPr txBox="1">
            <a:spLocks noChangeArrowheads="1"/>
          </p:cNvSpPr>
          <p:nvPr/>
        </p:nvSpPr>
        <p:spPr>
          <a:xfrm>
            <a:off x="6300192" y="2907400"/>
            <a:ext cx="90010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MAC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A37BF5-D4BB-154A-E9F8-DB39852BC810}"/>
              </a:ext>
            </a:extLst>
          </p:cNvPr>
          <p:cNvGrpSpPr/>
          <p:nvPr/>
        </p:nvGrpSpPr>
        <p:grpSpPr>
          <a:xfrm>
            <a:off x="1385607" y="2602649"/>
            <a:ext cx="4014485" cy="3994703"/>
            <a:chOff x="1385607" y="2602649"/>
            <a:chExt cx="4014485" cy="3994703"/>
          </a:xfrm>
        </p:grpSpPr>
        <p:sp>
          <p:nvSpPr>
            <p:cNvPr id="8" name="Rectangle 63">
              <a:extLst>
                <a:ext uri="{FF2B5EF4-FFF2-40B4-BE49-F238E27FC236}">
                  <a16:creationId xmlns:a16="http://schemas.microsoft.com/office/drawing/2014/main" id="{4072C032-4500-FA47-9A8D-32E5A99D969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127031" y="5922506"/>
              <a:ext cx="900100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OWF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63374C2-7912-AE46-93F5-B3C834CA3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4028" y="5490458"/>
              <a:ext cx="57606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63">
              <a:extLst>
                <a:ext uri="{FF2B5EF4-FFF2-40B4-BE49-F238E27FC236}">
                  <a16:creationId xmlns:a16="http://schemas.microsoft.com/office/drawing/2014/main" id="{7F90F474-A56F-5546-B540-6D104335FED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689738" y="5153035"/>
              <a:ext cx="1096018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Hashing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804F08-89EB-1C46-BD6B-24F233F18E45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3447927" y="5827881"/>
              <a:ext cx="679104" cy="4320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C89A9A3-22CB-2942-BE4F-B0A2E94F47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7293" y="4269019"/>
              <a:ext cx="736275" cy="88401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63">
              <a:extLst>
                <a:ext uri="{FF2B5EF4-FFF2-40B4-BE49-F238E27FC236}">
                  <a16:creationId xmlns:a16="http://schemas.microsoft.com/office/drawing/2014/main" id="{CCFE5980-CF04-A043-B3EA-1FF718893DE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85607" y="3594173"/>
              <a:ext cx="1276037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Digital Signatures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7E39334-A76E-F047-8FB9-89EBC66086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15063" y="4269020"/>
              <a:ext cx="881082" cy="5641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63">
              <a:extLst>
                <a:ext uri="{FF2B5EF4-FFF2-40B4-BE49-F238E27FC236}">
                  <a16:creationId xmlns:a16="http://schemas.microsoft.com/office/drawing/2014/main" id="{53916590-F815-7542-ABF0-7E445228A34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779912" y="3618250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Bit Commitment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F0937A6-C50C-BA46-8BB1-C5F670505B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9888" y="3276344"/>
              <a:ext cx="0" cy="3686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63">
              <a:extLst>
                <a:ext uri="{FF2B5EF4-FFF2-40B4-BE49-F238E27FC236}">
                  <a16:creationId xmlns:a16="http://schemas.microsoft.com/office/drawing/2014/main" id="{FCFE6862-5499-B045-8E9B-42B41EC2858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807659" y="2602649"/>
              <a:ext cx="1460122" cy="674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600" dirty="0">
                  <a:latin typeface="American Typewriter" charset="0"/>
                  <a:ea typeface="American Typewriter" charset="0"/>
                  <a:cs typeface="American Typewriter" charset="0"/>
                </a:rPr>
                <a:t>Zero-Knowledge  proofs</a:t>
              </a:r>
              <a:endParaRPr lang="en-US" altLang="en-US" sz="16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</p:grpSp>
      <p:sp>
        <p:nvSpPr>
          <p:cNvPr id="30" name="Rectangle 63">
            <a:extLst>
              <a:ext uri="{FF2B5EF4-FFF2-40B4-BE49-F238E27FC236}">
                <a16:creationId xmlns:a16="http://schemas.microsoft.com/office/drawing/2014/main" id="{406B8D09-0761-0547-9064-B01A9FAFB4E9}"/>
              </a:ext>
            </a:extLst>
          </p:cNvPr>
          <p:cNvSpPr txBox="1">
            <a:spLocks noChangeArrowheads="1"/>
          </p:cNvSpPr>
          <p:nvPr/>
        </p:nvSpPr>
        <p:spPr>
          <a:xfrm>
            <a:off x="4137884" y="5924307"/>
            <a:ext cx="900100" cy="6748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43F241-1593-F10D-A8C3-734B8CA60622}"/>
              </a:ext>
            </a:extLst>
          </p:cNvPr>
          <p:cNvCxnSpPr>
            <a:cxnSpLocks/>
          </p:cNvCxnSpPr>
          <p:nvPr/>
        </p:nvCxnSpPr>
        <p:spPr>
          <a:xfrm flipV="1">
            <a:off x="7200292" y="3205203"/>
            <a:ext cx="432702" cy="182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350C78-638C-3145-CBA3-C0D3B664DB8D}"/>
              </a:ext>
            </a:extLst>
          </p:cNvPr>
          <p:cNvCxnSpPr>
            <a:cxnSpLocks/>
          </p:cNvCxnSpPr>
          <p:nvPr/>
        </p:nvCxnSpPr>
        <p:spPr>
          <a:xfrm flipV="1">
            <a:off x="8244408" y="3561639"/>
            <a:ext cx="0" cy="565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3">
            <a:extLst>
              <a:ext uri="{FF2B5EF4-FFF2-40B4-BE49-F238E27FC236}">
                <a16:creationId xmlns:a16="http://schemas.microsoft.com/office/drawing/2014/main" id="{AB005CAD-FCA9-CEED-E1F5-38722233D2E4}"/>
              </a:ext>
            </a:extLst>
          </p:cNvPr>
          <p:cNvSpPr txBox="1">
            <a:spLocks noChangeArrowheads="1"/>
          </p:cNvSpPr>
          <p:nvPr/>
        </p:nvSpPr>
        <p:spPr>
          <a:xfrm>
            <a:off x="7647184" y="2849924"/>
            <a:ext cx="1496816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400" dirty="0">
                <a:latin typeface="American Typewriter" charset="0"/>
                <a:ea typeface="American Typewriter" charset="0"/>
                <a:cs typeface="American Typewriter" charset="0"/>
              </a:rPr>
              <a:t>CCA-secure Secret-key enc.</a:t>
            </a:r>
            <a:endParaRPr lang="en-US" altLang="en-US" sz="1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F472488A-F995-089A-47B8-629AAD23F364}"/>
              </a:ext>
            </a:extLst>
          </p:cNvPr>
          <p:cNvSpPr txBox="1">
            <a:spLocks noChangeArrowheads="1"/>
          </p:cNvSpPr>
          <p:nvPr/>
        </p:nvSpPr>
        <p:spPr>
          <a:xfrm>
            <a:off x="7597900" y="5024459"/>
            <a:ext cx="1460122" cy="803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latin typeface="American Typewriter" charset="0"/>
                <a:ea typeface="American Typewriter" charset="0"/>
                <a:cs typeface="American Typewriter" charset="0"/>
              </a:rPr>
              <a:t>(Stateful) Secret-key encryption</a:t>
            </a:r>
            <a:endParaRPr lang="en-US" altLang="en-US" sz="16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3DEA2-D09C-0542-5650-5C33721985CF}"/>
              </a:ext>
            </a:extLst>
          </p:cNvPr>
          <p:cNvSpPr/>
          <p:nvPr/>
        </p:nvSpPr>
        <p:spPr>
          <a:xfrm>
            <a:off x="4932040" y="0"/>
            <a:ext cx="3996444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13" grpId="0" animBg="1"/>
      <p:bldP spid="37" grpId="0"/>
      <p:bldP spid="38" grpId="0" animBg="1"/>
      <p:bldP spid="39" grpId="0"/>
      <p:bldP spid="40" grpId="0"/>
      <p:bldP spid="42" grpId="0"/>
      <p:bldP spid="43" grpId="0"/>
      <p:bldP spid="20" grpId="0" animBg="1"/>
      <p:bldP spid="30" grpId="0" animBg="1"/>
      <p:bldP spid="6" grpId="0" animBg="1"/>
      <p:bldP spid="9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112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next-bit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282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1…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3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112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/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Proof</a:t>
                </a:r>
                <a:r>
                  <a:rPr lang="en-US" sz="2400" dirty="0"/>
                  <a:t>: Assume for contradiction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not a PRG. Therefore, there is a next-bit predictor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a polynomial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such that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3DBC13-0084-E948-BB13-30316C1DF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2306489"/>
                <a:ext cx="7905927" cy="1200329"/>
              </a:xfrm>
              <a:prstGeom prst="rect">
                <a:avLst/>
              </a:prstGeom>
              <a:blipFill>
                <a:blip r:embed="rId5"/>
                <a:stretch>
                  <a:fillRect l="-1282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/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CEA1A2-FB18-2F46-8578-4EFF8F80F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040708-6C06-4445-A9B4-F9565A7CE0F9}"/>
                  </a:ext>
                </a:extLst>
              </p:cNvPr>
              <p:cNvSpPr/>
              <p:nvPr/>
            </p:nvSpPr>
            <p:spPr>
              <a:xfrm>
                <a:off x="850994" y="4610745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 hardcore bit predictor! QED.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040708-6C06-4445-A9B4-F9565A7CE0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94" y="4610745"/>
                <a:ext cx="7905927" cy="461665"/>
              </a:xfrm>
              <a:prstGeom prst="rect">
                <a:avLst/>
              </a:prstGeom>
              <a:blipFill>
                <a:blip r:embed="rId7"/>
                <a:stretch>
                  <a:fillRect l="-1284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9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Hardcore Predicate for all OWF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3D720-AC28-7B46-AF2F-69F7C6F7A728}"/>
              </a:ext>
            </a:extLst>
          </p:cNvPr>
          <p:cNvSpPr/>
          <p:nvPr/>
        </p:nvSpPr>
        <p:spPr>
          <a:xfrm>
            <a:off x="683568" y="17728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shoot for a </a:t>
            </a:r>
            <a:r>
              <a:rPr lang="en-US" sz="2400" i="1" dirty="0"/>
              <a:t>universal</a:t>
            </a:r>
            <a:r>
              <a:rPr lang="en-US" sz="2400" dirty="0"/>
              <a:t> hardcore predicate.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49A9C4-10C7-D04F-B06F-65AE5FA8312A}"/>
                  </a:ext>
                </a:extLst>
              </p:cNvPr>
              <p:cNvSpPr/>
              <p:nvPr/>
            </p:nvSpPr>
            <p:spPr>
              <a:xfrm>
                <a:off x="698521" y="2535287"/>
                <a:ext cx="8337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i.e., a single predicate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where it is hard to 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49A9C4-10C7-D04F-B06F-65AE5FA8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535287"/>
                <a:ext cx="8337975" cy="461665"/>
              </a:xfrm>
              <a:prstGeom prst="rect">
                <a:avLst/>
              </a:prstGeom>
              <a:blipFill>
                <a:blip r:embed="rId3"/>
                <a:stretch>
                  <a:fillRect l="-106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2D993D0-2250-0C4C-B068-A2F4A6B73E83}"/>
              </a:ext>
            </a:extLst>
          </p:cNvPr>
          <p:cNvSpPr/>
          <p:nvPr/>
        </p:nvSpPr>
        <p:spPr>
          <a:xfrm>
            <a:off x="683568" y="3501008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this possible?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AC1B2B-C50C-DC43-97D7-888BB1156272}"/>
              </a:ext>
            </a:extLst>
          </p:cNvPr>
          <p:cNvSpPr/>
          <p:nvPr/>
        </p:nvSpPr>
        <p:spPr>
          <a:xfrm>
            <a:off x="698521" y="4347229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Turns out the answer is “no”.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2749A-94C1-1F40-9F90-F3D3926BA142}"/>
              </a:ext>
            </a:extLst>
          </p:cNvPr>
          <p:cNvSpPr/>
          <p:nvPr/>
        </p:nvSpPr>
        <p:spPr>
          <a:xfrm>
            <a:off x="698521" y="5976862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So, what is one to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4845C-5F06-68EC-F1F1-8B0A7CF73FD7}"/>
              </a:ext>
            </a:extLst>
          </p:cNvPr>
          <p:cNvSpPr txBox="1"/>
          <p:nvPr/>
        </p:nvSpPr>
        <p:spPr>
          <a:xfrm>
            <a:off x="683568" y="509286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will tell me why in PS2.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Goldreich-Levin (GL)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 a collection of predicates (one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). Then,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hardcore 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 That is, for every one-way function F, every PPT A,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  <a:blipFill>
                <a:blip r:embed="rId4"/>
                <a:stretch>
                  <a:fillRect l="-1122" t="-1600" r="-80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/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  <a:blipFill>
                <a:blip r:embed="rId5"/>
                <a:stretch>
                  <a:fillRect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/>
              <p:nvPr/>
            </p:nvSpPr>
            <p:spPr>
              <a:xfrm>
                <a:off x="683568" y="5445224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Alternative Interpretation 1</a:t>
                </a:r>
                <a:r>
                  <a:rPr lang="en-US" sz="2400" dirty="0"/>
                  <a:t>: 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is a related one-way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which has a </a:t>
                </a:r>
                <a:r>
                  <a:rPr lang="en-US" sz="2400" i="1" dirty="0"/>
                  <a:t>deterministic</a:t>
                </a:r>
                <a:r>
                  <a:rPr lang="en-US" sz="2400" dirty="0"/>
                  <a:t> hardcore predicate.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45224"/>
                <a:ext cx="7905927" cy="1200329"/>
              </a:xfrm>
              <a:prstGeom prst="rect">
                <a:avLst/>
              </a:prstGeom>
              <a:blipFill>
                <a:blip r:embed="rId7"/>
                <a:stretch>
                  <a:fillRect l="-1124" t="-3158" r="-176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Goldreich-Levin (GL)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 a collection of predicates (one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). Then,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hardcore 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 That is, for every one-way function F, every PPT A,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  <a:blipFill>
                <a:blip r:embed="rId4"/>
                <a:stretch>
                  <a:fillRect l="-1122" t="-1600" r="-80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/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  <a:blipFill>
                <a:blip r:embed="rId5"/>
                <a:stretch>
                  <a:fillRect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/>
              <p:nvPr/>
            </p:nvSpPr>
            <p:spPr>
              <a:xfrm>
                <a:off x="683568" y="5445224"/>
                <a:ext cx="82809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u="sng" dirty="0"/>
                  <a:t>Alternative Interpretation 2</a:t>
                </a:r>
                <a:r>
                  <a:rPr lang="en-US" sz="2400" dirty="0"/>
                  <a:t>: For every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exists</a:t>
                </a:r>
                <a:r>
                  <a:rPr lang="en-US" sz="2400" dirty="0"/>
                  <a:t> (non-uniformly) a (possibly different) hardcore predicate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 </a:t>
                </a:r>
                <a:r>
                  <a:rPr lang="en-US" sz="2400" b="1" dirty="0">
                    <a:solidFill>
                      <a:srgbClr val="1E177C"/>
                    </a:solidFill>
                  </a:rPr>
                  <a:t>(My favorite open problem: remove the non-uniformity)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D3D720-AC28-7B46-AF2F-69F7C6F7A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445224"/>
                <a:ext cx="8280920" cy="1200329"/>
              </a:xfrm>
              <a:prstGeom prst="rect">
                <a:avLst/>
              </a:prstGeom>
              <a:blipFill>
                <a:blip r:embed="rId7"/>
                <a:stretch>
                  <a:fillRect l="-1070" t="-3125" r="-91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03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4F69D8-427E-2D4E-8C41-EDD5783D2DC3}"/>
                  </a:ext>
                </a:extLst>
              </p:cNvPr>
              <p:cNvSpPr/>
              <p:nvPr/>
            </p:nvSpPr>
            <p:spPr>
              <a:xfrm>
                <a:off x="395536" y="235418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4F69D8-427E-2D4E-8C41-EDD5783D2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54185"/>
                <a:ext cx="8712968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/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will need to show an inverter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96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/>
              <p:nvPr/>
            </p:nvSpPr>
            <p:spPr>
              <a:xfrm>
                <a:off x="395536" y="4223414"/>
                <a:ext cx="8712968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3414"/>
                <a:ext cx="8712968" cy="509178"/>
              </a:xfrm>
              <a:prstGeom prst="rect">
                <a:avLst/>
              </a:prstGeom>
              <a:blipFill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make our lives easier: assume a perfect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  <a:blipFill>
                <a:blip r:embed="rId7"/>
                <a:stretch>
                  <a:fillRect l="-121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/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inverter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works as follows: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96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/>
              <p:nvPr/>
            </p:nvSpPr>
            <p:spPr>
              <a:xfrm>
                <a:off x="1267108" y="4119463"/>
                <a:ext cx="7466402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6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runs the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times, on inputs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=100..0,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=010…0</m:t>
                    </m:r>
                  </m:oMath>
                </a14:m>
                <a:r>
                  <a:rPr lang="en-US" sz="2400" dirty="0"/>
                  <a:t>,… are the unit vectors.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08" y="4119463"/>
                <a:ext cx="7466402" cy="1200329"/>
              </a:xfrm>
              <a:prstGeom prst="rect">
                <a:avLst/>
              </a:prstGeom>
              <a:blipFill>
                <a:blip r:embed="rId5"/>
                <a:stretch>
                  <a:fillRect l="-1188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make our lives easier: assume a perfect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  <a:blipFill>
                <a:blip r:embed="rId6"/>
                <a:stretch>
                  <a:fillRect l="-121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C53124-7F21-3540-98F6-01506782FC5D}"/>
                  </a:ext>
                </a:extLst>
              </p:cNvPr>
              <p:cNvSpPr/>
              <p:nvPr/>
            </p:nvSpPr>
            <p:spPr>
              <a:xfrm>
                <a:off x="831649" y="5805264"/>
                <a:ext cx="7905927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perfect, it returns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bit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invocation.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C53124-7F21-3540-98F6-01506782F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5805264"/>
                <a:ext cx="7905927" cy="844077"/>
              </a:xfrm>
              <a:prstGeom prst="rect">
                <a:avLst/>
              </a:prstGeom>
              <a:blipFill>
                <a:blip r:embed="rId8"/>
                <a:stretch>
                  <a:fillRect l="-962" t="-2941" r="-1603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C2EA7-8136-364D-9A12-AE4BF81DF774}"/>
              </a:ext>
            </a:extLst>
          </p:cNvPr>
          <p:cNvSpPr/>
          <p:nvPr/>
        </p:nvSpPr>
        <p:spPr>
          <a:xfrm>
            <a:off x="770529" y="4194797"/>
            <a:ext cx="7761911" cy="218635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12136E2-77E0-9A4E-8391-A7E554F8B102}"/>
              </a:ext>
            </a:extLst>
          </p:cNvPr>
          <p:cNvSpPr/>
          <p:nvPr/>
        </p:nvSpPr>
        <p:spPr>
          <a:xfrm>
            <a:off x="831649" y="35730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First, we need an </a:t>
            </a:r>
            <a:r>
              <a:rPr lang="en-US" sz="2400" b="1" dirty="0">
                <a:solidFill>
                  <a:srgbClr val="FF0000"/>
                </a:solidFill>
              </a:rPr>
              <a:t>averaging argument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8921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OK, now let’s assume less: assume a pretty good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892173" cy="461665"/>
              </a:xfrm>
              <a:prstGeom prst="rect">
                <a:avLst/>
              </a:prstGeom>
              <a:blipFill>
                <a:blip r:embed="rId4"/>
                <a:stretch>
                  <a:fillRect l="-112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78380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7C2F801D-3F35-0E49-9117-155E329914EA}"/>
              </a:ext>
            </a:extLst>
          </p:cNvPr>
          <p:cNvSpPr/>
          <p:nvPr/>
        </p:nvSpPr>
        <p:spPr>
          <a:xfrm>
            <a:off x="96064" y="3067280"/>
            <a:ext cx="731520" cy="20179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Claim: 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  <a:blipFill>
                <a:blip r:embed="rId6"/>
                <a:stretch>
                  <a:fillRect l="-1019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/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/>
              <p:nvPr/>
            </p:nvSpPr>
            <p:spPr>
              <a:xfrm>
                <a:off x="827584" y="5919663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Call these the good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19663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l="-101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6A48391-5CCE-8A45-B077-6F75D4F25E8D}"/>
              </a:ext>
            </a:extLst>
          </p:cNvPr>
          <p:cNvSpPr/>
          <p:nvPr/>
        </p:nvSpPr>
        <p:spPr>
          <a:xfrm>
            <a:off x="827584" y="534359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Proof: Exercise in counting.</a:t>
            </a:r>
          </a:p>
        </p:txBody>
      </p:sp>
    </p:spTree>
    <p:extLst>
      <p:ext uri="{BB962C8B-B14F-4D97-AF65-F5344CB8AC3E}">
        <p14:creationId xmlns:p14="http://schemas.microsoft.com/office/powerpoint/2010/main" val="22816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" grpId="0" animBg="1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E42647-E1FC-034A-8543-E53BC19F81AB}"/>
              </a:ext>
            </a:extLst>
          </p:cNvPr>
          <p:cNvSpPr/>
          <p:nvPr/>
        </p:nvSpPr>
        <p:spPr>
          <a:xfrm>
            <a:off x="754632" y="3045366"/>
            <a:ext cx="8209856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/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111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/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predicts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correctly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predicts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wrong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	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  <a:blipFill>
                <a:blip r:embed="rId6"/>
                <a:stretch>
                  <a:fillRect l="-922" t="-1500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325FC0C-3ED3-1744-8815-A856046F456A}"/>
              </a:ext>
            </a:extLst>
          </p:cNvPr>
          <p:cNvSpPr/>
          <p:nvPr/>
        </p:nvSpPr>
        <p:spPr>
          <a:xfrm>
            <a:off x="7596336" y="5754742"/>
            <a:ext cx="180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(by union bound)</a:t>
            </a:r>
          </a:p>
        </p:txBody>
      </p:sp>
    </p:spTree>
    <p:extLst>
      <p:ext uri="{BB962C8B-B14F-4D97-AF65-F5344CB8AC3E}">
        <p14:creationId xmlns:p14="http://schemas.microsoft.com/office/powerpoint/2010/main" val="503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2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Week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functions* + HCB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754632" y="2909073"/>
            <a:ext cx="8209856" cy="293689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27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1202577" y="3483735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times: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77" y="3483735"/>
                <a:ext cx="7977935" cy="461665"/>
              </a:xfrm>
              <a:prstGeom prst="rect">
                <a:avLst/>
              </a:prstGeom>
              <a:blipFill>
                <a:blip r:embed="rId6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27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  <a:blipFill>
                <a:blip r:embed="rId8"/>
                <a:stretch>
                  <a:fillRect l="-1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  <a:blipFill>
                <a:blip r:embed="rId9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1D6966A-C01A-3C45-8B8C-4F8542BDFBCB}"/>
              </a:ext>
            </a:extLst>
          </p:cNvPr>
          <p:cNvSpPr/>
          <p:nvPr/>
        </p:nvSpPr>
        <p:spPr>
          <a:xfrm>
            <a:off x="779240" y="242088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Inverter A: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EB243-3882-4841-B4D2-36B3DFF37B26}"/>
              </a:ext>
            </a:extLst>
          </p:cNvPr>
          <p:cNvSpPr/>
          <p:nvPr/>
        </p:nvSpPr>
        <p:spPr>
          <a:xfrm>
            <a:off x="820107" y="612605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Analysis: Chernoff + Union Bound</a:t>
            </a:r>
          </a:p>
        </p:txBody>
      </p:sp>
    </p:spTree>
    <p:extLst>
      <p:ext uri="{BB962C8B-B14F-4D97-AF65-F5344CB8AC3E}">
        <p14:creationId xmlns:p14="http://schemas.microsoft.com/office/powerpoint/2010/main" val="11779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Real Proof (next lecture)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Pairwise independence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244ADE-B62D-E84A-A6F0-71BBF8E9D7D0}"/>
              </a:ext>
            </a:extLst>
          </p:cNvPr>
          <p:cNvSpPr/>
          <p:nvPr/>
        </p:nvSpPr>
        <p:spPr>
          <a:xfrm>
            <a:off x="755576" y="3399383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Reference: Goldreich Book Part 1, Section 2.5.2.</a:t>
            </a:r>
          </a:p>
          <a:p>
            <a:r>
              <a:rPr lang="en-US" sz="2000" dirty="0"/>
              <a:t>http://</a:t>
            </a:r>
            <a:r>
              <a:rPr lang="en-US" sz="2000" dirty="0" err="1"/>
              <a:t>www.wisdom.weizmann.ac.il</a:t>
            </a:r>
            <a:r>
              <a:rPr lang="en-US" sz="2000" dirty="0"/>
              <a:t>/~</a:t>
            </a:r>
            <a:r>
              <a:rPr lang="en-US" sz="2000" dirty="0" err="1"/>
              <a:t>oded</a:t>
            </a:r>
            <a:r>
              <a:rPr lang="en-US" sz="2000" dirty="0"/>
              <a:t>/</a:t>
            </a:r>
            <a:r>
              <a:rPr lang="en-US" sz="2000" dirty="0" err="1"/>
              <a:t>PSBookFrag</a:t>
            </a:r>
            <a:r>
              <a:rPr lang="en-US" sz="2000" dirty="0"/>
              <a:t>/part2N.ps</a:t>
            </a:r>
          </a:p>
        </p:txBody>
      </p:sp>
    </p:spTree>
    <p:extLst>
      <p:ext uri="{BB962C8B-B14F-4D97-AF65-F5344CB8AC3E}">
        <p14:creationId xmlns:p14="http://schemas.microsoft.com/office/powerpoint/2010/main" val="836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Coding-Theoretic View of GL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 can be viewed as a highly redundant, exponentially long encoding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Hadamard code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  <a:blipFill>
                <a:blip r:embed="rId3"/>
                <a:stretch>
                  <a:fillRect l="-1017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/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can be thought of as providing access to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noisy</a:t>
                </a:r>
                <a:r>
                  <a:rPr lang="en-US" sz="2400" dirty="0"/>
                  <a:t> codeword.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  <a:blipFill>
                <a:blip r:embed="rId4"/>
                <a:stretch>
                  <a:fillRect l="-101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/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real proof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list-decoding algorithm </a:t>
                </a:r>
                <a:r>
                  <a:rPr lang="en-US" sz="2400" dirty="0"/>
                  <a:t>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  <a:blipFill>
                <a:blip r:embed="rId5"/>
                <a:stretch>
                  <a:fillRect l="-1019" t="-3797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/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What we proved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unique decoding </a:t>
                </a:r>
                <a:r>
                  <a:rPr lang="en-US" sz="2400" dirty="0"/>
                  <a:t>algorithm 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  <a:blipFill>
                <a:blip r:embed="rId6"/>
                <a:stretch>
                  <a:fillRect l="-1019" t="-5195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3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41277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Defined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36975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Defined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3305859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3.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581128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4.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581128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4EEBCECA-C68B-AB43-B212-B85B3CE10F22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3835482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>
                <a:latin typeface="American Typewriter" charset="0"/>
                <a:ea typeface="American Typewriter" charset="0"/>
                <a:cs typeface="American Typewriter" charset="0"/>
              </a:rPr>
              <a:t>(showed proof for an important special case)</a:t>
            </a:r>
            <a:endParaRPr lang="en-US" alt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547664" y="5322083"/>
                <a:ext cx="7185847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(in fact, one-way functions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PRG, but that’s a much harder theorem)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altLang="en-US" sz="2400" i="1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322083"/>
                <a:ext cx="7185847" cy="843221"/>
              </a:xfrm>
              <a:prstGeom prst="rect">
                <a:avLst/>
              </a:prstGeom>
              <a:blipFill>
                <a:blip r:embed="rId4"/>
                <a:stretch>
                  <a:fillRect l="-1235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2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(Informally)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94346C-9B6B-D44E-8219-B2284F450CAE}"/>
              </a:ext>
            </a:extLst>
          </p:cNvPr>
          <p:cNvSpPr/>
          <p:nvPr/>
        </p:nvSpPr>
        <p:spPr>
          <a:xfrm>
            <a:off x="2267744" y="2348880"/>
            <a:ext cx="1152128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54418-3DDA-FE45-BBD0-F5D1E0FE77DF}"/>
              </a:ext>
            </a:extLst>
          </p:cNvPr>
          <p:cNvSpPr/>
          <p:nvPr/>
        </p:nvSpPr>
        <p:spPr>
          <a:xfrm>
            <a:off x="5580112" y="2060848"/>
            <a:ext cx="1152128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7872B-EA98-0F4D-9B18-80DF64CA1D70}"/>
              </a:ext>
            </a:extLst>
          </p:cNvPr>
          <p:cNvCxnSpPr>
            <a:cxnSpLocks/>
          </p:cNvCxnSpPr>
          <p:nvPr/>
        </p:nvCxnSpPr>
        <p:spPr>
          <a:xfrm>
            <a:off x="2987824" y="1916832"/>
            <a:ext cx="2766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4210654" y="1259508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EF0DDCE-28AF-2641-B035-F679A71696B1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4663573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domain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D438B08-65EF-284E-947E-A1A1AB2876F4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1" y="5034051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range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>
            <a:off x="3641661" y="3212976"/>
            <a:ext cx="165041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232653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3B6155-D818-0243-8FD4-3A3FE1598A0F}"/>
              </a:ext>
            </a:extLst>
          </p:cNvPr>
          <p:cNvCxnSpPr>
            <a:cxnSpLocks/>
          </p:cNvCxnSpPr>
          <p:nvPr/>
        </p:nvCxnSpPr>
        <p:spPr>
          <a:xfrm flipH="1">
            <a:off x="3707904" y="4293096"/>
            <a:ext cx="1556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3">
            <a:extLst>
              <a:ext uri="{FF2B5EF4-FFF2-40B4-BE49-F238E27FC236}">
                <a16:creationId xmlns:a16="http://schemas.microsoft.com/office/drawing/2014/main" id="{531D150F-D62C-204F-B351-7FFB4C2EFC7C}"/>
              </a:ext>
            </a:extLst>
          </p:cNvPr>
          <p:cNvSpPr txBox="1">
            <a:spLocks noChangeArrowheads="1"/>
          </p:cNvSpPr>
          <p:nvPr/>
        </p:nvSpPr>
        <p:spPr>
          <a:xfrm>
            <a:off x="3822822" y="3513219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Hard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(Take 1)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7920880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3BAC0F-83E8-AA4E-8A3A-51F271372DC1}"/>
                  </a:ext>
                </a:extLst>
              </p:cNvPr>
              <p:cNvSpPr/>
              <p:nvPr/>
            </p:nvSpPr>
            <p:spPr>
              <a:xfrm>
                <a:off x="823301" y="4221088"/>
                <a:ext cx="83911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x.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3BAC0F-83E8-AA4E-8A3A-51F27137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4221088"/>
                <a:ext cx="8391110" cy="461665"/>
              </a:xfrm>
              <a:prstGeom prst="rect">
                <a:avLst/>
              </a:prstGeom>
              <a:blipFill>
                <a:blip r:embed="rId5"/>
                <a:stretch>
                  <a:fillRect l="-1057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A7A6C-0F46-8142-B9FB-A303E2F4D852}"/>
                  </a:ext>
                </a:extLst>
              </p:cNvPr>
              <p:cNvSpPr/>
              <p:nvPr/>
            </p:nvSpPr>
            <p:spPr>
              <a:xfrm>
                <a:off x="827584" y="4941168"/>
                <a:ext cx="83164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This is one-way according to the above definition. </a:t>
                </a:r>
                <a:br>
                  <a:rPr lang="en-US" sz="2400" dirty="0">
                    <a:solidFill>
                      <a:prstClr val="black"/>
                    </a:solidFill>
                  </a:rPr>
                </a:br>
                <a:r>
                  <a:rPr lang="en-US" sz="2400" dirty="0">
                    <a:solidFill>
                      <a:prstClr val="black"/>
                    </a:solidFill>
                  </a:rPr>
                  <a:t>In fact, impossible to find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the</a:t>
                </a:r>
                <a:r>
                  <a:rPr lang="en-US" sz="2400" dirty="0">
                    <a:solidFill>
                      <a:prstClr val="black"/>
                    </a:solidFill>
                  </a:rPr>
                  <a:t> inverse even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has unbounded time.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A7A6C-0F46-8142-B9FB-A303E2F4D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316416" cy="1200329"/>
              </a:xfrm>
              <a:prstGeom prst="rect">
                <a:avLst/>
              </a:prstGeom>
              <a:blipFill>
                <a:blip r:embed="rId6"/>
                <a:stretch>
                  <a:fillRect l="-1067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EC88CDE-8E8F-A045-9AD3-BD40CFF7F40B}"/>
              </a:ext>
            </a:extLst>
          </p:cNvPr>
          <p:cNvSpPr/>
          <p:nvPr/>
        </p:nvSpPr>
        <p:spPr>
          <a:xfrm>
            <a:off x="823300" y="6279703"/>
            <a:ext cx="8141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Conclusion: not a useful/meaningful definition.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(Take 1)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7920880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0BB0021-DEF3-EB49-9A31-68F6B4BB83E0}"/>
              </a:ext>
            </a:extLst>
          </p:cNvPr>
          <p:cNvSpPr/>
          <p:nvPr/>
        </p:nvSpPr>
        <p:spPr>
          <a:xfrm>
            <a:off x="783450" y="4224863"/>
            <a:ext cx="83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E177C"/>
                </a:solidFill>
              </a:rPr>
              <a:t>The Right Definition: </a:t>
            </a:r>
            <a:r>
              <a:rPr lang="en-US" sz="2400" dirty="0">
                <a:solidFill>
                  <a:schemeClr val="tx1"/>
                </a:solidFill>
              </a:rPr>
              <a:t>Impossible to find </a:t>
            </a:r>
            <a:r>
              <a:rPr lang="en-US" sz="2400" b="1" i="1" dirty="0">
                <a:solidFill>
                  <a:srgbClr val="1E177C"/>
                </a:solidFill>
              </a:rPr>
              <a:t>an</a:t>
            </a:r>
            <a:r>
              <a:rPr lang="en-US" sz="2400" dirty="0">
                <a:solidFill>
                  <a:schemeClr val="tx1"/>
                </a:solidFill>
              </a:rPr>
              <a:t> inverse in </a:t>
            </a:r>
            <a:r>
              <a:rPr lang="en-US" sz="2400" dirty="0" err="1">
                <a:solidFill>
                  <a:schemeClr val="tx1"/>
                </a:solidFill>
              </a:rPr>
              <a:t>p.p.t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2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8253046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8337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8337975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3DA0756-031A-3847-B125-72D2299A17F4}"/>
              </a:ext>
            </a:extLst>
          </p:cNvPr>
          <p:cNvSpPr/>
          <p:nvPr/>
        </p:nvSpPr>
        <p:spPr>
          <a:xfrm>
            <a:off x="823301" y="5791829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One-way Permutations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E53139-9AC1-184E-A3B6-5091DA9F34D6}"/>
                  </a:ext>
                </a:extLst>
              </p:cNvPr>
              <p:cNvSpPr/>
              <p:nvPr/>
            </p:nvSpPr>
            <p:spPr>
              <a:xfrm>
                <a:off x="823301" y="6237309"/>
                <a:ext cx="61249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One-to-one one-way functions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E53139-9AC1-184E-A3B6-5091DA9F3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6237309"/>
                <a:ext cx="6124963" cy="461665"/>
              </a:xfrm>
              <a:prstGeom prst="rect">
                <a:avLst/>
              </a:prstGeom>
              <a:blipFill>
                <a:blip r:embed="rId5"/>
                <a:stretch>
                  <a:fillRect l="-144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AF1BCF8-2886-5D4B-AC3C-B87A0B14D419}"/>
              </a:ext>
            </a:extLst>
          </p:cNvPr>
          <p:cNvSpPr/>
          <p:nvPr/>
        </p:nvSpPr>
        <p:spPr>
          <a:xfrm>
            <a:off x="792088" y="433548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always find </a:t>
            </a:r>
            <a:r>
              <a:rPr lang="en-US" sz="2400" i="1" dirty="0"/>
              <a:t>an</a:t>
            </a:r>
            <a:r>
              <a:rPr lang="en-US" sz="2400" dirty="0"/>
              <a:t> inverse with unbounded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1D316-6DB4-A948-A3F7-567D789F56FC}"/>
              </a:ext>
            </a:extLst>
          </p:cNvPr>
          <p:cNvSpPr/>
          <p:nvPr/>
        </p:nvSpPr>
        <p:spPr>
          <a:xfrm>
            <a:off x="838666" y="4983559"/>
            <a:ext cx="7981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… but should be hard with probabilistic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2883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968987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950767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4CA32C7-D772-1844-BFF3-9BDD484CFDFA}"/>
              </a:ext>
            </a:extLst>
          </p:cNvPr>
          <p:cNvSpPr/>
          <p:nvPr/>
        </p:nvSpPr>
        <p:spPr>
          <a:xfrm>
            <a:off x="829616" y="3707740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about computing partial information about an inverse?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375AE-F0A9-5540-A9E7-060377E65C0D}"/>
              </a:ext>
            </a:extLst>
          </p:cNvPr>
          <p:cNvSpPr/>
          <p:nvPr/>
        </p:nvSpPr>
        <p:spPr>
          <a:xfrm>
            <a:off x="794629" y="5430578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Exercise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There are one-way functions for which it is easy to compute the first half of the bits of an inverse.</a:t>
            </a:r>
          </a:p>
        </p:txBody>
      </p:sp>
    </p:spTree>
    <p:extLst>
      <p:ext uri="{BB962C8B-B14F-4D97-AF65-F5344CB8AC3E}">
        <p14:creationId xmlns:p14="http://schemas.microsoft.com/office/powerpoint/2010/main" val="26577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41598</TotalTime>
  <Words>2347</Words>
  <Application>Microsoft Macintosh PowerPoint</Application>
  <PresentationFormat>On-screen Show (4:3)</PresentationFormat>
  <Paragraphs>246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998</cp:revision>
  <dcterms:created xsi:type="dcterms:W3CDTF">2014-03-14T23:52:55Z</dcterms:created>
  <dcterms:modified xsi:type="dcterms:W3CDTF">2022-09-26T16:25:03Z</dcterms:modified>
</cp:coreProperties>
</file>