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6" r:id="rId2"/>
    <p:sldMasterId id="2147483701" r:id="rId3"/>
  </p:sldMasterIdLst>
  <p:notesMasterIdLst>
    <p:notesMasterId r:id="rId51"/>
  </p:notesMasterIdLst>
  <p:sldIdLst>
    <p:sldId id="529" r:id="rId4"/>
    <p:sldId id="3301" r:id="rId5"/>
    <p:sldId id="3303" r:id="rId6"/>
    <p:sldId id="3305" r:id="rId7"/>
    <p:sldId id="3306" r:id="rId8"/>
    <p:sldId id="3307" r:id="rId9"/>
    <p:sldId id="3308" r:id="rId10"/>
    <p:sldId id="3309" r:id="rId11"/>
    <p:sldId id="3310" r:id="rId12"/>
    <p:sldId id="3311" r:id="rId13"/>
    <p:sldId id="3261" r:id="rId14"/>
    <p:sldId id="3283" r:id="rId15"/>
    <p:sldId id="3312" r:id="rId16"/>
    <p:sldId id="3313" r:id="rId17"/>
    <p:sldId id="3277" r:id="rId18"/>
    <p:sldId id="423" r:id="rId19"/>
    <p:sldId id="3219" r:id="rId20"/>
    <p:sldId id="3225" r:id="rId21"/>
    <p:sldId id="477" r:id="rId22"/>
    <p:sldId id="3278" r:id="rId23"/>
    <p:sldId id="3279" r:id="rId24"/>
    <p:sldId id="3280" r:id="rId25"/>
    <p:sldId id="3286" r:id="rId26"/>
    <p:sldId id="432" r:id="rId27"/>
    <p:sldId id="3274" r:id="rId28"/>
    <p:sldId id="3284" r:id="rId29"/>
    <p:sldId id="3285" r:id="rId30"/>
    <p:sldId id="3287" r:id="rId31"/>
    <p:sldId id="3288" r:id="rId32"/>
    <p:sldId id="3290" r:id="rId33"/>
    <p:sldId id="3291" r:id="rId34"/>
    <p:sldId id="3292" r:id="rId35"/>
    <p:sldId id="3289" r:id="rId36"/>
    <p:sldId id="434" r:id="rId37"/>
    <p:sldId id="435" r:id="rId38"/>
    <p:sldId id="3294" r:id="rId39"/>
    <p:sldId id="436" r:id="rId40"/>
    <p:sldId id="3293" r:id="rId41"/>
    <p:sldId id="3295" r:id="rId42"/>
    <p:sldId id="428" r:id="rId43"/>
    <p:sldId id="3275" r:id="rId44"/>
    <p:sldId id="3269" r:id="rId45"/>
    <p:sldId id="3296" r:id="rId46"/>
    <p:sldId id="3297" r:id="rId47"/>
    <p:sldId id="3300" r:id="rId48"/>
    <p:sldId id="3298" r:id="rId49"/>
    <p:sldId id="3299" r:id="rId5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0000"/>
    <a:srgbClr val="891637"/>
    <a:srgbClr val="762416"/>
    <a:srgbClr val="1E177C"/>
    <a:srgbClr val="EA968D"/>
    <a:srgbClr val="9290EA"/>
    <a:srgbClr val="FF0000"/>
    <a:srgbClr val="1A17A5"/>
    <a:srgbClr val="CC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359"/>
    <p:restoredTop sz="76309" autoAdjust="0"/>
  </p:normalViewPr>
  <p:slideViewPr>
    <p:cSldViewPr>
      <p:cViewPr varScale="1">
        <p:scale>
          <a:sx n="95" d="100"/>
          <a:sy n="95" d="100"/>
        </p:scale>
        <p:origin x="1216" y="1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viewProps" Target="viewProps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8" Type="http://schemas.openxmlformats.org/officeDocument/2006/relationships/slide" Target="slides/slide5.xml"/><Relationship Id="rId51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B8A4AD-30BE-4EB0-88E7-04F008072919}" type="datetimeFigureOut">
              <a:rPr lang="en-CA" smtClean="0"/>
              <a:t>2022-11-30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8C13DC-EB30-4E7B-9A79-FF6A33A169F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7268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7DE5E11C-06A5-47B4-9150-823C84E42849}" type="slidenum">
              <a:rPr lang="en-US" smtClean="0"/>
              <a:pPr eaLnBrk="1" hangingPunct="1"/>
              <a:t>1</a:t>
            </a:fld>
            <a:endParaRPr lang="en-US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31008224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BC9D860B-1DDC-4E03-B271-7CC96398A2A9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6301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BC9D860B-1DDC-4E03-B271-7CC96398A2A9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0021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BC9D860B-1DDC-4E03-B271-7CC96398A2A9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4906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BC9D860B-1DDC-4E03-B271-7CC96398A2A9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4477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BC9D860B-1DDC-4E03-B271-7CC96398A2A9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4536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8BDE52-626B-4F21-AEDE-1C14FF6C816F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868844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8BDE52-626B-4F21-AEDE-1C14FF6C816F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252658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No, a collusion of two parties can recover a party’s secret salary.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C74E1E-7417-4D0E-B780-8455AF6FB12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68808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9D860B-1DDC-4E03-B271-7CC96398A2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35216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baseline="0" dirty="0"/>
              <a:t>Information theoretic privacy</a:t>
            </a:r>
          </a:p>
          <a:p>
            <a:pPr marL="228600" indent="-228600">
              <a:buAutoNum type="arabicPeriod"/>
            </a:pPr>
            <a:r>
              <a:rPr lang="en-US" baseline="0" dirty="0"/>
              <a:t>Clearly this has to be monotone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43AA87-90BF-49A7-94A5-EF67FCE1416B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77572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BC9D860B-1DDC-4E03-B271-7CC96398A2A9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5592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baseline="0" dirty="0"/>
              <a:t>Information theoretic privacy</a:t>
            </a:r>
          </a:p>
          <a:p>
            <a:pPr marL="228600" indent="-228600">
              <a:buAutoNum type="arabicPeriod"/>
            </a:pPr>
            <a:r>
              <a:rPr lang="en-US" baseline="0" dirty="0"/>
              <a:t>Clearly this has to be monotone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43AA87-90BF-49A7-94A5-EF67FCE1416B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708204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baseline="0" dirty="0"/>
              <a:t>Information theoretic privacy</a:t>
            </a:r>
          </a:p>
          <a:p>
            <a:pPr marL="228600" indent="-228600">
              <a:buAutoNum type="arabicPeriod"/>
            </a:pPr>
            <a:r>
              <a:rPr lang="en-US" baseline="0" dirty="0"/>
              <a:t>Clearly this has to be monotone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43AA87-90BF-49A7-94A5-EF67FCE1416B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988800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baseline="0" dirty="0"/>
              <a:t>Information theoretic privacy</a:t>
            </a:r>
          </a:p>
          <a:p>
            <a:pPr marL="228600" indent="-228600">
              <a:buAutoNum type="arabicPeriod"/>
            </a:pPr>
            <a:r>
              <a:rPr lang="en-US" baseline="0" dirty="0"/>
              <a:t>Clearly this has to be monotone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43AA87-90BF-49A7-94A5-EF67FCE1416B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252032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8BDE52-626B-4F21-AEDE-1C14FF6C816F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4945976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8BDE52-626B-4F21-AEDE-1C14FF6C816F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0116217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BC9D860B-1DDC-4E03-B271-7CC96398A2A9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99299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BC9D860B-1DDC-4E03-B271-7CC96398A2A9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6456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BC9D860B-1DDC-4E03-B271-7CC96398A2A9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19036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BC9D860B-1DDC-4E03-B271-7CC96398A2A9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97211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BC9D860B-1DDC-4E03-B271-7CC96398A2A9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9581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BC9D860B-1DDC-4E03-B271-7CC96398A2A9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1572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BC9D860B-1DDC-4E03-B271-7CC96398A2A9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62922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BC9D860B-1DDC-4E03-B271-7CC96398A2A9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37714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BC9D860B-1DDC-4E03-B271-7CC96398A2A9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53289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8BDE52-626B-4F21-AEDE-1C14FF6C816F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355727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8BDE52-626B-4F21-AEDE-1C14FF6C816F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9806965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8BDE52-626B-4F21-AEDE-1C14FF6C816F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3470366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8BDE52-626B-4F21-AEDE-1C14FF6C816F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7277137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8BDE52-626B-4F21-AEDE-1C14FF6C816F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9334931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8BDE52-626B-4F21-AEDE-1C14FF6C816F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7583572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8BDE52-626B-4F21-AEDE-1C14FF6C816F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405291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BC9D860B-1DDC-4E03-B271-7CC96398A2A9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89428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8BDE52-626B-4F21-AEDE-1C14FF6C816F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0040080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8BDE52-626B-4F21-AEDE-1C14FF6C816F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5369668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BC9D860B-1DDC-4E03-B271-7CC96398A2A9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45081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BC9D860B-1DDC-4E03-B271-7CC96398A2A9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74414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BC9D860B-1DDC-4E03-B271-7CC96398A2A9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09096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BC9D860B-1DDC-4E03-B271-7CC96398A2A9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51704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BC9D860B-1DDC-4E03-B271-7CC96398A2A9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1837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BC9D860B-1DDC-4E03-B271-7CC96398A2A9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2000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BC9D860B-1DDC-4E03-B271-7CC96398A2A9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3722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BC9D860B-1DDC-4E03-B271-7CC96398A2A9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8478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BC9D860B-1DDC-4E03-B271-7CC96398A2A9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5560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BC9D860B-1DDC-4E03-B271-7CC96398A2A9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5271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BC9D860B-1DDC-4E03-B271-7CC96398A2A9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077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B9363-F440-4E1D-B0AF-94655AD61F33}" type="datetimeFigureOut">
              <a:rPr lang="en-CA" smtClean="0"/>
              <a:t>2022-11-30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E53B9-1987-4B63-835A-50030CAE541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0747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B9363-F440-4E1D-B0AF-94655AD61F33}" type="datetimeFigureOut">
              <a:rPr lang="en-CA" smtClean="0"/>
              <a:t>2022-11-30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E53B9-1987-4B63-835A-50030CAE541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781474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B9363-F440-4E1D-B0AF-94655AD61F33}" type="datetimeFigureOut">
              <a:rPr lang="en-CA" smtClean="0"/>
              <a:t>2022-11-30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E53B9-1987-4B63-835A-50030CAE541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399751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24BCA-552B-6A4C-8B63-2F3CEDB3E2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F91F98-84F5-F944-916F-549D494C48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BA05C7-1F26-E445-A28E-82D23BD8B8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93A0C-C5F5-714C-B69E-B33F2F0B26F8}" type="datetimeFigureOut">
              <a:rPr lang="en-US" smtClean="0"/>
              <a:t>11/30/22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8F1894-5558-0C4B-91DA-F293BEBC0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919C1D-5005-954C-8951-53CC5A117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AC484-059A-8F40-8F77-DB1B360BA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6716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E010C-628E-084D-B8C5-ED48FD5EE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6A97A6-4642-804C-93E2-F9767152F6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F7C27C-6B97-964B-9936-639741BCA3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93A0C-C5F5-714C-B69E-B33F2F0B26F8}" type="datetimeFigureOut">
              <a:rPr lang="en-US" smtClean="0"/>
              <a:t>11/30/22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D11D0B-0B0C-4E4C-A975-908871A43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D50CCE-B38C-9849-BD61-998D2294A9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AC484-059A-8F40-8F77-DB1B360BA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9896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029968-289E-8E4E-A383-A1A4F345F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8C761F-8F68-224C-BDFB-E50BC0288D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CA65FE-6027-8F49-9FA1-AE193B72A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93A0C-C5F5-714C-B69E-B33F2F0B26F8}" type="datetimeFigureOut">
              <a:rPr lang="en-US" smtClean="0"/>
              <a:t>11/30/22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7F4682-7379-0D4A-8F3E-DB855C621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961E9E-4EE6-DD44-B2AD-A382991529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AC484-059A-8F40-8F77-DB1B360BA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5184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EBA8A9-3371-B448-A3A2-BFAD62CB8F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9E06CA-B3D9-ED4A-B077-BE887B8F8F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A26A2A-6088-1D47-BF9E-287334DB58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56188B-3C69-E74A-9F41-1F1C67422B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93A0C-C5F5-714C-B69E-B33F2F0B26F8}" type="datetimeFigureOut">
              <a:rPr lang="en-US" smtClean="0"/>
              <a:t>11/30/22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130796-3781-EB47-82E1-03453E960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D3A8F5-E8B8-174F-9808-AA3402E5A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AC484-059A-8F40-8F77-DB1B360BA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0896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C93417-3EF5-E043-8E1A-5AFEB226E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C2AF08-BB14-0B48-A095-E77C25837F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89CAA5-8DF1-AC45-B046-251084BC14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56D4E7-AB16-9A40-A9C3-250330F7C2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CEAF74-28C7-4C42-86C4-7C7DAA78C4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2D05942-6265-6E47-B8E7-005C52BB6A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93A0C-C5F5-714C-B69E-B33F2F0B26F8}" type="datetimeFigureOut">
              <a:rPr lang="en-US" smtClean="0"/>
              <a:t>11/30/22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E2D9CAA-A5F9-1646-A733-8C4CF3BB4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643481B-7926-BA4D-AAF9-7BB013789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AC484-059A-8F40-8F77-DB1B360BA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8935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22DB13-2C82-3F47-A442-C66D89150B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0A2BC9D-94E3-7147-8CFE-D5F98B1D78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93A0C-C5F5-714C-B69E-B33F2F0B26F8}" type="datetimeFigureOut">
              <a:rPr lang="en-US" smtClean="0"/>
              <a:t>11/30/22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1885C8-7336-894F-BD0D-80ABB64A6E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4E75DF-A420-5A43-A3A9-CE9F5A29D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AC484-059A-8F40-8F77-DB1B360BA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5328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8F8352A-72B0-3641-A387-6B46F9A28D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93A0C-C5F5-714C-B69E-B33F2F0B26F8}" type="datetimeFigureOut">
              <a:rPr lang="en-US" smtClean="0"/>
              <a:t>11/30/22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85366B-A9B5-C04B-BE90-6CCA302A4C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7D18E9-C42F-8747-8925-2E973B681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AC484-059A-8F40-8F77-DB1B360BA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9442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5F8953-E09A-BB40-861D-88A221B00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69A409-8D69-D542-B588-339A65D631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704E08-2A50-144E-B87D-2F5958ABD6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2EF0C9-78E1-0041-9BA1-B2AD505887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93A0C-C5F5-714C-B69E-B33F2F0B26F8}" type="datetimeFigureOut">
              <a:rPr lang="en-US" smtClean="0"/>
              <a:t>11/30/22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3501D1-1037-484A-B689-E61E3CBF3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078944-67CC-394B-9583-49ED9263A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AC484-059A-8F40-8F77-DB1B360BA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3071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B9363-F440-4E1D-B0AF-94655AD61F33}" type="datetimeFigureOut">
              <a:rPr lang="en-CA" smtClean="0"/>
              <a:t>2022-11-30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E53B9-1987-4B63-835A-50030CAE541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34071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14AE9A-B3B2-AE46-A9ED-3E9ACAEEC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C248FA-C9EA-0341-A5BC-7762C3E101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CBE7CE-929E-B740-BE53-1541B875BF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D73AD9-196F-5842-AD42-F48DB764AD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93A0C-C5F5-714C-B69E-B33F2F0B26F8}" type="datetimeFigureOut">
              <a:rPr lang="en-US" smtClean="0"/>
              <a:t>11/30/22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72FA12-B2A4-DB49-B87B-134BB4C132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DEF11B-B211-C942-914C-893C518D4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AC484-059A-8F40-8F77-DB1B360BA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1041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F3C14B-07DD-DC49-9E5F-D71140723A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8CD1AD-0E91-364B-BE81-FC1452FE7E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7C7BF9-3FF7-FA48-8AD0-0753F9BF3D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93A0C-C5F5-714C-B69E-B33F2F0B26F8}" type="datetimeFigureOut">
              <a:rPr lang="en-US" smtClean="0"/>
              <a:t>11/30/22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F12C1D-4D5E-6144-B807-32B417B02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C1F0CF-5EED-BE43-AE2B-38BDEA728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AC484-059A-8F40-8F77-DB1B360BA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29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9561E8-C8BA-1F47-88E1-3D48749FCEF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D33D79-6461-504B-A865-875467BC1C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69E925-4048-2D49-97DF-8C2C9B78E0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93A0C-C5F5-714C-B69E-B33F2F0B26F8}" type="datetimeFigureOut">
              <a:rPr lang="en-US" smtClean="0"/>
              <a:t>11/30/22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5DAE40-038F-2F4D-8231-7D4BFBE42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90CEA8-D593-7A40-805E-52E50D6D8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AC484-059A-8F40-8F77-DB1B360BA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0729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71714" y="1217369"/>
            <a:ext cx="8197061" cy="3761948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1714" y="5551716"/>
            <a:ext cx="8197061" cy="57174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latin typeface="Calibri Light"/>
                <a:cs typeface="Calibri Light"/>
              </a:defRPr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3"/>
          </p:nvPr>
        </p:nvSpPr>
        <p:spPr>
          <a:xfrm>
            <a:off x="471714" y="4979318"/>
            <a:ext cx="8197061" cy="5723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1800" b="1" i="0" cap="all">
                <a:solidFill>
                  <a:schemeClr val="tx2"/>
                </a:solidFill>
                <a:latin typeface="Calibri"/>
                <a:cs typeface="Calibri"/>
              </a:defRPr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71713" y="105175"/>
            <a:ext cx="8019145" cy="113110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11059" y="6291100"/>
            <a:ext cx="584462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F56C8676-1494-424A-9EE1-69F4EB666BA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33844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9E52CA5-D5D8-F142-965D-C7C4998AB293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1E8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6638487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pos="5568">
          <p15:clr>
            <a:srgbClr val="FBAE40"/>
          </p15:clr>
        </p15:guide>
        <p15:guide id="3" pos="192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6B9F1F-6480-4C70-B2FA-BA8A0780FBF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7941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6A9AA8-9734-4BF3-B765-B6D6DA530AD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1392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9FF70A-E8BF-49CE-95C1-B682D828A5A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0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520B10-6661-455B-BB94-5B71FDED797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529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63BE24-AC29-4FF4-ADC6-35745F5ED2E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9379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B9363-F440-4E1D-B0AF-94655AD61F33}" type="datetimeFigureOut">
              <a:rPr lang="en-CA" smtClean="0"/>
              <a:t>2022-11-30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E53B9-1987-4B63-835A-50030CAE541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408289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68C519-6A07-4F9B-BB38-ED3C6DD52EC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4546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47DFC7-3B6F-4FBE-A4FF-4EE991A6296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718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10B428-9972-4656-AF57-9E452F34DB4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103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FECDCB-AB58-484D-8F01-FB01F46F1D6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0603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941C52-D49A-4C73-8E66-75469B719CB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638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25485C-AB55-4910-BC55-38AFE8FA62A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934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6484A2-B24B-476A-B461-1402D306BDE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572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B9363-F440-4E1D-B0AF-94655AD61F33}" type="datetimeFigureOut">
              <a:rPr lang="en-CA" smtClean="0"/>
              <a:t>2022-11-30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E53B9-1987-4B63-835A-50030CAE541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412741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B9363-F440-4E1D-B0AF-94655AD61F33}" type="datetimeFigureOut">
              <a:rPr lang="en-CA" smtClean="0"/>
              <a:t>2022-11-30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E53B9-1987-4B63-835A-50030CAE541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620284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B9363-F440-4E1D-B0AF-94655AD61F33}" type="datetimeFigureOut">
              <a:rPr lang="en-CA" smtClean="0"/>
              <a:t>2022-11-30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E53B9-1987-4B63-835A-50030CAE541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636054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B9363-F440-4E1D-B0AF-94655AD61F33}" type="datetimeFigureOut">
              <a:rPr lang="en-CA" smtClean="0"/>
              <a:t>2022-11-30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E53B9-1987-4B63-835A-50030CAE541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865825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B9363-F440-4E1D-B0AF-94655AD61F33}" type="datetimeFigureOut">
              <a:rPr lang="en-CA" smtClean="0"/>
              <a:t>2022-11-30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E53B9-1987-4B63-835A-50030CAE541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741089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B9363-F440-4E1D-B0AF-94655AD61F33}" type="datetimeFigureOut">
              <a:rPr lang="en-CA" smtClean="0"/>
              <a:t>2022-11-30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E53B9-1987-4B63-835A-50030CAE541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575395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DB9363-F440-4E1D-B0AF-94655AD61F33}" type="datetimeFigureOut">
              <a:rPr lang="en-CA" smtClean="0"/>
              <a:t>2022-11-30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2E53B9-1987-4B63-835A-50030CAE541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94768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296A0AB-08E2-8E42-B00F-CB4C2A66D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6F5BBF-1300-2446-B454-7906ED39EE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DBAB33-A4FD-714C-B4C7-8F4E2E9A78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F93A0C-C5F5-714C-B69E-B33F2F0B26F8}" type="datetimeFigureOut">
              <a:rPr lang="en-US" smtClean="0"/>
              <a:t>11/30/22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A87482-8000-4142-B836-97BB4FACA0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D0FD5D-F920-6141-8A33-852F1C77AD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4AC484-059A-8F40-8F77-DB1B360BA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963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700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509B1FC-1568-4664-B399-59FB0FF91211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3307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00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0000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0000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0000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0000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FF0000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FF0000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FF0000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FF0000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311.png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1.emf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emf"/><Relationship Id="rId11" Type="http://schemas.openxmlformats.org/officeDocument/2006/relationships/image" Target="../media/image15.png"/><Relationship Id="rId5" Type="http://schemas.openxmlformats.org/officeDocument/2006/relationships/image" Target="../media/image90.png"/><Relationship Id="rId10" Type="http://schemas.openxmlformats.org/officeDocument/2006/relationships/image" Target="../media/image140.png"/><Relationship Id="rId4" Type="http://schemas.openxmlformats.org/officeDocument/2006/relationships/image" Target="../media/image12.emf"/><Relationship Id="rId9" Type="http://schemas.openxmlformats.org/officeDocument/2006/relationships/image" Target="../media/image1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NULL"/><Relationship Id="rId18" Type="http://schemas.openxmlformats.org/officeDocument/2006/relationships/image" Target="../media/image23.png"/><Relationship Id="rId3" Type="http://schemas.openxmlformats.org/officeDocument/2006/relationships/image" Target="../media/image7.png"/><Relationship Id="rId7" Type="http://schemas.openxmlformats.org/officeDocument/2006/relationships/image" Target="../media/image20.png"/><Relationship Id="rId12" Type="http://schemas.openxmlformats.org/officeDocument/2006/relationships/image" Target="../media/image21.png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6" Type="http://schemas.openxmlformats.org/officeDocument/2006/relationships/image" Target="NUL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NULL"/><Relationship Id="rId5" Type="http://schemas.openxmlformats.org/officeDocument/2006/relationships/image" Target="../media/image18.png"/><Relationship Id="rId15" Type="http://schemas.openxmlformats.org/officeDocument/2006/relationships/image" Target="NULL"/><Relationship Id="rId10" Type="http://schemas.openxmlformats.org/officeDocument/2006/relationships/image" Target="NULL"/><Relationship Id="rId19" Type="http://schemas.openxmlformats.org/officeDocument/2006/relationships/image" Target="../media/image24.png"/><Relationship Id="rId4" Type="http://schemas.openxmlformats.org/officeDocument/2006/relationships/image" Target="../media/image17.png"/><Relationship Id="rId9" Type="http://schemas.openxmlformats.org/officeDocument/2006/relationships/image" Target="NULL"/><Relationship Id="rId14" Type="http://schemas.openxmlformats.org/officeDocument/2006/relationships/image" Target="NUL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30.png"/><Relationship Id="rId18" Type="http://schemas.openxmlformats.org/officeDocument/2006/relationships/image" Target="NULL"/><Relationship Id="rId3" Type="http://schemas.openxmlformats.org/officeDocument/2006/relationships/image" Target="../media/image25.png"/><Relationship Id="rId21" Type="http://schemas.openxmlformats.org/officeDocument/2006/relationships/image" Target="../media/image32.png"/><Relationship Id="rId7" Type="http://schemas.openxmlformats.org/officeDocument/2006/relationships/image" Target="../media/image19.png"/><Relationship Id="rId12" Type="http://schemas.openxmlformats.org/officeDocument/2006/relationships/image" Target="../media/image29.png"/><Relationship Id="rId17" Type="http://schemas.openxmlformats.org/officeDocument/2006/relationships/image" Target="NULL"/><Relationship Id="rId2" Type="http://schemas.openxmlformats.org/officeDocument/2006/relationships/notesSlide" Target="../notesSlides/notesSlide20.xml"/><Relationship Id="rId16" Type="http://schemas.openxmlformats.org/officeDocument/2006/relationships/image" Target="NULL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28.png"/><Relationship Id="rId5" Type="http://schemas.openxmlformats.org/officeDocument/2006/relationships/image" Target="../media/image17.png"/><Relationship Id="rId15" Type="http://schemas.openxmlformats.org/officeDocument/2006/relationships/image" Target="NULL"/><Relationship Id="rId10" Type="http://schemas.openxmlformats.org/officeDocument/2006/relationships/image" Target="../media/image27.png"/><Relationship Id="rId19" Type="http://schemas.openxmlformats.org/officeDocument/2006/relationships/image" Target="../media/image22.png"/><Relationship Id="rId4" Type="http://schemas.openxmlformats.org/officeDocument/2006/relationships/image" Target="../media/image7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37.png"/><Relationship Id="rId18" Type="http://schemas.openxmlformats.org/officeDocument/2006/relationships/image" Target="NULL"/><Relationship Id="rId3" Type="http://schemas.openxmlformats.org/officeDocument/2006/relationships/image" Target="../media/image33.png"/><Relationship Id="rId21" Type="http://schemas.openxmlformats.org/officeDocument/2006/relationships/image" Target="../media/image33.jpeg"/><Relationship Id="rId7" Type="http://schemas.openxmlformats.org/officeDocument/2006/relationships/image" Target="../media/image19.png"/><Relationship Id="rId12" Type="http://schemas.openxmlformats.org/officeDocument/2006/relationships/image" Target="../media/image36.png"/><Relationship Id="rId17" Type="http://schemas.openxmlformats.org/officeDocument/2006/relationships/image" Target="NULL"/><Relationship Id="rId2" Type="http://schemas.openxmlformats.org/officeDocument/2006/relationships/notesSlide" Target="../notesSlides/notesSlide21.xml"/><Relationship Id="rId16" Type="http://schemas.openxmlformats.org/officeDocument/2006/relationships/image" Target="NULL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35.png"/><Relationship Id="rId5" Type="http://schemas.openxmlformats.org/officeDocument/2006/relationships/image" Target="../media/image17.png"/><Relationship Id="rId15" Type="http://schemas.openxmlformats.org/officeDocument/2006/relationships/image" Target="NULL"/><Relationship Id="rId10" Type="http://schemas.openxmlformats.org/officeDocument/2006/relationships/image" Target="../media/image34.png"/><Relationship Id="rId19" Type="http://schemas.openxmlformats.org/officeDocument/2006/relationships/image" Target="../media/image22.png"/><Relationship Id="rId4" Type="http://schemas.openxmlformats.org/officeDocument/2006/relationships/image" Target="../media/image7.png"/><Relationship Id="rId9" Type="http://schemas.openxmlformats.org/officeDocument/2006/relationships/image" Target="../media/image26.png"/><Relationship Id="rId1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NULL"/><Relationship Id="rId18" Type="http://schemas.openxmlformats.org/officeDocument/2006/relationships/image" Target="../media/image24.png"/><Relationship Id="rId3" Type="http://schemas.openxmlformats.org/officeDocument/2006/relationships/image" Target="../media/image40.png"/><Relationship Id="rId7" Type="http://schemas.openxmlformats.org/officeDocument/2006/relationships/image" Target="../media/image19.png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22.xml"/><Relationship Id="rId16" Type="http://schemas.openxmlformats.org/officeDocument/2006/relationships/image" Target="NUL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5" Type="http://schemas.openxmlformats.org/officeDocument/2006/relationships/image" Target="NULL"/><Relationship Id="rId10" Type="http://schemas.openxmlformats.org/officeDocument/2006/relationships/image" Target="../media/image41.png"/><Relationship Id="rId4" Type="http://schemas.openxmlformats.org/officeDocument/2006/relationships/image" Target="../media/image7.png"/><Relationship Id="rId9" Type="http://schemas.openxmlformats.org/officeDocument/2006/relationships/image" Target="../media/image26.png"/><Relationship Id="rId14" Type="http://schemas.openxmlformats.org/officeDocument/2006/relationships/image" Target="NUL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6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0.png"/><Relationship Id="rId13" Type="http://schemas.openxmlformats.org/officeDocument/2006/relationships/image" Target="../media/image43.png"/><Relationship Id="rId3" Type="http://schemas.openxmlformats.org/officeDocument/2006/relationships/image" Target="../media/image7.png"/><Relationship Id="rId7" Type="http://schemas.openxmlformats.org/officeDocument/2006/relationships/image" Target="../media/image200.png"/><Relationship Id="rId12" Type="http://schemas.openxmlformats.org/officeDocument/2006/relationships/image" Target="../media/image25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90.png"/><Relationship Id="rId11" Type="http://schemas.openxmlformats.org/officeDocument/2006/relationships/image" Target="../media/image240.png"/><Relationship Id="rId10" Type="http://schemas.openxmlformats.org/officeDocument/2006/relationships/image" Target="../media/image230.png"/><Relationship Id="rId4" Type="http://schemas.openxmlformats.org/officeDocument/2006/relationships/image" Target="../media/image8.png"/><Relationship Id="rId9" Type="http://schemas.openxmlformats.org/officeDocument/2006/relationships/image" Target="../media/image42.png"/><Relationship Id="rId14" Type="http://schemas.openxmlformats.org/officeDocument/2006/relationships/image" Target="../media/image1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8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1.png"/><Relationship Id="rId5" Type="http://schemas.openxmlformats.org/officeDocument/2006/relationships/image" Target="../media/image46.png"/><Relationship Id="rId4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58.png"/><Relationship Id="rId4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1.png"/><Relationship Id="rId7" Type="http://schemas.openxmlformats.org/officeDocument/2006/relationships/image" Target="NUL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2.jpeg"/><Relationship Id="rId4" Type="http://schemas.openxmlformats.org/officeDocument/2006/relationships/image" Target="../media/image1.jpeg"/><Relationship Id="rId9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60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62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5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7" Type="http://schemas.openxmlformats.org/officeDocument/2006/relationships/image" Target="../media/image55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540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0.png"/><Relationship Id="rId13" Type="http://schemas.openxmlformats.org/officeDocument/2006/relationships/image" Target="../media/image39.png"/><Relationship Id="rId18" Type="http://schemas.openxmlformats.org/officeDocument/2006/relationships/image" Target="../media/image330.png"/><Relationship Id="rId3" Type="http://schemas.openxmlformats.org/officeDocument/2006/relationships/image" Target="../media/image7.png"/><Relationship Id="rId21" Type="http://schemas.openxmlformats.org/officeDocument/2006/relationships/image" Target="../media/image67.png"/><Relationship Id="rId7" Type="http://schemas.openxmlformats.org/officeDocument/2006/relationships/image" Target="../media/image200.png"/><Relationship Id="rId12" Type="http://schemas.openxmlformats.org/officeDocument/2006/relationships/image" Target="../media/image250.png"/><Relationship Id="rId17" Type="http://schemas.openxmlformats.org/officeDocument/2006/relationships/image" Target="../media/image66.png"/><Relationship Id="rId2" Type="http://schemas.openxmlformats.org/officeDocument/2006/relationships/notesSlide" Target="../notesSlides/notesSlide34.xml"/><Relationship Id="rId16" Type="http://schemas.openxmlformats.org/officeDocument/2006/relationships/image" Target="../media/image310.png"/><Relationship Id="rId20" Type="http://schemas.openxmlformats.org/officeDocument/2006/relationships/image" Target="../media/image350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90.png"/><Relationship Id="rId11" Type="http://schemas.openxmlformats.org/officeDocument/2006/relationships/image" Target="../media/image240.png"/><Relationship Id="rId24" Type="http://schemas.openxmlformats.org/officeDocument/2006/relationships/image" Target="../media/image390.png"/><Relationship Id="rId5" Type="http://schemas.openxmlformats.org/officeDocument/2006/relationships/image" Target="../media/image8.png"/><Relationship Id="rId15" Type="http://schemas.openxmlformats.org/officeDocument/2006/relationships/image" Target="../media/image300.png"/><Relationship Id="rId23" Type="http://schemas.openxmlformats.org/officeDocument/2006/relationships/image" Target="../media/image380.png"/><Relationship Id="rId10" Type="http://schemas.openxmlformats.org/officeDocument/2006/relationships/image" Target="../media/image230.png"/><Relationship Id="rId19" Type="http://schemas.openxmlformats.org/officeDocument/2006/relationships/image" Target="../media/image340.png"/><Relationship Id="rId4" Type="http://schemas.openxmlformats.org/officeDocument/2006/relationships/image" Target="../media/image320.png"/><Relationship Id="rId9" Type="http://schemas.openxmlformats.org/officeDocument/2006/relationships/image" Target="../media/image65.png"/><Relationship Id="rId14" Type="http://schemas.openxmlformats.org/officeDocument/2006/relationships/image" Target="../media/image290.png"/><Relationship Id="rId22" Type="http://schemas.openxmlformats.org/officeDocument/2006/relationships/image" Target="../media/image370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0.png"/><Relationship Id="rId13" Type="http://schemas.openxmlformats.org/officeDocument/2006/relationships/image" Target="../media/image290.png"/><Relationship Id="rId18" Type="http://schemas.openxmlformats.org/officeDocument/2006/relationships/image" Target="../media/image330.png"/><Relationship Id="rId26" Type="http://schemas.openxmlformats.org/officeDocument/2006/relationships/image" Target="../media/image64.png"/><Relationship Id="rId3" Type="http://schemas.openxmlformats.org/officeDocument/2006/relationships/image" Target="../media/image7.png"/><Relationship Id="rId21" Type="http://schemas.openxmlformats.org/officeDocument/2006/relationships/image" Target="../media/image69.png"/><Relationship Id="rId7" Type="http://schemas.openxmlformats.org/officeDocument/2006/relationships/image" Target="../media/image200.png"/><Relationship Id="rId12" Type="http://schemas.openxmlformats.org/officeDocument/2006/relationships/image" Target="../media/image39.png"/><Relationship Id="rId17" Type="http://schemas.openxmlformats.org/officeDocument/2006/relationships/image" Target="../media/image66.png"/><Relationship Id="rId25" Type="http://schemas.openxmlformats.org/officeDocument/2006/relationships/image" Target="../media/image450.png"/><Relationship Id="rId2" Type="http://schemas.openxmlformats.org/officeDocument/2006/relationships/notesSlide" Target="../notesSlides/notesSlide35.xml"/><Relationship Id="rId16" Type="http://schemas.openxmlformats.org/officeDocument/2006/relationships/image" Target="../media/image68.png"/><Relationship Id="rId20" Type="http://schemas.openxmlformats.org/officeDocument/2006/relationships/image" Target="../media/image350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90.png"/><Relationship Id="rId11" Type="http://schemas.openxmlformats.org/officeDocument/2006/relationships/image" Target="../media/image250.png"/><Relationship Id="rId24" Type="http://schemas.openxmlformats.org/officeDocument/2006/relationships/image" Target="../media/image440.png"/><Relationship Id="rId5" Type="http://schemas.openxmlformats.org/officeDocument/2006/relationships/image" Target="../media/image8.png"/><Relationship Id="rId15" Type="http://schemas.openxmlformats.org/officeDocument/2006/relationships/image" Target="../media/image310.png"/><Relationship Id="rId23" Type="http://schemas.openxmlformats.org/officeDocument/2006/relationships/image" Target="../media/image430.png"/><Relationship Id="rId10" Type="http://schemas.openxmlformats.org/officeDocument/2006/relationships/image" Target="../media/image240.png"/><Relationship Id="rId19" Type="http://schemas.openxmlformats.org/officeDocument/2006/relationships/image" Target="../media/image340.png"/><Relationship Id="rId4" Type="http://schemas.openxmlformats.org/officeDocument/2006/relationships/image" Target="../media/image320.png"/><Relationship Id="rId9" Type="http://schemas.openxmlformats.org/officeDocument/2006/relationships/image" Target="../media/image230.png"/><Relationship Id="rId14" Type="http://schemas.openxmlformats.org/officeDocument/2006/relationships/image" Target="../media/image300.png"/><Relationship Id="rId22" Type="http://schemas.openxmlformats.org/officeDocument/2006/relationships/image" Target="../media/image42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0.png"/><Relationship Id="rId13" Type="http://schemas.openxmlformats.org/officeDocument/2006/relationships/image" Target="../media/image74.png"/><Relationship Id="rId18" Type="http://schemas.openxmlformats.org/officeDocument/2006/relationships/image" Target="../media/image470.png"/><Relationship Id="rId3" Type="http://schemas.openxmlformats.org/officeDocument/2006/relationships/image" Target="../media/image7.png"/><Relationship Id="rId21" Type="http://schemas.openxmlformats.org/officeDocument/2006/relationships/image" Target="../media/image500.png"/><Relationship Id="rId7" Type="http://schemas.openxmlformats.org/officeDocument/2006/relationships/image" Target="../media/image200.png"/><Relationship Id="rId12" Type="http://schemas.openxmlformats.org/officeDocument/2006/relationships/image" Target="../media/image310.png"/><Relationship Id="rId17" Type="http://schemas.openxmlformats.org/officeDocument/2006/relationships/image" Target="../media/image450.png"/><Relationship Id="rId2" Type="http://schemas.openxmlformats.org/officeDocument/2006/relationships/notesSlide" Target="../notesSlides/notesSlide37.xml"/><Relationship Id="rId16" Type="http://schemas.openxmlformats.org/officeDocument/2006/relationships/image" Target="../media/image440.png"/><Relationship Id="rId20" Type="http://schemas.openxmlformats.org/officeDocument/2006/relationships/image" Target="../media/image490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90.png"/><Relationship Id="rId11" Type="http://schemas.openxmlformats.org/officeDocument/2006/relationships/image" Target="../media/image300.png"/><Relationship Id="rId24" Type="http://schemas.openxmlformats.org/officeDocument/2006/relationships/image" Target="../media/image75.png"/><Relationship Id="rId5" Type="http://schemas.openxmlformats.org/officeDocument/2006/relationships/image" Target="../media/image8.png"/><Relationship Id="rId15" Type="http://schemas.openxmlformats.org/officeDocument/2006/relationships/image" Target="../media/image430.png"/><Relationship Id="rId23" Type="http://schemas.openxmlformats.org/officeDocument/2006/relationships/image" Target="../media/image520.png"/><Relationship Id="rId10" Type="http://schemas.openxmlformats.org/officeDocument/2006/relationships/image" Target="../media/image290.png"/><Relationship Id="rId19" Type="http://schemas.openxmlformats.org/officeDocument/2006/relationships/image" Target="../media/image480.png"/><Relationship Id="rId4" Type="http://schemas.openxmlformats.org/officeDocument/2006/relationships/image" Target="../media/image320.png"/><Relationship Id="rId9" Type="http://schemas.openxmlformats.org/officeDocument/2006/relationships/image" Target="../media/image39.png"/><Relationship Id="rId14" Type="http://schemas.openxmlformats.org/officeDocument/2006/relationships/image" Target="../media/image420.png"/><Relationship Id="rId22" Type="http://schemas.openxmlformats.org/officeDocument/2006/relationships/image" Target="../media/image510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0.png"/><Relationship Id="rId13" Type="http://schemas.openxmlformats.org/officeDocument/2006/relationships/image" Target="../media/image290.png"/><Relationship Id="rId26" Type="http://schemas.openxmlformats.org/officeDocument/2006/relationships/image" Target="../media/image79.png"/><Relationship Id="rId3" Type="http://schemas.openxmlformats.org/officeDocument/2006/relationships/image" Target="../media/image7.png"/><Relationship Id="rId7" Type="http://schemas.openxmlformats.org/officeDocument/2006/relationships/image" Target="../media/image200.png"/><Relationship Id="rId25" Type="http://schemas.openxmlformats.org/officeDocument/2006/relationships/image" Target="../media/image7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90.png"/><Relationship Id="rId24" Type="http://schemas.openxmlformats.org/officeDocument/2006/relationships/image" Target="../media/image440.png"/><Relationship Id="rId5" Type="http://schemas.openxmlformats.org/officeDocument/2006/relationships/image" Target="../media/image8.png"/><Relationship Id="rId15" Type="http://schemas.openxmlformats.org/officeDocument/2006/relationships/image" Target="../media/image310.png"/><Relationship Id="rId23" Type="http://schemas.openxmlformats.org/officeDocument/2006/relationships/image" Target="../media/image430.png"/><Relationship Id="rId4" Type="http://schemas.openxmlformats.org/officeDocument/2006/relationships/image" Target="../media/image76.png"/><Relationship Id="rId9" Type="http://schemas.openxmlformats.org/officeDocument/2006/relationships/image" Target="../media/image77.png"/><Relationship Id="rId14" Type="http://schemas.openxmlformats.org/officeDocument/2006/relationships/image" Target="../media/image300.png"/><Relationship Id="rId22" Type="http://schemas.openxmlformats.org/officeDocument/2006/relationships/image" Target="../media/image420.png"/><Relationship Id="rId27" Type="http://schemas.openxmlformats.org/officeDocument/2006/relationships/image" Target="../media/image80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0.png"/><Relationship Id="rId13" Type="http://schemas.openxmlformats.org/officeDocument/2006/relationships/image" Target="../media/image290.png"/><Relationship Id="rId26" Type="http://schemas.openxmlformats.org/officeDocument/2006/relationships/image" Target="../media/image79.png"/><Relationship Id="rId3" Type="http://schemas.openxmlformats.org/officeDocument/2006/relationships/image" Target="../media/image7.png"/><Relationship Id="rId7" Type="http://schemas.openxmlformats.org/officeDocument/2006/relationships/image" Target="../media/image200.png"/><Relationship Id="rId25" Type="http://schemas.openxmlformats.org/officeDocument/2006/relationships/image" Target="../media/image7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90.png"/><Relationship Id="rId24" Type="http://schemas.openxmlformats.org/officeDocument/2006/relationships/image" Target="../media/image440.png"/><Relationship Id="rId5" Type="http://schemas.openxmlformats.org/officeDocument/2006/relationships/image" Target="../media/image8.png"/><Relationship Id="rId15" Type="http://schemas.openxmlformats.org/officeDocument/2006/relationships/image" Target="../media/image310.png"/><Relationship Id="rId23" Type="http://schemas.openxmlformats.org/officeDocument/2006/relationships/image" Target="../media/image430.png"/><Relationship Id="rId4" Type="http://schemas.openxmlformats.org/officeDocument/2006/relationships/image" Target="../media/image76.png"/><Relationship Id="rId9" Type="http://schemas.openxmlformats.org/officeDocument/2006/relationships/image" Target="../media/image77.png"/><Relationship Id="rId14" Type="http://schemas.openxmlformats.org/officeDocument/2006/relationships/image" Target="../media/image300.png"/><Relationship Id="rId22" Type="http://schemas.openxmlformats.org/officeDocument/2006/relationships/image" Target="../media/image420.png"/><Relationship Id="rId27" Type="http://schemas.openxmlformats.org/officeDocument/2006/relationships/image" Target="../media/image8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0.png"/><Relationship Id="rId3" Type="http://schemas.openxmlformats.org/officeDocument/2006/relationships/image" Target="../media/image34.jp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8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0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0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9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9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NULL"/><Relationship Id="rId3" Type="http://schemas.openxmlformats.org/officeDocument/2006/relationships/image" Target="../media/image1.jpeg"/><Relationship Id="rId12" Type="http://schemas.openxmlformats.org/officeDocument/2006/relationships/image" Target="NUL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11" Type="http://schemas.openxmlformats.org/officeDocument/2006/relationships/image" Target="NULL"/><Relationship Id="rId5" Type="http://schemas.openxmlformats.org/officeDocument/2006/relationships/image" Target="../media/image6.png"/><Relationship Id="rId10" Type="http://schemas.openxmlformats.org/officeDocument/2006/relationships/image" Target="NULL"/><Relationship Id="rId4" Type="http://schemas.openxmlformats.org/officeDocument/2006/relationships/image" Target="../media/image2.jpeg"/><Relationship Id="rId9" Type="http://schemas.openxmlformats.org/officeDocument/2006/relationships/image" Target="NUL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NULL"/><Relationship Id="rId5" Type="http://schemas.openxmlformats.org/officeDocument/2006/relationships/image" Target="../media/image2.jpeg"/><Relationship Id="rId4" Type="http://schemas.openxmlformats.org/officeDocument/2006/relationships/image" Target="../media/image1.jpeg"/><Relationship Id="rId9" Type="http://schemas.openxmlformats.org/officeDocument/2006/relationships/image" Target="NUL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NUL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36"/>
          <p:cNvSpPr>
            <a:spLocks noChangeArrowheads="1"/>
          </p:cNvSpPr>
          <p:nvPr/>
        </p:nvSpPr>
        <p:spPr bwMode="auto">
          <a:xfrm>
            <a:off x="396652" y="1268760"/>
            <a:ext cx="8458200" cy="1709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0" hangingPunct="0"/>
            <a:r>
              <a:rPr lang="en-US" sz="4400" b="1" dirty="0">
                <a:solidFill>
                  <a:srgbClr val="1A17A5"/>
                </a:solidFill>
                <a:latin typeface="Calibri" pitchFamily="34" charset="0"/>
              </a:rPr>
              <a:t>MIT 6.875</a:t>
            </a:r>
          </a:p>
        </p:txBody>
      </p:sp>
      <p:sp>
        <p:nvSpPr>
          <p:cNvPr id="2051" name="Rectangle 5"/>
          <p:cNvSpPr>
            <a:spLocks noChangeArrowheads="1"/>
          </p:cNvSpPr>
          <p:nvPr/>
        </p:nvSpPr>
        <p:spPr bwMode="auto">
          <a:xfrm>
            <a:off x="1360884" y="4096544"/>
            <a:ext cx="64008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en-US" sz="4000" b="1" dirty="0">
                <a:solidFill>
                  <a:srgbClr val="891637"/>
                </a:solidFill>
                <a:latin typeface="Calibri" pitchFamily="34" charset="0"/>
              </a:rPr>
              <a:t>Lecture 23</a:t>
            </a:r>
          </a:p>
        </p:txBody>
      </p:sp>
      <p:sp>
        <p:nvSpPr>
          <p:cNvPr id="2052" name="Rectangle 5"/>
          <p:cNvSpPr>
            <a:spLocks noChangeArrowheads="1"/>
          </p:cNvSpPr>
          <p:nvPr/>
        </p:nvSpPr>
        <p:spPr bwMode="auto">
          <a:xfrm>
            <a:off x="1094184" y="3410744"/>
            <a:ext cx="69342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en-US" sz="4000" b="1" dirty="0">
                <a:solidFill>
                  <a:srgbClr val="891637"/>
                </a:solidFill>
                <a:latin typeface="Calibri" pitchFamily="34" charset="0"/>
              </a:rPr>
              <a:t>Foundations of Cryptography</a:t>
            </a:r>
          </a:p>
        </p:txBody>
      </p:sp>
    </p:spTree>
    <p:extLst>
      <p:ext uri="{BB962C8B-B14F-4D97-AF65-F5344CB8AC3E}">
        <p14:creationId xmlns:p14="http://schemas.microsoft.com/office/powerpoint/2010/main" val="64791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3"/>
          <p:cNvSpPr>
            <a:spLocks noGrp="1" noChangeArrowheads="1"/>
          </p:cNvSpPr>
          <p:nvPr>
            <p:ph type="title"/>
          </p:nvPr>
        </p:nvSpPr>
        <p:spPr>
          <a:xfrm>
            <a:off x="-612576" y="2708920"/>
            <a:ext cx="10363200" cy="1152128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891637"/>
                </a:solidFill>
                <a:latin typeface="Calibri" pitchFamily="34" charset="0"/>
              </a:rPr>
              <a:t>Optimizations</a:t>
            </a:r>
          </a:p>
        </p:txBody>
      </p:sp>
    </p:spTree>
    <p:extLst>
      <p:ext uri="{BB962C8B-B14F-4D97-AF65-F5344CB8AC3E}">
        <p14:creationId xmlns:p14="http://schemas.microsoft.com/office/powerpoint/2010/main" val="37996962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">
            <a:extLst>
              <a:ext uri="{FF2B5EF4-FFF2-40B4-BE49-F238E27FC236}">
                <a16:creationId xmlns:a16="http://schemas.microsoft.com/office/drawing/2014/main" id="{556C75BE-C1FE-3548-A6DB-7A80B5B694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6668"/>
            <a:ext cx="8991600" cy="914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891637"/>
                </a:solidFill>
                <a:effectLst/>
                <a:uLnTx/>
                <a:uFillTx/>
                <a:latin typeface="Calibri" pitchFamily="34" charset="0"/>
                <a:ea typeface="+mj-ea"/>
                <a:cs typeface="Arial"/>
              </a:rPr>
              <a:t>Optimization 1: Preprocessing OTs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3">
                <a:extLst>
                  <a:ext uri="{FF2B5EF4-FFF2-40B4-BE49-F238E27FC236}">
                    <a16:creationId xmlns:a16="http://schemas.microsoft.com/office/drawing/2014/main" id="{1D7031E5-80EF-4840-8E2F-CD96FA0F913C}"/>
                  </a:ext>
                </a:extLst>
              </p:cNvPr>
              <p:cNvSpPr txBox="1">
                <a:spLocks noChangeArrowheads="1"/>
              </p:cNvSpPr>
              <p:nvPr/>
            </p:nvSpPr>
            <p:spPr>
              <a:xfrm>
                <a:off x="539552" y="1124744"/>
                <a:ext cx="8452048" cy="1656184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l"/>
                <a:r>
                  <a:rPr lang="en-US" sz="3200" b="1" dirty="0">
                    <a:solidFill>
                      <a:srgbClr val="0000FF"/>
                    </a:solidFill>
                  </a:rPr>
                  <a:t>Random OT tuple </a:t>
                </a:r>
                <a:r>
                  <a:rPr lang="en-US" sz="3200" b="0" dirty="0"/>
                  <a:t>(or AND tuple, or Beaver tuple after D. Beaver): Alice has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en-US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3200" dirty="0">
                    <a:latin typeface="Calibri" pitchFamily="34" charset="0"/>
                  </a:rPr>
                  <a:t> and Bob has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en-US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3200" dirty="0">
                    <a:latin typeface="Calibri" pitchFamily="34" charset="0"/>
                  </a:rPr>
                  <a:t> which are random </a:t>
                </a:r>
                <a:r>
                  <a:rPr lang="en-US" sz="3200" dirty="0" err="1">
                    <a:latin typeface="Calibri" pitchFamily="34" charset="0"/>
                  </a:rPr>
                  <a:t>s.t.</a:t>
                </a:r>
                <a:r>
                  <a:rPr lang="en-US" sz="3200" dirty="0">
                    <a:latin typeface="Calibri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𝜸</m:t>
                        </m:r>
                      </m:e>
                      <m:sub>
                        <m:r>
                          <a:rPr lang="en-US" sz="32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</m:sub>
                    </m:sSub>
                    <m:r>
                      <a:rPr lang="en-US" sz="32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⊕</m:t>
                    </m:r>
                    <m:sSub>
                      <m:sSubPr>
                        <m:ctrlPr>
                          <a:rPr lang="en-US" sz="32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𝜸</m:t>
                        </m:r>
                      </m:e>
                      <m:sub>
                        <m:r>
                          <a:rPr lang="en-US" sz="32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𝒃</m:t>
                        </m:r>
                      </m:sub>
                    </m:sSub>
                    <m:r>
                      <a:rPr lang="en-US" sz="32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32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𝜶𝜷</m:t>
                    </m:r>
                  </m:oMath>
                </a14:m>
                <a:r>
                  <a:rPr lang="en-US" sz="3200" b="1" dirty="0">
                    <a:solidFill>
                      <a:srgbClr val="0000FF"/>
                    </a:solidFill>
                    <a:latin typeface="Calibri" pitchFamily="34" charset="0"/>
                  </a:rPr>
                  <a:t>.</a:t>
                </a:r>
                <a:endParaRPr lang="en-US" sz="3200" b="1" dirty="0">
                  <a:latin typeface="Calibri" pitchFamily="34" charset="0"/>
                </a:endParaRPr>
              </a:p>
            </p:txBody>
          </p:sp>
        </mc:Choice>
        <mc:Fallback xmlns="">
          <p:sp>
            <p:nvSpPr>
              <p:cNvPr id="28" name="Rectangle 3">
                <a:extLst>
                  <a:ext uri="{FF2B5EF4-FFF2-40B4-BE49-F238E27FC236}">
                    <a16:creationId xmlns:a16="http://schemas.microsoft.com/office/drawing/2014/main" id="{1D7031E5-80EF-4840-8E2F-CD96FA0F91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552" y="1124744"/>
                <a:ext cx="8452048" cy="1656184"/>
              </a:xfrm>
              <a:prstGeom prst="rect">
                <a:avLst/>
              </a:prstGeom>
              <a:blipFill>
                <a:blip r:embed="rId3"/>
                <a:stretch>
                  <a:fillRect l="-1802" t="-1527" r="-150" b="-91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0C7A8CA5-9A37-7D44-80AB-373A845839F4}"/>
              </a:ext>
            </a:extLst>
          </p:cNvPr>
          <p:cNvSpPr txBox="1">
            <a:spLocks noChangeArrowheads="1"/>
          </p:cNvSpPr>
          <p:nvPr/>
        </p:nvSpPr>
        <p:spPr>
          <a:xfrm>
            <a:off x="571398" y="3140968"/>
            <a:ext cx="8452048" cy="16561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>
                <a:solidFill>
                  <a:srgbClr val="0000FF"/>
                </a:solidFill>
              </a:rPr>
              <a:t>Theorem: </a:t>
            </a:r>
            <a:r>
              <a:rPr lang="en-US" sz="3200" dirty="0"/>
              <a:t>Given O(1) many </a:t>
            </a:r>
            <a:r>
              <a:rPr lang="en-US" sz="3200" i="1" dirty="0"/>
              <a:t>random</a:t>
            </a:r>
            <a:r>
              <a:rPr lang="en-US" sz="3200" dirty="0"/>
              <a:t> OT tuples, we can do OT with information-theoretic security, exchanging O(1) bits.</a:t>
            </a:r>
            <a:endParaRPr lang="en-US" sz="3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883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">
            <a:extLst>
              <a:ext uri="{FF2B5EF4-FFF2-40B4-BE49-F238E27FC236}">
                <a16:creationId xmlns:a16="http://schemas.microsoft.com/office/drawing/2014/main" id="{556C75BE-C1FE-3548-A6DB-7A80B5B694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6668"/>
            <a:ext cx="8991600" cy="914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891637"/>
                </a:solidFill>
                <a:effectLst/>
                <a:uLnTx/>
                <a:uFillTx/>
                <a:latin typeface="Calibri" pitchFamily="34" charset="0"/>
                <a:ea typeface="+mj-ea"/>
                <a:cs typeface="Arial"/>
              </a:rPr>
              <a:t>Optimization 2: OT Extension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0C7A8CA5-9A37-7D44-80AB-373A845839F4}"/>
                  </a:ext>
                </a:extLst>
              </p:cNvPr>
              <p:cNvSpPr txBox="1">
                <a:spLocks noChangeArrowheads="1"/>
              </p:cNvSpPr>
              <p:nvPr/>
            </p:nvSpPr>
            <p:spPr>
              <a:xfrm>
                <a:off x="395536" y="1700808"/>
                <a:ext cx="8452048" cy="3384376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 lnSpcReduction="10000"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l"/>
                <a:r>
                  <a:rPr lang="en-US" sz="3200" b="1" dirty="0">
                    <a:solidFill>
                      <a:srgbClr val="0000FF"/>
                    </a:solidFill>
                  </a:rPr>
                  <a:t>Theorem </a:t>
                </a:r>
                <a:br>
                  <a:rPr lang="en-US" sz="3200" b="1" dirty="0">
                    <a:solidFill>
                      <a:srgbClr val="0000FF"/>
                    </a:solidFill>
                  </a:rPr>
                </a:br>
                <a:r>
                  <a:rPr lang="en-US" sz="3200" b="1" dirty="0">
                    <a:solidFill>
                      <a:srgbClr val="0000FF"/>
                    </a:solidFill>
                  </a:rPr>
                  <a:t>[Beaver’96, Ishai-Kushilevitz-Nissim-Pinkas’03]:</a:t>
                </a:r>
              </a:p>
              <a:p>
                <a:pPr algn="l"/>
                <a:r>
                  <a:rPr lang="en-US" sz="3200" b="1" dirty="0">
                    <a:solidFill>
                      <a:srgbClr val="0000FF"/>
                    </a:solidFill>
                  </a:rPr>
                  <a:t> </a:t>
                </a:r>
                <a:br>
                  <a:rPr lang="en-US" sz="3200" b="1" dirty="0">
                    <a:solidFill>
                      <a:srgbClr val="0000FF"/>
                    </a:solidFill>
                  </a:rPr>
                </a:br>
                <a:r>
                  <a:rPr lang="en-US" sz="3200" dirty="0"/>
                  <a:t>Given O(</a:t>
                </a:r>
                <a14:m>
                  <m:oMath xmlns:m="http://schemas.openxmlformats.org/officeDocument/2006/math">
                    <m:r>
                      <a:rPr lang="en-US" sz="3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US" sz="3200" dirty="0"/>
                  <a:t>) many </a:t>
                </a:r>
                <a:r>
                  <a:rPr lang="en-US" sz="3200" i="1" dirty="0"/>
                  <a:t>random</a:t>
                </a:r>
                <a:r>
                  <a:rPr lang="en-US" sz="3200" dirty="0"/>
                  <a:t> OT tuples, we can generate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sz="3200" dirty="0"/>
                  <a:t> OT tuples exchanging O(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sz="3200" dirty="0"/>
                  <a:t>) bits --- as opposed to the trivial O(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3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US" sz="3200" dirty="0"/>
                  <a:t>) bits --- and using only symmetric-key crypto. </a:t>
                </a:r>
                <a:endParaRPr lang="en-US" sz="3200" dirty="0">
                  <a:latin typeface="Calibri" pitchFamily="34" charset="0"/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0C7A8CA5-9A37-7D44-80AB-373A845839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536" y="1700808"/>
                <a:ext cx="8452048" cy="3384376"/>
              </a:xfrm>
              <a:prstGeom prst="rect">
                <a:avLst/>
              </a:prstGeom>
              <a:blipFill>
                <a:blip r:embed="rId3"/>
                <a:stretch>
                  <a:fillRect l="-1802" t="-373" r="-2553" b="-22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2598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3"/>
          <p:cNvSpPr>
            <a:spLocks noGrp="1" noChangeArrowheads="1"/>
          </p:cNvSpPr>
          <p:nvPr>
            <p:ph type="title"/>
          </p:nvPr>
        </p:nvSpPr>
        <p:spPr>
          <a:xfrm>
            <a:off x="-533400" y="44624"/>
            <a:ext cx="10363200" cy="1143000"/>
          </a:xfrm>
        </p:spPr>
        <p:txBody>
          <a:bodyPr/>
          <a:lstStyle/>
          <a:p>
            <a:r>
              <a:rPr lang="en-US" b="1" dirty="0">
                <a:solidFill>
                  <a:srgbClr val="891637"/>
                </a:solidFill>
                <a:latin typeface="Calibri" pitchFamily="34" charset="0"/>
              </a:rPr>
              <a:t>Complexity of the 2-party solution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3">
                <a:extLst>
                  <a:ext uri="{FF2B5EF4-FFF2-40B4-BE49-F238E27FC236}">
                    <a16:creationId xmlns:a16="http://schemas.microsoft.com/office/drawing/2014/main" id="{32FABC81-3B15-E64D-B413-AEF3A54F584C}"/>
                  </a:ext>
                </a:extLst>
              </p:cNvPr>
              <p:cNvSpPr txBox="1">
                <a:spLocks noChangeArrowheads="1"/>
              </p:cNvSpPr>
              <p:nvPr/>
            </p:nvSpPr>
            <p:spPr>
              <a:xfrm>
                <a:off x="363724" y="1412776"/>
                <a:ext cx="9032812" cy="576064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 fontScale="92500"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l"/>
                <a:r>
                  <a:rPr lang="en-US" sz="3200" dirty="0"/>
                  <a:t>Number of OT protocol invocations </a:t>
                </a:r>
                <a14:m>
                  <m:oMath xmlns:m="http://schemas.openxmlformats.org/officeDocument/2006/math">
                    <m:r>
                      <a:rPr lang="en-US" sz="3200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2 ∗ #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𝐴𝑁𝐷</m:t>
                    </m:r>
                  </m:oMath>
                </a14:m>
                <a:r>
                  <a:rPr lang="en-US" sz="3200" dirty="0"/>
                  <a:t> gates  </a:t>
                </a:r>
                <a:endParaRPr lang="en-US" sz="3200" dirty="0">
                  <a:latin typeface="Calibri" pitchFamily="34" charset="0"/>
                </a:endParaRPr>
              </a:p>
            </p:txBody>
          </p:sp>
        </mc:Choice>
        <mc:Fallback xmlns="">
          <p:sp>
            <p:nvSpPr>
              <p:cNvPr id="3" name="Rectangle 3">
                <a:extLst>
                  <a:ext uri="{FF2B5EF4-FFF2-40B4-BE49-F238E27FC236}">
                    <a16:creationId xmlns:a16="http://schemas.microsoft.com/office/drawing/2014/main" id="{32FABC81-3B15-E64D-B413-AEF3A54F58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724" y="1412776"/>
                <a:ext cx="9032812" cy="576064"/>
              </a:xfrm>
              <a:prstGeom prst="rect">
                <a:avLst/>
              </a:prstGeom>
              <a:blipFill>
                <a:blip r:embed="rId3"/>
                <a:stretch>
                  <a:fillRect l="-1545" t="-10870" r="-281" b="-304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3">
            <a:extLst>
              <a:ext uri="{FF2B5EF4-FFF2-40B4-BE49-F238E27FC236}">
                <a16:creationId xmlns:a16="http://schemas.microsoft.com/office/drawing/2014/main" id="{444B281B-3C4F-B344-B5CA-DD299315CC35}"/>
              </a:ext>
            </a:extLst>
          </p:cNvPr>
          <p:cNvSpPr txBox="1">
            <a:spLocks noChangeArrowheads="1"/>
          </p:cNvSpPr>
          <p:nvPr/>
        </p:nvSpPr>
        <p:spPr>
          <a:xfrm>
            <a:off x="363724" y="2924944"/>
            <a:ext cx="9032812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/>
              <a:t>Number of rounds =  AND-depth of the circuit</a:t>
            </a:r>
            <a:endParaRPr lang="en-US" sz="2800" dirty="0">
              <a:latin typeface="Calibri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3">
                <a:extLst>
                  <a:ext uri="{FF2B5EF4-FFF2-40B4-BE49-F238E27FC236}">
                    <a16:creationId xmlns:a16="http://schemas.microsoft.com/office/drawing/2014/main" id="{7B0762B9-97A1-3741-A9CA-E86A8F24DAF8}"/>
                  </a:ext>
                </a:extLst>
              </p:cNvPr>
              <p:cNvSpPr txBox="1">
                <a:spLocks noChangeArrowheads="1"/>
              </p:cNvSpPr>
              <p:nvPr/>
            </p:nvSpPr>
            <p:spPr>
              <a:xfrm>
                <a:off x="363724" y="4365104"/>
                <a:ext cx="9032812" cy="1296144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l"/>
                <a:r>
                  <a:rPr lang="en-US" sz="2800" dirty="0"/>
                  <a:t>Communication in bits =  </a:t>
                </a:r>
                <a:br>
                  <a:rPr lang="en-US" sz="2800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(#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𝐴𝑁𝐷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+#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𝑜𝑢𝑡𝑝𝑢𝑡𝑠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dirty="0">
                  <a:latin typeface="Calibri" pitchFamily="34" charset="0"/>
                </a:endParaRPr>
              </a:p>
            </p:txBody>
          </p:sp>
        </mc:Choice>
        <mc:Fallback xmlns="">
          <p:sp>
            <p:nvSpPr>
              <p:cNvPr id="6" name="Rectangle 3">
                <a:extLst>
                  <a:ext uri="{FF2B5EF4-FFF2-40B4-BE49-F238E27FC236}">
                    <a16:creationId xmlns:a16="http://schemas.microsoft.com/office/drawing/2014/main" id="{7B0762B9-97A1-3741-A9CA-E86A8F24DA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724" y="4365104"/>
                <a:ext cx="9032812" cy="1296144"/>
              </a:xfrm>
              <a:prstGeom prst="rect">
                <a:avLst/>
              </a:prstGeom>
              <a:blipFill>
                <a:blip r:embed="rId4"/>
                <a:stretch>
                  <a:fillRect l="-14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B9790B24-78FC-0140-86F5-B0D7060C85A3}"/>
              </a:ext>
            </a:extLst>
          </p:cNvPr>
          <p:cNvSpPr/>
          <p:nvPr/>
        </p:nvSpPr>
        <p:spPr>
          <a:xfrm>
            <a:off x="918051" y="3514854"/>
            <a:ext cx="79241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cs typeface="Arial"/>
              </a:rPr>
              <a:t>Can be made into O(1) rounds: Yao’s garbled circuits</a:t>
            </a:r>
            <a:endParaRPr 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854CEC5E-5877-2545-9AB5-C4C4CF6B39B6}"/>
                  </a:ext>
                </a:extLst>
              </p:cNvPr>
              <p:cNvSpPr/>
              <p:nvPr/>
            </p:nvSpPr>
            <p:spPr>
              <a:xfrm>
                <a:off x="856118" y="5661248"/>
                <a:ext cx="8287881" cy="9541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800" b="1" dirty="0">
                    <a:solidFill>
                      <a:srgbClr val="FF0000"/>
                    </a:solidFill>
                    <a:cs typeface="Arial"/>
                  </a:rPr>
                  <a:t>Can be made into O(</a:t>
                </a:r>
                <a14:m>
                  <m:oMath xmlns:m="http://schemas.openxmlformats.org/officeDocument/2006/math">
                    <m:r>
                      <a:rPr lang="en-US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𝝀</m:t>
                    </m:r>
                  </m:oMath>
                </a14:m>
                <a:r>
                  <a:rPr lang="en-US" sz="2800" b="1" dirty="0">
                    <a:solidFill>
                      <a:srgbClr val="FF0000"/>
                    </a:solidFill>
                    <a:cs typeface="Arial"/>
                  </a:rPr>
                  <a:t> #inputs) using FHE: but FHE is computationally more expensive concretely.</a:t>
                </a:r>
                <a:endParaRPr lang="en-US" sz="28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854CEC5E-5877-2545-9AB5-C4C4CF6B39B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6118" y="5661248"/>
                <a:ext cx="8287881" cy="954107"/>
              </a:xfrm>
              <a:prstGeom prst="rect">
                <a:avLst/>
              </a:prstGeom>
              <a:blipFill>
                <a:blip r:embed="rId5"/>
                <a:stretch>
                  <a:fillRect l="-1531" t="-6579" b="-17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E920DC02-9F13-5749-9D9D-FB34D9432509}"/>
                  </a:ext>
                </a:extLst>
              </p:cNvPr>
              <p:cNvSpPr/>
              <p:nvPr/>
            </p:nvSpPr>
            <p:spPr>
              <a:xfrm>
                <a:off x="916733" y="1933672"/>
                <a:ext cx="8190768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b="1" dirty="0">
                    <a:solidFill>
                      <a:srgbClr val="FF0000"/>
                    </a:solidFill>
                    <a:cs typeface="Arial"/>
                  </a:rPr>
                  <a:t>Can be made into O(#inputs</a:t>
                </a:r>
                <a:r>
                  <a:rPr lang="en-US" sz="28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US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𝝀</m:t>
                    </m:r>
                  </m:oMath>
                </a14:m>
                <a:r>
                  <a:rPr lang="en-US" sz="2800" b="1" dirty="0">
                    <a:solidFill>
                      <a:srgbClr val="FF0000"/>
                    </a:solidFill>
                    <a:cs typeface="Arial"/>
                  </a:rPr>
                  <a:t>): Yao’s garbled circuits</a:t>
                </a:r>
                <a:endParaRPr lang="en-US" sz="2800" dirty="0"/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E920DC02-9F13-5749-9D9D-FB34D943250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6733" y="1933672"/>
                <a:ext cx="8190768" cy="523220"/>
              </a:xfrm>
              <a:prstGeom prst="rect">
                <a:avLst/>
              </a:prstGeom>
              <a:blipFill>
                <a:blip r:embed="rId6"/>
                <a:stretch>
                  <a:fillRect l="-1703" t="-14286" r="-619" b="-2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61223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3"/>
          <p:cNvSpPr>
            <a:spLocks noGrp="1" noChangeArrowheads="1"/>
          </p:cNvSpPr>
          <p:nvPr>
            <p:ph type="title"/>
          </p:nvPr>
        </p:nvSpPr>
        <p:spPr>
          <a:xfrm>
            <a:off x="-612576" y="2708920"/>
            <a:ext cx="10363200" cy="1152128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891637"/>
                </a:solidFill>
                <a:latin typeface="Calibri" pitchFamily="34" charset="0"/>
              </a:rPr>
              <a:t>Secure Multi Party Computation</a:t>
            </a:r>
            <a:br>
              <a:rPr lang="en-US" b="1" dirty="0">
                <a:solidFill>
                  <a:srgbClr val="891637"/>
                </a:solidFill>
                <a:latin typeface="Calibri" pitchFamily="34" charset="0"/>
              </a:rPr>
            </a:br>
            <a:r>
              <a:rPr lang="en-US" b="1" dirty="0">
                <a:solidFill>
                  <a:srgbClr val="891637"/>
                </a:solidFill>
                <a:latin typeface="Calibri" pitchFamily="34" charset="0"/>
              </a:rPr>
              <a:t>w/ Information-theoretic security</a:t>
            </a:r>
          </a:p>
        </p:txBody>
      </p:sp>
    </p:spTree>
    <p:extLst>
      <p:ext uri="{BB962C8B-B14F-4D97-AF65-F5344CB8AC3E}">
        <p14:creationId xmlns:p14="http://schemas.microsoft.com/office/powerpoint/2010/main" val="22538252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Rectangle 63"/>
          <p:cNvSpPr>
            <a:spLocks noGrp="1" noChangeArrowheads="1"/>
          </p:cNvSpPr>
          <p:nvPr>
            <p:ph type="title"/>
          </p:nvPr>
        </p:nvSpPr>
        <p:spPr>
          <a:xfrm>
            <a:off x="-828600" y="438944"/>
            <a:ext cx="10945216" cy="685800"/>
          </a:xfrm>
          <a:noFill/>
        </p:spPr>
        <p:txBody>
          <a:bodyPr>
            <a:normAutofit fontScale="90000"/>
          </a:bodyPr>
          <a:lstStyle/>
          <a:p>
            <a:pPr eaLnBrk="1" hangingPunct="1"/>
            <a:r>
              <a:rPr lang="en-US" b="1" dirty="0">
                <a:solidFill>
                  <a:srgbClr val="1A17A5"/>
                </a:solidFill>
                <a:latin typeface="Calibri" pitchFamily="34" charset="0"/>
              </a:rPr>
              <a:t>Secure </a:t>
            </a:r>
            <a:r>
              <a:rPr lang="en-US" b="1" i="1" dirty="0">
                <a:solidFill>
                  <a:srgbClr val="1A17A5"/>
                </a:solidFill>
                <a:latin typeface="Calibri" pitchFamily="34" charset="0"/>
              </a:rPr>
              <a:t>Multi-</a:t>
            </a:r>
            <a:r>
              <a:rPr lang="en-US" b="1" dirty="0">
                <a:solidFill>
                  <a:srgbClr val="1A17A5"/>
                </a:solidFill>
                <a:latin typeface="Calibri" pitchFamily="34" charset="0"/>
              </a:rPr>
              <a:t>party Computation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614" b="59366"/>
          <a:stretch/>
        </p:blipFill>
        <p:spPr>
          <a:xfrm>
            <a:off x="3087492" y="1761668"/>
            <a:ext cx="908444" cy="94012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55" t="-2132" r="10483" b="58956"/>
          <a:stretch/>
        </p:blipFill>
        <p:spPr>
          <a:xfrm>
            <a:off x="4572000" y="1700808"/>
            <a:ext cx="1232138" cy="1008112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>
            <a:off x="4013014" y="2276872"/>
            <a:ext cx="722376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Callout 15"/>
          <p:cNvSpPr/>
          <p:nvPr/>
        </p:nvSpPr>
        <p:spPr>
          <a:xfrm>
            <a:off x="2568956" y="1268761"/>
            <a:ext cx="622830" cy="504055"/>
          </a:xfrm>
          <a:prstGeom prst="wedgeEllipseCallout">
            <a:avLst>
              <a:gd name="adj1" fmla="val 48238"/>
              <a:gd name="adj2" fmla="val 52626"/>
            </a:avLst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x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7" name="Oval Callout 16"/>
          <p:cNvSpPr/>
          <p:nvPr/>
        </p:nvSpPr>
        <p:spPr>
          <a:xfrm>
            <a:off x="5636739" y="1268761"/>
            <a:ext cx="622830" cy="504055"/>
          </a:xfrm>
          <a:prstGeom prst="wedgeEllipseCallout">
            <a:avLst>
              <a:gd name="adj1" fmla="val -47640"/>
              <a:gd name="adj2" fmla="val 67435"/>
            </a:avLst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014" y="3160844"/>
            <a:ext cx="782216" cy="1102636"/>
          </a:xfrm>
          <a:prstGeom prst="rect">
            <a:avLst/>
          </a:prstGeom>
        </p:spPr>
      </p:pic>
      <p:cxnSp>
        <p:nvCxnSpPr>
          <p:cNvPr id="19" name="Straight Arrow Connector 18"/>
          <p:cNvCxnSpPr/>
          <p:nvPr/>
        </p:nvCxnSpPr>
        <p:spPr>
          <a:xfrm>
            <a:off x="3635896" y="2874131"/>
            <a:ext cx="451562" cy="429322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4795230" y="2874131"/>
            <a:ext cx="377118" cy="429322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Callout 20"/>
          <p:cNvSpPr/>
          <p:nvPr/>
        </p:nvSpPr>
        <p:spPr>
          <a:xfrm>
            <a:off x="4880172" y="3460134"/>
            <a:ext cx="622830" cy="504055"/>
          </a:xfrm>
          <a:prstGeom prst="wedgeEllipseCallout">
            <a:avLst>
              <a:gd name="adj1" fmla="val -74606"/>
              <a:gd name="adj2" fmla="val -25121"/>
            </a:avLst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z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179512" y="4653136"/>
                <a:ext cx="855577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lang="en-US" sz="2400" b="1" i="1" dirty="0">
                    <a:latin typeface="Arial"/>
                    <a:cs typeface="Arial"/>
                  </a:rPr>
                  <a:t>GMW protocol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: </a:t>
                </a:r>
                <a14:m>
                  <m:oMath xmlns:m="http://schemas.openxmlformats.org/officeDocument/2006/math">
                    <m:r>
                      <a:rPr kumimoji="0" lang="en-US" sz="2400" b="1" i="1" u="none" strike="noStrike" kern="1200" cap="none" spc="0" normalizeH="0" baseline="0" noProof="0" smtClean="0">
                        <a:ln>
                          <a:noFill/>
                        </a:ln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</a:rPr>
                      <m:t>𝒏</m:t>
                    </m:r>
                    <m:r>
                      <a:rPr kumimoji="0" lang="en-US" sz="2400" b="1" i="1" u="none" strike="noStrike" kern="1200" cap="none" spc="0" normalizeH="0" baseline="0" noProof="0" smtClean="0">
                        <a:ln>
                          <a:noFill/>
                        </a:ln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</a:rPr>
                      <m:t>−</m:t>
                    </m:r>
                    <m:r>
                      <a:rPr kumimoji="0" lang="en-US" sz="2400" b="1" i="1" u="none" strike="noStrike" kern="1200" cap="none" spc="0" normalizeH="0" baseline="0" noProof="0" smtClean="0">
                        <a:ln>
                          <a:noFill/>
                        </a:ln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</a:rPr>
                      <m:t>𝟏</m:t>
                    </m:r>
                  </m:oMath>
                </a14:m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 out of </a:t>
                </a:r>
                <a14:m>
                  <m:oMath xmlns:m="http://schemas.openxmlformats.org/officeDocument/2006/math">
                    <m:r>
                      <a:rPr kumimoji="0" lang="en-US" sz="2400" b="1" i="1" u="none" strike="noStrike" kern="1200" cap="none" spc="0" normalizeH="0" baseline="0" noProof="0" smtClean="0">
                        <a:ln>
                          <a:noFill/>
                        </a:ln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</a:rPr>
                      <m:t>𝒏</m:t>
                    </m:r>
                  </m:oMath>
                </a14:m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 corruptions</a:t>
                </a: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512" y="4653136"/>
                <a:ext cx="8555772" cy="461665"/>
              </a:xfrm>
              <a:prstGeom prst="rect">
                <a:avLst/>
              </a:prstGeom>
              <a:blipFill>
                <a:blip r:embed="rId5"/>
                <a:stretch>
                  <a:fillRect l="-1037" t="-10811" b="-270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179512" y="5363924"/>
                <a:ext cx="9073008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sz="240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The Goldreich-Micali-Wigderson Protocol for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</a:rPr>
                      <m:t>𝑛</m:t>
                    </m:r>
                  </m:oMath>
                </a14:m>
                <a:r>
                  <a:rPr kumimoji="0" lang="en-US" sz="240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 parties with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</a:rPr>
                      <m:t>&lt;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</a:rPr>
                      <m:t>𝑛</m:t>
                    </m:r>
                  </m:oMath>
                </a14:m>
                <a:r>
                  <a:rPr kumimoji="0" lang="en-US" sz="240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 corruptions, using Oblivious</a:t>
                </a:r>
                <a:r>
                  <a:rPr kumimoji="0" lang="en-US" sz="2400" i="0" u="none" strike="noStrike" kern="1200" cap="none" spc="0" normalizeH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 Transfer </a:t>
                </a:r>
                <a:br>
                  <a:rPr kumimoji="0" lang="en-US" sz="2400" i="0" u="none" strike="noStrike" kern="1200" cap="none" spc="0" normalizeH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</a:br>
                <a:r>
                  <a:rPr kumimoji="0" lang="en-US" sz="2400" i="0" u="none" strike="noStrike" kern="1200" cap="none" spc="0" normalizeH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(which can only be </a:t>
                </a:r>
                <a:r>
                  <a:rPr kumimoji="0" lang="en-US" sz="2400" i="1" u="none" strike="noStrike" kern="1200" cap="none" spc="0" normalizeH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computationally</a:t>
                </a:r>
                <a:r>
                  <a:rPr kumimoji="0" lang="en-US" sz="2400" i="0" u="none" strike="noStrike" kern="1200" cap="none" spc="0" normalizeH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 secure)</a:t>
                </a:r>
                <a:endPara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512" y="5363924"/>
                <a:ext cx="9073008" cy="1200329"/>
              </a:xfrm>
              <a:prstGeom prst="rect">
                <a:avLst/>
              </a:prstGeom>
              <a:blipFill>
                <a:blip r:embed="rId6"/>
                <a:stretch>
                  <a:fillRect l="-978" t="-4211"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Picture 24">
            <a:extLst>
              <a:ext uri="{FF2B5EF4-FFF2-40B4-BE49-F238E27FC236}">
                <a16:creationId xmlns:a16="http://schemas.microsoft.com/office/drawing/2014/main" id="{D4890F44-9C27-2441-8A5C-4F9D0D1541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1372" y="2995633"/>
            <a:ext cx="886408" cy="886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462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Rectangle 63"/>
          <p:cNvSpPr>
            <a:spLocks noGrp="1" noChangeArrowheads="1"/>
          </p:cNvSpPr>
          <p:nvPr>
            <p:ph type="title"/>
          </p:nvPr>
        </p:nvSpPr>
        <p:spPr>
          <a:xfrm>
            <a:off x="-828600" y="438944"/>
            <a:ext cx="10945216" cy="685800"/>
          </a:xfrm>
          <a:noFill/>
        </p:spPr>
        <p:txBody>
          <a:bodyPr>
            <a:normAutofit fontScale="90000"/>
          </a:bodyPr>
          <a:lstStyle/>
          <a:p>
            <a:pPr eaLnBrk="1" hangingPunct="1"/>
            <a:r>
              <a:rPr lang="en-US" b="1" dirty="0">
                <a:solidFill>
                  <a:srgbClr val="1A17A5"/>
                </a:solidFill>
                <a:latin typeface="Calibri" pitchFamily="34" charset="0"/>
              </a:rPr>
              <a:t>Secure </a:t>
            </a:r>
            <a:r>
              <a:rPr lang="en-US" b="1" i="1" dirty="0">
                <a:solidFill>
                  <a:srgbClr val="1A17A5"/>
                </a:solidFill>
                <a:latin typeface="Calibri" pitchFamily="34" charset="0"/>
              </a:rPr>
              <a:t>Multi-</a:t>
            </a:r>
            <a:r>
              <a:rPr lang="en-US" b="1" dirty="0">
                <a:solidFill>
                  <a:srgbClr val="1A17A5"/>
                </a:solidFill>
                <a:latin typeface="Calibri" pitchFamily="34" charset="0"/>
              </a:rPr>
              <a:t>party Computation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614" b="59366"/>
          <a:stretch/>
        </p:blipFill>
        <p:spPr>
          <a:xfrm>
            <a:off x="3087492" y="1761668"/>
            <a:ext cx="908444" cy="94012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55" t="-2132" r="10483" b="58956"/>
          <a:stretch/>
        </p:blipFill>
        <p:spPr>
          <a:xfrm>
            <a:off x="4572000" y="1700808"/>
            <a:ext cx="1232138" cy="1008112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>
            <a:off x="4013014" y="2276872"/>
            <a:ext cx="722376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Callout 15"/>
          <p:cNvSpPr/>
          <p:nvPr/>
        </p:nvSpPr>
        <p:spPr>
          <a:xfrm>
            <a:off x="2568956" y="1268761"/>
            <a:ext cx="622830" cy="504055"/>
          </a:xfrm>
          <a:prstGeom prst="wedgeEllipseCallout">
            <a:avLst>
              <a:gd name="adj1" fmla="val 48238"/>
              <a:gd name="adj2" fmla="val 52626"/>
            </a:avLst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x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7" name="Oval Callout 16"/>
          <p:cNvSpPr/>
          <p:nvPr/>
        </p:nvSpPr>
        <p:spPr>
          <a:xfrm>
            <a:off x="5636739" y="1268761"/>
            <a:ext cx="622830" cy="504055"/>
          </a:xfrm>
          <a:prstGeom prst="wedgeEllipseCallout">
            <a:avLst>
              <a:gd name="adj1" fmla="val -47640"/>
              <a:gd name="adj2" fmla="val 67435"/>
            </a:avLst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014" y="3160844"/>
            <a:ext cx="782216" cy="1102636"/>
          </a:xfrm>
          <a:prstGeom prst="rect">
            <a:avLst/>
          </a:prstGeom>
        </p:spPr>
      </p:pic>
      <p:cxnSp>
        <p:nvCxnSpPr>
          <p:cNvPr id="19" name="Straight Arrow Connector 18"/>
          <p:cNvCxnSpPr/>
          <p:nvPr/>
        </p:nvCxnSpPr>
        <p:spPr>
          <a:xfrm>
            <a:off x="3635896" y="2874131"/>
            <a:ext cx="451562" cy="429322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4795230" y="2874131"/>
            <a:ext cx="377118" cy="429322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Callout 20"/>
          <p:cNvSpPr/>
          <p:nvPr/>
        </p:nvSpPr>
        <p:spPr>
          <a:xfrm>
            <a:off x="4880172" y="3460134"/>
            <a:ext cx="622830" cy="504055"/>
          </a:xfrm>
          <a:prstGeom prst="wedgeEllipseCallout">
            <a:avLst>
              <a:gd name="adj1" fmla="val -74606"/>
              <a:gd name="adj2" fmla="val -25121"/>
            </a:avLst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z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23528" y="4653136"/>
            <a:ext cx="75476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1A17A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TODAY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A17A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 HONEST MAJORITY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323528" y="5363924"/>
                <a:ext cx="8555772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A17A5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Information-theoretically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srgbClr val="1A17A5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A17A5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Secure Protocols for </a:t>
                </a:r>
                <a14:m>
                  <m:oMath xmlns:m="http://schemas.openxmlformats.org/officeDocument/2006/math">
                    <m:r>
                      <a:rPr kumimoji="0" lang="en-US" sz="2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1A17A5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</a:rPr>
                      <m:t>𝒏</m:t>
                    </m:r>
                  </m:oMath>
                </a14:m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A17A5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 parties with </a:t>
                </a:r>
                <a14:m>
                  <m:oMath xmlns:m="http://schemas.openxmlformats.org/officeDocument/2006/math">
                    <m:r>
                      <a:rPr kumimoji="0" lang="en-US" sz="2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1A17A5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</a:rPr>
                      <m:t>&lt;</m:t>
                    </m:r>
                    <m:r>
                      <a:rPr kumimoji="0" lang="en-US" sz="2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1A17A5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</a:rPr>
                      <m:t>𝒏</m:t>
                    </m:r>
                    <m:r>
                      <a:rPr kumimoji="0" lang="en-US" sz="2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1A17A5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</a:rPr>
                      <m:t>/</m:t>
                    </m:r>
                    <m:r>
                      <a:rPr kumimoji="0" lang="en-US" sz="2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1A17A5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</a:rPr>
                      <m:t>𝟐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A17A5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corruptions</a:t>
                </a: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528" y="5363924"/>
                <a:ext cx="8555772" cy="830997"/>
              </a:xfrm>
              <a:prstGeom prst="rect">
                <a:avLst/>
              </a:prstGeom>
              <a:blipFill>
                <a:blip r:embed="rId5"/>
                <a:stretch>
                  <a:fillRect l="-1185" t="-6061" b="-151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/>
          <p:cNvSpPr txBox="1"/>
          <p:nvPr/>
        </p:nvSpPr>
        <p:spPr>
          <a:xfrm>
            <a:off x="323528" y="6228020"/>
            <a:ext cx="9145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[BenOr-Goldwasser-Wigderson’88, Chaum-Crepeau-Damgard’88, BenOr-Rabin’89]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560" y="1658417"/>
            <a:ext cx="886408" cy="886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494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1">
            <a:extLst>
              <a:ext uri="{FF2B5EF4-FFF2-40B4-BE49-F238E27FC236}">
                <a16:creationId xmlns:a16="http://schemas.microsoft.com/office/drawing/2014/main" id="{1B36F59E-5849-4CAF-A892-FFC1CAC40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0522" y="188640"/>
            <a:ext cx="4868024" cy="846199"/>
          </a:xfrm>
        </p:spPr>
        <p:txBody>
          <a:bodyPr>
            <a:noAutofit/>
          </a:bodyPr>
          <a:lstStyle/>
          <a:p>
            <a:r>
              <a:rPr lang="en-US" sz="4050" b="1" dirty="0">
                <a:latin typeface="Calibri" panose="020F0502020204030204" pitchFamily="34" charset="0"/>
                <a:cs typeface="Calibri" panose="020F0502020204030204" pitchFamily="34" charset="0"/>
              </a:rPr>
              <a:t>AN EXAMPLE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DC443EB-5924-2A47-9587-A3237E08AD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4847" y="2437805"/>
            <a:ext cx="830698" cy="11018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218AC39-4B80-7848-9B8E-00F29AEFCA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192" y="2439651"/>
            <a:ext cx="910520" cy="1056853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84337D4D-7C61-EA4F-A0DF-43C5475858BB}"/>
              </a:ext>
            </a:extLst>
          </p:cNvPr>
          <p:cNvSpPr txBox="1"/>
          <p:nvPr/>
        </p:nvSpPr>
        <p:spPr>
          <a:xfrm>
            <a:off x="251522" y="3480079"/>
            <a:ext cx="1305860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457189"/>
            <a:r>
              <a:rPr lang="en-US" sz="1200" b="1" spc="100" dirty="0">
                <a:solidFill>
                  <a:prstClr val="black"/>
                </a:solidFill>
                <a:latin typeface="Myriad Pro" panose="020B0503030403020204" pitchFamily="34" charset="0"/>
              </a:rPr>
              <a:t>SACHA</a:t>
            </a: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78276384-BE28-DA40-8B9B-B10CF58C710A}"/>
              </a:ext>
            </a:extLst>
          </p:cNvPr>
          <p:cNvGrpSpPr/>
          <p:nvPr/>
        </p:nvGrpSpPr>
        <p:grpSpPr>
          <a:xfrm>
            <a:off x="1626268" y="2581983"/>
            <a:ext cx="688559" cy="646438"/>
            <a:chOff x="1789072" y="875082"/>
            <a:chExt cx="688559" cy="646438"/>
          </a:xfrm>
        </p:grpSpPr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AF9B6C7A-00EB-2040-AC1E-E82E05AE4278}"/>
                </a:ext>
              </a:extLst>
            </p:cNvPr>
            <p:cNvSpPr txBox="1"/>
            <p:nvPr/>
          </p:nvSpPr>
          <p:spPr bwMode="auto">
            <a:xfrm>
              <a:off x="1947044" y="875082"/>
              <a:ext cx="490840" cy="46166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defTabSz="457189">
                <a:defRPr/>
              </a:pPr>
              <a:r>
                <a:rPr lang="en-US" sz="2400" b="1" dirty="0">
                  <a:solidFill>
                    <a:srgbClr val="750D21"/>
                  </a:solidFill>
                  <a:latin typeface="Myriad Pro" panose="020B0503030403020204" pitchFamily="34" charset="0"/>
                </a:rPr>
                <a:t>Y</a:t>
              </a:r>
              <a:r>
                <a:rPr lang="en-US" sz="2400" b="1" baseline="-25000" dirty="0">
                  <a:solidFill>
                    <a:srgbClr val="750D21"/>
                  </a:solidFill>
                  <a:latin typeface="Myriad Pro" panose="020B0503030403020204" pitchFamily="34" charset="0"/>
                </a:rPr>
                <a:t>1</a:t>
              </a:r>
            </a:p>
          </p:txBody>
        </p:sp>
        <p:sp>
          <p:nvSpPr>
            <p:cNvPr id="63" name="Right Arrow 13">
              <a:extLst>
                <a:ext uri="{FF2B5EF4-FFF2-40B4-BE49-F238E27FC236}">
                  <a16:creationId xmlns:a16="http://schemas.microsoft.com/office/drawing/2014/main" id="{99DEBA90-6821-B346-BA22-B1C840CD8D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89072" y="1294454"/>
              <a:ext cx="688559" cy="227066"/>
            </a:xfrm>
            <a:prstGeom prst="rightArrow">
              <a:avLst>
                <a:gd name="adj1" fmla="val 50000"/>
                <a:gd name="adj2" fmla="val 49999"/>
              </a:avLst>
            </a:prstGeom>
            <a:solidFill>
              <a:srgbClr val="750D21"/>
            </a:solidFill>
            <a:ln w="25400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defTabSz="457189"/>
              <a:endParaRPr lang="en-US" sz="2400">
                <a:solidFill>
                  <a:prstClr val="black"/>
                </a:solidFill>
                <a:latin typeface="Calibri Light" panose="020F0302020204030204"/>
              </a:endParaRPr>
            </a:p>
          </p:txBody>
        </p:sp>
      </p:grpSp>
      <p:sp>
        <p:nvSpPr>
          <p:cNvPr id="64" name="TextBox 63">
            <a:extLst>
              <a:ext uri="{FF2B5EF4-FFF2-40B4-BE49-F238E27FC236}">
                <a16:creationId xmlns:a16="http://schemas.microsoft.com/office/drawing/2014/main" id="{8EDE460A-578A-C640-B3C1-5031AF6B394A}"/>
              </a:ext>
            </a:extLst>
          </p:cNvPr>
          <p:cNvSpPr txBox="1"/>
          <p:nvPr/>
        </p:nvSpPr>
        <p:spPr>
          <a:xfrm>
            <a:off x="-21509" y="3801112"/>
            <a:ext cx="2167429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457189"/>
            <a:r>
              <a:rPr lang="en-US" b="1" spc="100" dirty="0">
                <a:solidFill>
                  <a:srgbClr val="750D21"/>
                </a:solidFill>
                <a:latin typeface="Myriad Pro" panose="020B0503030403020204" pitchFamily="34" charset="0"/>
              </a:rPr>
              <a:t>Y</a:t>
            </a:r>
            <a:r>
              <a:rPr lang="en-US" b="1" spc="100" baseline="-25000" dirty="0">
                <a:solidFill>
                  <a:srgbClr val="750D21"/>
                </a:solidFill>
                <a:latin typeface="Myriad Pro" panose="020B0503030403020204" pitchFamily="34" charset="0"/>
              </a:rPr>
              <a:t>1</a:t>
            </a:r>
            <a:r>
              <a:rPr lang="en-US" b="1" spc="100" dirty="0">
                <a:solidFill>
                  <a:srgbClr val="750D21"/>
                </a:solidFill>
                <a:latin typeface="Myriad Pro" panose="020B0503030403020204" pitchFamily="34" charset="0"/>
              </a:rPr>
              <a:t> = R+S</a:t>
            </a:r>
            <a:r>
              <a:rPr lang="en-US" b="1" spc="100" baseline="-25000" dirty="0">
                <a:solidFill>
                  <a:srgbClr val="750D21"/>
                </a:solidFill>
                <a:latin typeface="Myriad Pro" panose="020B0503030403020204" pitchFamily="34" charset="0"/>
              </a:rPr>
              <a:t>1</a:t>
            </a:r>
            <a:r>
              <a:rPr lang="en-US" b="1" spc="100" dirty="0">
                <a:solidFill>
                  <a:srgbClr val="750D21"/>
                </a:solidFill>
                <a:latin typeface="Myriad Pro" panose="020B0503030403020204" pitchFamily="34" charset="0"/>
              </a:rPr>
              <a:t> </a:t>
            </a:r>
            <a:br>
              <a:rPr lang="en-US" b="1" spc="100" dirty="0">
                <a:solidFill>
                  <a:srgbClr val="750D21"/>
                </a:solidFill>
                <a:latin typeface="Myriad Pro" panose="020B0503030403020204" pitchFamily="34" charset="0"/>
              </a:rPr>
            </a:br>
            <a:r>
              <a:rPr lang="en-US" b="1" spc="100" dirty="0">
                <a:solidFill>
                  <a:srgbClr val="750D21"/>
                </a:solidFill>
                <a:latin typeface="Myriad Pro" panose="020B0503030403020204" pitchFamily="34" charset="0"/>
              </a:rPr>
              <a:t>mod p</a:t>
            </a:r>
            <a:endParaRPr lang="en-US" b="1" spc="100" baseline="-25000" dirty="0">
              <a:solidFill>
                <a:srgbClr val="750D21"/>
              </a:solidFill>
              <a:latin typeface="Myriad Pro" panose="020B0503030403020204" pitchFamily="34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CBB083F0-E954-D249-A867-FACEA219BF07}"/>
              </a:ext>
            </a:extLst>
          </p:cNvPr>
          <p:cNvSpPr txBox="1"/>
          <p:nvPr/>
        </p:nvSpPr>
        <p:spPr>
          <a:xfrm>
            <a:off x="2422122" y="3506641"/>
            <a:ext cx="1305860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457189"/>
            <a:r>
              <a:rPr lang="en-US" sz="1200" b="1" spc="100" dirty="0">
                <a:solidFill>
                  <a:prstClr val="black"/>
                </a:solidFill>
                <a:latin typeface="Myriad Pro" panose="020B0503030403020204" pitchFamily="34" charset="0"/>
              </a:rPr>
              <a:t>LALI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196EDD04-A900-9948-AB2F-D93C19E3C520}"/>
              </a:ext>
            </a:extLst>
          </p:cNvPr>
          <p:cNvSpPr txBox="1"/>
          <p:nvPr/>
        </p:nvSpPr>
        <p:spPr>
          <a:xfrm>
            <a:off x="2337158" y="3860292"/>
            <a:ext cx="1532719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457189"/>
            <a:r>
              <a:rPr lang="en-US" b="1" spc="100" dirty="0">
                <a:solidFill>
                  <a:srgbClr val="750D21"/>
                </a:solidFill>
                <a:latin typeface="Myriad Pro" panose="020B0503030403020204" pitchFamily="34" charset="0"/>
              </a:rPr>
              <a:t>Y</a:t>
            </a:r>
            <a:r>
              <a:rPr lang="en-US" b="1" spc="100" baseline="-25000" dirty="0">
                <a:solidFill>
                  <a:srgbClr val="750D21"/>
                </a:solidFill>
                <a:latin typeface="Myriad Pro" panose="020B0503030403020204" pitchFamily="34" charset="0"/>
              </a:rPr>
              <a:t>2</a:t>
            </a:r>
            <a:r>
              <a:rPr lang="en-US" b="1" spc="100" dirty="0">
                <a:solidFill>
                  <a:srgbClr val="750D21"/>
                </a:solidFill>
                <a:latin typeface="Myriad Pro" panose="020B0503030403020204" pitchFamily="34" charset="0"/>
              </a:rPr>
              <a:t> = Y</a:t>
            </a:r>
            <a:r>
              <a:rPr lang="en-US" b="1" spc="100" baseline="-25000" dirty="0">
                <a:solidFill>
                  <a:srgbClr val="750D21"/>
                </a:solidFill>
                <a:latin typeface="Myriad Pro" panose="020B0503030403020204" pitchFamily="34" charset="0"/>
              </a:rPr>
              <a:t>1</a:t>
            </a:r>
            <a:r>
              <a:rPr lang="en-US" b="1" spc="100" dirty="0">
                <a:solidFill>
                  <a:srgbClr val="750D21"/>
                </a:solidFill>
                <a:latin typeface="Myriad Pro" panose="020B0503030403020204" pitchFamily="34" charset="0"/>
              </a:rPr>
              <a:t>+S</a:t>
            </a:r>
            <a:r>
              <a:rPr lang="en-US" b="1" spc="100" baseline="-25000" dirty="0">
                <a:solidFill>
                  <a:srgbClr val="750D21"/>
                </a:solidFill>
                <a:latin typeface="Myriad Pro" panose="020B0503030403020204" pitchFamily="34" charset="0"/>
              </a:rPr>
              <a:t>2</a:t>
            </a:r>
            <a:r>
              <a:rPr lang="en-US" b="1" spc="100" dirty="0">
                <a:solidFill>
                  <a:srgbClr val="750D21"/>
                </a:solidFill>
                <a:latin typeface="Myriad Pro" panose="020B0503030403020204" pitchFamily="34" charset="0"/>
              </a:rPr>
              <a:t> mod p</a:t>
            </a:r>
            <a:endParaRPr lang="en-US" b="1" spc="100" baseline="-25000" dirty="0">
              <a:solidFill>
                <a:srgbClr val="750D21"/>
              </a:solidFill>
              <a:latin typeface="Myriad Pro" panose="020B0503030403020204" pitchFamily="34" charset="0"/>
            </a:endParaRP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D67C8970-F267-4442-9F08-A73F3306DD5B}"/>
              </a:ext>
            </a:extLst>
          </p:cNvPr>
          <p:cNvGrpSpPr/>
          <p:nvPr/>
        </p:nvGrpSpPr>
        <p:grpSpPr>
          <a:xfrm>
            <a:off x="3743929" y="2581983"/>
            <a:ext cx="688559" cy="651977"/>
            <a:chOff x="1789072" y="875082"/>
            <a:chExt cx="688559" cy="651977"/>
          </a:xfrm>
        </p:grpSpPr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DC55A9AB-9152-7749-8082-BDF28CB24B03}"/>
                </a:ext>
              </a:extLst>
            </p:cNvPr>
            <p:cNvSpPr txBox="1"/>
            <p:nvPr/>
          </p:nvSpPr>
          <p:spPr bwMode="auto">
            <a:xfrm>
              <a:off x="1931095" y="875082"/>
              <a:ext cx="490840" cy="46166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defTabSz="457189">
                <a:defRPr/>
              </a:pPr>
              <a:r>
                <a:rPr lang="en-US" sz="2400" b="1" dirty="0">
                  <a:solidFill>
                    <a:srgbClr val="750D21"/>
                  </a:solidFill>
                  <a:latin typeface="Myriad Pro" panose="020B0503030403020204" pitchFamily="34" charset="0"/>
                </a:rPr>
                <a:t>Y</a:t>
              </a:r>
              <a:r>
                <a:rPr lang="en-US" sz="2400" b="1" baseline="-25000" dirty="0">
                  <a:solidFill>
                    <a:srgbClr val="750D21"/>
                  </a:solidFill>
                  <a:latin typeface="Myriad Pro" panose="020B0503030403020204" pitchFamily="34" charset="0"/>
                </a:rPr>
                <a:t>2</a:t>
              </a:r>
            </a:p>
          </p:txBody>
        </p:sp>
        <p:sp>
          <p:nvSpPr>
            <p:cNvPr id="69" name="Right Arrow 13">
              <a:extLst>
                <a:ext uri="{FF2B5EF4-FFF2-40B4-BE49-F238E27FC236}">
                  <a16:creationId xmlns:a16="http://schemas.microsoft.com/office/drawing/2014/main" id="{D2DB9932-6D18-FF43-AB18-F6C2A58785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89072" y="1294454"/>
              <a:ext cx="688559" cy="232605"/>
            </a:xfrm>
            <a:prstGeom prst="rightArrow">
              <a:avLst>
                <a:gd name="adj1" fmla="val 50000"/>
                <a:gd name="adj2" fmla="val 49999"/>
              </a:avLst>
            </a:prstGeom>
            <a:solidFill>
              <a:srgbClr val="750D21"/>
            </a:solidFill>
            <a:ln w="25400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defTabSz="457189"/>
              <a:endParaRPr lang="en-US" sz="2400">
                <a:solidFill>
                  <a:prstClr val="black"/>
                </a:solidFill>
                <a:latin typeface="Calibri Light" panose="020F0302020204030204"/>
              </a:endParaRPr>
            </a:p>
          </p:txBody>
        </p:sp>
      </p:grpSp>
      <p:sp>
        <p:nvSpPr>
          <p:cNvPr id="70" name="TextBox 69">
            <a:extLst>
              <a:ext uri="{FF2B5EF4-FFF2-40B4-BE49-F238E27FC236}">
                <a16:creationId xmlns:a16="http://schemas.microsoft.com/office/drawing/2014/main" id="{FADDF0B5-29A1-AA47-8759-4D11DD8DBBCA}"/>
              </a:ext>
            </a:extLst>
          </p:cNvPr>
          <p:cNvSpPr txBox="1"/>
          <p:nvPr/>
        </p:nvSpPr>
        <p:spPr>
          <a:xfrm>
            <a:off x="4604770" y="3506641"/>
            <a:ext cx="1305860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457189"/>
            <a:r>
              <a:rPr lang="en-US" sz="1200" b="1" spc="100" dirty="0">
                <a:solidFill>
                  <a:prstClr val="black"/>
                </a:solidFill>
                <a:latin typeface="Myriad Pro" panose="020B0503030403020204" pitchFamily="34" charset="0"/>
              </a:rPr>
              <a:t>APARNA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22AD96EC-9DA3-BE4B-95E0-131FF50AE756}"/>
              </a:ext>
            </a:extLst>
          </p:cNvPr>
          <p:cNvSpPr txBox="1"/>
          <p:nvPr/>
        </p:nvSpPr>
        <p:spPr>
          <a:xfrm>
            <a:off x="4572000" y="3825311"/>
            <a:ext cx="1532719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457189"/>
            <a:r>
              <a:rPr lang="en-US" b="1" spc="100" dirty="0">
                <a:solidFill>
                  <a:srgbClr val="750D21"/>
                </a:solidFill>
                <a:latin typeface="Myriad Pro" panose="020B0503030403020204" pitchFamily="34" charset="0"/>
              </a:rPr>
              <a:t>Y</a:t>
            </a:r>
            <a:r>
              <a:rPr lang="en-US" b="1" spc="100" baseline="-25000" dirty="0">
                <a:solidFill>
                  <a:srgbClr val="750D21"/>
                </a:solidFill>
                <a:latin typeface="Myriad Pro" panose="020B0503030403020204" pitchFamily="34" charset="0"/>
              </a:rPr>
              <a:t>3</a:t>
            </a:r>
            <a:r>
              <a:rPr lang="en-US" b="1" spc="100" dirty="0">
                <a:solidFill>
                  <a:srgbClr val="750D21"/>
                </a:solidFill>
                <a:latin typeface="Myriad Pro" panose="020B0503030403020204" pitchFamily="34" charset="0"/>
              </a:rPr>
              <a:t> = Y</a:t>
            </a:r>
            <a:r>
              <a:rPr lang="en-US" b="1" spc="100" baseline="-25000" dirty="0">
                <a:solidFill>
                  <a:srgbClr val="750D21"/>
                </a:solidFill>
                <a:latin typeface="Myriad Pro" panose="020B0503030403020204" pitchFamily="34" charset="0"/>
              </a:rPr>
              <a:t>2</a:t>
            </a:r>
            <a:r>
              <a:rPr lang="en-US" b="1" spc="100" dirty="0">
                <a:solidFill>
                  <a:srgbClr val="750D21"/>
                </a:solidFill>
                <a:latin typeface="Myriad Pro" panose="020B0503030403020204" pitchFamily="34" charset="0"/>
              </a:rPr>
              <a:t>+S</a:t>
            </a:r>
            <a:r>
              <a:rPr lang="en-US" b="1" spc="100" baseline="-25000" dirty="0">
                <a:solidFill>
                  <a:srgbClr val="750D21"/>
                </a:solidFill>
                <a:latin typeface="Myriad Pro" panose="020B0503030403020204" pitchFamily="34" charset="0"/>
              </a:rPr>
              <a:t>3 </a:t>
            </a:r>
            <a:r>
              <a:rPr lang="en-US" b="1" spc="100" dirty="0">
                <a:solidFill>
                  <a:srgbClr val="750D21"/>
                </a:solidFill>
                <a:latin typeface="Myriad Pro" panose="020B0503030403020204" pitchFamily="34" charset="0"/>
              </a:rPr>
              <a:t>mod p</a:t>
            </a:r>
            <a:endParaRPr lang="en-US" b="1" spc="100" baseline="-25000" dirty="0">
              <a:solidFill>
                <a:srgbClr val="750D21"/>
              </a:solidFill>
              <a:latin typeface="Myriad Pro" panose="020B0503030403020204" pitchFamily="34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B45BCD92-E9C9-F749-A5BC-7D5F7ABFC7F9}"/>
              </a:ext>
            </a:extLst>
          </p:cNvPr>
          <p:cNvSpPr txBox="1"/>
          <p:nvPr/>
        </p:nvSpPr>
        <p:spPr bwMode="auto">
          <a:xfrm>
            <a:off x="4546151" y="4942130"/>
            <a:ext cx="475643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189">
              <a:defRPr/>
            </a:pPr>
            <a:r>
              <a:rPr lang="en-US" sz="2400" b="1" dirty="0" err="1">
                <a:solidFill>
                  <a:srgbClr val="750D21"/>
                </a:solidFill>
                <a:latin typeface="Myriad Pro" panose="020B0503030403020204" pitchFamily="34" charset="0"/>
              </a:rPr>
              <a:t>Y</a:t>
            </a:r>
            <a:r>
              <a:rPr lang="en-US" sz="2400" b="1" baseline="-25000" dirty="0" err="1">
                <a:solidFill>
                  <a:srgbClr val="750D21"/>
                </a:solidFill>
                <a:latin typeface="Myriad Pro" panose="020B0503030403020204" pitchFamily="34" charset="0"/>
              </a:rPr>
              <a:t>n</a:t>
            </a:r>
            <a:endParaRPr lang="en-US" sz="2400" b="1" baseline="-25000" dirty="0">
              <a:solidFill>
                <a:srgbClr val="750D21"/>
              </a:solidFill>
              <a:latin typeface="Myriad Pro" panose="020B0503030403020204" pitchFamily="34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68B5D569-BE75-5C41-A334-B1EDA5B98D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94772" y="2528564"/>
            <a:ext cx="60946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189"/>
            <a:r>
              <a:rPr lang="en-US" sz="4800" dirty="0">
                <a:solidFill>
                  <a:srgbClr val="7D7773"/>
                </a:solidFill>
                <a:latin typeface="Calibri" pitchFamily="34" charset="0"/>
                <a:cs typeface="Calibri" pitchFamily="34" charset="0"/>
              </a:rPr>
              <a:t>…</a:t>
            </a:r>
            <a:endParaRPr lang="en-US" sz="4800" dirty="0">
              <a:solidFill>
                <a:srgbClr val="7D7773"/>
              </a:solidFill>
              <a:latin typeface="Calibri" panose="020F0502020204030204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ECFEDD80-9651-9147-AD8A-1A2D29F6F3A0}"/>
              </a:ext>
            </a:extLst>
          </p:cNvPr>
          <p:cNvSpPr txBox="1"/>
          <p:nvPr/>
        </p:nvSpPr>
        <p:spPr>
          <a:xfrm>
            <a:off x="7546969" y="3506641"/>
            <a:ext cx="1305860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457189"/>
            <a:r>
              <a:rPr lang="en-US" sz="1200" b="1" spc="100" dirty="0">
                <a:solidFill>
                  <a:prstClr val="black"/>
                </a:solidFill>
                <a:latin typeface="Myriad Pro" panose="020B0503030403020204" pitchFamily="34" charset="0"/>
              </a:rPr>
              <a:t>VINOD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10B80364-C658-F648-A238-7C3A6BB8C03C}"/>
              </a:ext>
            </a:extLst>
          </p:cNvPr>
          <p:cNvSpPr txBox="1"/>
          <p:nvPr/>
        </p:nvSpPr>
        <p:spPr>
          <a:xfrm>
            <a:off x="7175197" y="3783452"/>
            <a:ext cx="1883042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457189"/>
            <a:r>
              <a:rPr lang="en-US" b="1" spc="100" dirty="0" err="1">
                <a:solidFill>
                  <a:srgbClr val="750D21"/>
                </a:solidFill>
                <a:latin typeface="Myriad Pro" panose="020B0503030403020204" pitchFamily="34" charset="0"/>
              </a:rPr>
              <a:t>Y</a:t>
            </a:r>
            <a:r>
              <a:rPr lang="en-US" b="1" spc="100" baseline="-25000" dirty="0" err="1">
                <a:solidFill>
                  <a:srgbClr val="750D21"/>
                </a:solidFill>
                <a:latin typeface="Myriad Pro" panose="020B0503030403020204" pitchFamily="34" charset="0"/>
              </a:rPr>
              <a:t>n</a:t>
            </a:r>
            <a:r>
              <a:rPr lang="en-US" b="1" spc="100" dirty="0">
                <a:solidFill>
                  <a:srgbClr val="750D21"/>
                </a:solidFill>
                <a:latin typeface="Myriad Pro" panose="020B0503030403020204" pitchFamily="34" charset="0"/>
              </a:rPr>
              <a:t> = Y</a:t>
            </a:r>
            <a:r>
              <a:rPr lang="en-US" b="1" spc="100" baseline="-25000" dirty="0">
                <a:solidFill>
                  <a:srgbClr val="750D21"/>
                </a:solidFill>
                <a:latin typeface="Myriad Pro" panose="020B0503030403020204" pitchFamily="34" charset="0"/>
              </a:rPr>
              <a:t>n-1</a:t>
            </a:r>
            <a:r>
              <a:rPr lang="en-US" b="1" spc="100" dirty="0">
                <a:solidFill>
                  <a:srgbClr val="750D21"/>
                </a:solidFill>
                <a:latin typeface="Myriad Pro" panose="020B0503030403020204" pitchFamily="34" charset="0"/>
              </a:rPr>
              <a:t>+S</a:t>
            </a:r>
            <a:r>
              <a:rPr lang="en-US" b="1" spc="100" baseline="-25000" dirty="0">
                <a:solidFill>
                  <a:srgbClr val="750D21"/>
                </a:solidFill>
                <a:latin typeface="Myriad Pro" panose="020B0503030403020204" pitchFamily="34" charset="0"/>
              </a:rPr>
              <a:t>n </a:t>
            </a:r>
            <a:r>
              <a:rPr lang="en-US" b="1" spc="100" dirty="0">
                <a:solidFill>
                  <a:srgbClr val="750D21"/>
                </a:solidFill>
                <a:latin typeface="Myriad Pro" panose="020B0503030403020204" pitchFamily="34" charset="0"/>
              </a:rPr>
              <a:t>mod p</a:t>
            </a:r>
            <a:endParaRPr lang="en-US" b="1" spc="100" baseline="-25000" dirty="0">
              <a:solidFill>
                <a:srgbClr val="750D21"/>
              </a:solidFill>
              <a:latin typeface="Myriad Pro" panose="020B0503030403020204" pitchFamily="34" charset="0"/>
            </a:endParaRPr>
          </a:p>
        </p:txBody>
      </p:sp>
      <p:sp>
        <p:nvSpPr>
          <p:cNvPr id="10" name="Curved Up Arrow 9">
            <a:extLst>
              <a:ext uri="{FF2B5EF4-FFF2-40B4-BE49-F238E27FC236}">
                <a16:creationId xmlns:a16="http://schemas.microsoft.com/office/drawing/2014/main" id="{73894FFD-A5B5-BB47-8292-81A3761076E4}"/>
              </a:ext>
            </a:extLst>
          </p:cNvPr>
          <p:cNvSpPr/>
          <p:nvPr/>
        </p:nvSpPr>
        <p:spPr>
          <a:xfrm flipH="1">
            <a:off x="958282" y="4436660"/>
            <a:ext cx="7146164" cy="1071247"/>
          </a:xfrm>
          <a:prstGeom prst="curvedUpArrow">
            <a:avLst/>
          </a:prstGeom>
          <a:solidFill>
            <a:srgbClr val="6D15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1497D90-D586-7E4D-BFFD-973C1512E547}"/>
              </a:ext>
            </a:extLst>
          </p:cNvPr>
          <p:cNvGrpSpPr/>
          <p:nvPr/>
        </p:nvGrpSpPr>
        <p:grpSpPr>
          <a:xfrm>
            <a:off x="291403" y="5659102"/>
            <a:ext cx="4313368" cy="961350"/>
            <a:chOff x="609334" y="5190353"/>
            <a:chExt cx="2846798" cy="1281800"/>
          </a:xfrm>
        </p:grpSpPr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20ED4958-C9B5-1B45-9744-E059692D72D6}"/>
                </a:ext>
              </a:extLst>
            </p:cNvPr>
            <p:cNvSpPr/>
            <p:nvPr/>
          </p:nvSpPr>
          <p:spPr>
            <a:xfrm>
              <a:off x="713474" y="5190353"/>
              <a:ext cx="2628952" cy="128180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rgbClr val="7D777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endParaRPr lang="en-US" sz="24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1" name="TextBox 80">
                  <a:extLst>
                    <a:ext uri="{FF2B5EF4-FFF2-40B4-BE49-F238E27FC236}">
                      <a16:creationId xmlns:a16="http://schemas.microsoft.com/office/drawing/2014/main" id="{6FE743D5-8075-304E-8D1F-3DFCB49D505D}"/>
                    </a:ext>
                  </a:extLst>
                </p:cNvPr>
                <p:cNvSpPr txBox="1"/>
                <p:nvPr/>
              </p:nvSpPr>
              <p:spPr>
                <a:xfrm>
                  <a:off x="609334" y="5373189"/>
                  <a:ext cx="2846798" cy="492100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algn="ctr" defTabSz="457189"/>
                  <a14:m>
                    <m:oMath xmlns:m="http://schemas.openxmlformats.org/officeDocument/2006/math">
                      <m:sSub>
                        <m:sSubPr>
                          <m:ctrlPr>
                            <a:rPr lang="en-US" b="1" i="1" spc="100" dirty="0" smtClean="0">
                              <a:solidFill>
                                <a:srgbClr val="750D2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pc="100" dirty="0">
                              <a:solidFill>
                                <a:srgbClr val="750D21"/>
                              </a:solidFill>
                              <a:latin typeface="Cambria Math" panose="02040503050406030204" pitchFamily="18" charset="0"/>
                            </a:rPr>
                            <m:t>𝒀</m:t>
                          </m:r>
                        </m:e>
                        <m:sub>
                          <m:r>
                            <a:rPr lang="en-US" b="1" i="1" spc="100" dirty="0">
                              <a:solidFill>
                                <a:srgbClr val="750D21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</m:sub>
                      </m:sSub>
                      <m:r>
                        <a:rPr lang="en-US" b="1" i="1" spc="100" dirty="0">
                          <a:solidFill>
                            <a:srgbClr val="750D2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b="1" i="1" spc="100" dirty="0">
                          <a:solidFill>
                            <a:srgbClr val="750D21"/>
                          </a:solidFill>
                          <a:latin typeface="Cambria Math" panose="02040503050406030204" pitchFamily="18" charset="0"/>
                        </a:rPr>
                        <m:t>𝑹</m:t>
                      </m:r>
                      <m:r>
                        <a:rPr lang="en-US" b="1" i="1" spc="100" dirty="0">
                          <a:solidFill>
                            <a:srgbClr val="750D21"/>
                          </a:solidFill>
                          <a:latin typeface="Cambria Math" panose="02040503050406030204" pitchFamily="18" charset="0"/>
                        </a:rPr>
                        <m:t> =</m:t>
                      </m:r>
                      <m:nary>
                        <m:naryPr>
                          <m:chr m:val="∑"/>
                          <m:ctrlPr>
                            <a:rPr lang="en-US" b="1" i="1" spc="100" dirty="0">
                              <a:solidFill>
                                <a:srgbClr val="750D2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1" i="1" spc="100" dirty="0">
                              <a:solidFill>
                                <a:srgbClr val="750D21"/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  <m:r>
                            <a:rPr lang="en-US" b="1" i="1" spc="100" dirty="0">
                              <a:solidFill>
                                <a:srgbClr val="750D2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b="1" i="1" spc="100" dirty="0">
                              <a:solidFill>
                                <a:srgbClr val="750D2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  <m:sup>
                          <m:r>
                            <a:rPr lang="en-US" b="1" i="1" spc="100" dirty="0">
                              <a:solidFill>
                                <a:srgbClr val="750D21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</m:sup>
                        <m:e>
                          <m:sSub>
                            <m:sSubPr>
                              <m:ctrlPr>
                                <a:rPr lang="en-US" b="1" i="1" spc="100" dirty="0">
                                  <a:solidFill>
                                    <a:srgbClr val="750D2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 spc="100" dirty="0">
                                  <a:solidFill>
                                    <a:srgbClr val="750D21"/>
                                  </a:solidFill>
                                  <a:latin typeface="Cambria Math" panose="02040503050406030204" pitchFamily="18" charset="0"/>
                                </a:rPr>
                                <m:t>𝑺</m:t>
                              </m:r>
                            </m:e>
                            <m:sub>
                              <m:r>
                                <a:rPr lang="en-US" b="1" i="1" spc="100" dirty="0">
                                  <a:solidFill>
                                    <a:srgbClr val="750D21"/>
                                  </a:solidFill>
                                  <a:latin typeface="Cambria Math" panose="02040503050406030204" pitchFamily="18" charset="0"/>
                                </a:rPr>
                                <m:t>𝒊</m:t>
                              </m:r>
                            </m:sub>
                          </m:sSub>
                        </m:e>
                      </m:nary>
                      <m:r>
                        <m:rPr>
                          <m:nor/>
                        </m:rPr>
                        <a:rPr lang="en-US" b="1" spc="100" dirty="0">
                          <a:solidFill>
                            <a:srgbClr val="750D21"/>
                          </a:solidFill>
                          <a:latin typeface="Myriad Pro" panose="020B0503030403020204" pitchFamily="34" charset="0"/>
                        </a:rPr>
                        <m:t>mod</m:t>
                      </m:r>
                      <m:r>
                        <m:rPr>
                          <m:nor/>
                        </m:rPr>
                        <a:rPr lang="en-US" b="1" spc="100" dirty="0">
                          <a:solidFill>
                            <a:srgbClr val="750D21"/>
                          </a:solidFill>
                          <a:latin typeface="Myriad Pro" panose="020B0503030403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b="1" spc="100" dirty="0">
                          <a:solidFill>
                            <a:srgbClr val="750D21"/>
                          </a:solidFill>
                          <a:latin typeface="Myriad Pro" panose="020B0503030403020204" pitchFamily="34" charset="0"/>
                        </a:rPr>
                        <m:t>p</m:t>
                      </m:r>
                    </m:oMath>
                  </a14:m>
                  <a:r>
                    <a:rPr lang="en-US" b="1" spc="100" baseline="-25000" dirty="0">
                      <a:solidFill>
                        <a:srgbClr val="750D21"/>
                      </a:solidFill>
                      <a:latin typeface="Myriad Pro" panose="020B0503030403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b="1" i="0" spc="100" dirty="0" smtClean="0">
                          <a:solidFill>
                            <a:srgbClr val="750D2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b="1" i="1" spc="100" dirty="0">
                              <a:solidFill>
                                <a:srgbClr val="750D2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1" i="1" spc="100" dirty="0">
                              <a:solidFill>
                                <a:srgbClr val="750D21"/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  <m:r>
                            <a:rPr lang="en-US" b="1" i="1" spc="100" dirty="0">
                              <a:solidFill>
                                <a:srgbClr val="750D2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b="1" i="1" spc="100" dirty="0">
                              <a:solidFill>
                                <a:srgbClr val="750D2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  <m:sup>
                          <m:r>
                            <a:rPr lang="en-US" b="1" i="1" spc="100" dirty="0">
                              <a:solidFill>
                                <a:srgbClr val="750D21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</m:sup>
                        <m:e>
                          <m:sSub>
                            <m:sSubPr>
                              <m:ctrlPr>
                                <a:rPr lang="en-US" b="1" i="1" spc="100" dirty="0">
                                  <a:solidFill>
                                    <a:srgbClr val="750D2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 spc="100" dirty="0">
                                  <a:solidFill>
                                    <a:srgbClr val="750D21"/>
                                  </a:solidFill>
                                  <a:latin typeface="Cambria Math" panose="02040503050406030204" pitchFamily="18" charset="0"/>
                                </a:rPr>
                                <m:t>𝑺</m:t>
                              </m:r>
                            </m:e>
                            <m:sub>
                              <m:r>
                                <a:rPr lang="en-US" b="1" i="1" spc="100" dirty="0">
                                  <a:solidFill>
                                    <a:srgbClr val="750D21"/>
                                  </a:solidFill>
                                  <a:latin typeface="Cambria Math" panose="02040503050406030204" pitchFamily="18" charset="0"/>
                                </a:rPr>
                                <m:t>𝒊</m:t>
                              </m:r>
                            </m:sub>
                          </m:sSub>
                        </m:e>
                      </m:nary>
                    </m:oMath>
                  </a14:m>
                  <a:endParaRPr lang="en-US" b="1" spc="100" baseline="-25000" dirty="0">
                    <a:solidFill>
                      <a:srgbClr val="750D21"/>
                    </a:solidFill>
                    <a:latin typeface="Myriad Pro" panose="020B0503030403020204" pitchFamily="34" charset="0"/>
                  </a:endParaRPr>
                </a:p>
              </p:txBody>
            </p:sp>
          </mc:Choice>
          <mc:Fallback xmlns="">
            <p:sp>
              <p:nvSpPr>
                <p:cNvPr id="81" name="TextBox 80">
                  <a:extLst>
                    <a:ext uri="{FF2B5EF4-FFF2-40B4-BE49-F238E27FC236}">
                      <a16:creationId xmlns:a16="http://schemas.microsoft.com/office/drawing/2014/main" id="{6FE743D5-8075-304E-8D1F-3DFCB49D505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9334" y="5373189"/>
                  <a:ext cx="2846798" cy="492100"/>
                </a:xfrm>
                <a:prstGeom prst="rect">
                  <a:avLst/>
                </a:prstGeom>
                <a:blipFill>
                  <a:blip r:embed="rId5"/>
                  <a:stretch>
                    <a:fillRect t="-110000" b="-16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82" name="Title 1">
            <a:extLst>
              <a:ext uri="{FF2B5EF4-FFF2-40B4-BE49-F238E27FC236}">
                <a16:creationId xmlns:a16="http://schemas.microsoft.com/office/drawing/2014/main" id="{E81CBD69-F808-2544-B0B0-6E1667D19642}"/>
              </a:ext>
            </a:extLst>
          </p:cNvPr>
          <p:cNvSpPr txBox="1">
            <a:spLocks/>
          </p:cNvSpPr>
          <p:nvPr/>
        </p:nvSpPr>
        <p:spPr>
          <a:xfrm>
            <a:off x="1722219" y="819292"/>
            <a:ext cx="5363440" cy="325142"/>
          </a:xfrm>
          <a:prstGeom prst="rect">
            <a:avLst/>
          </a:prstGeom>
          <a:solidFill>
            <a:schemeClr val="bg1"/>
          </a:solidFill>
        </p:spPr>
        <p:txBody>
          <a:bodyPr vert="horz" lIns="68580" tIns="34290" rIns="68580" bIns="3429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/>
            <a:r>
              <a:rPr lang="en-US" sz="18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COMPUTING THE AVERAGE SALARY IN THIS ROOM</a:t>
            </a:r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24A2DC02-2697-7046-89B0-0F9400CEB190}"/>
              </a:ext>
            </a:extLst>
          </p:cNvPr>
          <p:cNvGrpSpPr/>
          <p:nvPr/>
        </p:nvGrpSpPr>
        <p:grpSpPr>
          <a:xfrm>
            <a:off x="6777692" y="2600222"/>
            <a:ext cx="819644" cy="651977"/>
            <a:chOff x="1789072" y="875082"/>
            <a:chExt cx="819644" cy="651977"/>
          </a:xfrm>
        </p:grpSpPr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49C27089-3CEE-D346-9186-DBF0FF829ADA}"/>
                </a:ext>
              </a:extLst>
            </p:cNvPr>
            <p:cNvSpPr txBox="1"/>
            <p:nvPr/>
          </p:nvSpPr>
          <p:spPr bwMode="auto">
            <a:xfrm>
              <a:off x="1931095" y="875082"/>
              <a:ext cx="677621" cy="46166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defTabSz="457189">
                <a:defRPr/>
              </a:pPr>
              <a:r>
                <a:rPr lang="en-US" sz="2400" b="1" dirty="0">
                  <a:solidFill>
                    <a:srgbClr val="750D21"/>
                  </a:solidFill>
                  <a:latin typeface="Myriad Pro" panose="020B0503030403020204" pitchFamily="34" charset="0"/>
                </a:rPr>
                <a:t>Y</a:t>
              </a:r>
              <a:r>
                <a:rPr lang="en-US" sz="2400" b="1" baseline="-25000" dirty="0">
                  <a:solidFill>
                    <a:srgbClr val="750D21"/>
                  </a:solidFill>
                  <a:latin typeface="Myriad Pro" panose="020B0503030403020204" pitchFamily="34" charset="0"/>
                </a:rPr>
                <a:t>n-1</a:t>
              </a:r>
            </a:p>
          </p:txBody>
        </p:sp>
        <p:sp>
          <p:nvSpPr>
            <p:cNvPr id="85" name="Right Arrow 13">
              <a:extLst>
                <a:ext uri="{FF2B5EF4-FFF2-40B4-BE49-F238E27FC236}">
                  <a16:creationId xmlns:a16="http://schemas.microsoft.com/office/drawing/2014/main" id="{905E43A5-3196-DA48-87E9-EEFF2928F4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89072" y="1294454"/>
              <a:ext cx="688559" cy="232605"/>
            </a:xfrm>
            <a:prstGeom prst="rightArrow">
              <a:avLst>
                <a:gd name="adj1" fmla="val 50000"/>
                <a:gd name="adj2" fmla="val 49999"/>
              </a:avLst>
            </a:prstGeom>
            <a:solidFill>
              <a:srgbClr val="750D21"/>
            </a:solidFill>
            <a:ln w="25400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defTabSz="457189"/>
              <a:endParaRPr lang="en-US" sz="2400">
                <a:solidFill>
                  <a:prstClr val="black"/>
                </a:solidFill>
                <a:latin typeface="Calibri Light" panose="020F0302020204030204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BD0441E6-3207-4B43-B6BA-48C8D2FE7F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19634" y="2378140"/>
            <a:ext cx="951149" cy="11934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2562B91-A8BF-8547-9F91-C8DE6DE807C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85" t="52471" r="16877" b="23618"/>
          <a:stretch/>
        </p:blipFill>
        <p:spPr>
          <a:xfrm>
            <a:off x="4932307" y="2273408"/>
            <a:ext cx="609462" cy="117719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14F10594-1226-934E-8698-DD71944A3772}"/>
              </a:ext>
            </a:extLst>
          </p:cNvPr>
          <p:cNvSpPr txBox="1"/>
          <p:nvPr/>
        </p:nvSpPr>
        <p:spPr>
          <a:xfrm>
            <a:off x="4932307" y="5831788"/>
            <a:ext cx="339388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Is this secure?</a:t>
            </a: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ounded Rectangular Callout 3">
                <a:extLst>
                  <a:ext uri="{FF2B5EF4-FFF2-40B4-BE49-F238E27FC236}">
                    <a16:creationId xmlns:a16="http://schemas.microsoft.com/office/drawing/2014/main" id="{64B7A43B-1927-E749-A85B-B87D716F281B}"/>
                  </a:ext>
                </a:extLst>
              </p:cNvPr>
              <p:cNvSpPr/>
              <p:nvPr/>
            </p:nvSpPr>
            <p:spPr>
              <a:xfrm>
                <a:off x="560679" y="1659192"/>
                <a:ext cx="914400" cy="612648"/>
              </a:xfrm>
              <a:prstGeom prst="wedgeRoundRectCallout">
                <a:avLst/>
              </a:prstGeom>
              <a:noFill/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𝑺</m:t>
                          </m:r>
                        </m:e>
                        <m:sub>
                          <m: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en-US" sz="2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" name="Rounded Rectangular Callout 3">
                <a:extLst>
                  <a:ext uri="{FF2B5EF4-FFF2-40B4-BE49-F238E27FC236}">
                    <a16:creationId xmlns:a16="http://schemas.microsoft.com/office/drawing/2014/main" id="{64B7A43B-1927-E749-A85B-B87D716F28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679" y="1659192"/>
                <a:ext cx="914400" cy="612648"/>
              </a:xfrm>
              <a:prstGeom prst="wedgeRoundRectCallout">
                <a:avLst/>
              </a:prstGeom>
              <a:blipFill>
                <a:blip r:embed="rId8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ounded Rectangular Callout 34">
                <a:extLst>
                  <a:ext uri="{FF2B5EF4-FFF2-40B4-BE49-F238E27FC236}">
                    <a16:creationId xmlns:a16="http://schemas.microsoft.com/office/drawing/2014/main" id="{C7FF030D-C263-AD48-BCC5-EEA4DE0AF8E1}"/>
                  </a:ext>
                </a:extLst>
              </p:cNvPr>
              <p:cNvSpPr/>
              <p:nvPr/>
            </p:nvSpPr>
            <p:spPr>
              <a:xfrm>
                <a:off x="2812528" y="1668115"/>
                <a:ext cx="914400" cy="612648"/>
              </a:xfrm>
              <a:prstGeom prst="wedgeRoundRectCallout">
                <a:avLst/>
              </a:prstGeom>
              <a:noFill/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𝑺</m:t>
                          </m:r>
                        </m:e>
                        <m:sub>
                          <m: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en-US" sz="2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5" name="Rounded Rectangular Callout 34">
                <a:extLst>
                  <a:ext uri="{FF2B5EF4-FFF2-40B4-BE49-F238E27FC236}">
                    <a16:creationId xmlns:a16="http://schemas.microsoft.com/office/drawing/2014/main" id="{C7FF030D-C263-AD48-BCC5-EEA4DE0AF8E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2528" y="1668115"/>
                <a:ext cx="914400" cy="612648"/>
              </a:xfrm>
              <a:prstGeom prst="wedgeRoundRectCallout">
                <a:avLst/>
              </a:prstGeom>
              <a:blipFill>
                <a:blip r:embed="rId9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ounded Rectangular Callout 35">
                <a:extLst>
                  <a:ext uri="{FF2B5EF4-FFF2-40B4-BE49-F238E27FC236}">
                    <a16:creationId xmlns:a16="http://schemas.microsoft.com/office/drawing/2014/main" id="{0D180FEC-8243-654A-99FA-1F45A3F73EF1}"/>
                  </a:ext>
                </a:extLst>
              </p:cNvPr>
              <p:cNvSpPr/>
              <p:nvPr/>
            </p:nvSpPr>
            <p:spPr>
              <a:xfrm>
                <a:off x="4947334" y="1628800"/>
                <a:ext cx="914400" cy="612648"/>
              </a:xfrm>
              <a:prstGeom prst="wedgeRoundRectCallout">
                <a:avLst/>
              </a:prstGeom>
              <a:noFill/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𝑺</m:t>
                          </m:r>
                        </m:e>
                        <m:sub>
                          <m: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sub>
                      </m:sSub>
                    </m:oMath>
                  </m:oMathPara>
                </a14:m>
                <a:endParaRPr lang="en-US" sz="2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6" name="Rounded Rectangular Callout 35">
                <a:extLst>
                  <a:ext uri="{FF2B5EF4-FFF2-40B4-BE49-F238E27FC236}">
                    <a16:creationId xmlns:a16="http://schemas.microsoft.com/office/drawing/2014/main" id="{0D180FEC-8243-654A-99FA-1F45A3F73EF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7334" y="1628800"/>
                <a:ext cx="914400" cy="612648"/>
              </a:xfrm>
              <a:prstGeom prst="wedgeRoundRectCallout">
                <a:avLst/>
              </a:prstGeom>
              <a:blipFill>
                <a:blip r:embed="rId10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ounded Rectangular Callout 36">
                <a:extLst>
                  <a:ext uri="{FF2B5EF4-FFF2-40B4-BE49-F238E27FC236}">
                    <a16:creationId xmlns:a16="http://schemas.microsoft.com/office/drawing/2014/main" id="{1C9320F6-7E7A-A042-BA1C-2BBF6CB274C7}"/>
                  </a:ext>
                </a:extLst>
              </p:cNvPr>
              <p:cNvSpPr/>
              <p:nvPr/>
            </p:nvSpPr>
            <p:spPr>
              <a:xfrm>
                <a:off x="7942023" y="1611136"/>
                <a:ext cx="914400" cy="612648"/>
              </a:xfrm>
              <a:prstGeom prst="wedgeRoundRectCallout">
                <a:avLst/>
              </a:prstGeom>
              <a:noFill/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𝑺</m:t>
                          </m:r>
                        </m:e>
                        <m:sub>
                          <m: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</m:sub>
                      </m:sSub>
                    </m:oMath>
                  </m:oMathPara>
                </a14:m>
                <a:endParaRPr lang="en-US" sz="2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7" name="Rounded Rectangular Callout 36">
                <a:extLst>
                  <a:ext uri="{FF2B5EF4-FFF2-40B4-BE49-F238E27FC236}">
                    <a16:creationId xmlns:a16="http://schemas.microsoft.com/office/drawing/2014/main" id="{1C9320F6-7E7A-A042-BA1C-2BBF6CB274C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42023" y="1611136"/>
                <a:ext cx="914400" cy="612648"/>
              </a:xfrm>
              <a:prstGeom prst="wedgeRoundRectCallout">
                <a:avLst/>
              </a:prstGeom>
              <a:blipFill>
                <a:blip r:embed="rId11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TextBox 37">
            <a:extLst>
              <a:ext uri="{FF2B5EF4-FFF2-40B4-BE49-F238E27FC236}">
                <a16:creationId xmlns:a16="http://schemas.microsoft.com/office/drawing/2014/main" id="{C5BA1AF0-58E5-CA4F-BFDE-D3E0F19B4B78}"/>
              </a:ext>
            </a:extLst>
          </p:cNvPr>
          <p:cNvSpPr txBox="1"/>
          <p:nvPr/>
        </p:nvSpPr>
        <p:spPr>
          <a:xfrm>
            <a:off x="470604" y="6148164"/>
            <a:ext cx="4313368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457189"/>
            <a:r>
              <a:rPr lang="en-US" sz="2400" b="1" spc="100" baseline="-25000" dirty="0">
                <a:solidFill>
                  <a:srgbClr val="750D21"/>
                </a:solidFill>
                <a:latin typeface="Myriad Pro" panose="020B0503030403020204" pitchFamily="34" charset="0"/>
              </a:rPr>
              <a:t>(if p large enough)</a:t>
            </a:r>
          </a:p>
        </p:txBody>
      </p:sp>
    </p:spTree>
    <p:extLst>
      <p:ext uri="{BB962C8B-B14F-4D97-AF65-F5344CB8AC3E}">
        <p14:creationId xmlns:p14="http://schemas.microsoft.com/office/powerpoint/2010/main" val="606960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5142"/>
    </mc:Choice>
    <mc:Fallback xmlns="">
      <p:transition advTm="1051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66" grpId="0"/>
      <p:bldP spid="71" grpId="0"/>
      <p:bldP spid="74" grpId="0"/>
      <p:bldP spid="77" grpId="0"/>
      <p:bldP spid="10" grpId="0" animBg="1"/>
      <p:bldP spid="33" grpId="0"/>
      <p:bldP spid="3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3"/>
          <p:cNvSpPr>
            <a:spLocks noGrp="1" noChangeArrowheads="1"/>
          </p:cNvSpPr>
          <p:nvPr>
            <p:ph type="title"/>
          </p:nvPr>
        </p:nvSpPr>
        <p:spPr>
          <a:xfrm>
            <a:off x="-533400" y="44624"/>
            <a:ext cx="10363200" cy="1143000"/>
          </a:xfrm>
        </p:spPr>
        <p:txBody>
          <a:bodyPr/>
          <a:lstStyle/>
          <a:p>
            <a:r>
              <a:rPr lang="en-US" b="1" dirty="0">
                <a:solidFill>
                  <a:srgbClr val="891637"/>
                </a:solidFill>
                <a:latin typeface="Calibri" pitchFamily="34" charset="0"/>
              </a:rPr>
              <a:t>IT-Secure MPC with Honest Majority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3">
                <a:extLst>
                  <a:ext uri="{FF2B5EF4-FFF2-40B4-BE49-F238E27FC236}">
                    <a16:creationId xmlns:a16="http://schemas.microsoft.com/office/drawing/2014/main" id="{32FABC81-3B15-E64D-B413-AEF3A54F584C}"/>
                  </a:ext>
                </a:extLst>
              </p:cNvPr>
              <p:cNvSpPr txBox="1">
                <a:spLocks noChangeArrowheads="1"/>
              </p:cNvSpPr>
              <p:nvPr/>
            </p:nvSpPr>
            <p:spPr>
              <a:xfrm>
                <a:off x="467544" y="1772816"/>
                <a:ext cx="8424936" cy="3168352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 lnSpcReduction="10000"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j-ea"/>
                    <a:cs typeface="+mj-cs"/>
                  </a:rPr>
                  <a:t>Theorem 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j-ea"/>
                    <a:cs typeface="+mj-cs"/>
                  </a:rPr>
                  <a:t>[BenOr-Goldwasser-Wigderson’88, Chaum-Crepeau-Damgard’88]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j-ea"/>
                    <a:cs typeface="+mj-cs"/>
                  </a:rPr>
                  <a:t>: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b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j-ea"/>
                    <a:cs typeface="+mj-cs"/>
                  </a:rPr>
                </a:br>
                <a:r>
                  <a:rPr lang="en-US" sz="3200" b="1" i="1" dirty="0">
                    <a:solidFill>
                      <a:srgbClr val="0000FF"/>
                    </a:solidFill>
                    <a:latin typeface="Calibri"/>
                  </a:rPr>
                  <a:t>A</a:t>
                </a:r>
                <a:r>
                  <a:rPr kumimoji="0" lang="en-US" sz="32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/>
                    <a:ea typeface="+mj-ea"/>
                    <a:cs typeface="+mj-cs"/>
                  </a:rPr>
                  <a:t>ny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j-ea"/>
                    <a:cs typeface="+mj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j-ea"/>
                        <a:cs typeface="+mj-cs"/>
                      </a:rPr>
                      <m:t>𝑛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j-ea"/>
                    <a:cs typeface="+mj-cs"/>
                  </a:rPr>
                  <a:t>-party computation problem can be solved with information-theoretic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j-ea"/>
                    <a:cs typeface="+mj-cs"/>
                  </a:rPr>
                  <a:t> security as long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j-ea"/>
                        <a:cs typeface="+mj-cs"/>
                      </a:rPr>
                      <m:t>&lt;</m:t>
                    </m:r>
                    <m:f>
                      <m:fPr>
                        <m:ctrlPr>
                          <a:rPr kumimoji="0" lang="en-US" sz="3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j-ea"/>
                            <a:cs typeface="+mj-cs"/>
                          </a:rPr>
                        </m:ctrlPr>
                      </m:fPr>
                      <m:num>
                        <m:r>
                          <a:rPr kumimoji="0" lang="en-US" sz="3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j-ea"/>
                            <a:cs typeface="+mj-cs"/>
                          </a:rPr>
                          <m:t>𝑛</m:t>
                        </m:r>
                      </m:num>
                      <m:den>
                        <m:r>
                          <a:rPr kumimoji="0" lang="en-US" sz="3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j-ea"/>
                            <a:cs typeface="+mj-cs"/>
                          </a:rPr>
                          <m:t>2</m:t>
                        </m:r>
                      </m:den>
                    </m:f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j-ea"/>
                    <a:cs typeface="+mj-cs"/>
                  </a:rPr>
                  <a:t> parties collude. 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j-ea"/>
                  <a:cs typeface="+mj-cs"/>
                </a:endParaRPr>
              </a:p>
            </p:txBody>
          </p:sp>
        </mc:Choice>
        <mc:Fallback xmlns="">
          <p:sp>
            <p:nvSpPr>
              <p:cNvPr id="3" name="Rectangle 3">
                <a:extLst>
                  <a:ext uri="{FF2B5EF4-FFF2-40B4-BE49-F238E27FC236}">
                    <a16:creationId xmlns:a16="http://schemas.microsoft.com/office/drawing/2014/main" id="{32FABC81-3B15-E64D-B413-AEF3A54F58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544" y="1772816"/>
                <a:ext cx="8424936" cy="3168352"/>
              </a:xfrm>
              <a:prstGeom prst="rect">
                <a:avLst/>
              </a:prstGeom>
              <a:blipFill>
                <a:blip r:embed="rId3"/>
                <a:stretch>
                  <a:fillRect l="-1805" b="-11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3">
            <a:extLst>
              <a:ext uri="{FF2B5EF4-FFF2-40B4-BE49-F238E27FC236}">
                <a16:creationId xmlns:a16="http://schemas.microsoft.com/office/drawing/2014/main" id="{6BBC1FCD-20E6-0C4D-AED9-D6BEAD26F826}"/>
              </a:ext>
            </a:extLst>
          </p:cNvPr>
          <p:cNvSpPr txBox="1">
            <a:spLocks noChangeArrowheads="1"/>
          </p:cNvSpPr>
          <p:nvPr/>
        </p:nvSpPr>
        <p:spPr>
          <a:xfrm>
            <a:off x="545036" y="5238328"/>
            <a:ext cx="8424936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Key Tool: </a:t>
            </a:r>
            <a:r>
              <a:rPr lang="en-US" sz="3200" b="1" dirty="0">
                <a:solidFill>
                  <a:prstClr val="black"/>
                </a:solidFill>
                <a:latin typeface="Calibri"/>
              </a:rPr>
              <a:t>Shamir’s Secret Sharing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928035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ubtitle 1"/>
          <p:cNvSpPr>
            <a:spLocks noGrp="1"/>
          </p:cNvSpPr>
          <p:nvPr>
            <p:ph type="subTitle" idx="1"/>
          </p:nvPr>
        </p:nvSpPr>
        <p:spPr>
          <a:xfrm>
            <a:off x="251520" y="410563"/>
            <a:ext cx="8712968" cy="714181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891637"/>
                </a:solidFill>
                <a:latin typeface="Calibri" panose="020F0502020204030204" pitchFamily="34" charset="0"/>
                <a:ea typeface="Cambria Math" pitchFamily="18" charset="0"/>
                <a:cs typeface="Arial Unicode MS" pitchFamily="34" charset="-128"/>
              </a:rPr>
              <a:t>Key Tool: Secret-Sharing</a:t>
            </a:r>
            <a:endParaRPr lang="en-US" sz="2400" i="1" dirty="0">
              <a:solidFill>
                <a:srgbClr val="891637"/>
              </a:solidFill>
              <a:latin typeface="Calibri" panose="020F0502020204030204" pitchFamily="34" charset="0"/>
              <a:ea typeface="Cambria Math" pitchFamily="18" charset="0"/>
              <a:cs typeface="Arial Unicode MS" pitchFamily="34" charset="-128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D930326-C078-F94C-9003-A82ED594B5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614" b="59366"/>
          <a:stretch/>
        </p:blipFill>
        <p:spPr>
          <a:xfrm>
            <a:off x="3851920" y="1822225"/>
            <a:ext cx="648072" cy="6706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8F6AB7A-B131-5245-8677-BEF044C79F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55" t="-2132" r="10483" b="58956"/>
          <a:stretch/>
        </p:blipFill>
        <p:spPr>
          <a:xfrm>
            <a:off x="2339752" y="1785908"/>
            <a:ext cx="864096" cy="7069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C41B638-54D1-AD44-84DA-6302BD0E59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074" y="1852459"/>
            <a:ext cx="492637" cy="6417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3411E7D-733E-504E-A82C-F4EEFB7801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83" y="708769"/>
            <a:ext cx="1447800" cy="18923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AC98029-B331-194F-940A-E10DB37DF6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7581" y="1824486"/>
            <a:ext cx="524859" cy="6684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A25E930-38B7-2348-96F2-F56A0D45228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862" y="1833051"/>
            <a:ext cx="499816" cy="659845"/>
          </a:xfrm>
          <a:prstGeom prst="rect">
            <a:avLst/>
          </a:prstGeom>
        </p:spPr>
      </p:pic>
      <p:sp>
        <p:nvSpPr>
          <p:cNvPr id="21" name="Rectangle 63">
            <a:extLst>
              <a:ext uri="{FF2B5EF4-FFF2-40B4-BE49-F238E27FC236}">
                <a16:creationId xmlns:a16="http://schemas.microsoft.com/office/drawing/2014/main" id="{E0653F61-8695-624D-8566-29164579B6D0}"/>
              </a:ext>
            </a:extLst>
          </p:cNvPr>
          <p:cNvSpPr txBox="1">
            <a:spLocks noChangeArrowheads="1"/>
          </p:cNvSpPr>
          <p:nvPr/>
        </p:nvSpPr>
        <p:spPr>
          <a:xfrm>
            <a:off x="274023" y="332656"/>
            <a:ext cx="1152128" cy="32576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erican Typewriter" charset="0"/>
                <a:ea typeface="American Typewriter" charset="0"/>
                <a:cs typeface="American Typewriter" charset="0"/>
              </a:rPr>
              <a:t>secret b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erican Typewriter" charset="0"/>
              <a:ea typeface="American Typewriter" charset="0"/>
              <a:cs typeface="American Typewriter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63">
                <a:extLst>
                  <a:ext uri="{FF2B5EF4-FFF2-40B4-BE49-F238E27FC236}">
                    <a16:creationId xmlns:a16="http://schemas.microsoft.com/office/drawing/2014/main" id="{0BC54A4E-FCBC-7946-BC47-E4206099EE17}"/>
                  </a:ext>
                </a:extLst>
              </p:cNvPr>
              <p:cNvSpPr txBox="1">
                <a:spLocks noChangeArrowheads="1"/>
              </p:cNvSpPr>
              <p:nvPr/>
            </p:nvSpPr>
            <p:spPr>
              <a:xfrm>
                <a:off x="1979712" y="1444185"/>
                <a:ext cx="1656184" cy="378039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merican Typewriter" charset="0"/>
                    <a:ea typeface="American Typewriter" charset="0"/>
                    <a:cs typeface="American Typewriter" charset="0"/>
                  </a:rPr>
                  <a:t>share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j-ea"/>
                            <a:cs typeface="+mj-cs"/>
                          </a:rPr>
                        </m:ctrlPr>
                      </m:sSub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j-ea"/>
                            <a:cs typeface="+mj-cs"/>
                          </a:rPr>
                          <m:t>𝑠</m:t>
                        </m:r>
                      </m:e>
                      <m:sub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j-ea"/>
                            <a:cs typeface="+mj-cs"/>
                          </a:rPr>
                          <m:t>1</m:t>
                        </m:r>
                      </m:sub>
                    </m:sSub>
                  </m:oMath>
                </a14:m>
                <a:endParaRPr kumimoji="0" lang="en-US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merican Typewriter" charset="0"/>
                  <a:ea typeface="American Typewriter" charset="0"/>
                  <a:cs typeface="American Typewriter" charset="0"/>
                </a:endParaRPr>
              </a:p>
            </p:txBody>
          </p:sp>
        </mc:Choice>
        <mc:Fallback xmlns="">
          <p:sp>
            <p:nvSpPr>
              <p:cNvPr id="22" name="Rectangle 63">
                <a:extLst>
                  <a:ext uri="{FF2B5EF4-FFF2-40B4-BE49-F238E27FC236}">
                    <a16:creationId xmlns:a16="http://schemas.microsoft.com/office/drawing/2014/main" id="{0BC54A4E-FCBC-7946-BC47-E4206099EE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9712" y="1444185"/>
                <a:ext cx="1656184" cy="378039"/>
              </a:xfrm>
              <a:prstGeom prst="rect">
                <a:avLst/>
              </a:prstGeom>
              <a:blipFill>
                <a:blip r:embed="rId8"/>
                <a:stretch>
                  <a:fillRect t="-10000" b="-3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63">
                <a:extLst>
                  <a:ext uri="{FF2B5EF4-FFF2-40B4-BE49-F238E27FC236}">
                    <a16:creationId xmlns:a16="http://schemas.microsoft.com/office/drawing/2014/main" id="{AE1DE581-8087-6F4C-B958-1D8BEA330218}"/>
                  </a:ext>
                </a:extLst>
              </p:cNvPr>
              <p:cNvSpPr txBox="1">
                <a:spLocks noChangeArrowheads="1"/>
              </p:cNvSpPr>
              <p:nvPr/>
            </p:nvSpPr>
            <p:spPr>
              <a:xfrm>
                <a:off x="3347864" y="1444184"/>
                <a:ext cx="1656184" cy="378039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merican Typewriter" charset="0"/>
                    <a:ea typeface="American Typewriter" charset="0"/>
                    <a:cs typeface="American Typewriter" charset="0"/>
                  </a:rPr>
                  <a:t>share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j-ea"/>
                            <a:cs typeface="+mj-cs"/>
                          </a:rPr>
                        </m:ctrlPr>
                      </m:sSub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j-ea"/>
                            <a:cs typeface="+mj-cs"/>
                          </a:rPr>
                          <m:t>𝑠</m:t>
                        </m:r>
                      </m:e>
                      <m:sub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j-ea"/>
                            <a:cs typeface="+mj-cs"/>
                          </a:rPr>
                          <m:t>2</m:t>
                        </m:r>
                      </m:sub>
                    </m:sSub>
                  </m:oMath>
                </a14:m>
                <a:endParaRPr kumimoji="0" lang="en-US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merican Typewriter" charset="0"/>
                  <a:ea typeface="American Typewriter" charset="0"/>
                  <a:cs typeface="American Typewriter" charset="0"/>
                </a:endParaRPr>
              </a:p>
            </p:txBody>
          </p:sp>
        </mc:Choice>
        <mc:Fallback xmlns="">
          <p:sp>
            <p:nvSpPr>
              <p:cNvPr id="23" name="Rectangle 63">
                <a:extLst>
                  <a:ext uri="{FF2B5EF4-FFF2-40B4-BE49-F238E27FC236}">
                    <a16:creationId xmlns:a16="http://schemas.microsoft.com/office/drawing/2014/main" id="{AE1DE581-8087-6F4C-B958-1D8BEA3302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7864" y="1444184"/>
                <a:ext cx="1656184" cy="378039"/>
              </a:xfrm>
              <a:prstGeom prst="rect">
                <a:avLst/>
              </a:prstGeom>
              <a:blipFill>
                <a:blip r:embed="rId9"/>
                <a:stretch>
                  <a:fillRect t="-10000" b="-3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63">
                <a:extLst>
                  <a:ext uri="{FF2B5EF4-FFF2-40B4-BE49-F238E27FC236}">
                    <a16:creationId xmlns:a16="http://schemas.microsoft.com/office/drawing/2014/main" id="{AC5003FE-E241-2B44-8A3E-D1C7918F4B7D}"/>
                  </a:ext>
                </a:extLst>
              </p:cNvPr>
              <p:cNvSpPr txBox="1">
                <a:spLocks noChangeArrowheads="1"/>
              </p:cNvSpPr>
              <p:nvPr/>
            </p:nvSpPr>
            <p:spPr>
              <a:xfrm>
                <a:off x="4732300" y="1442228"/>
                <a:ext cx="1656184" cy="378039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merican Typewriter" charset="0"/>
                    <a:ea typeface="American Typewriter" charset="0"/>
                    <a:cs typeface="American Typewriter" charset="0"/>
                  </a:rPr>
                  <a:t>share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j-ea"/>
                            <a:cs typeface="+mj-cs"/>
                          </a:rPr>
                        </m:ctrlPr>
                      </m:sSub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j-ea"/>
                            <a:cs typeface="+mj-cs"/>
                          </a:rPr>
                          <m:t>𝑠</m:t>
                        </m:r>
                      </m:e>
                      <m:sub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j-ea"/>
                            <a:cs typeface="+mj-cs"/>
                          </a:rPr>
                          <m:t>3</m:t>
                        </m:r>
                      </m:sub>
                    </m:sSub>
                  </m:oMath>
                </a14:m>
                <a:endParaRPr kumimoji="0" lang="en-US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merican Typewriter" charset="0"/>
                  <a:ea typeface="American Typewriter" charset="0"/>
                  <a:cs typeface="American Typewriter" charset="0"/>
                </a:endParaRPr>
              </a:p>
            </p:txBody>
          </p:sp>
        </mc:Choice>
        <mc:Fallback xmlns="">
          <p:sp>
            <p:nvSpPr>
              <p:cNvPr id="24" name="Rectangle 63">
                <a:extLst>
                  <a:ext uri="{FF2B5EF4-FFF2-40B4-BE49-F238E27FC236}">
                    <a16:creationId xmlns:a16="http://schemas.microsoft.com/office/drawing/2014/main" id="{AC5003FE-E241-2B44-8A3E-D1C7918F4B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2300" y="1442228"/>
                <a:ext cx="1656184" cy="378039"/>
              </a:xfrm>
              <a:prstGeom prst="rect">
                <a:avLst/>
              </a:prstGeom>
              <a:blipFill>
                <a:blip r:embed="rId10"/>
                <a:stretch>
                  <a:fillRect t="-10000" b="-3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63">
                <a:extLst>
                  <a:ext uri="{FF2B5EF4-FFF2-40B4-BE49-F238E27FC236}">
                    <a16:creationId xmlns:a16="http://schemas.microsoft.com/office/drawing/2014/main" id="{9342DFBE-33A6-F54B-BBA9-BE7192192CFC}"/>
                  </a:ext>
                </a:extLst>
              </p:cNvPr>
              <p:cNvSpPr txBox="1">
                <a:spLocks noChangeArrowheads="1"/>
              </p:cNvSpPr>
              <p:nvPr/>
            </p:nvSpPr>
            <p:spPr>
              <a:xfrm>
                <a:off x="6156176" y="1440272"/>
                <a:ext cx="1656184" cy="378039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merican Typewriter" charset="0"/>
                    <a:ea typeface="American Typewriter" charset="0"/>
                    <a:cs typeface="American Typewriter" charset="0"/>
                  </a:rPr>
                  <a:t>share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j-ea"/>
                            <a:cs typeface="+mj-cs"/>
                          </a:rPr>
                        </m:ctrlPr>
                      </m:sSub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j-ea"/>
                            <a:cs typeface="+mj-cs"/>
                          </a:rPr>
                          <m:t>𝑠</m:t>
                        </m:r>
                      </m:e>
                      <m:sub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j-ea"/>
                            <a:cs typeface="+mj-cs"/>
                          </a:rPr>
                          <m:t>4</m:t>
                        </m:r>
                      </m:sub>
                    </m:sSub>
                  </m:oMath>
                </a14:m>
                <a:endParaRPr kumimoji="0" lang="en-US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merican Typewriter" charset="0"/>
                  <a:ea typeface="American Typewriter" charset="0"/>
                  <a:cs typeface="American Typewriter" charset="0"/>
                </a:endParaRPr>
              </a:p>
            </p:txBody>
          </p:sp>
        </mc:Choice>
        <mc:Fallback xmlns="">
          <p:sp>
            <p:nvSpPr>
              <p:cNvPr id="25" name="Rectangle 63">
                <a:extLst>
                  <a:ext uri="{FF2B5EF4-FFF2-40B4-BE49-F238E27FC236}">
                    <a16:creationId xmlns:a16="http://schemas.microsoft.com/office/drawing/2014/main" id="{9342DFBE-33A6-F54B-BBA9-BE7192192C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6176" y="1440272"/>
                <a:ext cx="1656184" cy="378039"/>
              </a:xfrm>
              <a:prstGeom prst="rect">
                <a:avLst/>
              </a:prstGeom>
              <a:blipFill>
                <a:blip r:embed="rId11"/>
                <a:stretch>
                  <a:fillRect t="-9677" b="-290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63">
                <a:extLst>
                  <a:ext uri="{FF2B5EF4-FFF2-40B4-BE49-F238E27FC236}">
                    <a16:creationId xmlns:a16="http://schemas.microsoft.com/office/drawing/2014/main" id="{A5F2DBE1-F4B1-5748-B3C9-248780C47BC6}"/>
                  </a:ext>
                </a:extLst>
              </p:cNvPr>
              <p:cNvSpPr txBox="1">
                <a:spLocks noChangeArrowheads="1"/>
              </p:cNvSpPr>
              <p:nvPr/>
            </p:nvSpPr>
            <p:spPr>
              <a:xfrm>
                <a:off x="7524328" y="1412776"/>
                <a:ext cx="1656184" cy="378039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merican Typewriter" charset="0"/>
                    <a:ea typeface="American Typewriter" charset="0"/>
                    <a:cs typeface="American Typewriter" charset="0"/>
                  </a:rPr>
                  <a:t>share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j-ea"/>
                            <a:cs typeface="+mj-cs"/>
                          </a:rPr>
                        </m:ctrlPr>
                      </m:sSub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j-ea"/>
                            <a:cs typeface="+mj-cs"/>
                          </a:rPr>
                          <m:t>𝑠</m:t>
                        </m:r>
                      </m:e>
                      <m:sub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j-ea"/>
                            <a:cs typeface="+mj-cs"/>
                          </a:rPr>
                          <m:t>𝑛</m:t>
                        </m:r>
                      </m:sub>
                    </m:sSub>
                  </m:oMath>
                </a14:m>
                <a:endParaRPr kumimoji="0" lang="en-US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merican Typewriter" charset="0"/>
                  <a:ea typeface="American Typewriter" charset="0"/>
                  <a:cs typeface="American Typewriter" charset="0"/>
                </a:endParaRPr>
              </a:p>
            </p:txBody>
          </p:sp>
        </mc:Choice>
        <mc:Fallback xmlns="">
          <p:sp>
            <p:nvSpPr>
              <p:cNvPr id="26" name="Rectangle 63">
                <a:extLst>
                  <a:ext uri="{FF2B5EF4-FFF2-40B4-BE49-F238E27FC236}">
                    <a16:creationId xmlns:a16="http://schemas.microsoft.com/office/drawing/2014/main" id="{A5F2DBE1-F4B1-5748-B3C9-248780C47B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4328" y="1412776"/>
                <a:ext cx="1656184" cy="378039"/>
              </a:xfrm>
              <a:prstGeom prst="rect">
                <a:avLst/>
              </a:prstGeom>
              <a:blipFill>
                <a:blip r:embed="rId12"/>
                <a:stretch>
                  <a:fillRect t="-9677" b="-290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63">
                <a:extLst>
                  <a:ext uri="{FF2B5EF4-FFF2-40B4-BE49-F238E27FC236}">
                    <a16:creationId xmlns:a16="http://schemas.microsoft.com/office/drawing/2014/main" id="{198010DE-D7EA-CA4F-A538-964D8FAECDFB}"/>
                  </a:ext>
                </a:extLst>
              </p:cNvPr>
              <p:cNvSpPr txBox="1">
                <a:spLocks noChangeArrowheads="1"/>
              </p:cNvSpPr>
              <p:nvPr/>
            </p:nvSpPr>
            <p:spPr>
              <a:xfrm>
                <a:off x="1979712" y="2573711"/>
                <a:ext cx="1656184" cy="378039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j-ea"/>
                              <a:cs typeface="+mj-cs"/>
                            </a:rPr>
                          </m:ctrlPr>
                        </m:sSub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j-ea"/>
                              <a:cs typeface="+mj-cs"/>
                            </a:rPr>
                            <m:t>𝑃</m:t>
                          </m:r>
                        </m:e>
                        <m:sub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j-ea"/>
                              <a:cs typeface="+mj-cs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kumimoji="0" lang="en-US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merican Typewriter" charset="0"/>
                  <a:ea typeface="American Typewriter" charset="0"/>
                  <a:cs typeface="American Typewriter" charset="0"/>
                </a:endParaRPr>
              </a:p>
            </p:txBody>
          </p:sp>
        </mc:Choice>
        <mc:Fallback xmlns="">
          <p:sp>
            <p:nvSpPr>
              <p:cNvPr id="27" name="Rectangle 63">
                <a:extLst>
                  <a:ext uri="{FF2B5EF4-FFF2-40B4-BE49-F238E27FC236}">
                    <a16:creationId xmlns:a16="http://schemas.microsoft.com/office/drawing/2014/main" id="{198010DE-D7EA-CA4F-A538-964D8FAECD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9712" y="2573711"/>
                <a:ext cx="1656184" cy="378039"/>
              </a:xfrm>
              <a:prstGeom prst="rect">
                <a:avLst/>
              </a:prstGeom>
              <a:blipFill>
                <a:blip r:embed="rId13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63">
                <a:extLst>
                  <a:ext uri="{FF2B5EF4-FFF2-40B4-BE49-F238E27FC236}">
                    <a16:creationId xmlns:a16="http://schemas.microsoft.com/office/drawing/2014/main" id="{51977387-48A0-B34F-ACEF-0221A34CF103}"/>
                  </a:ext>
                </a:extLst>
              </p:cNvPr>
              <p:cNvSpPr txBox="1">
                <a:spLocks noChangeArrowheads="1"/>
              </p:cNvSpPr>
              <p:nvPr/>
            </p:nvSpPr>
            <p:spPr>
              <a:xfrm>
                <a:off x="3347864" y="2569799"/>
                <a:ext cx="1656184" cy="378039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j-ea"/>
                              <a:cs typeface="+mj-cs"/>
                            </a:rPr>
                          </m:ctrlPr>
                        </m:sSub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j-ea"/>
                              <a:cs typeface="+mj-cs"/>
                            </a:rPr>
                            <m:t>𝑃</m:t>
                          </m:r>
                        </m:e>
                        <m:sub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j-ea"/>
                              <a:cs typeface="+mj-cs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kumimoji="0" lang="en-US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merican Typewriter" charset="0"/>
                  <a:ea typeface="American Typewriter" charset="0"/>
                  <a:cs typeface="American Typewriter" charset="0"/>
                </a:endParaRPr>
              </a:p>
            </p:txBody>
          </p:sp>
        </mc:Choice>
        <mc:Fallback xmlns="">
          <p:sp>
            <p:nvSpPr>
              <p:cNvPr id="28" name="Rectangle 63">
                <a:extLst>
                  <a:ext uri="{FF2B5EF4-FFF2-40B4-BE49-F238E27FC236}">
                    <a16:creationId xmlns:a16="http://schemas.microsoft.com/office/drawing/2014/main" id="{51977387-48A0-B34F-ACEF-0221A34CF1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7864" y="2569799"/>
                <a:ext cx="1656184" cy="378039"/>
              </a:xfrm>
              <a:prstGeom prst="rect">
                <a:avLst/>
              </a:prstGeom>
              <a:blipFill>
                <a:blip r:embed="rId14"/>
                <a:stretch>
                  <a:fillRect b="-32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63">
                <a:extLst>
                  <a:ext uri="{FF2B5EF4-FFF2-40B4-BE49-F238E27FC236}">
                    <a16:creationId xmlns:a16="http://schemas.microsoft.com/office/drawing/2014/main" id="{7BFB15EE-ACAC-F741-A18F-B76E2BB842F5}"/>
                  </a:ext>
                </a:extLst>
              </p:cNvPr>
              <p:cNvSpPr txBox="1">
                <a:spLocks noChangeArrowheads="1"/>
              </p:cNvSpPr>
              <p:nvPr/>
            </p:nvSpPr>
            <p:spPr>
              <a:xfrm>
                <a:off x="4788024" y="2564904"/>
                <a:ext cx="1656184" cy="378039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j-ea"/>
                              <a:cs typeface="+mj-cs"/>
                            </a:rPr>
                          </m:ctrlPr>
                        </m:sSub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j-ea"/>
                              <a:cs typeface="+mj-cs"/>
                            </a:rPr>
                            <m:t>𝑃</m:t>
                          </m:r>
                        </m:e>
                        <m:sub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j-ea"/>
                              <a:cs typeface="+mj-cs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kumimoji="0" lang="en-US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merican Typewriter" charset="0"/>
                  <a:ea typeface="American Typewriter" charset="0"/>
                  <a:cs typeface="American Typewriter" charset="0"/>
                </a:endParaRPr>
              </a:p>
            </p:txBody>
          </p:sp>
        </mc:Choice>
        <mc:Fallback xmlns="">
          <p:sp>
            <p:nvSpPr>
              <p:cNvPr id="29" name="Rectangle 63">
                <a:extLst>
                  <a:ext uri="{FF2B5EF4-FFF2-40B4-BE49-F238E27FC236}">
                    <a16:creationId xmlns:a16="http://schemas.microsoft.com/office/drawing/2014/main" id="{7BFB15EE-ACAC-F741-A18F-B76E2BB842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8024" y="2564904"/>
                <a:ext cx="1656184" cy="378039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63">
                <a:extLst>
                  <a:ext uri="{FF2B5EF4-FFF2-40B4-BE49-F238E27FC236}">
                    <a16:creationId xmlns:a16="http://schemas.microsoft.com/office/drawing/2014/main" id="{BA6568AD-B573-174E-A461-DD10029F80EB}"/>
                  </a:ext>
                </a:extLst>
              </p:cNvPr>
              <p:cNvSpPr txBox="1">
                <a:spLocks noChangeArrowheads="1"/>
              </p:cNvSpPr>
              <p:nvPr/>
            </p:nvSpPr>
            <p:spPr>
              <a:xfrm>
                <a:off x="6156176" y="2564904"/>
                <a:ext cx="1656184" cy="378039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j-ea"/>
                              <a:cs typeface="+mj-cs"/>
                            </a:rPr>
                          </m:ctrlPr>
                        </m:sSub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j-ea"/>
                              <a:cs typeface="+mj-cs"/>
                            </a:rPr>
                            <m:t>𝑃</m:t>
                          </m:r>
                        </m:e>
                        <m:sub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j-ea"/>
                              <a:cs typeface="+mj-cs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kumimoji="0" lang="en-US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merican Typewriter" charset="0"/>
                  <a:ea typeface="American Typewriter" charset="0"/>
                  <a:cs typeface="American Typewriter" charset="0"/>
                </a:endParaRPr>
              </a:p>
            </p:txBody>
          </p:sp>
        </mc:Choice>
        <mc:Fallback xmlns="">
          <p:sp>
            <p:nvSpPr>
              <p:cNvPr id="30" name="Rectangle 63">
                <a:extLst>
                  <a:ext uri="{FF2B5EF4-FFF2-40B4-BE49-F238E27FC236}">
                    <a16:creationId xmlns:a16="http://schemas.microsoft.com/office/drawing/2014/main" id="{BA6568AD-B573-174E-A461-DD10029F80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6176" y="2564904"/>
                <a:ext cx="1656184" cy="378039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63">
                <a:extLst>
                  <a:ext uri="{FF2B5EF4-FFF2-40B4-BE49-F238E27FC236}">
                    <a16:creationId xmlns:a16="http://schemas.microsoft.com/office/drawing/2014/main" id="{B4290CFE-5838-074D-A1DB-7A6E3B8BF568}"/>
                  </a:ext>
                </a:extLst>
              </p:cNvPr>
              <p:cNvSpPr txBox="1">
                <a:spLocks noChangeArrowheads="1"/>
              </p:cNvSpPr>
              <p:nvPr/>
            </p:nvSpPr>
            <p:spPr>
              <a:xfrm>
                <a:off x="7452320" y="2564904"/>
                <a:ext cx="1656184" cy="378039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j-ea"/>
                              <a:cs typeface="+mj-cs"/>
                            </a:rPr>
                          </m:ctrlPr>
                        </m:sSub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j-ea"/>
                              <a:cs typeface="+mj-cs"/>
                            </a:rPr>
                            <m:t>𝑃</m:t>
                          </m:r>
                        </m:e>
                        <m:sub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j-ea"/>
                              <a:cs typeface="+mj-cs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kumimoji="0" lang="en-US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merican Typewriter" charset="0"/>
                  <a:ea typeface="American Typewriter" charset="0"/>
                  <a:cs typeface="American Typewriter" charset="0"/>
                </a:endParaRPr>
              </a:p>
            </p:txBody>
          </p:sp>
        </mc:Choice>
        <mc:Fallback xmlns="">
          <p:sp>
            <p:nvSpPr>
              <p:cNvPr id="31" name="Rectangle 63">
                <a:extLst>
                  <a:ext uri="{FF2B5EF4-FFF2-40B4-BE49-F238E27FC236}">
                    <a16:creationId xmlns:a16="http://schemas.microsoft.com/office/drawing/2014/main" id="{B4290CFE-5838-074D-A1DB-7A6E3B8BF5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52320" y="2564904"/>
                <a:ext cx="1656184" cy="378039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Rectangle 63">
            <a:extLst>
              <a:ext uri="{FF2B5EF4-FFF2-40B4-BE49-F238E27FC236}">
                <a16:creationId xmlns:a16="http://schemas.microsoft.com/office/drawing/2014/main" id="{8BD274FE-8E65-E546-893E-9BBD78D55ADB}"/>
              </a:ext>
            </a:extLst>
          </p:cNvPr>
          <p:cNvSpPr txBox="1">
            <a:spLocks noChangeArrowheads="1"/>
          </p:cNvSpPr>
          <p:nvPr/>
        </p:nvSpPr>
        <p:spPr>
          <a:xfrm>
            <a:off x="21995" y="2723823"/>
            <a:ext cx="1656184" cy="37803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erican Typewriter" charset="0"/>
                <a:ea typeface="American Typewriter" charset="0"/>
                <a:cs typeface="American Typewriter" charset="0"/>
              </a:rPr>
              <a:t>Dealer</a:t>
            </a:r>
          </a:p>
        </p:txBody>
      </p:sp>
      <p:sp>
        <p:nvSpPr>
          <p:cNvPr id="37" name="Rectangle 63">
            <a:extLst>
              <a:ext uri="{FF2B5EF4-FFF2-40B4-BE49-F238E27FC236}">
                <a16:creationId xmlns:a16="http://schemas.microsoft.com/office/drawing/2014/main" id="{E5735224-712A-794C-BAB9-C380B4CC83AC}"/>
              </a:ext>
            </a:extLst>
          </p:cNvPr>
          <p:cNvSpPr txBox="1">
            <a:spLocks noChangeArrowheads="1"/>
          </p:cNvSpPr>
          <p:nvPr/>
        </p:nvSpPr>
        <p:spPr>
          <a:xfrm>
            <a:off x="827584" y="4989566"/>
            <a:ext cx="8316416" cy="45035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erican Typewriter" charset="0"/>
                <a:ea typeface="American Typewriter" charset="0"/>
                <a:cs typeface="American Typewriter" charset="0"/>
              </a:rPr>
              <a:t>Threshold (or t-out-of-n) SS [Shamir’79, Blakley’79]: 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erican Typewriter" charset="0"/>
              <a:ea typeface="American Typewriter" charset="0"/>
              <a:cs typeface="American Typewriter" charset="0"/>
            </a:endParaRPr>
          </a:p>
        </p:txBody>
      </p:sp>
      <p:sp>
        <p:nvSpPr>
          <p:cNvPr id="32" name="Rectangle 63">
            <a:extLst>
              <a:ext uri="{FF2B5EF4-FFF2-40B4-BE49-F238E27FC236}">
                <a16:creationId xmlns:a16="http://schemas.microsoft.com/office/drawing/2014/main" id="{13B25F6B-01D3-C649-AEAA-47BE516EA884}"/>
              </a:ext>
            </a:extLst>
          </p:cNvPr>
          <p:cNvSpPr txBox="1">
            <a:spLocks noChangeArrowheads="1"/>
          </p:cNvSpPr>
          <p:nvPr/>
        </p:nvSpPr>
        <p:spPr>
          <a:xfrm>
            <a:off x="801136" y="3284984"/>
            <a:ext cx="8064896" cy="45035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erican Typewriter" charset="0"/>
                <a:ea typeface="American Typewriter" charset="0"/>
                <a:cs typeface="American Typewriter" charset="0"/>
              </a:rPr>
              <a:t> Any 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merican Typewriter" charset="0"/>
                <a:ea typeface="American Typewriter" charset="0"/>
                <a:cs typeface="American Typewriter" charset="0"/>
              </a:rPr>
              <a:t>“authorized” 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erican Typewriter" charset="0"/>
                <a:ea typeface="American Typewriter" charset="0"/>
                <a:cs typeface="American Typewriter" charset="0"/>
              </a:rPr>
              <a:t>subset of players 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merican Typewriter" charset="0"/>
                <a:ea typeface="American Typewriter" charset="0"/>
                <a:cs typeface="American Typewriter" charset="0"/>
              </a:rPr>
              <a:t>can recover 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erican Typewriter" charset="0"/>
                <a:ea typeface="American Typewriter" charset="0"/>
                <a:cs typeface="American Typewriter" charset="0"/>
              </a:rPr>
              <a:t>b.</a:t>
            </a:r>
          </a:p>
        </p:txBody>
      </p:sp>
      <p:sp>
        <p:nvSpPr>
          <p:cNvPr id="34" name="Rectangle 63">
            <a:extLst>
              <a:ext uri="{FF2B5EF4-FFF2-40B4-BE49-F238E27FC236}">
                <a16:creationId xmlns:a16="http://schemas.microsoft.com/office/drawing/2014/main" id="{39127FED-A396-5741-BB9A-82F7A0B8BD8F}"/>
              </a:ext>
            </a:extLst>
          </p:cNvPr>
          <p:cNvSpPr txBox="1">
            <a:spLocks noChangeArrowheads="1"/>
          </p:cNvSpPr>
          <p:nvPr/>
        </p:nvSpPr>
        <p:spPr>
          <a:xfrm>
            <a:off x="801136" y="3846590"/>
            <a:ext cx="8064896" cy="45035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erican Typewriter" charset="0"/>
                <a:ea typeface="American Typewriter" charset="0"/>
                <a:cs typeface="American Typewriter" charset="0"/>
              </a:rPr>
              <a:t> No other subset of players 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merican Typewriter" charset="0"/>
                <a:ea typeface="American Typewriter" charset="0"/>
                <a:cs typeface="American Typewriter" charset="0"/>
              </a:rPr>
              <a:t>has any info 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erican Typewriter" charset="0"/>
                <a:ea typeface="American Typewriter" charset="0"/>
                <a:cs typeface="American Typewriter" charset="0"/>
              </a:rPr>
              <a:t>about b.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63">
                <a:extLst>
                  <a:ext uri="{FF2B5EF4-FFF2-40B4-BE49-F238E27FC236}">
                    <a16:creationId xmlns:a16="http://schemas.microsoft.com/office/drawing/2014/main" id="{C8B72F2F-465F-AB41-9483-36BB2EF31064}"/>
                  </a:ext>
                </a:extLst>
              </p:cNvPr>
              <p:cNvSpPr txBox="1">
                <a:spLocks noChangeArrowheads="1"/>
              </p:cNvSpPr>
              <p:nvPr/>
            </p:nvSpPr>
            <p:spPr>
              <a:xfrm>
                <a:off x="1697716" y="5570935"/>
                <a:ext cx="5248200" cy="450353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merican Typewriter" charset="0"/>
                    <a:ea typeface="American Typewriter" charset="0"/>
                    <a:cs typeface="American Typewriter" charset="0"/>
                  </a:rPr>
                  <a:t>“authorized” subset = has size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merican Typewriter" charset="0"/>
                      </a:rPr>
                      <m:t>≥ 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merican Typewriter" charset="0"/>
                    <a:ea typeface="American Typewriter" charset="0"/>
                    <a:cs typeface="American Typewriter" charset="0"/>
                  </a:rPr>
                  <a:t>t. </a:t>
                </a:r>
                <a:endPara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merican Typewriter" charset="0"/>
                  <a:ea typeface="American Typewriter" charset="0"/>
                  <a:cs typeface="American Typewriter" charset="0"/>
                </a:endParaRPr>
              </a:p>
            </p:txBody>
          </p:sp>
        </mc:Choice>
        <mc:Fallback xmlns="">
          <p:sp>
            <p:nvSpPr>
              <p:cNvPr id="35" name="Rectangle 63">
                <a:extLst>
                  <a:ext uri="{FF2B5EF4-FFF2-40B4-BE49-F238E27FC236}">
                    <a16:creationId xmlns:a16="http://schemas.microsoft.com/office/drawing/2014/main" id="{C8B72F2F-465F-AB41-9483-36BB2EF310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7716" y="5570935"/>
                <a:ext cx="5248200" cy="450353"/>
              </a:xfrm>
              <a:prstGeom prst="rect">
                <a:avLst/>
              </a:prstGeom>
              <a:blipFill>
                <a:blip r:embed="rId18"/>
                <a:stretch>
                  <a:fillRect l="-1691" t="-10811" r="-483" b="-29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63">
                <a:extLst>
                  <a:ext uri="{FF2B5EF4-FFF2-40B4-BE49-F238E27FC236}">
                    <a16:creationId xmlns:a16="http://schemas.microsoft.com/office/drawing/2014/main" id="{1AC7C92A-D110-E042-9C47-14DB83FFB955}"/>
                  </a:ext>
                </a:extLst>
              </p:cNvPr>
              <p:cNvSpPr txBox="1">
                <a:spLocks noChangeArrowheads="1"/>
              </p:cNvSpPr>
              <p:nvPr/>
            </p:nvSpPr>
            <p:spPr>
              <a:xfrm>
                <a:off x="6808729" y="1988846"/>
                <a:ext cx="1656184" cy="378039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j-ea"/>
                          <a:cs typeface="+mj-cs"/>
                        </a:rPr>
                        <m:t>…</m:t>
                      </m:r>
                    </m:oMath>
                  </m:oMathPara>
                </a14:m>
                <a:endParaRPr kumimoji="0" lang="en-US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merican Typewriter" charset="0"/>
                  <a:ea typeface="American Typewriter" charset="0"/>
                  <a:cs typeface="American Typewriter" charset="0"/>
                </a:endParaRPr>
              </a:p>
            </p:txBody>
          </p:sp>
        </mc:Choice>
        <mc:Fallback xmlns="">
          <p:sp>
            <p:nvSpPr>
              <p:cNvPr id="38" name="Rectangle 63">
                <a:extLst>
                  <a:ext uri="{FF2B5EF4-FFF2-40B4-BE49-F238E27FC236}">
                    <a16:creationId xmlns:a16="http://schemas.microsoft.com/office/drawing/2014/main" id="{1AC7C92A-D110-E042-9C47-14DB83FFB9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8729" y="1988846"/>
                <a:ext cx="1656184" cy="378039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8268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  <p:bldP spid="26" grpId="0"/>
      <p:bldP spid="37" grpId="0"/>
      <p:bldP spid="32" grpId="0"/>
      <p:bldP spid="34" grpId="0"/>
      <p:bldP spid="3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3"/>
          <p:cNvSpPr>
            <a:spLocks noGrp="1" noChangeArrowheads="1"/>
          </p:cNvSpPr>
          <p:nvPr>
            <p:ph type="title"/>
          </p:nvPr>
        </p:nvSpPr>
        <p:spPr>
          <a:xfrm>
            <a:off x="-612576" y="2708920"/>
            <a:ext cx="10363200" cy="1152128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891637"/>
                </a:solidFill>
                <a:latin typeface="Calibri" pitchFamily="34" charset="0"/>
              </a:rPr>
              <a:t>Security against Malicious (Active)</a:t>
            </a:r>
            <a:br>
              <a:rPr lang="en-US" b="1" dirty="0">
                <a:solidFill>
                  <a:srgbClr val="891637"/>
                </a:solidFill>
                <a:latin typeface="Calibri" pitchFamily="34" charset="0"/>
              </a:rPr>
            </a:br>
            <a:r>
              <a:rPr lang="en-US" b="1" dirty="0">
                <a:solidFill>
                  <a:srgbClr val="891637"/>
                </a:solidFill>
                <a:latin typeface="Calibri" pitchFamily="34" charset="0"/>
              </a:rPr>
              <a:t>Adversaries</a:t>
            </a:r>
          </a:p>
        </p:txBody>
      </p:sp>
    </p:spTree>
    <p:extLst>
      <p:ext uri="{BB962C8B-B14F-4D97-AF65-F5344CB8AC3E}">
        <p14:creationId xmlns:p14="http://schemas.microsoft.com/office/powerpoint/2010/main" val="14732069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1" name="Subtitle 1"/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251520" y="410563"/>
                <a:ext cx="8712968" cy="714181"/>
              </a:xfrm>
            </p:spPr>
            <p:txBody>
              <a:bodyPr>
                <a:normAutofit lnSpcReduction="10000"/>
              </a:bodyPr>
              <a:lstStyle/>
              <a:p>
                <a14:m>
                  <m:oMath xmlns:m="http://schemas.openxmlformats.org/officeDocument/2006/math">
                    <m:r>
                      <a:rPr lang="en-US" sz="4000" b="1" i="1" dirty="0" smtClean="0">
                        <a:solidFill>
                          <a:srgbClr val="891637"/>
                        </a:solidFill>
                        <a:latin typeface="Cambria Math" panose="02040503050406030204" pitchFamily="18" charset="0"/>
                        <a:ea typeface="Cambria Math" pitchFamily="18" charset="0"/>
                        <a:cs typeface="Arial Unicode MS" pitchFamily="34" charset="-128"/>
                      </a:rPr>
                      <m:t>𝒏</m:t>
                    </m:r>
                  </m:oMath>
                </a14:m>
                <a:r>
                  <a:rPr lang="en-US" sz="4200" b="1" i="1" dirty="0">
                    <a:solidFill>
                      <a:srgbClr val="891637"/>
                    </a:solidFill>
                    <a:latin typeface="Calibri" panose="020F0502020204030204" pitchFamily="34" charset="0"/>
                    <a:ea typeface="Cambria Math" pitchFamily="18" charset="0"/>
                    <a:cs typeface="Arial Unicode MS" pitchFamily="34" charset="-128"/>
                  </a:rPr>
                  <a:t>-out-of-</a:t>
                </a:r>
                <a14:m>
                  <m:oMath xmlns:m="http://schemas.openxmlformats.org/officeDocument/2006/math">
                    <m:r>
                      <a:rPr lang="en-US" sz="4200" b="1" i="1" smtClean="0">
                        <a:solidFill>
                          <a:srgbClr val="891637"/>
                        </a:solidFill>
                        <a:latin typeface="Cambria Math" panose="02040503050406030204" pitchFamily="18" charset="0"/>
                        <a:ea typeface="Cambria Math" pitchFamily="18" charset="0"/>
                        <a:cs typeface="Arial Unicode MS" pitchFamily="34" charset="-128"/>
                      </a:rPr>
                      <m:t>𝒏</m:t>
                    </m:r>
                  </m:oMath>
                </a14:m>
                <a:r>
                  <a:rPr lang="en-US" sz="4200" b="1" i="1" dirty="0">
                    <a:solidFill>
                      <a:srgbClr val="891637"/>
                    </a:solidFill>
                    <a:latin typeface="Calibri" panose="020F0502020204030204" pitchFamily="34" charset="0"/>
                    <a:ea typeface="Cambria Math" pitchFamily="18" charset="0"/>
                    <a:cs typeface="Arial Unicode MS" pitchFamily="34" charset="-128"/>
                  </a:rPr>
                  <a:t> Secret Sharing</a:t>
                </a:r>
              </a:p>
            </p:txBody>
          </p:sp>
        </mc:Choice>
        <mc:Fallback xmlns="">
          <p:sp>
            <p:nvSpPr>
              <p:cNvPr id="81" name="Sub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251520" y="410563"/>
                <a:ext cx="8712968" cy="714181"/>
              </a:xfrm>
              <a:blipFill>
                <a:blip r:embed="rId3"/>
                <a:stretch>
                  <a:fillRect t="-24561" b="-315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0D930326-C078-F94C-9003-A82ED594B52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614" b="59366"/>
          <a:stretch/>
        </p:blipFill>
        <p:spPr>
          <a:xfrm>
            <a:off x="3851920" y="1822225"/>
            <a:ext cx="648072" cy="6706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8F6AB7A-B131-5245-8677-BEF044C79FD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55" t="-2132" r="10483" b="58956"/>
          <a:stretch/>
        </p:blipFill>
        <p:spPr>
          <a:xfrm>
            <a:off x="2339752" y="1785908"/>
            <a:ext cx="864096" cy="7069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C41B638-54D1-AD44-84DA-6302BD0E59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074" y="1852459"/>
            <a:ext cx="492637" cy="6417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3411E7D-733E-504E-A82C-F4EEFB7801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83" y="708769"/>
            <a:ext cx="1447800" cy="18923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AC98029-B331-194F-940A-E10DB37DF63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7581" y="1824486"/>
            <a:ext cx="524859" cy="6684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A25E930-38B7-2348-96F2-F56A0D45228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862" y="1833051"/>
            <a:ext cx="499816" cy="65984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63">
                <a:extLst>
                  <a:ext uri="{FF2B5EF4-FFF2-40B4-BE49-F238E27FC236}">
                    <a16:creationId xmlns:a16="http://schemas.microsoft.com/office/drawing/2014/main" id="{E0653F61-8695-624D-8566-29164579B6D0}"/>
                  </a:ext>
                </a:extLst>
              </p:cNvPr>
              <p:cNvSpPr txBox="1">
                <a:spLocks noChangeArrowheads="1"/>
              </p:cNvSpPr>
              <p:nvPr/>
            </p:nvSpPr>
            <p:spPr>
              <a:xfrm>
                <a:off x="-36512" y="211409"/>
                <a:ext cx="1921713" cy="337271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merican Typewriter" charset="0"/>
                    <a:ea typeface="American Typewriter" charset="0"/>
                    <a:cs typeface="American Typewriter" charset="0"/>
                  </a:rPr>
                  <a:t>secret b</a:t>
                </a:r>
                <a14:m>
                  <m:oMath xmlns:m="http://schemas.openxmlformats.org/officeDocument/2006/math">
                    <m:r>
                      <a:rPr kumimoji="0" lang="en-US" sz="20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merican Typewriter" charset="0"/>
                      </a:rPr>
                      <m:t> </m:t>
                    </m:r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merican Typewriter" charset="0"/>
                      </a:rPr>
                      <m:t>∈</m:t>
                    </m:r>
                    <m:sSub>
                      <m:sSub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endParaRPr kumimoji="0" lang="en-US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merican Typewriter" charset="0"/>
                  <a:ea typeface="American Typewriter" charset="0"/>
                  <a:cs typeface="American Typewriter" charset="0"/>
                </a:endParaRPr>
              </a:p>
            </p:txBody>
          </p:sp>
        </mc:Choice>
        <mc:Fallback xmlns="">
          <p:sp>
            <p:nvSpPr>
              <p:cNvPr id="21" name="Rectangle 63">
                <a:extLst>
                  <a:ext uri="{FF2B5EF4-FFF2-40B4-BE49-F238E27FC236}">
                    <a16:creationId xmlns:a16="http://schemas.microsoft.com/office/drawing/2014/main" id="{E0653F61-8695-624D-8566-29164579B6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6512" y="211409"/>
                <a:ext cx="1921713" cy="337271"/>
              </a:xfrm>
              <a:prstGeom prst="rect">
                <a:avLst/>
              </a:prstGeom>
              <a:blipFill>
                <a:blip r:embed="rId9"/>
                <a:stretch>
                  <a:fillRect t="-21429" b="-35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63">
                <a:extLst>
                  <a:ext uri="{FF2B5EF4-FFF2-40B4-BE49-F238E27FC236}">
                    <a16:creationId xmlns:a16="http://schemas.microsoft.com/office/drawing/2014/main" id="{0BC54A4E-FCBC-7946-BC47-E4206099EE17}"/>
                  </a:ext>
                </a:extLst>
              </p:cNvPr>
              <p:cNvSpPr txBox="1">
                <a:spLocks noChangeArrowheads="1"/>
              </p:cNvSpPr>
              <p:nvPr/>
            </p:nvSpPr>
            <p:spPr>
              <a:xfrm>
                <a:off x="1979712" y="3752843"/>
                <a:ext cx="2520280" cy="378039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merican Typewriter" charset="0"/>
                    <a:ea typeface="American Typewriter" charset="0"/>
                    <a:cs typeface="American Typewriter" charset="0"/>
                  </a:rPr>
                  <a:t>share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j-ea"/>
                            <a:cs typeface="+mj-cs"/>
                          </a:rPr>
                        </m:ctrlPr>
                      </m:sSub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j-ea"/>
                            <a:cs typeface="+mj-cs"/>
                          </a:rPr>
                          <m:t>𝑠</m:t>
                        </m:r>
                      </m:e>
                      <m:sub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j-ea"/>
                            <a:cs typeface="+mj-cs"/>
                          </a:rPr>
                          <m:t>1</m:t>
                        </m:r>
                      </m:sub>
                    </m:sSub>
                    <m:r>
                      <a:rPr kumimoji="0" lang="en-US" sz="20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j-ea"/>
                        <a:cs typeface="+mj-cs"/>
                      </a:rPr>
                      <m:t>:</m:t>
                    </m:r>
                  </m:oMath>
                </a14:m>
                <a:r>
                  <a:rPr kumimoji="0" lang="en-US" alt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merican Typewriter" charset="0"/>
                    <a:ea typeface="American Typewriter" charset="0"/>
                    <a:cs typeface="American Typewriter" charset="0"/>
                  </a:rPr>
                  <a:t>  random </a:t>
                </a:r>
              </a:p>
            </p:txBody>
          </p:sp>
        </mc:Choice>
        <mc:Fallback xmlns="">
          <p:sp>
            <p:nvSpPr>
              <p:cNvPr id="22" name="Rectangle 63">
                <a:extLst>
                  <a:ext uri="{FF2B5EF4-FFF2-40B4-BE49-F238E27FC236}">
                    <a16:creationId xmlns:a16="http://schemas.microsoft.com/office/drawing/2014/main" id="{0BC54A4E-FCBC-7946-BC47-E4206099EE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9712" y="3752843"/>
                <a:ext cx="2520280" cy="378039"/>
              </a:xfrm>
              <a:prstGeom prst="rect">
                <a:avLst/>
              </a:prstGeom>
              <a:blipFill>
                <a:blip r:embed="rId10"/>
                <a:stretch>
                  <a:fillRect t="-9677" r="-1005" b="-290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63">
                <a:extLst>
                  <a:ext uri="{FF2B5EF4-FFF2-40B4-BE49-F238E27FC236}">
                    <a16:creationId xmlns:a16="http://schemas.microsoft.com/office/drawing/2014/main" id="{AE1DE581-8087-6F4C-B958-1D8BEA330218}"/>
                  </a:ext>
                </a:extLst>
              </p:cNvPr>
              <p:cNvSpPr txBox="1">
                <a:spLocks noChangeArrowheads="1"/>
              </p:cNvSpPr>
              <p:nvPr/>
            </p:nvSpPr>
            <p:spPr>
              <a:xfrm>
                <a:off x="1979712" y="4243105"/>
                <a:ext cx="2520280" cy="378039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lvl="0"/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merican Typewriter" charset="0"/>
                    <a:ea typeface="American Typewriter" charset="0"/>
                    <a:cs typeface="American Typewriter" charset="0"/>
                  </a:rPr>
                  <a:t>share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j-ea"/>
                            <a:cs typeface="+mj-cs"/>
                          </a:rPr>
                        </m:ctrlPr>
                      </m:sSub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j-ea"/>
                            <a:cs typeface="+mj-cs"/>
                          </a:rPr>
                          <m:t>𝑠</m:t>
                        </m:r>
                      </m:e>
                      <m:sub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j-ea"/>
                            <a:cs typeface="+mj-cs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altLang="en-US" sz="2000" dirty="0">
                    <a:solidFill>
                      <a:prstClr val="black"/>
                    </a:solidFill>
                    <a:latin typeface="American Typewriter" charset="0"/>
                    <a:ea typeface="American Typewriter" charset="0"/>
                    <a:cs typeface="American Typewriter" charset="0"/>
                  </a:rPr>
                  <a:t>:  random </a:t>
                </a:r>
                <a:endParaRPr kumimoji="0" lang="en-US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merican Typewriter" charset="0"/>
                  <a:ea typeface="American Typewriter" charset="0"/>
                  <a:cs typeface="American Typewriter" charset="0"/>
                </a:endParaRPr>
              </a:p>
            </p:txBody>
          </p:sp>
        </mc:Choice>
        <mc:Fallback xmlns="">
          <p:sp>
            <p:nvSpPr>
              <p:cNvPr id="23" name="Rectangle 63">
                <a:extLst>
                  <a:ext uri="{FF2B5EF4-FFF2-40B4-BE49-F238E27FC236}">
                    <a16:creationId xmlns:a16="http://schemas.microsoft.com/office/drawing/2014/main" id="{AE1DE581-8087-6F4C-B958-1D8BEA3302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9712" y="4243105"/>
                <a:ext cx="2520280" cy="378039"/>
              </a:xfrm>
              <a:prstGeom prst="rect">
                <a:avLst/>
              </a:prstGeom>
              <a:blipFill>
                <a:blip r:embed="rId11"/>
                <a:stretch>
                  <a:fillRect t="-13333" r="-1005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63">
                <a:extLst>
                  <a:ext uri="{FF2B5EF4-FFF2-40B4-BE49-F238E27FC236}">
                    <a16:creationId xmlns:a16="http://schemas.microsoft.com/office/drawing/2014/main" id="{AC5003FE-E241-2B44-8A3E-D1C7918F4B7D}"/>
                  </a:ext>
                </a:extLst>
              </p:cNvPr>
              <p:cNvSpPr txBox="1">
                <a:spLocks noChangeArrowheads="1"/>
              </p:cNvSpPr>
              <p:nvPr/>
            </p:nvSpPr>
            <p:spPr>
              <a:xfrm>
                <a:off x="1979712" y="4742955"/>
                <a:ext cx="2520280" cy="378039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lvl="0"/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merican Typewriter" charset="0"/>
                    <a:ea typeface="American Typewriter" charset="0"/>
                    <a:cs typeface="American Typewriter" charset="0"/>
                  </a:rPr>
                  <a:t>share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j-ea"/>
                            <a:cs typeface="+mj-cs"/>
                          </a:rPr>
                        </m:ctrlPr>
                      </m:sSub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j-ea"/>
                            <a:cs typeface="+mj-cs"/>
                          </a:rPr>
                          <m:t>𝑠</m:t>
                        </m:r>
                      </m:e>
                      <m:sub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j-ea"/>
                            <a:cs typeface="+mj-cs"/>
                          </a:rPr>
                          <m:t>3</m:t>
                        </m:r>
                      </m:sub>
                    </m:sSub>
                  </m:oMath>
                </a14:m>
                <a:r>
                  <a:rPr kumimoji="0" lang="en-US" alt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merican Typewriter" charset="0"/>
                    <a:ea typeface="American Typewriter" charset="0"/>
                    <a:cs typeface="American Typewriter" charset="0"/>
                  </a:rPr>
                  <a:t>: </a:t>
                </a:r>
                <a:r>
                  <a:rPr lang="en-US" altLang="en-US" sz="2000" dirty="0">
                    <a:solidFill>
                      <a:prstClr val="black"/>
                    </a:solidFill>
                    <a:latin typeface="American Typewriter" charset="0"/>
                    <a:ea typeface="American Typewriter" charset="0"/>
                    <a:cs typeface="American Typewriter" charset="0"/>
                  </a:rPr>
                  <a:t>random </a:t>
                </a:r>
                <a:endParaRPr kumimoji="0" lang="en-US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merican Typewriter" charset="0"/>
                  <a:ea typeface="American Typewriter" charset="0"/>
                  <a:cs typeface="American Typewriter" charset="0"/>
                </a:endParaRPr>
              </a:p>
            </p:txBody>
          </p:sp>
        </mc:Choice>
        <mc:Fallback xmlns="">
          <p:sp>
            <p:nvSpPr>
              <p:cNvPr id="24" name="Rectangle 63">
                <a:extLst>
                  <a:ext uri="{FF2B5EF4-FFF2-40B4-BE49-F238E27FC236}">
                    <a16:creationId xmlns:a16="http://schemas.microsoft.com/office/drawing/2014/main" id="{AC5003FE-E241-2B44-8A3E-D1C7918F4B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9712" y="4742955"/>
                <a:ext cx="2520280" cy="378039"/>
              </a:xfrm>
              <a:prstGeom prst="rect">
                <a:avLst/>
              </a:prstGeom>
              <a:blipFill>
                <a:blip r:embed="rId12"/>
                <a:stretch>
                  <a:fillRect t="-9677" b="-290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63">
                <a:extLst>
                  <a:ext uri="{FF2B5EF4-FFF2-40B4-BE49-F238E27FC236}">
                    <a16:creationId xmlns:a16="http://schemas.microsoft.com/office/drawing/2014/main" id="{9342DFBE-33A6-F54B-BBA9-BE7192192CFC}"/>
                  </a:ext>
                </a:extLst>
              </p:cNvPr>
              <p:cNvSpPr txBox="1">
                <a:spLocks noChangeArrowheads="1"/>
              </p:cNvSpPr>
              <p:nvPr/>
            </p:nvSpPr>
            <p:spPr>
              <a:xfrm>
                <a:off x="1907704" y="5242805"/>
                <a:ext cx="2664296" cy="378039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merican Typewriter" charset="0"/>
                    <a:ea typeface="American Typewriter" charset="0"/>
                    <a:cs typeface="American Typewriter" charset="0"/>
                  </a:rPr>
                  <a:t>share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j-ea"/>
                            <a:cs typeface="+mj-cs"/>
                          </a:rPr>
                        </m:ctrlPr>
                      </m:sSub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j-ea"/>
                            <a:cs typeface="+mj-cs"/>
                          </a:rPr>
                          <m:t>𝑠</m:t>
                        </m:r>
                      </m:e>
                      <m:sub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j-ea"/>
                            <a:cs typeface="+mj-cs"/>
                          </a:rPr>
                          <m:t>4</m:t>
                        </m:r>
                      </m:sub>
                    </m:sSub>
                  </m:oMath>
                </a14:m>
                <a:r>
                  <a:rPr kumimoji="0" lang="en-US" alt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merican Typewriter" charset="0"/>
                    <a:ea typeface="American Typewriter" charset="0"/>
                    <a:cs typeface="American Typewriter" charset="0"/>
                  </a:rPr>
                  <a:t>: random</a:t>
                </a:r>
              </a:p>
            </p:txBody>
          </p:sp>
        </mc:Choice>
        <mc:Fallback xmlns="">
          <p:sp>
            <p:nvSpPr>
              <p:cNvPr id="25" name="Rectangle 63">
                <a:extLst>
                  <a:ext uri="{FF2B5EF4-FFF2-40B4-BE49-F238E27FC236}">
                    <a16:creationId xmlns:a16="http://schemas.microsoft.com/office/drawing/2014/main" id="{9342DFBE-33A6-F54B-BBA9-BE7192192C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7704" y="5242805"/>
                <a:ext cx="2664296" cy="378039"/>
              </a:xfrm>
              <a:prstGeom prst="rect">
                <a:avLst/>
              </a:prstGeom>
              <a:blipFill>
                <a:blip r:embed="rId13"/>
                <a:stretch>
                  <a:fillRect t="-9677" b="-322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63">
                <a:extLst>
                  <a:ext uri="{FF2B5EF4-FFF2-40B4-BE49-F238E27FC236}">
                    <a16:creationId xmlns:a16="http://schemas.microsoft.com/office/drawing/2014/main" id="{A5F2DBE1-F4B1-5748-B3C9-248780C47BC6}"/>
                  </a:ext>
                </a:extLst>
              </p:cNvPr>
              <p:cNvSpPr txBox="1">
                <a:spLocks noChangeArrowheads="1"/>
              </p:cNvSpPr>
              <p:nvPr/>
            </p:nvSpPr>
            <p:spPr>
              <a:xfrm>
                <a:off x="1763688" y="6147305"/>
                <a:ext cx="5688632" cy="378039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merican Typewriter" charset="0"/>
                    <a:ea typeface="American Typewriter" charset="0"/>
                    <a:cs typeface="American Typewriter" charset="0"/>
                  </a:rPr>
                  <a:t>share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j-ea"/>
                            <a:cs typeface="+mj-cs"/>
                          </a:rPr>
                        </m:ctrlPr>
                      </m:sSub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j-ea"/>
                            <a:cs typeface="+mj-cs"/>
                          </a:rPr>
                          <m:t>𝑠</m:t>
                        </m:r>
                      </m:e>
                      <m:sub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j-ea"/>
                            <a:cs typeface="+mj-cs"/>
                          </a:rPr>
                          <m:t>𝑛</m:t>
                        </m:r>
                      </m:sub>
                    </m:sSub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j-ea"/>
                        <a:cs typeface="+mj-cs"/>
                      </a:rPr>
                      <m:t>=</m:t>
                    </m:r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j-ea"/>
                        <a:cs typeface="+mj-cs"/>
                      </a:rPr>
                      <m:t>𝑏</m:t>
                    </m:r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j-ea"/>
                        <a:cs typeface="+mj-cs"/>
                      </a:rPr>
                      <m:t>−(</m:t>
                    </m:r>
                    <m:sSub>
                      <m:sSub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j-ea"/>
                            <a:cs typeface="+mj-cs"/>
                          </a:rPr>
                        </m:ctrlPr>
                      </m:sSub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j-ea"/>
                            <a:cs typeface="+mj-cs"/>
                          </a:rPr>
                          <m:t>𝑠</m:t>
                        </m:r>
                      </m:e>
                      <m:sub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j-ea"/>
                            <a:cs typeface="+mj-cs"/>
                          </a:rPr>
                          <m:t>1</m:t>
                        </m:r>
                      </m:sub>
                    </m:sSub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j-ea"/>
                        <a:cs typeface="+mj-cs"/>
                      </a:rPr>
                      <m:t>+</m:t>
                    </m:r>
                    <m:sSub>
                      <m:sSub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j-ea"/>
                            <a:cs typeface="+mj-cs"/>
                          </a:rPr>
                        </m:ctrlPr>
                      </m:sSub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j-ea"/>
                            <a:cs typeface="+mj-cs"/>
                          </a:rPr>
                          <m:t>𝑠</m:t>
                        </m:r>
                      </m:e>
                      <m:sub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j-ea"/>
                            <a:cs typeface="+mj-cs"/>
                          </a:rPr>
                          <m:t>2</m:t>
                        </m:r>
                      </m:sub>
                    </m:sSub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j-ea"/>
                        <a:cs typeface="+mj-cs"/>
                      </a:rPr>
                      <m:t>+…+</m:t>
                    </m:r>
                    <m:sSub>
                      <m:sSub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j-ea"/>
                            <a:cs typeface="+mj-cs"/>
                          </a:rPr>
                        </m:ctrlPr>
                      </m:sSub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j-ea"/>
                            <a:cs typeface="+mj-cs"/>
                          </a:rPr>
                          <m:t>𝑠</m:t>
                        </m:r>
                      </m:e>
                      <m:sub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j-ea"/>
                            <a:cs typeface="+mj-cs"/>
                          </a:rPr>
                          <m:t>𝑛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j-ea"/>
                            <a:cs typeface="+mj-cs"/>
                          </a:rPr>
                          <m:t>−1</m:t>
                        </m:r>
                      </m:sub>
                    </m:sSub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j-ea"/>
                        <a:cs typeface="+mj-cs"/>
                      </a:rPr>
                      <m:t>)</m:t>
                    </m:r>
                  </m:oMath>
                </a14:m>
                <a:r>
                  <a:rPr kumimoji="0" lang="en-US" alt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merican Typewriter" charset="0"/>
                    <a:ea typeface="American Typewriter" charset="0"/>
                    <a:cs typeface="American Typewriter" charset="0"/>
                  </a:rPr>
                  <a:t> mod p</a:t>
                </a:r>
              </a:p>
            </p:txBody>
          </p:sp>
        </mc:Choice>
        <mc:Fallback xmlns="">
          <p:sp>
            <p:nvSpPr>
              <p:cNvPr id="26" name="Rectangle 63">
                <a:extLst>
                  <a:ext uri="{FF2B5EF4-FFF2-40B4-BE49-F238E27FC236}">
                    <a16:creationId xmlns:a16="http://schemas.microsoft.com/office/drawing/2014/main" id="{A5F2DBE1-F4B1-5748-B3C9-248780C47B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3688" y="6147305"/>
                <a:ext cx="5688632" cy="378039"/>
              </a:xfrm>
              <a:prstGeom prst="rect">
                <a:avLst/>
              </a:prstGeom>
              <a:blipFill>
                <a:blip r:embed="rId14"/>
                <a:stretch>
                  <a:fillRect t="-9677" b="-322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63">
                <a:extLst>
                  <a:ext uri="{FF2B5EF4-FFF2-40B4-BE49-F238E27FC236}">
                    <a16:creationId xmlns:a16="http://schemas.microsoft.com/office/drawing/2014/main" id="{198010DE-D7EA-CA4F-A538-964D8FAECDFB}"/>
                  </a:ext>
                </a:extLst>
              </p:cNvPr>
              <p:cNvSpPr txBox="1">
                <a:spLocks noChangeArrowheads="1"/>
              </p:cNvSpPr>
              <p:nvPr/>
            </p:nvSpPr>
            <p:spPr>
              <a:xfrm>
                <a:off x="1979712" y="2573711"/>
                <a:ext cx="1656184" cy="378039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j-ea"/>
                              <a:cs typeface="+mj-cs"/>
                            </a:rPr>
                          </m:ctrlPr>
                        </m:sSub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j-ea"/>
                              <a:cs typeface="+mj-cs"/>
                            </a:rPr>
                            <m:t>𝑃</m:t>
                          </m:r>
                        </m:e>
                        <m:sub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j-ea"/>
                              <a:cs typeface="+mj-cs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kumimoji="0" lang="en-US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merican Typewriter" charset="0"/>
                  <a:ea typeface="American Typewriter" charset="0"/>
                  <a:cs typeface="American Typewriter" charset="0"/>
                </a:endParaRPr>
              </a:p>
            </p:txBody>
          </p:sp>
        </mc:Choice>
        <mc:Fallback xmlns="">
          <p:sp>
            <p:nvSpPr>
              <p:cNvPr id="27" name="Rectangle 63">
                <a:extLst>
                  <a:ext uri="{FF2B5EF4-FFF2-40B4-BE49-F238E27FC236}">
                    <a16:creationId xmlns:a16="http://schemas.microsoft.com/office/drawing/2014/main" id="{198010DE-D7EA-CA4F-A538-964D8FAECD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9712" y="2573711"/>
                <a:ext cx="1656184" cy="378039"/>
              </a:xfrm>
              <a:prstGeom prst="rect">
                <a:avLst/>
              </a:prstGeom>
              <a:blipFill>
                <a:blip r:embed="rId15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63">
                <a:extLst>
                  <a:ext uri="{FF2B5EF4-FFF2-40B4-BE49-F238E27FC236}">
                    <a16:creationId xmlns:a16="http://schemas.microsoft.com/office/drawing/2014/main" id="{51977387-48A0-B34F-ACEF-0221A34CF103}"/>
                  </a:ext>
                </a:extLst>
              </p:cNvPr>
              <p:cNvSpPr txBox="1">
                <a:spLocks noChangeArrowheads="1"/>
              </p:cNvSpPr>
              <p:nvPr/>
            </p:nvSpPr>
            <p:spPr>
              <a:xfrm>
                <a:off x="3347864" y="2569799"/>
                <a:ext cx="1656184" cy="378039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j-ea"/>
                              <a:cs typeface="+mj-cs"/>
                            </a:rPr>
                          </m:ctrlPr>
                        </m:sSub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j-ea"/>
                              <a:cs typeface="+mj-cs"/>
                            </a:rPr>
                            <m:t>𝑃</m:t>
                          </m:r>
                        </m:e>
                        <m:sub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j-ea"/>
                              <a:cs typeface="+mj-cs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kumimoji="0" lang="en-US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merican Typewriter" charset="0"/>
                  <a:ea typeface="American Typewriter" charset="0"/>
                  <a:cs typeface="American Typewriter" charset="0"/>
                </a:endParaRPr>
              </a:p>
            </p:txBody>
          </p:sp>
        </mc:Choice>
        <mc:Fallback xmlns="">
          <p:sp>
            <p:nvSpPr>
              <p:cNvPr id="28" name="Rectangle 63">
                <a:extLst>
                  <a:ext uri="{FF2B5EF4-FFF2-40B4-BE49-F238E27FC236}">
                    <a16:creationId xmlns:a16="http://schemas.microsoft.com/office/drawing/2014/main" id="{51977387-48A0-B34F-ACEF-0221A34CF1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7864" y="2569799"/>
                <a:ext cx="1656184" cy="378039"/>
              </a:xfrm>
              <a:prstGeom prst="rect">
                <a:avLst/>
              </a:prstGeom>
              <a:blipFill>
                <a:blip r:embed="rId16"/>
                <a:stretch>
                  <a:fillRect b="-32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63">
                <a:extLst>
                  <a:ext uri="{FF2B5EF4-FFF2-40B4-BE49-F238E27FC236}">
                    <a16:creationId xmlns:a16="http://schemas.microsoft.com/office/drawing/2014/main" id="{7BFB15EE-ACAC-F741-A18F-B76E2BB842F5}"/>
                  </a:ext>
                </a:extLst>
              </p:cNvPr>
              <p:cNvSpPr txBox="1">
                <a:spLocks noChangeArrowheads="1"/>
              </p:cNvSpPr>
              <p:nvPr/>
            </p:nvSpPr>
            <p:spPr>
              <a:xfrm>
                <a:off x="4788024" y="2564904"/>
                <a:ext cx="1656184" cy="378039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j-ea"/>
                              <a:cs typeface="+mj-cs"/>
                            </a:rPr>
                          </m:ctrlPr>
                        </m:sSub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j-ea"/>
                              <a:cs typeface="+mj-cs"/>
                            </a:rPr>
                            <m:t>𝑃</m:t>
                          </m:r>
                        </m:e>
                        <m:sub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j-ea"/>
                              <a:cs typeface="+mj-cs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kumimoji="0" lang="en-US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merican Typewriter" charset="0"/>
                  <a:ea typeface="American Typewriter" charset="0"/>
                  <a:cs typeface="American Typewriter" charset="0"/>
                </a:endParaRPr>
              </a:p>
            </p:txBody>
          </p:sp>
        </mc:Choice>
        <mc:Fallback xmlns="">
          <p:sp>
            <p:nvSpPr>
              <p:cNvPr id="29" name="Rectangle 63">
                <a:extLst>
                  <a:ext uri="{FF2B5EF4-FFF2-40B4-BE49-F238E27FC236}">
                    <a16:creationId xmlns:a16="http://schemas.microsoft.com/office/drawing/2014/main" id="{7BFB15EE-ACAC-F741-A18F-B76E2BB842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8024" y="2564904"/>
                <a:ext cx="1656184" cy="378039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63">
                <a:extLst>
                  <a:ext uri="{FF2B5EF4-FFF2-40B4-BE49-F238E27FC236}">
                    <a16:creationId xmlns:a16="http://schemas.microsoft.com/office/drawing/2014/main" id="{BA6568AD-B573-174E-A461-DD10029F80EB}"/>
                  </a:ext>
                </a:extLst>
              </p:cNvPr>
              <p:cNvSpPr txBox="1">
                <a:spLocks noChangeArrowheads="1"/>
              </p:cNvSpPr>
              <p:nvPr/>
            </p:nvSpPr>
            <p:spPr>
              <a:xfrm>
                <a:off x="6156176" y="2564904"/>
                <a:ext cx="1656184" cy="378039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j-ea"/>
                              <a:cs typeface="+mj-cs"/>
                            </a:rPr>
                          </m:ctrlPr>
                        </m:sSub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j-ea"/>
                              <a:cs typeface="+mj-cs"/>
                            </a:rPr>
                            <m:t>𝑃</m:t>
                          </m:r>
                        </m:e>
                        <m:sub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j-ea"/>
                              <a:cs typeface="+mj-cs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kumimoji="0" lang="en-US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merican Typewriter" charset="0"/>
                  <a:ea typeface="American Typewriter" charset="0"/>
                  <a:cs typeface="American Typewriter" charset="0"/>
                </a:endParaRPr>
              </a:p>
            </p:txBody>
          </p:sp>
        </mc:Choice>
        <mc:Fallback xmlns="">
          <p:sp>
            <p:nvSpPr>
              <p:cNvPr id="30" name="Rectangle 63">
                <a:extLst>
                  <a:ext uri="{FF2B5EF4-FFF2-40B4-BE49-F238E27FC236}">
                    <a16:creationId xmlns:a16="http://schemas.microsoft.com/office/drawing/2014/main" id="{BA6568AD-B573-174E-A461-DD10029F80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6176" y="2564904"/>
                <a:ext cx="1656184" cy="378039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63">
                <a:extLst>
                  <a:ext uri="{FF2B5EF4-FFF2-40B4-BE49-F238E27FC236}">
                    <a16:creationId xmlns:a16="http://schemas.microsoft.com/office/drawing/2014/main" id="{B4290CFE-5838-074D-A1DB-7A6E3B8BF568}"/>
                  </a:ext>
                </a:extLst>
              </p:cNvPr>
              <p:cNvSpPr txBox="1">
                <a:spLocks noChangeArrowheads="1"/>
              </p:cNvSpPr>
              <p:nvPr/>
            </p:nvSpPr>
            <p:spPr>
              <a:xfrm>
                <a:off x="7452320" y="2564904"/>
                <a:ext cx="1656184" cy="378039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j-ea"/>
                              <a:cs typeface="+mj-cs"/>
                            </a:rPr>
                          </m:ctrlPr>
                        </m:sSub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j-ea"/>
                              <a:cs typeface="+mj-cs"/>
                            </a:rPr>
                            <m:t>𝑃</m:t>
                          </m:r>
                        </m:e>
                        <m:sub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j-ea"/>
                              <a:cs typeface="+mj-cs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kumimoji="0" lang="en-US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merican Typewriter" charset="0"/>
                  <a:ea typeface="American Typewriter" charset="0"/>
                  <a:cs typeface="American Typewriter" charset="0"/>
                </a:endParaRPr>
              </a:p>
            </p:txBody>
          </p:sp>
        </mc:Choice>
        <mc:Fallback xmlns="">
          <p:sp>
            <p:nvSpPr>
              <p:cNvPr id="31" name="Rectangle 63">
                <a:extLst>
                  <a:ext uri="{FF2B5EF4-FFF2-40B4-BE49-F238E27FC236}">
                    <a16:creationId xmlns:a16="http://schemas.microsoft.com/office/drawing/2014/main" id="{B4290CFE-5838-074D-A1DB-7A6E3B8BF5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52320" y="2564904"/>
                <a:ext cx="1656184" cy="378039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Rectangle 63">
            <a:extLst>
              <a:ext uri="{FF2B5EF4-FFF2-40B4-BE49-F238E27FC236}">
                <a16:creationId xmlns:a16="http://schemas.microsoft.com/office/drawing/2014/main" id="{8BD274FE-8E65-E546-893E-9BBD78D55ADB}"/>
              </a:ext>
            </a:extLst>
          </p:cNvPr>
          <p:cNvSpPr txBox="1">
            <a:spLocks noChangeArrowheads="1"/>
          </p:cNvSpPr>
          <p:nvPr/>
        </p:nvSpPr>
        <p:spPr>
          <a:xfrm>
            <a:off x="21995" y="2723823"/>
            <a:ext cx="1656184" cy="37803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erican Typewriter" charset="0"/>
                <a:ea typeface="American Typewriter" charset="0"/>
                <a:cs typeface="American Typewriter" charset="0"/>
              </a:rPr>
              <a:t>Dealer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63">
                <a:extLst>
                  <a:ext uri="{FF2B5EF4-FFF2-40B4-BE49-F238E27FC236}">
                    <a16:creationId xmlns:a16="http://schemas.microsoft.com/office/drawing/2014/main" id="{1AC7C92A-D110-E042-9C47-14DB83FFB955}"/>
                  </a:ext>
                </a:extLst>
              </p:cNvPr>
              <p:cNvSpPr txBox="1">
                <a:spLocks noChangeArrowheads="1"/>
              </p:cNvSpPr>
              <p:nvPr/>
            </p:nvSpPr>
            <p:spPr>
              <a:xfrm>
                <a:off x="6808729" y="1988846"/>
                <a:ext cx="1656184" cy="378039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j-ea"/>
                          <a:cs typeface="+mj-cs"/>
                        </a:rPr>
                        <m:t>…</m:t>
                      </m:r>
                    </m:oMath>
                  </m:oMathPara>
                </a14:m>
                <a:endParaRPr kumimoji="0" lang="en-US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merican Typewriter" charset="0"/>
                  <a:ea typeface="American Typewriter" charset="0"/>
                  <a:cs typeface="American Typewriter" charset="0"/>
                </a:endParaRPr>
              </a:p>
            </p:txBody>
          </p:sp>
        </mc:Choice>
        <mc:Fallback xmlns="">
          <p:sp>
            <p:nvSpPr>
              <p:cNvPr id="38" name="Rectangle 63">
                <a:extLst>
                  <a:ext uri="{FF2B5EF4-FFF2-40B4-BE49-F238E27FC236}">
                    <a16:creationId xmlns:a16="http://schemas.microsoft.com/office/drawing/2014/main" id="{1AC7C92A-D110-E042-9C47-14DB83FFB9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8729" y="1988846"/>
                <a:ext cx="1656184" cy="378039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63">
                <a:extLst>
                  <a:ext uri="{FF2B5EF4-FFF2-40B4-BE49-F238E27FC236}">
                    <a16:creationId xmlns:a16="http://schemas.microsoft.com/office/drawing/2014/main" id="{380847DF-7E70-8848-A914-7E92632829ED}"/>
                  </a:ext>
                </a:extLst>
              </p:cNvPr>
              <p:cNvSpPr txBox="1">
                <a:spLocks noChangeArrowheads="1"/>
              </p:cNvSpPr>
              <p:nvPr/>
            </p:nvSpPr>
            <p:spPr>
              <a:xfrm>
                <a:off x="2375756" y="5659686"/>
                <a:ext cx="1656184" cy="378039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j-ea"/>
                          <a:cs typeface="+mj-cs"/>
                        </a:rPr>
                        <m:t>…</m:t>
                      </m:r>
                    </m:oMath>
                  </m:oMathPara>
                </a14:m>
                <a:endParaRPr kumimoji="0" lang="en-US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merican Typewriter" charset="0"/>
                  <a:ea typeface="American Typewriter" charset="0"/>
                  <a:cs typeface="American Typewriter" charset="0"/>
                </a:endParaRPr>
              </a:p>
            </p:txBody>
          </p:sp>
        </mc:Choice>
        <mc:Fallback xmlns="">
          <p:sp>
            <p:nvSpPr>
              <p:cNvPr id="36" name="Rectangle 63">
                <a:extLst>
                  <a:ext uri="{FF2B5EF4-FFF2-40B4-BE49-F238E27FC236}">
                    <a16:creationId xmlns:a16="http://schemas.microsoft.com/office/drawing/2014/main" id="{380847DF-7E70-8848-A914-7E92632829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5756" y="5659686"/>
                <a:ext cx="1656184" cy="378039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635A5A44-5038-164C-AE06-296CE94C5A6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952" y="3752843"/>
            <a:ext cx="2613554" cy="2021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806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  <p:bldP spid="26" grpId="0"/>
      <p:bldP spid="3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1" name="Subtitle 1"/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251520" y="410563"/>
                <a:ext cx="8712968" cy="714181"/>
              </a:xfrm>
            </p:spPr>
            <p:txBody>
              <a:bodyPr>
                <a:normAutofit lnSpcReduction="10000"/>
              </a:bodyPr>
              <a:lstStyle/>
              <a:p>
                <a14:m>
                  <m:oMath xmlns:m="http://schemas.openxmlformats.org/officeDocument/2006/math">
                    <m:r>
                      <a:rPr lang="en-US" sz="4200" b="1" i="1" smtClean="0">
                        <a:solidFill>
                          <a:srgbClr val="891637"/>
                        </a:solidFill>
                        <a:latin typeface="Cambria Math" panose="02040503050406030204" pitchFamily="18" charset="0"/>
                        <a:ea typeface="Cambria Math" pitchFamily="18" charset="0"/>
                        <a:cs typeface="Arial Unicode MS" pitchFamily="34" charset="-128"/>
                      </a:rPr>
                      <m:t>𝟏</m:t>
                    </m:r>
                  </m:oMath>
                </a14:m>
                <a:r>
                  <a:rPr lang="en-US" sz="4200" b="1" i="1" dirty="0">
                    <a:solidFill>
                      <a:srgbClr val="891637"/>
                    </a:solidFill>
                    <a:latin typeface="Calibri" panose="020F0502020204030204" pitchFamily="34" charset="0"/>
                    <a:ea typeface="Cambria Math" pitchFamily="18" charset="0"/>
                    <a:cs typeface="Arial Unicode MS" pitchFamily="34" charset="-128"/>
                  </a:rPr>
                  <a:t>-out-of-</a:t>
                </a:r>
                <a14:m>
                  <m:oMath xmlns:m="http://schemas.openxmlformats.org/officeDocument/2006/math">
                    <m:r>
                      <a:rPr lang="en-US" sz="4200" b="1" i="1" smtClean="0">
                        <a:solidFill>
                          <a:srgbClr val="891637"/>
                        </a:solidFill>
                        <a:latin typeface="Cambria Math" panose="02040503050406030204" pitchFamily="18" charset="0"/>
                        <a:ea typeface="Cambria Math" pitchFamily="18" charset="0"/>
                        <a:cs typeface="Arial Unicode MS" pitchFamily="34" charset="-128"/>
                      </a:rPr>
                      <m:t>𝒏</m:t>
                    </m:r>
                  </m:oMath>
                </a14:m>
                <a:r>
                  <a:rPr lang="en-US" sz="4200" b="1" i="1" dirty="0">
                    <a:solidFill>
                      <a:srgbClr val="891637"/>
                    </a:solidFill>
                    <a:latin typeface="Calibri" panose="020F0502020204030204" pitchFamily="34" charset="0"/>
                    <a:ea typeface="Cambria Math" pitchFamily="18" charset="0"/>
                    <a:cs typeface="Arial Unicode MS" pitchFamily="34" charset="-128"/>
                  </a:rPr>
                  <a:t> Secret Sharing</a:t>
                </a:r>
              </a:p>
            </p:txBody>
          </p:sp>
        </mc:Choice>
        <mc:Fallback xmlns="">
          <p:sp>
            <p:nvSpPr>
              <p:cNvPr id="81" name="Sub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251520" y="410563"/>
                <a:ext cx="8712968" cy="714181"/>
              </a:xfrm>
              <a:blipFill>
                <a:blip r:embed="rId3"/>
                <a:stretch>
                  <a:fillRect t="-24561" b="-315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0D930326-C078-F94C-9003-A82ED594B52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614" b="59366"/>
          <a:stretch/>
        </p:blipFill>
        <p:spPr>
          <a:xfrm>
            <a:off x="3851920" y="1822225"/>
            <a:ext cx="648072" cy="6706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8F6AB7A-B131-5245-8677-BEF044C79FD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55" t="-2132" r="10483" b="58956"/>
          <a:stretch/>
        </p:blipFill>
        <p:spPr>
          <a:xfrm>
            <a:off x="2339752" y="1785908"/>
            <a:ext cx="864096" cy="7069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C41B638-54D1-AD44-84DA-6302BD0E59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074" y="1852459"/>
            <a:ext cx="492637" cy="6417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3411E7D-733E-504E-A82C-F4EEFB7801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83" y="708769"/>
            <a:ext cx="1447800" cy="18923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AC98029-B331-194F-940A-E10DB37DF63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7581" y="1824486"/>
            <a:ext cx="524859" cy="6684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A25E930-38B7-2348-96F2-F56A0D45228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862" y="1833051"/>
            <a:ext cx="499816" cy="65984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63">
                <a:extLst>
                  <a:ext uri="{FF2B5EF4-FFF2-40B4-BE49-F238E27FC236}">
                    <a16:creationId xmlns:a16="http://schemas.microsoft.com/office/drawing/2014/main" id="{E0653F61-8695-624D-8566-29164579B6D0}"/>
                  </a:ext>
                </a:extLst>
              </p:cNvPr>
              <p:cNvSpPr txBox="1">
                <a:spLocks noChangeArrowheads="1"/>
              </p:cNvSpPr>
              <p:nvPr/>
            </p:nvSpPr>
            <p:spPr>
              <a:xfrm>
                <a:off x="-36512" y="211409"/>
                <a:ext cx="1921713" cy="337271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merican Typewriter" charset="0"/>
                    <a:ea typeface="American Typewriter" charset="0"/>
                    <a:cs typeface="American Typewriter" charset="0"/>
                  </a:rPr>
                  <a:t>secret b</a:t>
                </a:r>
                <a14:m>
                  <m:oMath xmlns:m="http://schemas.openxmlformats.org/officeDocument/2006/math">
                    <m:r>
                      <a:rPr kumimoji="0" lang="en-US" sz="20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merican Typewriter" charset="0"/>
                      </a:rPr>
                      <m:t> </m:t>
                    </m:r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merican Typewriter" charset="0"/>
                      </a:rPr>
                      <m:t>∈</m:t>
                    </m:r>
                    <m:sSub>
                      <m:sSub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endParaRPr kumimoji="0" lang="en-US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merican Typewriter" charset="0"/>
                  <a:ea typeface="American Typewriter" charset="0"/>
                  <a:cs typeface="American Typewriter" charset="0"/>
                </a:endParaRPr>
              </a:p>
            </p:txBody>
          </p:sp>
        </mc:Choice>
        <mc:Fallback xmlns="">
          <p:sp>
            <p:nvSpPr>
              <p:cNvPr id="21" name="Rectangle 63">
                <a:extLst>
                  <a:ext uri="{FF2B5EF4-FFF2-40B4-BE49-F238E27FC236}">
                    <a16:creationId xmlns:a16="http://schemas.microsoft.com/office/drawing/2014/main" id="{E0653F61-8695-624D-8566-29164579B6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6512" y="211409"/>
                <a:ext cx="1921713" cy="337271"/>
              </a:xfrm>
              <a:prstGeom prst="rect">
                <a:avLst/>
              </a:prstGeom>
              <a:blipFill>
                <a:blip r:embed="rId9"/>
                <a:stretch>
                  <a:fillRect t="-21429" b="-35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63">
                <a:extLst>
                  <a:ext uri="{FF2B5EF4-FFF2-40B4-BE49-F238E27FC236}">
                    <a16:creationId xmlns:a16="http://schemas.microsoft.com/office/drawing/2014/main" id="{0BC54A4E-FCBC-7946-BC47-E4206099EE17}"/>
                  </a:ext>
                </a:extLst>
              </p:cNvPr>
              <p:cNvSpPr txBox="1">
                <a:spLocks noChangeArrowheads="1"/>
              </p:cNvSpPr>
              <p:nvPr/>
            </p:nvSpPr>
            <p:spPr>
              <a:xfrm>
                <a:off x="1979712" y="3752843"/>
                <a:ext cx="2520280" cy="378039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merican Typewriter" charset="0"/>
                    <a:ea typeface="American Typewriter" charset="0"/>
                    <a:cs typeface="American Typewriter" charset="0"/>
                  </a:rPr>
                  <a:t>share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j-ea"/>
                            <a:cs typeface="+mj-cs"/>
                          </a:rPr>
                        </m:ctrlPr>
                      </m:sSub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j-ea"/>
                            <a:cs typeface="+mj-cs"/>
                          </a:rPr>
                          <m:t>𝑠</m:t>
                        </m:r>
                      </m:e>
                      <m:sub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j-ea"/>
                            <a:cs typeface="+mj-cs"/>
                          </a:rPr>
                          <m:t>1</m:t>
                        </m:r>
                      </m:sub>
                    </m:sSub>
                    <m:r>
                      <a:rPr kumimoji="0" lang="en-US" sz="20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j-ea"/>
                        <a:cs typeface="+mj-cs"/>
                      </a:rPr>
                      <m:t>=</m:t>
                    </m:r>
                    <m:r>
                      <m:rPr>
                        <m:sty m:val="p"/>
                      </m:rPr>
                      <a:rPr kumimoji="0" lang="en-US" sz="20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j-ea"/>
                        <a:cs typeface="+mj-cs"/>
                      </a:rPr>
                      <m:t>b</m:t>
                    </m:r>
                  </m:oMath>
                </a14:m>
                <a:endParaRPr kumimoji="0" lang="en-US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merican Typewriter" charset="0"/>
                  <a:ea typeface="American Typewriter" charset="0"/>
                  <a:cs typeface="American Typewriter" charset="0"/>
                </a:endParaRPr>
              </a:p>
            </p:txBody>
          </p:sp>
        </mc:Choice>
        <mc:Fallback xmlns="">
          <p:sp>
            <p:nvSpPr>
              <p:cNvPr id="22" name="Rectangle 63">
                <a:extLst>
                  <a:ext uri="{FF2B5EF4-FFF2-40B4-BE49-F238E27FC236}">
                    <a16:creationId xmlns:a16="http://schemas.microsoft.com/office/drawing/2014/main" id="{0BC54A4E-FCBC-7946-BC47-E4206099EE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9712" y="3752843"/>
                <a:ext cx="2520280" cy="378039"/>
              </a:xfrm>
              <a:prstGeom prst="rect">
                <a:avLst/>
              </a:prstGeom>
              <a:blipFill>
                <a:blip r:embed="rId10"/>
                <a:stretch>
                  <a:fillRect t="-9677" b="-290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63">
                <a:extLst>
                  <a:ext uri="{FF2B5EF4-FFF2-40B4-BE49-F238E27FC236}">
                    <a16:creationId xmlns:a16="http://schemas.microsoft.com/office/drawing/2014/main" id="{AE1DE581-8087-6F4C-B958-1D8BEA330218}"/>
                  </a:ext>
                </a:extLst>
              </p:cNvPr>
              <p:cNvSpPr txBox="1">
                <a:spLocks noChangeArrowheads="1"/>
              </p:cNvSpPr>
              <p:nvPr/>
            </p:nvSpPr>
            <p:spPr>
              <a:xfrm>
                <a:off x="1979712" y="4243105"/>
                <a:ext cx="2520280" cy="378039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lvl="0"/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merican Typewriter" charset="0"/>
                    <a:ea typeface="American Typewriter" charset="0"/>
                    <a:cs typeface="American Typewriter" charset="0"/>
                  </a:rPr>
                  <a:t>share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j-ea"/>
                            <a:cs typeface="+mj-cs"/>
                          </a:rPr>
                        </m:ctrlPr>
                      </m:sSub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j-ea"/>
                            <a:cs typeface="+mj-cs"/>
                          </a:rPr>
                          <m:t>𝑠</m:t>
                        </m:r>
                      </m:e>
                      <m:sub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j-ea"/>
                            <a:cs typeface="+mj-cs"/>
                          </a:rPr>
                          <m:t>2</m:t>
                        </m:r>
                      </m:sub>
                    </m:sSub>
                    <m:r>
                      <a:rPr kumimoji="0" lang="en-US" sz="20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j-ea"/>
                        <a:cs typeface="+mj-cs"/>
                      </a:rPr>
                      <m:t>=</m:t>
                    </m:r>
                    <m:r>
                      <m:rPr>
                        <m:sty m:val="p"/>
                      </m:rPr>
                      <a:rPr kumimoji="0" lang="en-US" sz="20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j-ea"/>
                        <a:cs typeface="+mj-cs"/>
                      </a:rPr>
                      <m:t>b</m:t>
                    </m:r>
                  </m:oMath>
                </a14:m>
                <a:endParaRPr kumimoji="0" lang="en-US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merican Typewriter" charset="0"/>
                  <a:ea typeface="American Typewriter" charset="0"/>
                  <a:cs typeface="American Typewriter" charset="0"/>
                </a:endParaRPr>
              </a:p>
            </p:txBody>
          </p:sp>
        </mc:Choice>
        <mc:Fallback xmlns="">
          <p:sp>
            <p:nvSpPr>
              <p:cNvPr id="23" name="Rectangle 63">
                <a:extLst>
                  <a:ext uri="{FF2B5EF4-FFF2-40B4-BE49-F238E27FC236}">
                    <a16:creationId xmlns:a16="http://schemas.microsoft.com/office/drawing/2014/main" id="{AE1DE581-8087-6F4C-B958-1D8BEA3302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9712" y="4243105"/>
                <a:ext cx="2520280" cy="378039"/>
              </a:xfrm>
              <a:prstGeom prst="rect">
                <a:avLst/>
              </a:prstGeom>
              <a:blipFill>
                <a:blip r:embed="rId11"/>
                <a:stretch>
                  <a:fillRect t="-13333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63">
                <a:extLst>
                  <a:ext uri="{FF2B5EF4-FFF2-40B4-BE49-F238E27FC236}">
                    <a16:creationId xmlns:a16="http://schemas.microsoft.com/office/drawing/2014/main" id="{AC5003FE-E241-2B44-8A3E-D1C7918F4B7D}"/>
                  </a:ext>
                </a:extLst>
              </p:cNvPr>
              <p:cNvSpPr txBox="1">
                <a:spLocks noChangeArrowheads="1"/>
              </p:cNvSpPr>
              <p:nvPr/>
            </p:nvSpPr>
            <p:spPr>
              <a:xfrm>
                <a:off x="1979712" y="4742955"/>
                <a:ext cx="2520280" cy="378039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lvl="0"/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merican Typewriter" charset="0"/>
                    <a:ea typeface="American Typewriter" charset="0"/>
                    <a:cs typeface="American Typewriter" charset="0"/>
                  </a:rPr>
                  <a:t>share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j-ea"/>
                            <a:cs typeface="+mj-cs"/>
                          </a:rPr>
                        </m:ctrlPr>
                      </m:sSub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j-ea"/>
                            <a:cs typeface="+mj-cs"/>
                          </a:rPr>
                          <m:t>𝑠</m:t>
                        </m:r>
                      </m:e>
                      <m:sub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j-ea"/>
                            <a:cs typeface="+mj-cs"/>
                          </a:rPr>
                          <m:t>3</m:t>
                        </m:r>
                      </m:sub>
                    </m:sSub>
                    <m:r>
                      <a:rPr kumimoji="0" lang="en-US" sz="20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j-ea"/>
                        <a:cs typeface="+mj-cs"/>
                      </a:rPr>
                      <m:t>=</m:t>
                    </m:r>
                    <m:r>
                      <m:rPr>
                        <m:sty m:val="p"/>
                      </m:rPr>
                      <a:rPr kumimoji="0" lang="en-US" sz="20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j-ea"/>
                        <a:cs typeface="+mj-cs"/>
                      </a:rPr>
                      <m:t>b</m:t>
                    </m:r>
                  </m:oMath>
                </a14:m>
                <a:endParaRPr kumimoji="0" lang="en-US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merican Typewriter" charset="0"/>
                  <a:ea typeface="American Typewriter" charset="0"/>
                  <a:cs typeface="American Typewriter" charset="0"/>
                </a:endParaRPr>
              </a:p>
            </p:txBody>
          </p:sp>
        </mc:Choice>
        <mc:Fallback xmlns="">
          <p:sp>
            <p:nvSpPr>
              <p:cNvPr id="24" name="Rectangle 63">
                <a:extLst>
                  <a:ext uri="{FF2B5EF4-FFF2-40B4-BE49-F238E27FC236}">
                    <a16:creationId xmlns:a16="http://schemas.microsoft.com/office/drawing/2014/main" id="{AC5003FE-E241-2B44-8A3E-D1C7918F4B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9712" y="4742955"/>
                <a:ext cx="2520280" cy="378039"/>
              </a:xfrm>
              <a:prstGeom prst="rect">
                <a:avLst/>
              </a:prstGeom>
              <a:blipFill>
                <a:blip r:embed="rId12"/>
                <a:stretch>
                  <a:fillRect t="-9677" b="-290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63">
                <a:extLst>
                  <a:ext uri="{FF2B5EF4-FFF2-40B4-BE49-F238E27FC236}">
                    <a16:creationId xmlns:a16="http://schemas.microsoft.com/office/drawing/2014/main" id="{9342DFBE-33A6-F54B-BBA9-BE7192192CFC}"/>
                  </a:ext>
                </a:extLst>
              </p:cNvPr>
              <p:cNvSpPr txBox="1">
                <a:spLocks noChangeArrowheads="1"/>
              </p:cNvSpPr>
              <p:nvPr/>
            </p:nvSpPr>
            <p:spPr>
              <a:xfrm>
                <a:off x="1907704" y="5242805"/>
                <a:ext cx="2664296" cy="378039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merican Typewriter" charset="0"/>
                    <a:ea typeface="American Typewriter" charset="0"/>
                    <a:cs typeface="American Typewriter" charset="0"/>
                  </a:rPr>
                  <a:t>share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j-ea"/>
                            <a:cs typeface="+mj-cs"/>
                          </a:rPr>
                        </m:ctrlPr>
                      </m:sSub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j-ea"/>
                            <a:cs typeface="+mj-cs"/>
                          </a:rPr>
                          <m:t>𝑠</m:t>
                        </m:r>
                      </m:e>
                      <m:sub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j-ea"/>
                            <a:cs typeface="+mj-cs"/>
                          </a:rPr>
                          <m:t>4</m:t>
                        </m:r>
                      </m:sub>
                    </m:sSub>
                    <m:r>
                      <a:rPr kumimoji="0" lang="en-US" sz="20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j-ea"/>
                        <a:cs typeface="+mj-cs"/>
                      </a:rPr>
                      <m:t>=</m:t>
                    </m:r>
                    <m:r>
                      <m:rPr>
                        <m:sty m:val="p"/>
                      </m:rPr>
                      <a:rPr kumimoji="0" lang="en-US" sz="20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j-ea"/>
                        <a:cs typeface="+mj-cs"/>
                      </a:rPr>
                      <m:t>b</m:t>
                    </m:r>
                  </m:oMath>
                </a14:m>
                <a:endParaRPr kumimoji="0" lang="en-US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merican Typewriter" charset="0"/>
                  <a:ea typeface="American Typewriter" charset="0"/>
                  <a:cs typeface="American Typewriter" charset="0"/>
                </a:endParaRPr>
              </a:p>
            </p:txBody>
          </p:sp>
        </mc:Choice>
        <mc:Fallback xmlns="">
          <p:sp>
            <p:nvSpPr>
              <p:cNvPr id="25" name="Rectangle 63">
                <a:extLst>
                  <a:ext uri="{FF2B5EF4-FFF2-40B4-BE49-F238E27FC236}">
                    <a16:creationId xmlns:a16="http://schemas.microsoft.com/office/drawing/2014/main" id="{9342DFBE-33A6-F54B-BBA9-BE7192192C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7704" y="5242805"/>
                <a:ext cx="2664296" cy="378039"/>
              </a:xfrm>
              <a:prstGeom prst="rect">
                <a:avLst/>
              </a:prstGeom>
              <a:blipFill>
                <a:blip r:embed="rId13"/>
                <a:stretch>
                  <a:fillRect t="-9677" b="-322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63">
                <a:extLst>
                  <a:ext uri="{FF2B5EF4-FFF2-40B4-BE49-F238E27FC236}">
                    <a16:creationId xmlns:a16="http://schemas.microsoft.com/office/drawing/2014/main" id="{A5F2DBE1-F4B1-5748-B3C9-248780C47BC6}"/>
                  </a:ext>
                </a:extLst>
              </p:cNvPr>
              <p:cNvSpPr txBox="1">
                <a:spLocks noChangeArrowheads="1"/>
              </p:cNvSpPr>
              <p:nvPr/>
            </p:nvSpPr>
            <p:spPr>
              <a:xfrm>
                <a:off x="395536" y="6242505"/>
                <a:ext cx="5688632" cy="378039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merican Typewriter" charset="0"/>
                    <a:ea typeface="American Typewriter" charset="0"/>
                    <a:cs typeface="American Typewriter" charset="0"/>
                  </a:rPr>
                  <a:t>share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j-ea"/>
                            <a:cs typeface="+mj-cs"/>
                          </a:rPr>
                        </m:ctrlPr>
                      </m:sSub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j-ea"/>
                            <a:cs typeface="+mj-cs"/>
                          </a:rPr>
                          <m:t>𝑠</m:t>
                        </m:r>
                      </m:e>
                      <m:sub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j-ea"/>
                            <a:cs typeface="+mj-cs"/>
                          </a:rPr>
                          <m:t>𝑛</m:t>
                        </m:r>
                      </m:sub>
                    </m:sSub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j-ea"/>
                        <a:cs typeface="+mj-cs"/>
                      </a:rPr>
                      <m:t>=</m:t>
                    </m:r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j-ea"/>
                        <a:cs typeface="+mj-cs"/>
                      </a:rPr>
                      <m:t>𝑏</m:t>
                    </m:r>
                  </m:oMath>
                </a14:m>
                <a:endParaRPr kumimoji="0" lang="en-US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merican Typewriter" charset="0"/>
                  <a:ea typeface="American Typewriter" charset="0"/>
                  <a:cs typeface="American Typewriter" charset="0"/>
                </a:endParaRPr>
              </a:p>
            </p:txBody>
          </p:sp>
        </mc:Choice>
        <mc:Fallback xmlns="">
          <p:sp>
            <p:nvSpPr>
              <p:cNvPr id="26" name="Rectangle 63">
                <a:extLst>
                  <a:ext uri="{FF2B5EF4-FFF2-40B4-BE49-F238E27FC236}">
                    <a16:creationId xmlns:a16="http://schemas.microsoft.com/office/drawing/2014/main" id="{A5F2DBE1-F4B1-5748-B3C9-248780C47B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536" y="6242505"/>
                <a:ext cx="5688632" cy="378039"/>
              </a:xfrm>
              <a:prstGeom prst="rect">
                <a:avLst/>
              </a:prstGeom>
              <a:blipFill>
                <a:blip r:embed="rId14"/>
                <a:stretch>
                  <a:fillRect t="-9677" b="-290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63">
                <a:extLst>
                  <a:ext uri="{FF2B5EF4-FFF2-40B4-BE49-F238E27FC236}">
                    <a16:creationId xmlns:a16="http://schemas.microsoft.com/office/drawing/2014/main" id="{198010DE-D7EA-CA4F-A538-964D8FAECDFB}"/>
                  </a:ext>
                </a:extLst>
              </p:cNvPr>
              <p:cNvSpPr txBox="1">
                <a:spLocks noChangeArrowheads="1"/>
              </p:cNvSpPr>
              <p:nvPr/>
            </p:nvSpPr>
            <p:spPr>
              <a:xfrm>
                <a:off x="1979712" y="2573711"/>
                <a:ext cx="1656184" cy="378039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j-ea"/>
                              <a:cs typeface="+mj-cs"/>
                            </a:rPr>
                          </m:ctrlPr>
                        </m:sSub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j-ea"/>
                              <a:cs typeface="+mj-cs"/>
                            </a:rPr>
                            <m:t>𝑃</m:t>
                          </m:r>
                        </m:e>
                        <m:sub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j-ea"/>
                              <a:cs typeface="+mj-cs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kumimoji="0" lang="en-US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merican Typewriter" charset="0"/>
                  <a:ea typeface="American Typewriter" charset="0"/>
                  <a:cs typeface="American Typewriter" charset="0"/>
                </a:endParaRPr>
              </a:p>
            </p:txBody>
          </p:sp>
        </mc:Choice>
        <mc:Fallback xmlns="">
          <p:sp>
            <p:nvSpPr>
              <p:cNvPr id="27" name="Rectangle 63">
                <a:extLst>
                  <a:ext uri="{FF2B5EF4-FFF2-40B4-BE49-F238E27FC236}">
                    <a16:creationId xmlns:a16="http://schemas.microsoft.com/office/drawing/2014/main" id="{198010DE-D7EA-CA4F-A538-964D8FAECD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9712" y="2573711"/>
                <a:ext cx="1656184" cy="378039"/>
              </a:xfrm>
              <a:prstGeom prst="rect">
                <a:avLst/>
              </a:prstGeom>
              <a:blipFill>
                <a:blip r:embed="rId15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63">
                <a:extLst>
                  <a:ext uri="{FF2B5EF4-FFF2-40B4-BE49-F238E27FC236}">
                    <a16:creationId xmlns:a16="http://schemas.microsoft.com/office/drawing/2014/main" id="{51977387-48A0-B34F-ACEF-0221A34CF103}"/>
                  </a:ext>
                </a:extLst>
              </p:cNvPr>
              <p:cNvSpPr txBox="1">
                <a:spLocks noChangeArrowheads="1"/>
              </p:cNvSpPr>
              <p:nvPr/>
            </p:nvSpPr>
            <p:spPr>
              <a:xfrm>
                <a:off x="3347864" y="2569799"/>
                <a:ext cx="1656184" cy="378039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j-ea"/>
                              <a:cs typeface="+mj-cs"/>
                            </a:rPr>
                          </m:ctrlPr>
                        </m:sSub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j-ea"/>
                              <a:cs typeface="+mj-cs"/>
                            </a:rPr>
                            <m:t>𝑃</m:t>
                          </m:r>
                        </m:e>
                        <m:sub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j-ea"/>
                              <a:cs typeface="+mj-cs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kumimoji="0" lang="en-US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merican Typewriter" charset="0"/>
                  <a:ea typeface="American Typewriter" charset="0"/>
                  <a:cs typeface="American Typewriter" charset="0"/>
                </a:endParaRPr>
              </a:p>
            </p:txBody>
          </p:sp>
        </mc:Choice>
        <mc:Fallback xmlns="">
          <p:sp>
            <p:nvSpPr>
              <p:cNvPr id="28" name="Rectangle 63">
                <a:extLst>
                  <a:ext uri="{FF2B5EF4-FFF2-40B4-BE49-F238E27FC236}">
                    <a16:creationId xmlns:a16="http://schemas.microsoft.com/office/drawing/2014/main" id="{51977387-48A0-B34F-ACEF-0221A34CF1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7864" y="2569799"/>
                <a:ext cx="1656184" cy="378039"/>
              </a:xfrm>
              <a:prstGeom prst="rect">
                <a:avLst/>
              </a:prstGeom>
              <a:blipFill>
                <a:blip r:embed="rId16"/>
                <a:stretch>
                  <a:fillRect b="-32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63">
                <a:extLst>
                  <a:ext uri="{FF2B5EF4-FFF2-40B4-BE49-F238E27FC236}">
                    <a16:creationId xmlns:a16="http://schemas.microsoft.com/office/drawing/2014/main" id="{7BFB15EE-ACAC-F741-A18F-B76E2BB842F5}"/>
                  </a:ext>
                </a:extLst>
              </p:cNvPr>
              <p:cNvSpPr txBox="1">
                <a:spLocks noChangeArrowheads="1"/>
              </p:cNvSpPr>
              <p:nvPr/>
            </p:nvSpPr>
            <p:spPr>
              <a:xfrm>
                <a:off x="4788024" y="2564904"/>
                <a:ext cx="1656184" cy="378039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j-ea"/>
                              <a:cs typeface="+mj-cs"/>
                            </a:rPr>
                          </m:ctrlPr>
                        </m:sSub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j-ea"/>
                              <a:cs typeface="+mj-cs"/>
                            </a:rPr>
                            <m:t>𝑃</m:t>
                          </m:r>
                        </m:e>
                        <m:sub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j-ea"/>
                              <a:cs typeface="+mj-cs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kumimoji="0" lang="en-US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merican Typewriter" charset="0"/>
                  <a:ea typeface="American Typewriter" charset="0"/>
                  <a:cs typeface="American Typewriter" charset="0"/>
                </a:endParaRPr>
              </a:p>
            </p:txBody>
          </p:sp>
        </mc:Choice>
        <mc:Fallback xmlns="">
          <p:sp>
            <p:nvSpPr>
              <p:cNvPr id="29" name="Rectangle 63">
                <a:extLst>
                  <a:ext uri="{FF2B5EF4-FFF2-40B4-BE49-F238E27FC236}">
                    <a16:creationId xmlns:a16="http://schemas.microsoft.com/office/drawing/2014/main" id="{7BFB15EE-ACAC-F741-A18F-B76E2BB842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8024" y="2564904"/>
                <a:ext cx="1656184" cy="378039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63">
                <a:extLst>
                  <a:ext uri="{FF2B5EF4-FFF2-40B4-BE49-F238E27FC236}">
                    <a16:creationId xmlns:a16="http://schemas.microsoft.com/office/drawing/2014/main" id="{BA6568AD-B573-174E-A461-DD10029F80EB}"/>
                  </a:ext>
                </a:extLst>
              </p:cNvPr>
              <p:cNvSpPr txBox="1">
                <a:spLocks noChangeArrowheads="1"/>
              </p:cNvSpPr>
              <p:nvPr/>
            </p:nvSpPr>
            <p:spPr>
              <a:xfrm>
                <a:off x="6156176" y="2564904"/>
                <a:ext cx="1656184" cy="378039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j-ea"/>
                              <a:cs typeface="+mj-cs"/>
                            </a:rPr>
                          </m:ctrlPr>
                        </m:sSub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j-ea"/>
                              <a:cs typeface="+mj-cs"/>
                            </a:rPr>
                            <m:t>𝑃</m:t>
                          </m:r>
                        </m:e>
                        <m:sub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j-ea"/>
                              <a:cs typeface="+mj-cs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kumimoji="0" lang="en-US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merican Typewriter" charset="0"/>
                  <a:ea typeface="American Typewriter" charset="0"/>
                  <a:cs typeface="American Typewriter" charset="0"/>
                </a:endParaRPr>
              </a:p>
            </p:txBody>
          </p:sp>
        </mc:Choice>
        <mc:Fallback xmlns="">
          <p:sp>
            <p:nvSpPr>
              <p:cNvPr id="30" name="Rectangle 63">
                <a:extLst>
                  <a:ext uri="{FF2B5EF4-FFF2-40B4-BE49-F238E27FC236}">
                    <a16:creationId xmlns:a16="http://schemas.microsoft.com/office/drawing/2014/main" id="{BA6568AD-B573-174E-A461-DD10029F80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6176" y="2564904"/>
                <a:ext cx="1656184" cy="378039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63">
                <a:extLst>
                  <a:ext uri="{FF2B5EF4-FFF2-40B4-BE49-F238E27FC236}">
                    <a16:creationId xmlns:a16="http://schemas.microsoft.com/office/drawing/2014/main" id="{B4290CFE-5838-074D-A1DB-7A6E3B8BF568}"/>
                  </a:ext>
                </a:extLst>
              </p:cNvPr>
              <p:cNvSpPr txBox="1">
                <a:spLocks noChangeArrowheads="1"/>
              </p:cNvSpPr>
              <p:nvPr/>
            </p:nvSpPr>
            <p:spPr>
              <a:xfrm>
                <a:off x="7452320" y="2564904"/>
                <a:ext cx="1656184" cy="378039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j-ea"/>
                              <a:cs typeface="+mj-cs"/>
                            </a:rPr>
                          </m:ctrlPr>
                        </m:sSub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j-ea"/>
                              <a:cs typeface="+mj-cs"/>
                            </a:rPr>
                            <m:t>𝑃</m:t>
                          </m:r>
                        </m:e>
                        <m:sub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j-ea"/>
                              <a:cs typeface="+mj-cs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kumimoji="0" lang="en-US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merican Typewriter" charset="0"/>
                  <a:ea typeface="American Typewriter" charset="0"/>
                  <a:cs typeface="American Typewriter" charset="0"/>
                </a:endParaRPr>
              </a:p>
            </p:txBody>
          </p:sp>
        </mc:Choice>
        <mc:Fallback xmlns="">
          <p:sp>
            <p:nvSpPr>
              <p:cNvPr id="31" name="Rectangle 63">
                <a:extLst>
                  <a:ext uri="{FF2B5EF4-FFF2-40B4-BE49-F238E27FC236}">
                    <a16:creationId xmlns:a16="http://schemas.microsoft.com/office/drawing/2014/main" id="{B4290CFE-5838-074D-A1DB-7A6E3B8BF5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52320" y="2564904"/>
                <a:ext cx="1656184" cy="378039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Rectangle 63">
            <a:extLst>
              <a:ext uri="{FF2B5EF4-FFF2-40B4-BE49-F238E27FC236}">
                <a16:creationId xmlns:a16="http://schemas.microsoft.com/office/drawing/2014/main" id="{8BD274FE-8E65-E546-893E-9BBD78D55ADB}"/>
              </a:ext>
            </a:extLst>
          </p:cNvPr>
          <p:cNvSpPr txBox="1">
            <a:spLocks noChangeArrowheads="1"/>
          </p:cNvSpPr>
          <p:nvPr/>
        </p:nvSpPr>
        <p:spPr>
          <a:xfrm>
            <a:off x="21995" y="2723823"/>
            <a:ext cx="1656184" cy="37803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erican Typewriter" charset="0"/>
                <a:ea typeface="American Typewriter" charset="0"/>
                <a:cs typeface="American Typewriter" charset="0"/>
              </a:rPr>
              <a:t>Dealer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63">
                <a:extLst>
                  <a:ext uri="{FF2B5EF4-FFF2-40B4-BE49-F238E27FC236}">
                    <a16:creationId xmlns:a16="http://schemas.microsoft.com/office/drawing/2014/main" id="{1AC7C92A-D110-E042-9C47-14DB83FFB955}"/>
                  </a:ext>
                </a:extLst>
              </p:cNvPr>
              <p:cNvSpPr txBox="1">
                <a:spLocks noChangeArrowheads="1"/>
              </p:cNvSpPr>
              <p:nvPr/>
            </p:nvSpPr>
            <p:spPr>
              <a:xfrm>
                <a:off x="6808729" y="1988846"/>
                <a:ext cx="1656184" cy="378039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j-ea"/>
                          <a:cs typeface="+mj-cs"/>
                        </a:rPr>
                        <m:t>…</m:t>
                      </m:r>
                    </m:oMath>
                  </m:oMathPara>
                </a14:m>
                <a:endParaRPr kumimoji="0" lang="en-US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merican Typewriter" charset="0"/>
                  <a:ea typeface="American Typewriter" charset="0"/>
                  <a:cs typeface="American Typewriter" charset="0"/>
                </a:endParaRPr>
              </a:p>
            </p:txBody>
          </p:sp>
        </mc:Choice>
        <mc:Fallback xmlns="">
          <p:sp>
            <p:nvSpPr>
              <p:cNvPr id="38" name="Rectangle 63">
                <a:extLst>
                  <a:ext uri="{FF2B5EF4-FFF2-40B4-BE49-F238E27FC236}">
                    <a16:creationId xmlns:a16="http://schemas.microsoft.com/office/drawing/2014/main" id="{1AC7C92A-D110-E042-9C47-14DB83FFB9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8729" y="1988846"/>
                <a:ext cx="1656184" cy="378039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63">
                <a:extLst>
                  <a:ext uri="{FF2B5EF4-FFF2-40B4-BE49-F238E27FC236}">
                    <a16:creationId xmlns:a16="http://schemas.microsoft.com/office/drawing/2014/main" id="{380847DF-7E70-8848-A914-7E92632829ED}"/>
                  </a:ext>
                </a:extLst>
              </p:cNvPr>
              <p:cNvSpPr txBox="1">
                <a:spLocks noChangeArrowheads="1"/>
              </p:cNvSpPr>
              <p:nvPr/>
            </p:nvSpPr>
            <p:spPr>
              <a:xfrm>
                <a:off x="2375756" y="5659686"/>
                <a:ext cx="1656184" cy="378039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j-ea"/>
                          <a:cs typeface="+mj-cs"/>
                        </a:rPr>
                        <m:t>…</m:t>
                      </m:r>
                    </m:oMath>
                  </m:oMathPara>
                </a14:m>
                <a:endParaRPr kumimoji="0" lang="en-US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merican Typewriter" charset="0"/>
                  <a:ea typeface="American Typewriter" charset="0"/>
                  <a:cs typeface="American Typewriter" charset="0"/>
                </a:endParaRPr>
              </a:p>
            </p:txBody>
          </p:sp>
        </mc:Choice>
        <mc:Fallback xmlns="">
          <p:sp>
            <p:nvSpPr>
              <p:cNvPr id="36" name="Rectangle 63">
                <a:extLst>
                  <a:ext uri="{FF2B5EF4-FFF2-40B4-BE49-F238E27FC236}">
                    <a16:creationId xmlns:a16="http://schemas.microsoft.com/office/drawing/2014/main" id="{380847DF-7E70-8848-A914-7E92632829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5756" y="5659686"/>
                <a:ext cx="1656184" cy="378039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12B5FD67-1924-1D4A-AC89-40AF49CC944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6912" y="4131629"/>
            <a:ext cx="2137420" cy="1600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115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  <p:bldP spid="26" grpId="0"/>
      <p:bldP spid="3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1" name="Subtitle 1"/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251520" y="410563"/>
                <a:ext cx="8712968" cy="714181"/>
              </a:xfrm>
            </p:spPr>
            <p:txBody>
              <a:bodyPr>
                <a:normAutofit lnSpcReduction="10000"/>
              </a:bodyPr>
              <a:lstStyle/>
              <a:p>
                <a14:m>
                  <m:oMath xmlns:m="http://schemas.openxmlformats.org/officeDocument/2006/math">
                    <m:r>
                      <a:rPr lang="en-US" sz="4200" b="1" i="1" smtClean="0">
                        <a:solidFill>
                          <a:srgbClr val="891637"/>
                        </a:solidFill>
                        <a:latin typeface="Cambria Math" panose="02040503050406030204" pitchFamily="18" charset="0"/>
                        <a:ea typeface="Cambria Math" pitchFamily="18" charset="0"/>
                        <a:cs typeface="Arial Unicode MS" pitchFamily="34" charset="-128"/>
                      </a:rPr>
                      <m:t>𝟐</m:t>
                    </m:r>
                  </m:oMath>
                </a14:m>
                <a:r>
                  <a:rPr lang="en-US" sz="4200" b="1" i="1" dirty="0">
                    <a:solidFill>
                      <a:srgbClr val="891637"/>
                    </a:solidFill>
                    <a:latin typeface="Calibri" panose="020F0502020204030204" pitchFamily="34" charset="0"/>
                    <a:ea typeface="Cambria Math" pitchFamily="18" charset="0"/>
                    <a:cs typeface="Arial Unicode MS" pitchFamily="34" charset="-128"/>
                  </a:rPr>
                  <a:t>-out-of-</a:t>
                </a:r>
                <a14:m>
                  <m:oMath xmlns:m="http://schemas.openxmlformats.org/officeDocument/2006/math">
                    <m:r>
                      <a:rPr lang="en-US" sz="4200" b="1" i="1" smtClean="0">
                        <a:solidFill>
                          <a:srgbClr val="891637"/>
                        </a:solidFill>
                        <a:latin typeface="Cambria Math" panose="02040503050406030204" pitchFamily="18" charset="0"/>
                        <a:ea typeface="Cambria Math" pitchFamily="18" charset="0"/>
                        <a:cs typeface="Arial Unicode MS" pitchFamily="34" charset="-128"/>
                      </a:rPr>
                      <m:t>𝒏</m:t>
                    </m:r>
                  </m:oMath>
                </a14:m>
                <a:r>
                  <a:rPr lang="en-US" sz="4200" b="1" i="1" dirty="0">
                    <a:solidFill>
                      <a:srgbClr val="891637"/>
                    </a:solidFill>
                    <a:latin typeface="Calibri" panose="020F0502020204030204" pitchFamily="34" charset="0"/>
                    <a:ea typeface="Cambria Math" pitchFamily="18" charset="0"/>
                    <a:cs typeface="Arial Unicode MS" pitchFamily="34" charset="-128"/>
                  </a:rPr>
                  <a:t> Secret Sharing?</a:t>
                </a:r>
              </a:p>
            </p:txBody>
          </p:sp>
        </mc:Choice>
        <mc:Fallback xmlns="">
          <p:sp>
            <p:nvSpPr>
              <p:cNvPr id="81" name="Sub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251520" y="410563"/>
                <a:ext cx="8712968" cy="714181"/>
              </a:xfrm>
              <a:blipFill>
                <a:blip r:embed="rId3"/>
                <a:stretch>
                  <a:fillRect t="-24561" b="-315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0D930326-C078-F94C-9003-A82ED594B52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614" b="59366"/>
          <a:stretch/>
        </p:blipFill>
        <p:spPr>
          <a:xfrm>
            <a:off x="3851920" y="1822225"/>
            <a:ext cx="648072" cy="6706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8F6AB7A-B131-5245-8677-BEF044C79FD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55" t="-2132" r="10483" b="58956"/>
          <a:stretch/>
        </p:blipFill>
        <p:spPr>
          <a:xfrm>
            <a:off x="2339752" y="1785908"/>
            <a:ext cx="864096" cy="7069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C41B638-54D1-AD44-84DA-6302BD0E59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074" y="1852459"/>
            <a:ext cx="492637" cy="6417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3411E7D-733E-504E-A82C-F4EEFB7801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83" y="708769"/>
            <a:ext cx="1447800" cy="18923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AC98029-B331-194F-940A-E10DB37DF63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7581" y="1824486"/>
            <a:ext cx="524859" cy="6684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A25E930-38B7-2348-96F2-F56A0D45228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862" y="1833051"/>
            <a:ext cx="499816" cy="65984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63">
                <a:extLst>
                  <a:ext uri="{FF2B5EF4-FFF2-40B4-BE49-F238E27FC236}">
                    <a16:creationId xmlns:a16="http://schemas.microsoft.com/office/drawing/2014/main" id="{E0653F61-8695-624D-8566-29164579B6D0}"/>
                  </a:ext>
                </a:extLst>
              </p:cNvPr>
              <p:cNvSpPr txBox="1">
                <a:spLocks noChangeArrowheads="1"/>
              </p:cNvSpPr>
              <p:nvPr/>
            </p:nvSpPr>
            <p:spPr>
              <a:xfrm>
                <a:off x="-36512" y="211409"/>
                <a:ext cx="1921713" cy="337271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merican Typewriter" charset="0"/>
                    <a:ea typeface="American Typewriter" charset="0"/>
                    <a:cs typeface="American Typewriter" charset="0"/>
                  </a:rPr>
                  <a:t>secret b</a:t>
                </a:r>
                <a14:m>
                  <m:oMath xmlns:m="http://schemas.openxmlformats.org/officeDocument/2006/math">
                    <m:r>
                      <a:rPr kumimoji="0" lang="en-US" sz="20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merican Typewriter" charset="0"/>
                      </a:rPr>
                      <m:t> </m:t>
                    </m:r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merican Typewriter" charset="0"/>
                      </a:rPr>
                      <m:t>∈</m:t>
                    </m:r>
                    <m:sSub>
                      <m:sSub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endParaRPr kumimoji="0" lang="en-US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merican Typewriter" charset="0"/>
                  <a:ea typeface="American Typewriter" charset="0"/>
                  <a:cs typeface="American Typewriter" charset="0"/>
                </a:endParaRPr>
              </a:p>
            </p:txBody>
          </p:sp>
        </mc:Choice>
        <mc:Fallback xmlns="">
          <p:sp>
            <p:nvSpPr>
              <p:cNvPr id="21" name="Rectangle 63">
                <a:extLst>
                  <a:ext uri="{FF2B5EF4-FFF2-40B4-BE49-F238E27FC236}">
                    <a16:creationId xmlns:a16="http://schemas.microsoft.com/office/drawing/2014/main" id="{E0653F61-8695-624D-8566-29164579B6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6512" y="211409"/>
                <a:ext cx="1921713" cy="337271"/>
              </a:xfrm>
              <a:prstGeom prst="rect">
                <a:avLst/>
              </a:prstGeom>
              <a:blipFill>
                <a:blip r:embed="rId9"/>
                <a:stretch>
                  <a:fillRect t="-21429" b="-35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ectangle 63">
            <a:extLst>
              <a:ext uri="{FF2B5EF4-FFF2-40B4-BE49-F238E27FC236}">
                <a16:creationId xmlns:a16="http://schemas.microsoft.com/office/drawing/2014/main" id="{0BC54A4E-FCBC-7946-BC47-E4206099EE17}"/>
              </a:ext>
            </a:extLst>
          </p:cNvPr>
          <p:cNvSpPr txBox="1">
            <a:spLocks noChangeArrowheads="1"/>
          </p:cNvSpPr>
          <p:nvPr/>
        </p:nvSpPr>
        <p:spPr>
          <a:xfrm>
            <a:off x="575555" y="3284984"/>
            <a:ext cx="2808313" cy="37803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erican Typewriter" charset="0"/>
                <a:ea typeface="American Typewriter" charset="0"/>
                <a:cs typeface="American Typewriter" charset="0"/>
              </a:rPr>
              <a:t>Here is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erican Typewriter" charset="0"/>
                <a:ea typeface="American Typewriter" charset="0"/>
                <a:cs typeface="American Typewriter" charset="0"/>
              </a:rPr>
              <a:t> a solution.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erican Typewriter" charset="0"/>
              <a:ea typeface="American Typewriter" charset="0"/>
              <a:cs typeface="American Typewriter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63">
                <a:extLst>
                  <a:ext uri="{FF2B5EF4-FFF2-40B4-BE49-F238E27FC236}">
                    <a16:creationId xmlns:a16="http://schemas.microsoft.com/office/drawing/2014/main" id="{AE1DE581-8087-6F4C-B958-1D8BEA330218}"/>
                  </a:ext>
                </a:extLst>
              </p:cNvPr>
              <p:cNvSpPr txBox="1">
                <a:spLocks noChangeArrowheads="1"/>
              </p:cNvSpPr>
              <p:nvPr/>
            </p:nvSpPr>
            <p:spPr>
              <a:xfrm>
                <a:off x="575554" y="3896761"/>
                <a:ext cx="7740861" cy="1509031"/>
              </a:xfrm>
              <a:prstGeom prst="rect">
                <a:avLst/>
              </a:prstGeom>
              <a:noFill/>
              <a:ln w="25400">
                <a:solidFill>
                  <a:srgbClr val="7D7773"/>
                </a:solidFill>
              </a:ln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lvl="0" algn="l"/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merican Typewriter" charset="0"/>
                    <a:ea typeface="American Typewriter" charset="0"/>
                    <a:cs typeface="American Typewriter" charset="0"/>
                  </a:rPr>
                  <a:t>Repeat </a:t>
                </a:r>
                <a:r>
                  <a:rPr lang="en-US" sz="2400" dirty="0">
                    <a:solidFill>
                      <a:prstClr val="black"/>
                    </a:solidFill>
                    <a:latin typeface="American Typewriter" charset="0"/>
                    <a:ea typeface="American Typewriter" charset="0"/>
                    <a:cs typeface="American Typewriter" charset="0"/>
                  </a:rPr>
                  <a:t>f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merican Typewriter" charset="0"/>
                    <a:ea typeface="American Typewriter" charset="0"/>
                    <a:cs typeface="American Typewriter" charset="0"/>
                  </a:rPr>
                  <a:t>or every two-person subset {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}: </m:t>
                    </m:r>
                  </m:oMath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merican Typewriter" charset="0"/>
                  <a:ea typeface="American Typewriter" charset="0"/>
                  <a:cs typeface="American Typewriter" charset="0"/>
                </a:endParaRPr>
              </a:p>
              <a:p>
                <a:pPr marL="342900" lvl="0" indent="-342900" algn="l"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prstClr val="black"/>
                    </a:solidFill>
                    <a:latin typeface="American Typewriter" charset="0"/>
                    <a:ea typeface="American Typewriter" charset="0"/>
                    <a:cs typeface="American Typewriter" charset="0"/>
                  </a:rPr>
                  <a:t>G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merican Typewriter" charset="0"/>
                    <a:ea typeface="American Typewriter" charset="0"/>
                    <a:cs typeface="American Typewriter" charset="0"/>
                  </a:rPr>
                  <a:t>enerate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merican Typewriter" charset="0"/>
                    <a:ea typeface="American Typewriter" charset="0"/>
                    <a:cs typeface="American Typewriter" charset="0"/>
                  </a:rPr>
                  <a:t> a 2-out-of-2 secret sharing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merican Typewriter" charset="0"/>
                        <a:cs typeface="American Typewriter" charset="0"/>
                      </a:rPr>
                      <m:t>(</m:t>
                    </m:r>
                    <m:sSub>
                      <m:sSub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merican Typewriter" charset="0"/>
                        <a:cs typeface="American Typewriter" charset="0"/>
                      </a:rPr>
                      <m:t>)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merican Typewriter" charset="0"/>
                    <a:ea typeface="American Typewriter" charset="0"/>
                    <a:cs typeface="American Typewriter" charset="0"/>
                  </a:rPr>
                  <a:t> of b.</a:t>
                </a:r>
                <a:r>
                  <a:rPr kumimoji="0" lang="en-US" sz="24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merican Typewriter" charset="0"/>
                    <a:ea typeface="American Typewriter" charset="0"/>
                    <a:cs typeface="American Typewriter" charset="0"/>
                  </a:rPr>
                  <a:t> </a:t>
                </a:r>
              </a:p>
              <a:p>
                <a:pPr marL="342900" lvl="0" indent="-342900" algn="l">
                  <a:buFont typeface="Arial" panose="020B0604020202020204" pitchFamily="34" charset="0"/>
                  <a:buChar char="•"/>
                </a:pPr>
                <a:r>
                  <a:rPr kumimoji="0" lang="en-US" sz="24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merican Typewriter" charset="0"/>
                    <a:ea typeface="American Typewriter" charset="0"/>
                    <a:cs typeface="American Typewriter" charset="0"/>
                  </a:rPr>
                  <a:t>Give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4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kumimoji="0" lang="en-US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merican Typewriter" charset="0"/>
                    <a:ea typeface="American Typewriter" charset="0"/>
                    <a:cs typeface="American Typewriter" charset="0"/>
                  </a:rPr>
                  <a:t>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alt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0" lang="en-US" alt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kumimoji="0" lang="en-US" alt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kumimoji="0" lang="en-US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merican Typewriter" charset="0"/>
                    <a:ea typeface="American Typewriter" charset="0"/>
                    <a:cs typeface="American Typewriter" charset="0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altLang="en-US" sz="2400" dirty="0">
                    <a:solidFill>
                      <a:prstClr val="black"/>
                    </a:solidFill>
                    <a:latin typeface="American Typewriter" charset="0"/>
                    <a:ea typeface="American Typewriter" charset="0"/>
                    <a:cs typeface="American Typewriter" charset="0"/>
                  </a:rPr>
                  <a:t>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altLang="en-US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endPara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merican Typewriter" charset="0"/>
                  <a:ea typeface="American Typewriter" charset="0"/>
                  <a:cs typeface="American Typewriter" charset="0"/>
                </a:endParaRPr>
              </a:p>
            </p:txBody>
          </p:sp>
        </mc:Choice>
        <mc:Fallback xmlns="">
          <p:sp>
            <p:nvSpPr>
              <p:cNvPr id="23" name="Rectangle 63">
                <a:extLst>
                  <a:ext uri="{FF2B5EF4-FFF2-40B4-BE49-F238E27FC236}">
                    <a16:creationId xmlns:a16="http://schemas.microsoft.com/office/drawing/2014/main" id="{AE1DE581-8087-6F4C-B958-1D8BEA3302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5554" y="3896761"/>
                <a:ext cx="7740861" cy="1509031"/>
              </a:xfrm>
              <a:prstGeom prst="rect">
                <a:avLst/>
              </a:prstGeom>
              <a:blipFill>
                <a:blip r:embed="rId10"/>
                <a:stretch>
                  <a:fillRect l="-1144"/>
                </a:stretch>
              </a:blipFill>
              <a:ln w="25400">
                <a:solidFill>
                  <a:srgbClr val="7D7773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63">
                <a:extLst>
                  <a:ext uri="{FF2B5EF4-FFF2-40B4-BE49-F238E27FC236}">
                    <a16:creationId xmlns:a16="http://schemas.microsoft.com/office/drawing/2014/main" id="{198010DE-D7EA-CA4F-A538-964D8FAECDFB}"/>
                  </a:ext>
                </a:extLst>
              </p:cNvPr>
              <p:cNvSpPr txBox="1">
                <a:spLocks noChangeArrowheads="1"/>
              </p:cNvSpPr>
              <p:nvPr/>
            </p:nvSpPr>
            <p:spPr>
              <a:xfrm>
                <a:off x="1979712" y="2573711"/>
                <a:ext cx="1656184" cy="378039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j-ea"/>
                              <a:cs typeface="+mj-cs"/>
                            </a:rPr>
                          </m:ctrlPr>
                        </m:sSub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j-ea"/>
                              <a:cs typeface="+mj-cs"/>
                            </a:rPr>
                            <m:t>𝑃</m:t>
                          </m:r>
                        </m:e>
                        <m:sub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j-ea"/>
                              <a:cs typeface="+mj-cs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kumimoji="0" lang="en-US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merican Typewriter" charset="0"/>
                  <a:ea typeface="American Typewriter" charset="0"/>
                  <a:cs typeface="American Typewriter" charset="0"/>
                </a:endParaRPr>
              </a:p>
            </p:txBody>
          </p:sp>
        </mc:Choice>
        <mc:Fallback xmlns="">
          <p:sp>
            <p:nvSpPr>
              <p:cNvPr id="27" name="Rectangle 63">
                <a:extLst>
                  <a:ext uri="{FF2B5EF4-FFF2-40B4-BE49-F238E27FC236}">
                    <a16:creationId xmlns:a16="http://schemas.microsoft.com/office/drawing/2014/main" id="{198010DE-D7EA-CA4F-A538-964D8FAECD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9712" y="2573711"/>
                <a:ext cx="1656184" cy="378039"/>
              </a:xfrm>
              <a:prstGeom prst="rect">
                <a:avLst/>
              </a:prstGeom>
              <a:blipFill>
                <a:blip r:embed="rId13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63">
                <a:extLst>
                  <a:ext uri="{FF2B5EF4-FFF2-40B4-BE49-F238E27FC236}">
                    <a16:creationId xmlns:a16="http://schemas.microsoft.com/office/drawing/2014/main" id="{51977387-48A0-B34F-ACEF-0221A34CF103}"/>
                  </a:ext>
                </a:extLst>
              </p:cNvPr>
              <p:cNvSpPr txBox="1">
                <a:spLocks noChangeArrowheads="1"/>
              </p:cNvSpPr>
              <p:nvPr/>
            </p:nvSpPr>
            <p:spPr>
              <a:xfrm>
                <a:off x="3347864" y="2569799"/>
                <a:ext cx="1656184" cy="378039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j-ea"/>
                              <a:cs typeface="+mj-cs"/>
                            </a:rPr>
                          </m:ctrlPr>
                        </m:sSub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j-ea"/>
                              <a:cs typeface="+mj-cs"/>
                            </a:rPr>
                            <m:t>𝑃</m:t>
                          </m:r>
                        </m:e>
                        <m:sub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j-ea"/>
                              <a:cs typeface="+mj-cs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kumimoji="0" lang="en-US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merican Typewriter" charset="0"/>
                  <a:ea typeface="American Typewriter" charset="0"/>
                  <a:cs typeface="American Typewriter" charset="0"/>
                </a:endParaRPr>
              </a:p>
            </p:txBody>
          </p:sp>
        </mc:Choice>
        <mc:Fallback xmlns="">
          <p:sp>
            <p:nvSpPr>
              <p:cNvPr id="28" name="Rectangle 63">
                <a:extLst>
                  <a:ext uri="{FF2B5EF4-FFF2-40B4-BE49-F238E27FC236}">
                    <a16:creationId xmlns:a16="http://schemas.microsoft.com/office/drawing/2014/main" id="{51977387-48A0-B34F-ACEF-0221A34CF1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7864" y="2569799"/>
                <a:ext cx="1656184" cy="378039"/>
              </a:xfrm>
              <a:prstGeom prst="rect">
                <a:avLst/>
              </a:prstGeom>
              <a:blipFill>
                <a:blip r:embed="rId14"/>
                <a:stretch>
                  <a:fillRect b="-32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63">
                <a:extLst>
                  <a:ext uri="{FF2B5EF4-FFF2-40B4-BE49-F238E27FC236}">
                    <a16:creationId xmlns:a16="http://schemas.microsoft.com/office/drawing/2014/main" id="{7BFB15EE-ACAC-F741-A18F-B76E2BB842F5}"/>
                  </a:ext>
                </a:extLst>
              </p:cNvPr>
              <p:cNvSpPr txBox="1">
                <a:spLocks noChangeArrowheads="1"/>
              </p:cNvSpPr>
              <p:nvPr/>
            </p:nvSpPr>
            <p:spPr>
              <a:xfrm>
                <a:off x="4788024" y="2564904"/>
                <a:ext cx="1656184" cy="378039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j-ea"/>
                              <a:cs typeface="+mj-cs"/>
                            </a:rPr>
                          </m:ctrlPr>
                        </m:sSub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j-ea"/>
                              <a:cs typeface="+mj-cs"/>
                            </a:rPr>
                            <m:t>𝑃</m:t>
                          </m:r>
                        </m:e>
                        <m:sub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j-ea"/>
                              <a:cs typeface="+mj-cs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kumimoji="0" lang="en-US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merican Typewriter" charset="0"/>
                  <a:ea typeface="American Typewriter" charset="0"/>
                  <a:cs typeface="American Typewriter" charset="0"/>
                </a:endParaRPr>
              </a:p>
            </p:txBody>
          </p:sp>
        </mc:Choice>
        <mc:Fallback xmlns="">
          <p:sp>
            <p:nvSpPr>
              <p:cNvPr id="29" name="Rectangle 63">
                <a:extLst>
                  <a:ext uri="{FF2B5EF4-FFF2-40B4-BE49-F238E27FC236}">
                    <a16:creationId xmlns:a16="http://schemas.microsoft.com/office/drawing/2014/main" id="{7BFB15EE-ACAC-F741-A18F-B76E2BB842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8024" y="2564904"/>
                <a:ext cx="1656184" cy="378039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63">
                <a:extLst>
                  <a:ext uri="{FF2B5EF4-FFF2-40B4-BE49-F238E27FC236}">
                    <a16:creationId xmlns:a16="http://schemas.microsoft.com/office/drawing/2014/main" id="{BA6568AD-B573-174E-A461-DD10029F80EB}"/>
                  </a:ext>
                </a:extLst>
              </p:cNvPr>
              <p:cNvSpPr txBox="1">
                <a:spLocks noChangeArrowheads="1"/>
              </p:cNvSpPr>
              <p:nvPr/>
            </p:nvSpPr>
            <p:spPr>
              <a:xfrm>
                <a:off x="6156176" y="2564904"/>
                <a:ext cx="1656184" cy="378039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j-ea"/>
                              <a:cs typeface="+mj-cs"/>
                            </a:rPr>
                          </m:ctrlPr>
                        </m:sSub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j-ea"/>
                              <a:cs typeface="+mj-cs"/>
                            </a:rPr>
                            <m:t>𝑃</m:t>
                          </m:r>
                        </m:e>
                        <m:sub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j-ea"/>
                              <a:cs typeface="+mj-cs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kumimoji="0" lang="en-US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merican Typewriter" charset="0"/>
                  <a:ea typeface="American Typewriter" charset="0"/>
                  <a:cs typeface="American Typewriter" charset="0"/>
                </a:endParaRPr>
              </a:p>
            </p:txBody>
          </p:sp>
        </mc:Choice>
        <mc:Fallback xmlns="">
          <p:sp>
            <p:nvSpPr>
              <p:cNvPr id="30" name="Rectangle 63">
                <a:extLst>
                  <a:ext uri="{FF2B5EF4-FFF2-40B4-BE49-F238E27FC236}">
                    <a16:creationId xmlns:a16="http://schemas.microsoft.com/office/drawing/2014/main" id="{BA6568AD-B573-174E-A461-DD10029F80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6176" y="2564904"/>
                <a:ext cx="1656184" cy="378039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63">
                <a:extLst>
                  <a:ext uri="{FF2B5EF4-FFF2-40B4-BE49-F238E27FC236}">
                    <a16:creationId xmlns:a16="http://schemas.microsoft.com/office/drawing/2014/main" id="{B4290CFE-5838-074D-A1DB-7A6E3B8BF568}"/>
                  </a:ext>
                </a:extLst>
              </p:cNvPr>
              <p:cNvSpPr txBox="1">
                <a:spLocks noChangeArrowheads="1"/>
              </p:cNvSpPr>
              <p:nvPr/>
            </p:nvSpPr>
            <p:spPr>
              <a:xfrm>
                <a:off x="7452320" y="2564904"/>
                <a:ext cx="1656184" cy="378039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j-ea"/>
                              <a:cs typeface="+mj-cs"/>
                            </a:rPr>
                          </m:ctrlPr>
                        </m:sSub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j-ea"/>
                              <a:cs typeface="+mj-cs"/>
                            </a:rPr>
                            <m:t>𝑃</m:t>
                          </m:r>
                        </m:e>
                        <m:sub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j-ea"/>
                              <a:cs typeface="+mj-cs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kumimoji="0" lang="en-US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merican Typewriter" charset="0"/>
                  <a:ea typeface="American Typewriter" charset="0"/>
                  <a:cs typeface="American Typewriter" charset="0"/>
                </a:endParaRPr>
              </a:p>
            </p:txBody>
          </p:sp>
        </mc:Choice>
        <mc:Fallback xmlns="">
          <p:sp>
            <p:nvSpPr>
              <p:cNvPr id="31" name="Rectangle 63">
                <a:extLst>
                  <a:ext uri="{FF2B5EF4-FFF2-40B4-BE49-F238E27FC236}">
                    <a16:creationId xmlns:a16="http://schemas.microsoft.com/office/drawing/2014/main" id="{B4290CFE-5838-074D-A1DB-7A6E3B8BF5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52320" y="2564904"/>
                <a:ext cx="1656184" cy="378039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Rectangle 63">
            <a:extLst>
              <a:ext uri="{FF2B5EF4-FFF2-40B4-BE49-F238E27FC236}">
                <a16:creationId xmlns:a16="http://schemas.microsoft.com/office/drawing/2014/main" id="{8BD274FE-8E65-E546-893E-9BBD78D55ADB}"/>
              </a:ext>
            </a:extLst>
          </p:cNvPr>
          <p:cNvSpPr txBox="1">
            <a:spLocks noChangeArrowheads="1"/>
          </p:cNvSpPr>
          <p:nvPr/>
        </p:nvSpPr>
        <p:spPr>
          <a:xfrm>
            <a:off x="21995" y="2723823"/>
            <a:ext cx="1656184" cy="37803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erican Typewriter" charset="0"/>
                <a:ea typeface="American Typewriter" charset="0"/>
                <a:cs typeface="American Typewriter" charset="0"/>
              </a:rPr>
              <a:t>Dealer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63">
                <a:extLst>
                  <a:ext uri="{FF2B5EF4-FFF2-40B4-BE49-F238E27FC236}">
                    <a16:creationId xmlns:a16="http://schemas.microsoft.com/office/drawing/2014/main" id="{1AC7C92A-D110-E042-9C47-14DB83FFB955}"/>
                  </a:ext>
                </a:extLst>
              </p:cNvPr>
              <p:cNvSpPr txBox="1">
                <a:spLocks noChangeArrowheads="1"/>
              </p:cNvSpPr>
              <p:nvPr/>
            </p:nvSpPr>
            <p:spPr>
              <a:xfrm>
                <a:off x="6808729" y="1988846"/>
                <a:ext cx="1656184" cy="378039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j-ea"/>
                          <a:cs typeface="+mj-cs"/>
                        </a:rPr>
                        <m:t>…</m:t>
                      </m:r>
                    </m:oMath>
                  </m:oMathPara>
                </a14:m>
                <a:endParaRPr kumimoji="0" lang="en-US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merican Typewriter" charset="0"/>
                  <a:ea typeface="American Typewriter" charset="0"/>
                  <a:cs typeface="American Typewriter" charset="0"/>
                </a:endParaRPr>
              </a:p>
            </p:txBody>
          </p:sp>
        </mc:Choice>
        <mc:Fallback xmlns="">
          <p:sp>
            <p:nvSpPr>
              <p:cNvPr id="38" name="Rectangle 63">
                <a:extLst>
                  <a:ext uri="{FF2B5EF4-FFF2-40B4-BE49-F238E27FC236}">
                    <a16:creationId xmlns:a16="http://schemas.microsoft.com/office/drawing/2014/main" id="{1AC7C92A-D110-E042-9C47-14DB83FFB9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8729" y="1988846"/>
                <a:ext cx="1656184" cy="378039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Rectangle 63">
            <a:extLst>
              <a:ext uri="{FF2B5EF4-FFF2-40B4-BE49-F238E27FC236}">
                <a16:creationId xmlns:a16="http://schemas.microsoft.com/office/drawing/2014/main" id="{0859813C-2A7C-7143-B5BA-895ECE6BE785}"/>
              </a:ext>
            </a:extLst>
          </p:cNvPr>
          <p:cNvSpPr txBox="1">
            <a:spLocks noChangeArrowheads="1"/>
          </p:cNvSpPr>
          <p:nvPr/>
        </p:nvSpPr>
        <p:spPr>
          <a:xfrm>
            <a:off x="539551" y="5597238"/>
            <a:ext cx="6480721" cy="37803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merican Typewriter" charset="0"/>
                <a:ea typeface="American Typewriter" charset="0"/>
                <a:cs typeface="American Typewriter" charset="0"/>
              </a:rPr>
              <a:t>What</a:t>
            </a:r>
            <a:r>
              <a:rPr kumimoji="0" lang="en-US" altLang="en-US" sz="2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merican Typewriter" charset="0"/>
                <a:ea typeface="American Typewriter" charset="0"/>
                <a:cs typeface="American Typewriter" charset="0"/>
              </a:rPr>
              <a:t> is the size of shares each party gets?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merican Typewriter" charset="0"/>
              <a:ea typeface="American Typewriter" charset="0"/>
              <a:cs typeface="American Typewriter" charset="0"/>
            </a:endParaRPr>
          </a:p>
        </p:txBody>
      </p:sp>
      <p:sp>
        <p:nvSpPr>
          <p:cNvPr id="34" name="Rectangle 63">
            <a:extLst>
              <a:ext uri="{FF2B5EF4-FFF2-40B4-BE49-F238E27FC236}">
                <a16:creationId xmlns:a16="http://schemas.microsoft.com/office/drawing/2014/main" id="{65A42E1C-A38E-704E-8795-C6EDD955BE04}"/>
              </a:ext>
            </a:extLst>
          </p:cNvPr>
          <p:cNvSpPr txBox="1">
            <a:spLocks noChangeArrowheads="1"/>
          </p:cNvSpPr>
          <p:nvPr/>
        </p:nvSpPr>
        <p:spPr>
          <a:xfrm>
            <a:off x="539552" y="6165304"/>
            <a:ext cx="6480721" cy="37803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merican Typewriter" charset="0"/>
                <a:ea typeface="American Typewriter" charset="0"/>
                <a:cs typeface="American Typewriter" charset="0"/>
              </a:rPr>
              <a:t>How does this scale to t-out-of-n?</a:t>
            </a:r>
          </a:p>
        </p:txBody>
      </p:sp>
    </p:spTree>
    <p:extLst>
      <p:ext uri="{BB962C8B-B14F-4D97-AF65-F5344CB8AC3E}">
        <p14:creationId xmlns:p14="http://schemas.microsoft.com/office/powerpoint/2010/main" val="1657030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 animBg="1"/>
      <p:bldP spid="32" grpId="0"/>
      <p:bldP spid="3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Rectangle 63"/>
          <p:cNvSpPr>
            <a:spLocks noGrp="1" noChangeArrowheads="1"/>
          </p:cNvSpPr>
          <p:nvPr>
            <p:ph type="title"/>
          </p:nvPr>
        </p:nvSpPr>
        <p:spPr>
          <a:xfrm>
            <a:off x="-828600" y="116632"/>
            <a:ext cx="10945216" cy="685800"/>
          </a:xfrm>
          <a:noFill/>
        </p:spPr>
        <p:txBody>
          <a:bodyPr/>
          <a:lstStyle/>
          <a:p>
            <a:pPr eaLnBrk="1" hangingPunct="1"/>
            <a:r>
              <a:rPr lang="en-US" b="1" dirty="0">
                <a:solidFill>
                  <a:srgbClr val="1A17A5"/>
                </a:solidFill>
                <a:latin typeface="Calibri" pitchFamily="34" charset="0"/>
              </a:rPr>
              <a:t>Shamir’s t-out-of-n Secret Sharing</a:t>
            </a:r>
          </a:p>
        </p:txBody>
      </p:sp>
      <p:sp>
        <p:nvSpPr>
          <p:cNvPr id="34" name="Rectangle 63">
            <a:extLst>
              <a:ext uri="{FF2B5EF4-FFF2-40B4-BE49-F238E27FC236}">
                <a16:creationId xmlns:a16="http://schemas.microsoft.com/office/drawing/2014/main" id="{E0257FBE-50E8-444D-9DB5-C76CA0A3B0D6}"/>
              </a:ext>
            </a:extLst>
          </p:cNvPr>
          <p:cNvSpPr txBox="1">
            <a:spLocks noChangeArrowheads="1"/>
          </p:cNvSpPr>
          <p:nvPr/>
        </p:nvSpPr>
        <p:spPr>
          <a:xfrm>
            <a:off x="1691680" y="780276"/>
            <a:ext cx="6480721" cy="37803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merican Typewriter" charset="0"/>
                <a:ea typeface="American Typewriter" charset="0"/>
                <a:cs typeface="American Typewriter" charset="0"/>
              </a:rPr>
              <a:t>Key Idea: Polynomials are Amazing!</a:t>
            </a:r>
          </a:p>
        </p:txBody>
      </p:sp>
    </p:spTree>
    <p:extLst>
      <p:ext uri="{BB962C8B-B14F-4D97-AF65-F5344CB8AC3E}">
        <p14:creationId xmlns:p14="http://schemas.microsoft.com/office/powerpoint/2010/main" val="1447091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-457201" y="4653136"/>
            <a:ext cx="4525145" cy="241095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57" name="Rectangle 63"/>
          <p:cNvSpPr>
            <a:spLocks noGrp="1" noChangeArrowheads="1"/>
          </p:cNvSpPr>
          <p:nvPr>
            <p:ph type="title"/>
          </p:nvPr>
        </p:nvSpPr>
        <p:spPr>
          <a:xfrm>
            <a:off x="-828600" y="116632"/>
            <a:ext cx="10945216" cy="685800"/>
          </a:xfrm>
          <a:noFill/>
        </p:spPr>
        <p:txBody>
          <a:bodyPr/>
          <a:lstStyle/>
          <a:p>
            <a:pPr eaLnBrk="1" hangingPunct="1"/>
            <a:r>
              <a:rPr lang="en-US" b="1" dirty="0">
                <a:solidFill>
                  <a:srgbClr val="1A17A5"/>
                </a:solidFill>
                <a:latin typeface="Calibri" pitchFamily="34" charset="0"/>
              </a:rPr>
              <a:t>Shamir’s 2-out-of-n Secret Sharing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614" b="59366"/>
          <a:stretch/>
        </p:blipFill>
        <p:spPr>
          <a:xfrm>
            <a:off x="927252" y="1761668"/>
            <a:ext cx="908444" cy="94012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55" t="-2132" r="10483" b="58956"/>
          <a:stretch/>
        </p:blipFill>
        <p:spPr>
          <a:xfrm>
            <a:off x="2411760" y="1700808"/>
            <a:ext cx="1232138" cy="1008112"/>
          </a:xfrm>
          <a:prstGeom prst="rect">
            <a:avLst/>
          </a:prstGeom>
        </p:spPr>
      </p:pic>
      <p:cxnSp>
        <p:nvCxnSpPr>
          <p:cNvPr id="28" name="Straight Arrow Connector 27"/>
          <p:cNvCxnSpPr/>
          <p:nvPr/>
        </p:nvCxnSpPr>
        <p:spPr>
          <a:xfrm>
            <a:off x="1852774" y="2276872"/>
            <a:ext cx="722376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774" y="3160844"/>
            <a:ext cx="782216" cy="1102636"/>
          </a:xfrm>
          <a:prstGeom prst="rect">
            <a:avLst/>
          </a:prstGeom>
        </p:spPr>
      </p:pic>
      <p:cxnSp>
        <p:nvCxnSpPr>
          <p:cNvPr id="32" name="Straight Arrow Connector 31"/>
          <p:cNvCxnSpPr/>
          <p:nvPr/>
        </p:nvCxnSpPr>
        <p:spPr>
          <a:xfrm>
            <a:off x="1475656" y="2874131"/>
            <a:ext cx="451562" cy="429322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>
            <a:off x="2634990" y="2874131"/>
            <a:ext cx="377118" cy="429322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/>
          <p:cNvGrpSpPr/>
          <p:nvPr/>
        </p:nvGrpSpPr>
        <p:grpSpPr>
          <a:xfrm>
            <a:off x="767884" y="2656441"/>
            <a:ext cx="2961326" cy="1579567"/>
            <a:chOff x="767884" y="2656441"/>
            <a:chExt cx="2961326" cy="157956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/>
                <p:cNvSpPr txBox="1"/>
                <p:nvPr/>
              </p:nvSpPr>
              <p:spPr>
                <a:xfrm>
                  <a:off x="767884" y="2656441"/>
                  <a:ext cx="648072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342900" marR="0" lvl="0" indent="-34290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B05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bPr>
                          <m:e>
                            <m: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B05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</a:rPr>
                              <m:t>𝒔</m:t>
                            </m:r>
                          </m:e>
                          <m:sub>
                            <m: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B05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</a:rPr>
                              <m:t>𝟏</m:t>
                            </m:r>
                          </m:sub>
                        </m:sSub>
                      </m:oMath>
                    </m:oMathPara>
                  </a14:m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endParaRPr>
                </a:p>
              </p:txBody>
            </p:sp>
          </mc:Choice>
          <mc:Fallback xmlns="">
            <p:sp>
              <p:nvSpPr>
                <p:cNvPr id="13" name="TextBox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7884" y="2656441"/>
                  <a:ext cx="648072" cy="461665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b="-394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/>
                <p:cNvSpPr txBox="1"/>
                <p:nvPr/>
              </p:nvSpPr>
              <p:spPr>
                <a:xfrm>
                  <a:off x="3081138" y="2672612"/>
                  <a:ext cx="648072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342900" marR="0" lvl="0" indent="-34290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C0099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bPr>
                          <m:e>
                            <m: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C0099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</a:rPr>
                              <m:t>𝒔</m:t>
                            </m:r>
                          </m:e>
                          <m:sub>
                            <m: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C0099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</a:rPr>
                              <m:t>𝟐</m:t>
                            </m:r>
                          </m:sub>
                        </m:sSub>
                      </m:oMath>
                    </m:oMathPara>
                  </a14:m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C0099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endParaRPr>
                </a:p>
              </p:txBody>
            </p:sp>
          </mc:Choice>
          <mc:Fallback xmlns="">
            <p:sp>
              <p:nvSpPr>
                <p:cNvPr id="14" name="TextBox 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81138" y="2672612"/>
                  <a:ext cx="648072" cy="461665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b="-526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/>
                <p:cNvSpPr txBox="1"/>
                <p:nvPr/>
              </p:nvSpPr>
              <p:spPr>
                <a:xfrm>
                  <a:off x="2572115" y="3774343"/>
                  <a:ext cx="648072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342900" marR="0" lvl="0" indent="-34290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bPr>
                          <m:e>
                            <m: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</a:rPr>
                              <m:t>𝒔</m:t>
                            </m:r>
                          </m:e>
                          <m:sub>
                            <m: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</a:rPr>
                              <m:t>𝟑</m:t>
                            </m:r>
                          </m:sub>
                        </m:sSub>
                      </m:oMath>
                    </m:oMathPara>
                  </a14:m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endParaRPr>
                </a:p>
              </p:txBody>
            </p:sp>
          </mc:Choice>
          <mc:Fallback xmlns="">
            <p:sp>
              <p:nvSpPr>
                <p:cNvPr id="15" name="TextBox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72115" y="3774343"/>
                  <a:ext cx="648072" cy="461665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b="-526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" name="Group 9"/>
          <p:cNvGrpSpPr/>
          <p:nvPr/>
        </p:nvGrpSpPr>
        <p:grpSpPr>
          <a:xfrm>
            <a:off x="3491880" y="2151068"/>
            <a:ext cx="5904656" cy="4706932"/>
            <a:chOff x="3491880" y="2151068"/>
            <a:chExt cx="5904656" cy="4706932"/>
          </a:xfrm>
        </p:grpSpPr>
        <p:cxnSp>
          <p:nvCxnSpPr>
            <p:cNvPr id="18" name="Straight Connector 17"/>
            <p:cNvCxnSpPr/>
            <p:nvPr/>
          </p:nvCxnSpPr>
          <p:spPr>
            <a:xfrm>
              <a:off x="4652730" y="2151068"/>
              <a:ext cx="0" cy="470693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/>
                <p:cNvSpPr txBox="1"/>
                <p:nvPr/>
              </p:nvSpPr>
              <p:spPr>
                <a:xfrm>
                  <a:off x="3491880" y="4221088"/>
                  <a:ext cx="1166826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342900" marR="0" lvl="0" indent="-34290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</a:rPr>
                    <a:t>secret </a:t>
                  </a:r>
                  <a14:m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/>
                        </a:rPr>
                        <m:t>𝑏</m:t>
                      </m:r>
                    </m:oMath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endParaRPr>
                </a:p>
              </p:txBody>
            </p:sp>
          </mc:Choice>
          <mc:Fallback xmlns="">
            <p:sp>
              <p:nvSpPr>
                <p:cNvPr id="21" name="TextBox 2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91880" y="4221088"/>
                  <a:ext cx="1166826" cy="400110"/>
                </a:xfrm>
                <a:prstGeom prst="rect">
                  <a:avLst/>
                </a:prstGeom>
                <a:blipFill>
                  <a:blip r:embed="rId9"/>
                  <a:stretch>
                    <a:fillRect l="-6522" t="-9375" b="-2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" name="Straight Connector 3"/>
            <p:cNvCxnSpPr/>
            <p:nvPr/>
          </p:nvCxnSpPr>
          <p:spPr>
            <a:xfrm>
              <a:off x="4211960" y="5589240"/>
              <a:ext cx="518457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Oval 5"/>
            <p:cNvSpPr/>
            <p:nvPr/>
          </p:nvSpPr>
          <p:spPr>
            <a:xfrm>
              <a:off x="4572000" y="4438519"/>
              <a:ext cx="144016" cy="14260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652730" y="3028890"/>
            <a:ext cx="2338744" cy="1262799"/>
            <a:chOff x="4652730" y="3028890"/>
            <a:chExt cx="2338744" cy="1262799"/>
          </a:xfrm>
        </p:grpSpPr>
        <p:sp>
          <p:nvSpPr>
            <p:cNvPr id="35" name="Oval 34"/>
            <p:cNvSpPr/>
            <p:nvPr/>
          </p:nvSpPr>
          <p:spPr>
            <a:xfrm>
              <a:off x="5220072" y="4149080"/>
              <a:ext cx="144016" cy="142609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5868144" y="3831336"/>
              <a:ext cx="144016" cy="142609"/>
            </a:xfrm>
            <a:prstGeom prst="ellipse">
              <a:avLst/>
            </a:prstGeom>
            <a:solidFill>
              <a:srgbClr val="CC00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37" name="Oval 36"/>
            <p:cNvSpPr/>
            <p:nvPr/>
          </p:nvSpPr>
          <p:spPr>
            <a:xfrm>
              <a:off x="6516216" y="3501008"/>
              <a:ext cx="144016" cy="14260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/>
                <p:cNvSpPr txBox="1"/>
                <p:nvPr/>
              </p:nvSpPr>
              <p:spPr>
                <a:xfrm>
                  <a:off x="4652730" y="3706267"/>
                  <a:ext cx="763290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342900" marR="0" lvl="0" indent="-34290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</a:rPr>
                          <m:t>(1,</m:t>
                        </m:r>
                        <m:sSub>
                          <m:sSub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B05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b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B05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</a:rPr>
                              <m:t>𝑠</m:t>
                            </m:r>
                          </m:e>
                          <m:sub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B05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</a:rPr>
                              <m:t>1</m:t>
                            </m:r>
                          </m:sub>
                        </m:sSub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</a:rPr>
                          <m:t>)</m:t>
                        </m:r>
                      </m:oMath>
                    </m:oMathPara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endParaRPr>
                </a:p>
              </p:txBody>
            </p:sp>
          </mc:Choice>
          <mc:Fallback xmlns="">
            <p:sp>
              <p:nvSpPr>
                <p:cNvPr id="39" name="TextBox 3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52730" y="3706267"/>
                  <a:ext cx="763290" cy="400110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 l="-4000" r="-16000" b="-1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/>
                <p:cNvSpPr txBox="1"/>
                <p:nvPr/>
              </p:nvSpPr>
              <p:spPr>
                <a:xfrm>
                  <a:off x="5392886" y="3388930"/>
                  <a:ext cx="763290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342900" marR="0" lvl="0" indent="-34290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C0099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</a:rPr>
                          <m:t>(2,</m:t>
                        </m:r>
                        <m:sSub>
                          <m:sSub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C0099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b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C0099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</a:rPr>
                              <m:t>𝑠</m:t>
                            </m:r>
                          </m:e>
                          <m:sub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C0099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</a:rPr>
                              <m:t>2</m:t>
                            </m:r>
                          </m:sub>
                        </m:sSub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C0099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</a:rPr>
                          <m:t>)</m:t>
                        </m:r>
                      </m:oMath>
                    </m:oMathPara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C0099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endParaRPr>
                </a:p>
              </p:txBody>
            </p:sp>
          </mc:Choice>
          <mc:Fallback xmlns="">
            <p:sp>
              <p:nvSpPr>
                <p:cNvPr id="40" name="TextBox 3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92886" y="3388930"/>
                  <a:ext cx="763290" cy="400110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 l="-4000" r="-16800" b="-1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TextBox 40"/>
                <p:cNvSpPr txBox="1"/>
                <p:nvPr/>
              </p:nvSpPr>
              <p:spPr>
                <a:xfrm>
                  <a:off x="6228184" y="3028890"/>
                  <a:ext cx="763290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342900" marR="0" lvl="0" indent="-34290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</a:rPr>
                          <m:t>(3,</m:t>
                        </m:r>
                        <m:sSub>
                          <m:sSub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b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</a:rPr>
                              <m:t>𝑠</m:t>
                            </m:r>
                          </m:e>
                          <m:sub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</a:rPr>
                              <m:t>3</m:t>
                            </m:r>
                          </m:sub>
                        </m:sSub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</a:rPr>
                          <m:t>)</m:t>
                        </m:r>
                      </m:oMath>
                    </m:oMathPara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endParaRPr>
                </a:p>
              </p:txBody>
            </p:sp>
          </mc:Choice>
          <mc:Fallback xmlns="">
            <p:sp>
              <p:nvSpPr>
                <p:cNvPr id="41" name="TextBox 4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28184" y="3028890"/>
                  <a:ext cx="763290" cy="400110"/>
                </a:xfrm>
                <a:prstGeom prst="rect">
                  <a:avLst/>
                </a:prstGeom>
                <a:blipFill rotWithShape="0">
                  <a:blip r:embed="rId12"/>
                  <a:stretch>
                    <a:fillRect l="-4000" r="-16800" b="-1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/>
              <p:cNvSpPr txBox="1"/>
              <p:nvPr/>
            </p:nvSpPr>
            <p:spPr>
              <a:xfrm>
                <a:off x="179512" y="4725144"/>
                <a:ext cx="3766482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Each share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</a:rPr>
                          <m:t>𝑠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</a:rPr>
                          <m:t>𝑖</m:t>
                        </m:r>
                      </m:sub>
                    </m:sSub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 is truly </a:t>
                </a:r>
              </a:p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random (independent of secret</a:t>
                </a:r>
                <a:r>
                  <a:rPr kumimoji="0" lang="en-US" sz="24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 b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) </a:t>
                </a:r>
              </a:p>
            </p:txBody>
          </p:sp>
        </mc:Choice>
        <mc:Fallback xmlns="">
          <p:sp>
            <p:nvSpPr>
              <p:cNvPr id="42" name="TextBox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512" y="4725144"/>
                <a:ext cx="3766482" cy="1200329"/>
              </a:xfrm>
              <a:prstGeom prst="rect">
                <a:avLst/>
              </a:prstGeom>
              <a:blipFill>
                <a:blip r:embed="rId13"/>
                <a:stretch>
                  <a:fillRect l="-2349" t="-4211"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TextBox 42"/>
          <p:cNvSpPr txBox="1"/>
          <p:nvPr/>
        </p:nvSpPr>
        <p:spPr>
          <a:xfrm>
            <a:off x="179512" y="5910371"/>
            <a:ext cx="37664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Any two shares uniquely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determine b.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4159465" y="2247062"/>
            <a:ext cx="5813045" cy="2478082"/>
            <a:chOff x="4159465" y="2247062"/>
            <a:chExt cx="5813045" cy="2478082"/>
          </a:xfrm>
        </p:grpSpPr>
        <p:cxnSp>
          <p:nvCxnSpPr>
            <p:cNvPr id="22" name="Straight Connector 21"/>
            <p:cNvCxnSpPr/>
            <p:nvPr/>
          </p:nvCxnSpPr>
          <p:spPr>
            <a:xfrm flipV="1">
              <a:off x="4159465" y="2627128"/>
              <a:ext cx="4444983" cy="209801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 rot="20085356">
              <a:off x="6796808" y="2721861"/>
              <a:ext cx="317570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random line through (0,b)</a:t>
              </a:r>
            </a:p>
          </p:txBody>
        </p:sp>
        <p:pic>
          <p:nvPicPr>
            <p:cNvPr id="44" name="Picture 4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3614" b="59366"/>
            <a:stretch/>
          </p:blipFill>
          <p:spPr>
            <a:xfrm>
              <a:off x="8019430" y="2247062"/>
              <a:ext cx="392919" cy="406621"/>
            </a:xfrm>
            <a:prstGeom prst="rect">
              <a:avLst/>
            </a:prstGeom>
          </p:spPr>
        </p:pic>
      </p:grpSp>
      <p:pic>
        <p:nvPicPr>
          <p:cNvPr id="45" name="Picture 4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480" y="1678496"/>
            <a:ext cx="886408" cy="886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925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3">
            <a:extLst>
              <a:ext uri="{FF2B5EF4-FFF2-40B4-BE49-F238E27FC236}">
                <a16:creationId xmlns:a16="http://schemas.microsoft.com/office/drawing/2014/main" id="{83DBF138-C1C4-164F-9AA0-24A23995175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828600" y="116632"/>
            <a:ext cx="10945216" cy="685800"/>
          </a:xfrm>
          <a:noFill/>
        </p:spPr>
        <p:txBody>
          <a:bodyPr/>
          <a:lstStyle/>
          <a:p>
            <a:pPr eaLnBrk="1" hangingPunct="1"/>
            <a:r>
              <a:rPr lang="en-US" b="1" dirty="0">
                <a:solidFill>
                  <a:srgbClr val="1A17A5"/>
                </a:solidFill>
                <a:latin typeface="Calibri" pitchFamily="34" charset="0"/>
              </a:rPr>
              <a:t>Shamir’s 2-out-of-n Secret Sharing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B02EFED-5D97-A14D-9EA5-B134D2719A44}"/>
                  </a:ext>
                </a:extLst>
              </p:cNvPr>
              <p:cNvSpPr txBox="1"/>
              <p:nvPr/>
            </p:nvSpPr>
            <p:spPr>
              <a:xfrm>
                <a:off x="359531" y="1700808"/>
                <a:ext cx="8568953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marR="0" lvl="0" indent="-4572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+mj-lt"/>
                  <a:buAutoNum type="arabicPeriod"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The dealer picks a uniformly</a:t>
                </a:r>
                <a:r>
                  <a:rPr kumimoji="0" lang="en-US" sz="24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 random line 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(mod p)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whose constant term is the secret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</a:rPr>
                      <m:t>𝑏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</a:rPr>
                      <m:t>.</m:t>
                    </m:r>
                  </m:oMath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B02EFED-5D97-A14D-9EA5-B134D2719A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531" y="1700808"/>
                <a:ext cx="8568953" cy="830997"/>
              </a:xfrm>
              <a:prstGeom prst="rect">
                <a:avLst/>
              </a:prstGeom>
              <a:blipFill>
                <a:blip r:embed="rId3"/>
                <a:stretch>
                  <a:fillRect l="-1036" t="-4478" b="-149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AAA9AB5-D7D8-F342-9E2C-10A95A3895FE}"/>
                  </a:ext>
                </a:extLst>
              </p:cNvPr>
              <p:cNvSpPr txBox="1"/>
              <p:nvPr/>
            </p:nvSpPr>
            <p:spPr>
              <a:xfrm>
                <a:off x="1183338" y="2751311"/>
                <a:ext cx="742111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</a:rPr>
                      <m:t>𝑓</m:t>
                    </m:r>
                    <m:d>
                      <m:d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</m:ctrlPr>
                      </m:d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  <m:t>𝑥</m:t>
                        </m:r>
                      </m:e>
                    </m:d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</a:rPr>
                      <m:t>=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</a:rPr>
                      <m:t>𝑎𝑥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</a:rPr>
                      <m:t>+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</a:rPr>
                      <m:t>𝑏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 where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 is</a:t>
                </a:r>
                <a:r>
                  <a:rPr kumimoji="0" lang="en-US" sz="2400" b="0" i="0" u="none" strike="noStrike" kern="1200" cap="none" spc="0" normalizeH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 uniformly random mod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</a:rPr>
                      <m:t>𝑝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 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AAA9AB5-D7D8-F342-9E2C-10A95A3895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3338" y="2751311"/>
                <a:ext cx="7421110" cy="461665"/>
              </a:xfrm>
              <a:prstGeom prst="rect">
                <a:avLst/>
              </a:prstGeom>
              <a:blipFill>
                <a:blip r:embed="rId4"/>
                <a:stretch>
                  <a:fillRect l="-684" t="-10811" b="-29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C7F6995-1BDA-984E-AA8E-BC70E713122A}"/>
                  </a:ext>
                </a:extLst>
              </p:cNvPr>
              <p:cNvSpPr txBox="1"/>
              <p:nvPr/>
            </p:nvSpPr>
            <p:spPr>
              <a:xfrm>
                <a:off x="395536" y="3390091"/>
                <a:ext cx="8568953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2.   Compute the shares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</a:rPr>
                      <m:t>:</m:t>
                    </m:r>
                  </m:oMath>
                </a14:m>
                <a:r>
                  <a:rPr lang="en-US" sz="2400" dirty="0">
                    <a:solidFill>
                      <a:srgbClr val="000000"/>
                    </a:solidFill>
                  </a:rPr>
                  <a:t> </a:t>
                </a:r>
                <a:br>
                  <a:rPr lang="en-US" sz="2400" dirty="0">
                    <a:solidFill>
                      <a:srgbClr val="000000"/>
                    </a:solidFill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,…,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…,</m:t>
                          </m:r>
                          <m:r>
                            <a:rPr lang="en-US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C7F6995-1BDA-984E-AA8E-BC70E71312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536" y="3390091"/>
                <a:ext cx="8568953" cy="830997"/>
              </a:xfrm>
              <a:prstGeom prst="rect">
                <a:avLst/>
              </a:prstGeom>
              <a:blipFill>
                <a:blip r:embed="rId5"/>
                <a:stretch>
                  <a:fillRect l="-1183" t="-4478" b="-89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1AA4A1F9-FF67-F944-966F-5E486BD34DC8}"/>
              </a:ext>
            </a:extLst>
          </p:cNvPr>
          <p:cNvSpPr txBox="1"/>
          <p:nvPr/>
        </p:nvSpPr>
        <p:spPr>
          <a:xfrm>
            <a:off x="395537" y="4581128"/>
            <a:ext cx="7776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Correctness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 can recover secret from any two shares.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18072C2-C220-3148-86CF-A816594CC0F5}"/>
                  </a:ext>
                </a:extLst>
              </p:cNvPr>
              <p:cNvSpPr txBox="1"/>
              <p:nvPr/>
            </p:nvSpPr>
            <p:spPr>
              <a:xfrm>
                <a:off x="412466" y="5109809"/>
                <a:ext cx="8319068" cy="10953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Proof: Parties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</a:rPr>
                      <m:t>𝑖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 and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</a:rPr>
                      <m:t>𝑗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, given</a:t>
                </a:r>
                <a:r>
                  <a:rPr kumimoji="0" lang="en-US" sz="24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shares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𝑎𝑖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𝑎𝑗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 can solve for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 (=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.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18072C2-C220-3148-86CF-A816594CC0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466" y="5109809"/>
                <a:ext cx="8319068" cy="1095300"/>
              </a:xfrm>
              <a:prstGeom prst="rect">
                <a:avLst/>
              </a:prstGeom>
              <a:blipFill>
                <a:blip r:embed="rId6"/>
                <a:stretch>
                  <a:fillRect l="-1220" t="-4598" b="-34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93180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1" grpId="0"/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3">
            <a:extLst>
              <a:ext uri="{FF2B5EF4-FFF2-40B4-BE49-F238E27FC236}">
                <a16:creationId xmlns:a16="http://schemas.microsoft.com/office/drawing/2014/main" id="{83DBF138-C1C4-164F-9AA0-24A23995175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828600" y="116632"/>
            <a:ext cx="10945216" cy="685800"/>
          </a:xfrm>
          <a:noFill/>
        </p:spPr>
        <p:txBody>
          <a:bodyPr/>
          <a:lstStyle/>
          <a:p>
            <a:pPr eaLnBrk="1" hangingPunct="1"/>
            <a:r>
              <a:rPr lang="en-US" b="1" dirty="0">
                <a:solidFill>
                  <a:srgbClr val="1A17A5"/>
                </a:solidFill>
                <a:latin typeface="Calibri" pitchFamily="34" charset="0"/>
              </a:rPr>
              <a:t>Shamir’s 2-out-of-n Secret Sharing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B02EFED-5D97-A14D-9EA5-B134D2719A44}"/>
                  </a:ext>
                </a:extLst>
              </p:cNvPr>
              <p:cNvSpPr txBox="1"/>
              <p:nvPr/>
            </p:nvSpPr>
            <p:spPr>
              <a:xfrm>
                <a:off x="359531" y="1700808"/>
                <a:ext cx="8568953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marR="0" lvl="0" indent="-4572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+mj-lt"/>
                  <a:buAutoNum type="arabicPeriod"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The dealer picks a uniformly</a:t>
                </a:r>
                <a:r>
                  <a:rPr kumimoji="0" lang="en-US" sz="24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 random line 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(mod p)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whose constant term is the secret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</a:rPr>
                      <m:t>𝑏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</a:rPr>
                      <m:t>.</m:t>
                    </m:r>
                  </m:oMath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B02EFED-5D97-A14D-9EA5-B134D2719A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531" y="1700808"/>
                <a:ext cx="8568953" cy="830997"/>
              </a:xfrm>
              <a:prstGeom prst="rect">
                <a:avLst/>
              </a:prstGeom>
              <a:blipFill>
                <a:blip r:embed="rId3"/>
                <a:stretch>
                  <a:fillRect l="-1036" t="-4478" b="-149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AAA9AB5-D7D8-F342-9E2C-10A95A3895FE}"/>
                  </a:ext>
                </a:extLst>
              </p:cNvPr>
              <p:cNvSpPr txBox="1"/>
              <p:nvPr/>
            </p:nvSpPr>
            <p:spPr>
              <a:xfrm>
                <a:off x="1183338" y="2751311"/>
                <a:ext cx="742111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</a:rPr>
                      <m:t>𝑓</m:t>
                    </m:r>
                    <m:d>
                      <m:d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</m:ctrlPr>
                      </m:d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  <m:t>𝑥</m:t>
                        </m:r>
                      </m:e>
                    </m:d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</a:rPr>
                      <m:t>=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</a:rPr>
                      <m:t>𝑎𝑥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</a:rPr>
                      <m:t>+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</a:rPr>
                      <m:t>𝑏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 where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 is</a:t>
                </a:r>
                <a:r>
                  <a:rPr kumimoji="0" lang="en-US" sz="2400" b="0" i="0" u="none" strike="noStrike" kern="1200" cap="none" spc="0" normalizeH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 uniformly random mod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</a:rPr>
                      <m:t>𝑝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 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AAA9AB5-D7D8-F342-9E2C-10A95A3895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3338" y="2751311"/>
                <a:ext cx="7421110" cy="461665"/>
              </a:xfrm>
              <a:prstGeom prst="rect">
                <a:avLst/>
              </a:prstGeom>
              <a:blipFill>
                <a:blip r:embed="rId4"/>
                <a:stretch>
                  <a:fillRect l="-684" t="-10811" b="-29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C7F6995-1BDA-984E-AA8E-BC70E713122A}"/>
                  </a:ext>
                </a:extLst>
              </p:cNvPr>
              <p:cNvSpPr txBox="1"/>
              <p:nvPr/>
            </p:nvSpPr>
            <p:spPr>
              <a:xfrm>
                <a:off x="395536" y="3390091"/>
                <a:ext cx="8568953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2.   Compute the shares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</a:rPr>
                      <m:t>:</m:t>
                    </m:r>
                  </m:oMath>
                </a14:m>
                <a:r>
                  <a:rPr lang="en-US" sz="2400" dirty="0">
                    <a:solidFill>
                      <a:srgbClr val="000000"/>
                    </a:solidFill>
                  </a:rPr>
                  <a:t> </a:t>
                </a:r>
                <a:br>
                  <a:rPr lang="en-US" sz="2400" dirty="0">
                    <a:solidFill>
                      <a:srgbClr val="000000"/>
                    </a:solidFill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,…,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…,</m:t>
                          </m:r>
                          <m:r>
                            <a:rPr lang="en-US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C7F6995-1BDA-984E-AA8E-BC70E71312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536" y="3390091"/>
                <a:ext cx="8568953" cy="830997"/>
              </a:xfrm>
              <a:prstGeom prst="rect">
                <a:avLst/>
              </a:prstGeom>
              <a:blipFill>
                <a:blip r:embed="rId5"/>
                <a:stretch>
                  <a:fillRect l="-1183" t="-4478" b="-89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1AA4A1F9-FF67-F944-966F-5E486BD34DC8}"/>
              </a:ext>
            </a:extLst>
          </p:cNvPr>
          <p:cNvSpPr txBox="1"/>
          <p:nvPr/>
        </p:nvSpPr>
        <p:spPr>
          <a:xfrm>
            <a:off x="395536" y="4581128"/>
            <a:ext cx="87484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Security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 any single party has no information about the secret.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18072C2-C220-3148-86CF-A816594CC0F5}"/>
                  </a:ext>
                </a:extLst>
              </p:cNvPr>
              <p:cNvSpPr txBox="1"/>
              <p:nvPr/>
            </p:nvSpPr>
            <p:spPr>
              <a:xfrm>
                <a:off x="412466" y="5109809"/>
                <a:ext cx="8319068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Proof: Party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</a:rPr>
                      <m:t>𝑖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’s share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∗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 is uniformly</a:t>
                </a:r>
                <a:r>
                  <a:rPr kumimoji="0" lang="en-US" sz="2400" b="0" i="0" u="none" strike="noStrike" kern="1200" cap="none" spc="0" normalizeH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 random, independent of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 as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</a:rPr>
                      <m:t>𝑎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 is random and so is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∗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.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18072C2-C220-3148-86CF-A816594CC0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466" y="5109809"/>
                <a:ext cx="8319068" cy="830997"/>
              </a:xfrm>
              <a:prstGeom prst="rect">
                <a:avLst/>
              </a:prstGeom>
              <a:blipFill>
                <a:blip r:embed="rId6"/>
                <a:stretch>
                  <a:fillRect l="-1220" t="-5970" b="-134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78647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3">
            <a:extLst>
              <a:ext uri="{FF2B5EF4-FFF2-40B4-BE49-F238E27FC236}">
                <a16:creationId xmlns:a16="http://schemas.microsoft.com/office/drawing/2014/main" id="{83DBF138-C1C4-164F-9AA0-24A23995175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828600" y="116632"/>
            <a:ext cx="10945216" cy="685800"/>
          </a:xfrm>
          <a:noFill/>
        </p:spPr>
        <p:txBody>
          <a:bodyPr/>
          <a:lstStyle/>
          <a:p>
            <a:pPr eaLnBrk="1" hangingPunct="1"/>
            <a:r>
              <a:rPr lang="en-US" b="1" dirty="0">
                <a:solidFill>
                  <a:srgbClr val="1A17A5"/>
                </a:solidFill>
                <a:latin typeface="Calibri" pitchFamily="34" charset="0"/>
              </a:rPr>
              <a:t>Shamir’s t-out-of-n Secret Sharing</a:t>
            </a:r>
          </a:p>
        </p:txBody>
      </p:sp>
      <p:sp>
        <p:nvSpPr>
          <p:cNvPr id="6" name="Rectangle 63">
            <a:extLst>
              <a:ext uri="{FF2B5EF4-FFF2-40B4-BE49-F238E27FC236}">
                <a16:creationId xmlns:a16="http://schemas.microsoft.com/office/drawing/2014/main" id="{5543AD99-C40D-A04C-ADF5-10A1CE3FDF51}"/>
              </a:ext>
            </a:extLst>
          </p:cNvPr>
          <p:cNvSpPr txBox="1">
            <a:spLocks noChangeArrowheads="1"/>
          </p:cNvSpPr>
          <p:nvPr/>
        </p:nvSpPr>
        <p:spPr>
          <a:xfrm>
            <a:off x="1691680" y="780276"/>
            <a:ext cx="6480721" cy="37803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merican Typewriter" charset="0"/>
                <a:ea typeface="American Typewriter" charset="0"/>
                <a:cs typeface="American Typewriter" charset="0"/>
              </a:rPr>
              <a:t>Key Idea: Polynomials are Amazing!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B02EFED-5D97-A14D-9EA5-B134D2719A44}"/>
                  </a:ext>
                </a:extLst>
              </p:cNvPr>
              <p:cNvSpPr txBox="1"/>
              <p:nvPr/>
            </p:nvSpPr>
            <p:spPr>
              <a:xfrm>
                <a:off x="359531" y="1412776"/>
                <a:ext cx="8568953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marR="0" lvl="0" indent="-4572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+mj-lt"/>
                  <a:buAutoNum type="arabicPeriod"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The dealer picks a uniformly</a:t>
                </a:r>
                <a:r>
                  <a:rPr kumimoji="0" lang="en-US" sz="24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 random degree-(t-1) polynomial 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(mod p)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whose constant term is the secret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</a:rPr>
                      <m:t>𝑏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</a:rPr>
                      <m:t>.</m:t>
                    </m:r>
                  </m:oMath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B02EFED-5D97-A14D-9EA5-B134D2719A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531" y="1412776"/>
                <a:ext cx="8568953" cy="830997"/>
              </a:xfrm>
              <a:prstGeom prst="rect">
                <a:avLst/>
              </a:prstGeom>
              <a:blipFill>
                <a:blip r:embed="rId3"/>
                <a:stretch>
                  <a:fillRect l="-1036" t="-6061" b="-151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AAA9AB5-D7D8-F342-9E2C-10A95A3895FE}"/>
                  </a:ext>
                </a:extLst>
              </p:cNvPr>
              <p:cNvSpPr txBox="1"/>
              <p:nvPr/>
            </p:nvSpPr>
            <p:spPr>
              <a:xfrm>
                <a:off x="1475656" y="2362984"/>
                <a:ext cx="6408712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</a:rPr>
                      <m:t>𝑓</m:t>
                    </m:r>
                    <m:d>
                      <m:d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</m:ctrlPr>
                      </m:d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  <m:t>𝑥</m:t>
                        </m:r>
                      </m:e>
                    </m:d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</a:rPr>
                      <m:t>=</m:t>
                    </m:r>
                    <m:sSub>
                      <m:sSub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  <m:t>𝑎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  <m:t>𝑡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  <m:t>−1</m:t>
                        </m:r>
                      </m:sub>
                    </m:sSub>
                    <m:sSup>
                      <m:sSup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</m:ctrlPr>
                      </m:sSup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  <m:t>𝑡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  <m:t>−1</m:t>
                        </m:r>
                      </m:sup>
                    </m:sSup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</a:rPr>
                      <m:t>+…+</m:t>
                    </m:r>
                    <m:sSub>
                      <m:sSub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  <m:t>𝑎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  <m:t>1</m:t>
                        </m:r>
                      </m:sub>
                    </m:sSub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</a:rPr>
                      <m:t>𝑥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</a:rPr>
                      <m:t>+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</a:rPr>
                      <m:t>𝑏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 </a:t>
                </a:r>
                <a:b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</a:b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	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  <m:t>𝑎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  <m:t>𝑖</m:t>
                        </m:r>
                      </m:sub>
                    </m:sSub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 are</a:t>
                </a:r>
                <a:r>
                  <a:rPr kumimoji="0" lang="en-US" sz="2400" b="0" i="0" u="none" strike="noStrike" kern="1200" cap="none" spc="0" normalizeH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 uniformly random mod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</a:rPr>
                      <m:t>𝑝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 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AAA9AB5-D7D8-F342-9E2C-10A95A3895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5656" y="2362984"/>
                <a:ext cx="6408712" cy="830997"/>
              </a:xfrm>
              <a:prstGeom prst="rect">
                <a:avLst/>
              </a:prstGeom>
              <a:blipFill>
                <a:blip r:embed="rId4"/>
                <a:stretch>
                  <a:fillRect l="-792" b="-151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C7F6995-1BDA-984E-AA8E-BC70E713122A}"/>
                  </a:ext>
                </a:extLst>
              </p:cNvPr>
              <p:cNvSpPr txBox="1"/>
              <p:nvPr/>
            </p:nvSpPr>
            <p:spPr>
              <a:xfrm>
                <a:off x="395536" y="3390091"/>
                <a:ext cx="8568953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2.   Compute the shares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</a:rPr>
                      <m:t>:</m:t>
                    </m:r>
                  </m:oMath>
                </a14:m>
                <a:r>
                  <a:rPr lang="en-US" sz="2400" dirty="0">
                    <a:solidFill>
                      <a:srgbClr val="000000"/>
                    </a:solidFill>
                  </a:rPr>
                  <a:t> </a:t>
                </a:r>
                <a:br>
                  <a:rPr lang="en-US" sz="2400" dirty="0">
                    <a:solidFill>
                      <a:srgbClr val="000000"/>
                    </a:solidFill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,…,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…,</m:t>
                          </m:r>
                          <m:r>
                            <a:rPr lang="en-US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C7F6995-1BDA-984E-AA8E-BC70E71312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536" y="3390091"/>
                <a:ext cx="8568953" cy="830997"/>
              </a:xfrm>
              <a:prstGeom prst="rect">
                <a:avLst/>
              </a:prstGeom>
              <a:blipFill>
                <a:blip r:embed="rId5"/>
                <a:stretch>
                  <a:fillRect l="-1183" t="-4478" b="-89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AA4A1F9-FF67-F944-966F-5E486BD34DC8}"/>
                  </a:ext>
                </a:extLst>
              </p:cNvPr>
              <p:cNvSpPr txBox="1"/>
              <p:nvPr/>
            </p:nvSpPr>
            <p:spPr>
              <a:xfrm>
                <a:off x="395537" y="4581128"/>
                <a:ext cx="777686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R="0" lvl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Correctness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: can recover secret from any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</a:rPr>
                      <m:t>𝑡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 shares. 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AA4A1F9-FF67-F944-966F-5E486BD34D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537" y="4581128"/>
                <a:ext cx="7776864" cy="461665"/>
              </a:xfrm>
              <a:prstGeom prst="rect">
                <a:avLst/>
              </a:prstGeom>
              <a:blipFill>
                <a:blip r:embed="rId6"/>
                <a:stretch>
                  <a:fillRect l="-1305" t="-10811" b="-29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26C49B9-3EC2-E34F-B0E3-047A093E0279}"/>
                  </a:ext>
                </a:extLst>
              </p:cNvPr>
              <p:cNvSpPr txBox="1"/>
              <p:nvPr/>
            </p:nvSpPr>
            <p:spPr>
              <a:xfrm>
                <a:off x="395536" y="5199583"/>
                <a:ext cx="777686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R="0" lvl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Security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: the distribution of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</a:rPr>
                      <m:t>𝑎𝑛𝑦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</a:rPr>
                      <m:t> 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</a:rPr>
                      <m:t>𝑡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</a:rPr>
                      <m:t>−1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 shares is independent of the secret.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26C49B9-3EC2-E34F-B0E3-047A093E02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536" y="5199583"/>
                <a:ext cx="7776864" cy="830997"/>
              </a:xfrm>
              <a:prstGeom prst="rect">
                <a:avLst/>
              </a:prstGeom>
              <a:blipFill>
                <a:blip r:embed="rId7"/>
                <a:stretch>
                  <a:fillRect l="-1305" t="-6061" b="-151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61B86883-FFA7-7A4D-B031-B417341FA061}"/>
              </a:ext>
            </a:extLst>
          </p:cNvPr>
          <p:cNvSpPr txBox="1"/>
          <p:nvPr/>
        </p:nvSpPr>
        <p:spPr>
          <a:xfrm>
            <a:off x="395536" y="6165304"/>
            <a:ext cx="7776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b="1" noProof="0" dirty="0">
                <a:solidFill>
                  <a:srgbClr val="000000"/>
                </a:solidFill>
                <a:latin typeface="Arial"/>
                <a:cs typeface="Arial"/>
              </a:rPr>
              <a:t>Note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 need p to be </a:t>
            </a: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larger than the number of parties n.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94205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1" grpId="0"/>
      <p:bldP spid="10" grpId="0"/>
      <p:bldP spid="1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1722806-D2CB-0049-BFAB-4AA7B406D72A}"/>
                  </a:ext>
                </a:extLst>
              </p:cNvPr>
              <p:cNvSpPr txBox="1"/>
              <p:nvPr/>
            </p:nvSpPr>
            <p:spPr>
              <a:xfrm>
                <a:off x="1475656" y="4325312"/>
                <a:ext cx="5973750" cy="176798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5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  <m:e>
                                <m:sSup>
                                  <m:sSup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e>
                                  <m:sup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</m:e>
                              <m:e>
                                <m:sSup>
                                  <m:sSup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e>
                                  <m:sup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−1</m:t>
                                    </m:r>
                                  </m:sup>
                                </m:sSup>
                              </m:e>
                            </m:mr>
                            <m:m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  <m:e>
                                <m:sSup>
                                  <m:sSup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e>
                                  <m:sup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</m:e>
                              <m:e>
                                <m:sSup>
                                  <m:sSup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e>
                                  <m:sup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−1</m:t>
                                    </m:r>
                                  </m:sup>
                                </m:sSup>
                              </m:e>
                            </m:mr>
                            <m:m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e>
                                <m:sSup>
                                  <m:sSup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  <m:sup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</m:e>
                              <m:e>
                                <m:sSup>
                                  <m:sSup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  <m:sup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−1</m:t>
                                    </m:r>
                                  </m:sup>
                                </m:sSup>
                              </m:e>
                            </m:mr>
                          </m:m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−1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mod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1722806-D2CB-0049-BFAB-4AA7B406D7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5656" y="4325312"/>
                <a:ext cx="5973750" cy="1767984"/>
              </a:xfrm>
              <a:prstGeom prst="rect">
                <a:avLst/>
              </a:prstGeom>
              <a:blipFill>
                <a:blip r:embed="rId3"/>
                <a:stretch>
                  <a:fillRect r="-849" b="-28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6B22F07A-2BBF-3C44-9F73-3E6F6CF2DC0F}"/>
              </a:ext>
            </a:extLst>
          </p:cNvPr>
          <p:cNvSpPr/>
          <p:nvPr/>
        </p:nvSpPr>
        <p:spPr>
          <a:xfrm>
            <a:off x="2339752" y="4325312"/>
            <a:ext cx="3096344" cy="1767984"/>
          </a:xfrm>
          <a:prstGeom prst="roundRect">
            <a:avLst/>
          </a:prstGeom>
          <a:solidFill>
            <a:schemeClr val="accent1">
              <a:alpha val="3575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63">
            <a:extLst>
              <a:ext uri="{FF2B5EF4-FFF2-40B4-BE49-F238E27FC236}">
                <a16:creationId xmlns:a16="http://schemas.microsoft.com/office/drawing/2014/main" id="{83DBF138-C1C4-164F-9AA0-24A23995175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828600" y="116632"/>
            <a:ext cx="10945216" cy="685800"/>
          </a:xfrm>
          <a:noFill/>
        </p:spPr>
        <p:txBody>
          <a:bodyPr/>
          <a:lstStyle/>
          <a:p>
            <a:pPr eaLnBrk="1" hangingPunct="1"/>
            <a:r>
              <a:rPr lang="en-US" b="1" dirty="0">
                <a:solidFill>
                  <a:srgbClr val="1A17A5"/>
                </a:solidFill>
                <a:latin typeface="Calibri" pitchFamily="34" charset="0"/>
              </a:rPr>
              <a:t>Shamir’s t-out-of-n Secret Sharing</a:t>
            </a:r>
          </a:p>
        </p:txBody>
      </p:sp>
      <p:sp>
        <p:nvSpPr>
          <p:cNvPr id="6" name="Rectangle 63">
            <a:extLst>
              <a:ext uri="{FF2B5EF4-FFF2-40B4-BE49-F238E27FC236}">
                <a16:creationId xmlns:a16="http://schemas.microsoft.com/office/drawing/2014/main" id="{5543AD99-C40D-A04C-ADF5-10A1CE3FDF51}"/>
              </a:ext>
            </a:extLst>
          </p:cNvPr>
          <p:cNvSpPr txBox="1">
            <a:spLocks noChangeArrowheads="1"/>
          </p:cNvSpPr>
          <p:nvPr/>
        </p:nvSpPr>
        <p:spPr>
          <a:xfrm>
            <a:off x="1691680" y="780276"/>
            <a:ext cx="6480721" cy="37803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merican Typewriter" charset="0"/>
                <a:ea typeface="American Typewriter" charset="0"/>
                <a:cs typeface="American Typewriter" charset="0"/>
              </a:rPr>
              <a:t>Key Idea: Polynomials are Amazing!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AAA9AB5-D7D8-F342-9E2C-10A95A3895FE}"/>
                  </a:ext>
                </a:extLst>
              </p:cNvPr>
              <p:cNvSpPr txBox="1"/>
              <p:nvPr/>
            </p:nvSpPr>
            <p:spPr>
              <a:xfrm>
                <a:off x="1475656" y="1340768"/>
                <a:ext cx="6408712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</a:rPr>
                      <m:t>𝑓</m:t>
                    </m:r>
                    <m:d>
                      <m:d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</m:ctrlPr>
                      </m:d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  <m:t>𝑥</m:t>
                        </m:r>
                      </m:e>
                    </m:d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</a:rPr>
                      <m:t>=</m:t>
                    </m:r>
                    <m:sSub>
                      <m:sSub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  <m:t>𝑎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  <m:t>𝑡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  <m:t>−1</m:t>
                        </m:r>
                      </m:sub>
                    </m:sSub>
                    <m:sSup>
                      <m:sSup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</m:ctrlPr>
                      </m:sSup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  <m:t>𝑡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  <m:t>−1</m:t>
                        </m:r>
                      </m:sup>
                    </m:sSup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</a:rPr>
                      <m:t>+…+</m:t>
                    </m:r>
                    <m:sSub>
                      <m:sSub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  <m:t>𝑎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  <m:t>1</m:t>
                        </m:r>
                      </m:sub>
                    </m:sSub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</a:rPr>
                      <m:t>𝑥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</a:rPr>
                      <m:t>+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</a:rPr>
                      <m:t>𝑏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 </a:t>
                </a:r>
                <a:b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</a:b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	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  <m:t>𝑎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  <m:t>𝑖</m:t>
                        </m:r>
                      </m:sub>
                    </m:sSub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 are</a:t>
                </a:r>
                <a:r>
                  <a:rPr kumimoji="0" lang="en-US" sz="2400" b="0" i="0" u="none" strike="noStrike" kern="1200" cap="none" spc="0" normalizeH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 uniformly random mod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</a:rPr>
                      <m:t>𝑝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 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AAA9AB5-D7D8-F342-9E2C-10A95A3895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5656" y="1340768"/>
                <a:ext cx="6408712" cy="830997"/>
              </a:xfrm>
              <a:prstGeom prst="rect">
                <a:avLst/>
              </a:prstGeom>
              <a:blipFill>
                <a:blip r:embed="rId4"/>
                <a:stretch>
                  <a:fillRect l="-792" b="-151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C7F6995-1BDA-984E-AA8E-BC70E713122A}"/>
                  </a:ext>
                </a:extLst>
              </p:cNvPr>
              <p:cNvSpPr txBox="1"/>
              <p:nvPr/>
            </p:nvSpPr>
            <p:spPr>
              <a:xfrm>
                <a:off x="395536" y="2367875"/>
                <a:ext cx="856895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,…,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…,</m:t>
                          </m:r>
                          <m:r>
                            <a:rPr lang="en-US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C7F6995-1BDA-984E-AA8E-BC70E71312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536" y="2367875"/>
                <a:ext cx="8568953" cy="461665"/>
              </a:xfrm>
              <a:prstGeom prst="rect">
                <a:avLst/>
              </a:prstGeom>
              <a:blipFill>
                <a:blip r:embed="rId5"/>
                <a:stretch>
                  <a:fillRect b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1AA4A1F9-FF67-F944-966F-5E486BD34DC8}"/>
              </a:ext>
            </a:extLst>
          </p:cNvPr>
          <p:cNvSpPr txBox="1"/>
          <p:nvPr/>
        </p:nvSpPr>
        <p:spPr>
          <a:xfrm>
            <a:off x="611560" y="3068960"/>
            <a:ext cx="7848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Correctness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via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Vandermonde</a:t>
            </a:r>
            <a:r>
              <a:rPr kumimoji="0" lang="en-US" sz="2400" b="0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matrices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738F8AB-C298-384C-898F-E20BE7D64061}"/>
                  </a:ext>
                </a:extLst>
              </p:cNvPr>
              <p:cNvSpPr txBox="1"/>
              <p:nvPr/>
            </p:nvSpPr>
            <p:spPr>
              <a:xfrm>
                <a:off x="611560" y="3687415"/>
                <a:ext cx="784887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R="0" lvl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r>
                  <a:rPr kumimoji="0" lang="en-US" sz="24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Let’s look at shares of parties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40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  <m:t>𝑃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  <m:t>1</m:t>
                        </m:r>
                      </m:sub>
                    </m:sSub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</a:rPr>
                      <m:t>,</m:t>
                    </m:r>
                    <m:sSub>
                      <m:sSubPr>
                        <m:ctrlPr>
                          <a:rPr kumimoji="0" lang="en-US" sz="240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  <m:t>𝑃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  <m:t>2</m:t>
                        </m:r>
                      </m:sub>
                    </m:sSub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</a:rPr>
                      <m:t>,…,</m:t>
                    </m:r>
                    <m:sSub>
                      <m:sSubPr>
                        <m:ctrlPr>
                          <a:rPr kumimoji="0" lang="en-US" sz="240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  <m:t>𝑃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  <m:t>𝑡</m:t>
                        </m:r>
                      </m:sub>
                    </m:sSub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</a:rPr>
                      <m:t>.</m:t>
                    </m:r>
                  </m:oMath>
                </a14:m>
                <a:endPara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738F8AB-C298-384C-898F-E20BE7D640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560" y="3687415"/>
                <a:ext cx="7848872" cy="461665"/>
              </a:xfrm>
              <a:prstGeom prst="rect">
                <a:avLst/>
              </a:prstGeom>
              <a:blipFill>
                <a:blip r:embed="rId6"/>
                <a:stretch>
                  <a:fillRect l="-1292" t="-10811" b="-270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F4327F2-B2B3-E648-8270-EF1CBCF70D85}"/>
                  </a:ext>
                </a:extLst>
              </p:cNvPr>
              <p:cNvSpPr txBox="1"/>
              <p:nvPr/>
            </p:nvSpPr>
            <p:spPr>
              <a:xfrm>
                <a:off x="2368844" y="6269528"/>
                <a:ext cx="677515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R="0" lvl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</a:rPr>
                      <m:t>𝑡</m:t>
                    </m:r>
                  </m:oMath>
                </a14:m>
                <a:r>
                  <a:rPr kumimoji="0" lang="en-US" sz="2400" i="1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>
                        <a:lumMod val="50000"/>
                      </a:schemeClr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-by-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</a:rPr>
                      <m:t>𝑡</m:t>
                    </m:r>
                  </m:oMath>
                </a14:m>
                <a:r>
                  <a:rPr kumimoji="0" lang="en-US" sz="2400" i="1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>
                        <a:lumMod val="50000"/>
                      </a:schemeClr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 </a:t>
                </a:r>
                <a:r>
                  <a:rPr kumimoji="0" lang="en-US" sz="2400" i="1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accent1">
                        <a:lumMod val="50000"/>
                      </a:schemeClr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Vandermonde</a:t>
                </a:r>
                <a:r>
                  <a:rPr kumimoji="0" lang="en-US" sz="2400" i="1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>
                        <a:lumMod val="50000"/>
                      </a:schemeClr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 matrix</a:t>
                </a:r>
                <a:r>
                  <a:rPr kumimoji="0" lang="en-US" sz="2400" i="1" u="none" strike="noStrike" kern="1200" cap="none" spc="0" normalizeH="0" noProof="0" dirty="0">
                    <a:ln>
                      <a:noFill/>
                    </a:ln>
                    <a:solidFill>
                      <a:schemeClr val="accent1">
                        <a:lumMod val="50000"/>
                      </a:schemeClr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 which is</a:t>
                </a:r>
                <a:r>
                  <a:rPr kumimoji="0" lang="en-US" sz="2400" i="1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>
                        <a:lumMod val="50000"/>
                      </a:schemeClr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 </a:t>
                </a:r>
                <a:r>
                  <a:rPr kumimoji="0" lang="en-US" sz="2400" b="1" i="1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>
                        <a:lumMod val="50000"/>
                      </a:schemeClr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invertible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F4327F2-B2B3-E648-8270-EF1CBCF70D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8844" y="6269528"/>
                <a:ext cx="6775156" cy="461665"/>
              </a:xfrm>
              <a:prstGeom prst="rect">
                <a:avLst/>
              </a:prstGeom>
              <a:blipFill>
                <a:blip r:embed="rId7"/>
                <a:stretch>
                  <a:fillRect t="-10811" b="-270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16693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12" grpId="0"/>
      <p:bldP spid="1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3">
            <a:extLst>
              <a:ext uri="{FF2B5EF4-FFF2-40B4-BE49-F238E27FC236}">
                <a16:creationId xmlns:a16="http://schemas.microsoft.com/office/drawing/2014/main" id="{83DBF138-C1C4-164F-9AA0-24A23995175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828600" y="116632"/>
            <a:ext cx="10945216" cy="685800"/>
          </a:xfrm>
          <a:noFill/>
        </p:spPr>
        <p:txBody>
          <a:bodyPr/>
          <a:lstStyle/>
          <a:p>
            <a:pPr eaLnBrk="1" hangingPunct="1"/>
            <a:r>
              <a:rPr lang="en-US" b="1" dirty="0">
                <a:solidFill>
                  <a:srgbClr val="1A17A5"/>
                </a:solidFill>
                <a:latin typeface="Calibri" pitchFamily="34" charset="0"/>
              </a:rPr>
              <a:t>Shamir’s t-out-of-n Secret Sharing</a:t>
            </a:r>
          </a:p>
        </p:txBody>
      </p:sp>
      <p:sp>
        <p:nvSpPr>
          <p:cNvPr id="6" name="Rectangle 63">
            <a:extLst>
              <a:ext uri="{FF2B5EF4-FFF2-40B4-BE49-F238E27FC236}">
                <a16:creationId xmlns:a16="http://schemas.microsoft.com/office/drawing/2014/main" id="{5543AD99-C40D-A04C-ADF5-10A1CE3FDF51}"/>
              </a:ext>
            </a:extLst>
          </p:cNvPr>
          <p:cNvSpPr txBox="1">
            <a:spLocks noChangeArrowheads="1"/>
          </p:cNvSpPr>
          <p:nvPr/>
        </p:nvSpPr>
        <p:spPr>
          <a:xfrm>
            <a:off x="1691680" y="780276"/>
            <a:ext cx="6480721" cy="37803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merican Typewriter" charset="0"/>
                <a:ea typeface="American Typewriter" charset="0"/>
                <a:cs typeface="American Typewriter" charset="0"/>
              </a:rPr>
              <a:t>Key Idea: Polynomials are Amazing!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AAA9AB5-D7D8-F342-9E2C-10A95A3895FE}"/>
                  </a:ext>
                </a:extLst>
              </p:cNvPr>
              <p:cNvSpPr txBox="1"/>
              <p:nvPr/>
            </p:nvSpPr>
            <p:spPr>
              <a:xfrm>
                <a:off x="1475656" y="1340768"/>
                <a:ext cx="6408712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</a:rPr>
                      <m:t>𝑓</m:t>
                    </m:r>
                    <m:d>
                      <m:d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</m:ctrlPr>
                      </m:d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  <m:t>𝑥</m:t>
                        </m:r>
                      </m:e>
                    </m:d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</a:rPr>
                      <m:t>=</m:t>
                    </m:r>
                    <m:sSub>
                      <m:sSub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  <m:t>𝑎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  <m:t>𝑡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  <m:t>−1</m:t>
                        </m:r>
                      </m:sub>
                    </m:sSub>
                    <m:sSup>
                      <m:sSup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</m:ctrlPr>
                      </m:sSup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  <m:t>𝑡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  <m:t>−1</m:t>
                        </m:r>
                      </m:sup>
                    </m:sSup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</a:rPr>
                      <m:t>+…+</m:t>
                    </m:r>
                    <m:sSub>
                      <m:sSub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  <m:t>𝑎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  <m:t>1</m:t>
                        </m:r>
                      </m:sub>
                    </m:sSub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</a:rPr>
                      <m:t>𝑥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</a:rPr>
                      <m:t>+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</a:rPr>
                      <m:t>𝑏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 </a:t>
                </a:r>
                <a:b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</a:b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	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  <m:t>𝑎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  <m:t>𝑖</m:t>
                        </m:r>
                      </m:sub>
                    </m:sSub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 are</a:t>
                </a:r>
                <a:r>
                  <a:rPr kumimoji="0" lang="en-US" sz="2400" b="0" i="0" u="none" strike="noStrike" kern="1200" cap="none" spc="0" normalizeH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 uniformly random mod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</a:rPr>
                      <m:t>𝑝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 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AAA9AB5-D7D8-F342-9E2C-10A95A3895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5656" y="1340768"/>
                <a:ext cx="6408712" cy="830997"/>
              </a:xfrm>
              <a:prstGeom prst="rect">
                <a:avLst/>
              </a:prstGeom>
              <a:blipFill>
                <a:blip r:embed="rId3"/>
                <a:stretch>
                  <a:fillRect l="-792" b="-151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C7F6995-1BDA-984E-AA8E-BC70E713122A}"/>
                  </a:ext>
                </a:extLst>
              </p:cNvPr>
              <p:cNvSpPr txBox="1"/>
              <p:nvPr/>
            </p:nvSpPr>
            <p:spPr>
              <a:xfrm>
                <a:off x="395536" y="2367875"/>
                <a:ext cx="856895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,…,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…,</m:t>
                          </m:r>
                          <m:r>
                            <a:rPr lang="en-US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C7F6995-1BDA-984E-AA8E-BC70E71312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536" y="2367875"/>
                <a:ext cx="8568953" cy="461665"/>
              </a:xfrm>
              <a:prstGeom prst="rect">
                <a:avLst/>
              </a:prstGeom>
              <a:blipFill>
                <a:blip r:embed="rId4"/>
                <a:stretch>
                  <a:fillRect b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1AA4A1F9-FF67-F944-966F-5E486BD34DC8}"/>
              </a:ext>
            </a:extLst>
          </p:cNvPr>
          <p:cNvSpPr txBox="1"/>
          <p:nvPr/>
        </p:nvSpPr>
        <p:spPr>
          <a:xfrm>
            <a:off x="611560" y="3068960"/>
            <a:ext cx="78488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Correctness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 Alternatively,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Lagrange interpolation</a:t>
            </a:r>
            <a:r>
              <a:rPr kumimoji="0" lang="en-US" sz="2400" b="0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gives an explicit formula that recovers b.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D40D87D-FDE1-324E-9AB8-DA7902523746}"/>
                  </a:ext>
                </a:extLst>
              </p:cNvPr>
              <p:cNvSpPr txBox="1"/>
              <p:nvPr/>
            </p:nvSpPr>
            <p:spPr>
              <a:xfrm>
                <a:off x="522149" y="4139377"/>
                <a:ext cx="7848872" cy="11698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/>
                        </a:rPr>
                        <m:t>𝑏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/>
                        </a:rPr>
                        <m:t>=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/>
                        </a:rPr>
                        <m:t>𝑓</m:t>
                      </m:r>
                      <m:d>
                        <m:d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/>
                            </a:rPr>
                          </m:ctrlPr>
                        </m:d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/>
                            </a:rPr>
                            <m:t>0</m:t>
                          </m:r>
                        </m:e>
                      </m:d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/>
                            </a:rPr>
                            <m:t>𝑖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/>
                            </a:rPr>
                            <m:t>=1</m:t>
                          </m:r>
                        </m:sub>
                        <m:sup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/>
                            </a:rPr>
                            <m:t>𝑡</m:t>
                          </m:r>
                        </m:sup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/>
                            </a:rPr>
                            <m:t>𝑓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/>
                            </a:rPr>
                            <m:t>(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/>
                            </a:rPr>
                            <m:t>𝑖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/>
                            </a:rPr>
                            <m:t>)</m:t>
                          </m:r>
                          <m:d>
                            <m:d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/>
                                </a:rPr>
                              </m:ctrlPr>
                            </m:dPr>
                            <m:e>
                              <m:nary>
                                <m:naryPr>
                                  <m:chr m:val="∏"/>
                                  <m:supHide m:val="on"/>
                                  <m:ctrlPr>
                                    <a:rPr lang="en-US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en-US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≤</m:t>
                                  </m:r>
                                  <m:r>
                                    <a:rPr lang="en-US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n-US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≤</m:t>
                                  </m:r>
                                  <m:r>
                                    <a:rPr lang="en-US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en-US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n-US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≠</m:t>
                                  </m:r>
                                  <m:r>
                                    <a:rPr lang="en-US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/>
                                <m:e>
                                  <m:f>
                                    <m:fPr>
                                      <m:ctrlPr>
                                        <a:rPr lang="en-US" sz="24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24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sz="24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𝑗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sz="24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en-US" sz="24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sz="24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𝑗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nary>
                            </m:e>
                          </m:d>
                        </m:e>
                      </m:nary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D40D87D-FDE1-324E-9AB8-DA79025237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149" y="4139377"/>
                <a:ext cx="7848872" cy="1169807"/>
              </a:xfrm>
              <a:prstGeom prst="rect">
                <a:avLst/>
              </a:prstGeom>
              <a:blipFill>
                <a:blip r:embed="rId5"/>
                <a:stretch>
                  <a:fillRect t="-96809" b="-1468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26192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3"/>
          <p:cNvSpPr>
            <a:spLocks noGrp="1" noChangeArrowheads="1"/>
          </p:cNvSpPr>
          <p:nvPr>
            <p:ph type="title"/>
          </p:nvPr>
        </p:nvSpPr>
        <p:spPr>
          <a:xfrm>
            <a:off x="-533400" y="44624"/>
            <a:ext cx="10363200" cy="1143000"/>
          </a:xfrm>
        </p:spPr>
        <p:txBody>
          <a:bodyPr/>
          <a:lstStyle/>
          <a:p>
            <a:r>
              <a:rPr lang="en-US" b="1" dirty="0">
                <a:solidFill>
                  <a:srgbClr val="891637"/>
                </a:solidFill>
                <a:latin typeface="Calibri" pitchFamily="34" charset="0"/>
              </a:rPr>
              <a:t>Secure Two-Party Comp: New Def</a:t>
            </a:r>
          </a:p>
        </p:txBody>
      </p:sp>
      <p:sp>
        <p:nvSpPr>
          <p:cNvPr id="10" name="Rectangle 41">
            <a:extLst>
              <a:ext uri="{FF2B5EF4-FFF2-40B4-BE49-F238E27FC236}">
                <a16:creationId xmlns:a16="http://schemas.microsoft.com/office/drawing/2014/main" id="{DC5AD880-EDC9-364C-9DA4-1376EBE5DA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52592" y="3467472"/>
            <a:ext cx="1579984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ctr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>
              <a:buFont typeface="Arial" panose="020B0604020202020204" pitchFamily="34" charset="0"/>
              <a:buNone/>
            </a:pPr>
            <a:r>
              <a:rPr lang="en-US" altLang="en-US" sz="2400" dirty="0"/>
              <a:t>Bob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58">
                <a:extLst>
                  <a:ext uri="{FF2B5EF4-FFF2-40B4-BE49-F238E27FC236}">
                    <a16:creationId xmlns:a16="http://schemas.microsoft.com/office/drawing/2014/main" id="{BD80B82D-78F5-054C-AB34-661B2B4D8C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55568" y="1692553"/>
                <a:ext cx="2116832" cy="6096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rgbClr val="993300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 algn="ctr"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algn="ctr"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algn="ctr"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algn="ctr"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algn="ctr"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457200" algn="ctr" fontAlgn="base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914400" algn="ctr" fontAlgn="base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1371600" algn="ctr" fontAlgn="base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1828800" algn="ctr" fontAlgn="base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l">
                  <a:buFont typeface="Arial" panose="020B0604020202020204" pitchFamily="34" charset="0"/>
                  <a:buNone/>
                </a:pPr>
                <a:r>
                  <a:rPr lang="en-US" altLang="en-US" sz="2400" b="1" dirty="0"/>
                  <a:t>Input: </a:t>
                </a:r>
                <a14:m>
                  <m:oMath xmlns:m="http://schemas.openxmlformats.org/officeDocument/2006/math">
                    <m:r>
                      <a:rPr lang="en-US" altLang="en-US" sz="2400" b="1" i="1" smtClean="0">
                        <a:latin typeface="Cambria Math" panose="02040503050406030204" pitchFamily="18" charset="0"/>
                      </a:rPr>
                      <m:t>𝒚</m:t>
                    </m:r>
                  </m:oMath>
                </a14:m>
                <a:endParaRPr lang="en-US" altLang="en-US" sz="2400" b="1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12" name="Rectangle 58">
                <a:extLst>
                  <a:ext uri="{FF2B5EF4-FFF2-40B4-BE49-F238E27FC236}">
                    <a16:creationId xmlns:a16="http://schemas.microsoft.com/office/drawing/2014/main" id="{BD80B82D-78F5-054C-AB34-661B2B4D8CE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55568" y="1692553"/>
                <a:ext cx="2116832" cy="609600"/>
              </a:xfrm>
              <a:prstGeom prst="rect">
                <a:avLst/>
              </a:prstGeom>
              <a:blipFill>
                <a:blip r:embed="rId3"/>
                <a:stretch>
                  <a:fillRect l="-4167" b="-816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993300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0C7346CB-D5AD-F441-AC75-CDAA71093E2F}"/>
              </a:ext>
            </a:extLst>
          </p:cNvPr>
          <p:cNvCxnSpPr>
            <a:cxnSpLocks/>
          </p:cNvCxnSpPr>
          <p:nvPr/>
        </p:nvCxnSpPr>
        <p:spPr>
          <a:xfrm>
            <a:off x="3344085" y="3110469"/>
            <a:ext cx="2039611" cy="0"/>
          </a:xfrm>
          <a:prstGeom prst="straightConnector1">
            <a:avLst/>
          </a:prstGeom>
          <a:noFill/>
          <a:ln w="127000" cap="flat" cmpd="sng" algn="ctr">
            <a:solidFill>
              <a:sysClr val="windowText" lastClr="000000"/>
            </a:solidFill>
            <a:prstDash val="solid"/>
            <a:headEnd type="triangle"/>
            <a:tailEnd type="triangle" w="med" len="med"/>
          </a:ln>
          <a:effectLst/>
        </p:spPr>
      </p:cxnSp>
      <p:pic>
        <p:nvPicPr>
          <p:cNvPr id="62" name="Picture 61" descr="https://encrypted-tbn1.gstatic.com/images?q=tbn:ANd9GcRMqz810dqY5w4yvvGMx0LZ98j9pT_RRanjEhtqGQxcgqYwtJbx">
            <a:extLst>
              <a:ext uri="{FF2B5EF4-FFF2-40B4-BE49-F238E27FC236}">
                <a16:creationId xmlns:a16="http://schemas.microsoft.com/office/drawing/2014/main" id="{E8967947-338A-4345-9EDD-A85028F1B6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558" y="2601281"/>
            <a:ext cx="910010" cy="910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4" descr="https://encrypted-tbn3.gstatic.com/images?q=tbn:ANd9GcSRoJblC7gZo6LVPNnJ-9PTS0ivFVMUVbOYWggxnyWgybZquE070Q">
            <a:extLst>
              <a:ext uri="{FF2B5EF4-FFF2-40B4-BE49-F238E27FC236}">
                <a16:creationId xmlns:a16="http://schemas.microsoft.com/office/drawing/2014/main" id="{613685FA-BDB8-4442-8D52-CBC1B408CD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5272" y="2512876"/>
            <a:ext cx="656208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Rectangle 41">
            <a:extLst>
              <a:ext uri="{FF2B5EF4-FFF2-40B4-BE49-F238E27FC236}">
                <a16:creationId xmlns:a16="http://schemas.microsoft.com/office/drawing/2014/main" id="{3F816C91-5EED-7542-BA85-CFBE05ADA7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2740" y="3439283"/>
            <a:ext cx="1579984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ctr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>
              <a:buFont typeface="Arial" panose="020B0604020202020204" pitchFamily="34" charset="0"/>
              <a:buNone/>
            </a:pPr>
            <a:r>
              <a:rPr lang="en-US" altLang="en-US" sz="2400" dirty="0"/>
              <a:t>Alice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58">
                <a:extLst>
                  <a:ext uri="{FF2B5EF4-FFF2-40B4-BE49-F238E27FC236}">
                    <a16:creationId xmlns:a16="http://schemas.microsoft.com/office/drawing/2014/main" id="{13746088-2E23-554A-AE13-FF753AC95F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34840" y="1700209"/>
                <a:ext cx="2116832" cy="6096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rgbClr val="993300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 algn="ctr"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algn="ctr"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algn="ctr"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algn="ctr"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algn="ctr"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457200" algn="ctr" fontAlgn="base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914400" algn="ctr" fontAlgn="base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1371600" algn="ctr" fontAlgn="base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1828800" algn="ctr" fontAlgn="base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l">
                  <a:buFont typeface="Arial" panose="020B0604020202020204" pitchFamily="34" charset="0"/>
                  <a:buNone/>
                </a:pPr>
                <a:r>
                  <a:rPr lang="en-US" altLang="en-US" sz="2400" b="1" dirty="0"/>
                  <a:t>Input: </a:t>
                </a:r>
                <a14:m>
                  <m:oMath xmlns:m="http://schemas.openxmlformats.org/officeDocument/2006/math">
                    <m:r>
                      <a:rPr lang="en-US" altLang="en-US" sz="2400" b="1" i="1" smtClean="0"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endParaRPr lang="en-US" altLang="en-US" sz="2400" b="1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18" name="Rectangle 58">
                <a:extLst>
                  <a:ext uri="{FF2B5EF4-FFF2-40B4-BE49-F238E27FC236}">
                    <a16:creationId xmlns:a16="http://schemas.microsoft.com/office/drawing/2014/main" id="{13746088-2E23-554A-AE13-FF753AC95FE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34840" y="1700209"/>
                <a:ext cx="2116832" cy="609600"/>
              </a:xfrm>
              <a:prstGeom prst="rect">
                <a:avLst/>
              </a:prstGeom>
              <a:blipFill>
                <a:blip r:embed="rId6"/>
                <a:stretch>
                  <a:fillRect l="-4762" b="-10204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993300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41">
                <a:extLst>
                  <a:ext uri="{FF2B5EF4-FFF2-40B4-BE49-F238E27FC236}">
                    <a16:creationId xmlns:a16="http://schemas.microsoft.com/office/drawing/2014/main" id="{5AF67E5A-9836-3E4E-81E1-2766A676DE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5283" y="4189311"/>
                <a:ext cx="7848872" cy="100773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rgbClr val="993300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 algn="ctr"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algn="ctr"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algn="ctr"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algn="ctr"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algn="ctr"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457200" algn="ctr" fontAlgn="base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914400" algn="ctr" fontAlgn="base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1371600" algn="ctr" fontAlgn="base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1828800" algn="ctr" fontAlgn="base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l"/>
                <a:r>
                  <a:rPr lang="en-US" altLang="en-US" sz="2400" dirty="0"/>
                  <a:t>There exists a PPT simulator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sz="2400" b="0" i="1" smtClean="0">
                            <a:latin typeface="Cambria Math" panose="02040503050406030204" pitchFamily="18" charset="0"/>
                          </a:rPr>
                          <m:t>𝑆𝐼𝑀</m:t>
                        </m:r>
                      </m:e>
                      <m:sub>
                        <m:r>
                          <a:rPr lang="en-US" altLang="en-US" sz="24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en-US" altLang="en-US" sz="2400" dirty="0"/>
                  <a:t> such that for any </a:t>
                </a:r>
                <a14:m>
                  <m:oMath xmlns:m="http://schemas.openxmlformats.org/officeDocument/2006/math">
                    <m:r>
                      <a:rPr lang="en-US" altLang="en-US" sz="2400" b="0" i="1" dirty="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altLang="en-US" sz="2400" dirty="0"/>
                  <a:t> and </a:t>
                </a:r>
                <a14:m>
                  <m:oMath xmlns:m="http://schemas.openxmlformats.org/officeDocument/2006/math">
                    <m:r>
                      <a:rPr lang="en-US" altLang="en-US" sz="2400" i="1" dirty="0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altLang="en-US" sz="2400" dirty="0"/>
                  <a:t>: </a:t>
                </a:r>
              </a:p>
            </p:txBody>
          </p:sp>
        </mc:Choice>
        <mc:Fallback xmlns="">
          <p:sp>
            <p:nvSpPr>
              <p:cNvPr id="16" name="Rectangle 41">
                <a:extLst>
                  <a:ext uri="{FF2B5EF4-FFF2-40B4-BE49-F238E27FC236}">
                    <a16:creationId xmlns:a16="http://schemas.microsoft.com/office/drawing/2014/main" id="{5AF67E5A-9836-3E4E-81E1-2766A676DE6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75283" y="4189311"/>
                <a:ext cx="7848872" cy="1007734"/>
              </a:xfrm>
              <a:prstGeom prst="rect">
                <a:avLst/>
              </a:prstGeom>
              <a:blipFill>
                <a:blip r:embed="rId7"/>
                <a:stretch>
                  <a:fillRect l="-1294" b="-3704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993300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41">
                <a:extLst>
                  <a:ext uri="{FF2B5EF4-FFF2-40B4-BE49-F238E27FC236}">
                    <a16:creationId xmlns:a16="http://schemas.microsoft.com/office/drawing/2014/main" id="{1F69A97D-8719-6043-A0D7-3964201C16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84" y="4962333"/>
                <a:ext cx="8316416" cy="100773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rgbClr val="993300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 algn="ctr"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algn="ctr"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algn="ctr"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algn="ctr"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algn="ctr"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457200" algn="ctr" fontAlgn="base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914400" algn="ctr" fontAlgn="base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1371600" algn="ctr" fontAlgn="base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1828800" algn="ctr" fontAlgn="base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l"/>
                <a:r>
                  <a:rPr lang="en-US" altLang="en-US" dirty="0">
                    <a:solidFill>
                      <a:schemeClr val="tx1"/>
                    </a:solidFill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𝑆𝐼𝑀</m:t>
                        </m:r>
                      </m:e>
                      <m:sub>
                        <m:r>
                          <a:rPr lang="en-US" alt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d>
                      <m:dPr>
                        <m:ctrlPr>
                          <a:rPr lang="en-US" alt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alt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altLang="en-US" sz="28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US" alt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b>
                        </m:sSub>
                        <m:d>
                          <m:dPr>
                            <m:ctrlPr>
                              <a:rPr lang="en-US" alt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alt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d>
                      </m:e>
                    </m:d>
                    <m:r>
                      <a:rPr lang="en-US" alt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alt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alt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en-US" dirty="0">
                    <a:solidFill>
                      <a:schemeClr val="tx1"/>
                    </a:solidFill>
                  </a:rPr>
                  <a:t>)</a:t>
                </a:r>
                <a:r>
                  <a:rPr lang="en-US" altLang="en-US" dirty="0"/>
                  <a:t> </a:t>
                </a:r>
                <a14:m>
                  <m:oMath xmlns:m="http://schemas.openxmlformats.org/officeDocument/2006/math">
                    <m:r>
                      <a:rPr lang="en-US" altLang="en-US" i="1">
                        <a:latin typeface="Cambria Math" panose="02040503050406030204" pitchFamily="18" charset="0"/>
                      </a:rPr>
                      <m:t>≅</m:t>
                    </m:r>
                  </m:oMath>
                </a14:m>
                <a:r>
                  <a:rPr lang="en-US" altLang="en-US" dirty="0">
                    <a:solidFill>
                      <a:schemeClr val="tx1"/>
                    </a:solidFill>
                  </a:rPr>
                  <a:t>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lang="en-US" alt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  <m:t>𝑉𝑖𝑒𝑤</m:t>
                        </m:r>
                      </m:e>
                      <m:sub>
                        <m:r>
                          <a:rPr lang="en-US" alt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  <m:t>𝐴</m:t>
                        </m:r>
                      </m:sub>
                    </m:sSub>
                    <m:r>
                      <a:rPr lang="en-US" altLang="en-US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+mn-cs"/>
                      </a:rPr>
                      <m:t>(</m:t>
                    </m:r>
                    <m:r>
                      <a:rPr lang="en-US" altLang="en-US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+mn-cs"/>
                      </a:rPr>
                      <m:t>𝑥</m:t>
                    </m:r>
                    <m:r>
                      <a:rPr lang="en-US" altLang="en-US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+mn-cs"/>
                      </a:rPr>
                      <m:t>,</m:t>
                    </m:r>
                    <m:r>
                      <a:rPr lang="en-US" altLang="en-US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+mn-cs"/>
                      </a:rPr>
                      <m:t>𝑦</m:t>
                    </m:r>
                    <m:r>
                      <a:rPr lang="en-US" altLang="en-US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+mn-cs"/>
                      </a:rPr>
                      <m:t>),</m:t>
                    </m:r>
                    <m:r>
                      <a:rPr lang="en-US" altLang="en-US" sz="2800" i="1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altLang="en-US" sz="28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en-US" sz="28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en-US" sz="2800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en-US" sz="2800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altLang="en-US" sz="28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en-US" dirty="0">
                    <a:solidFill>
                      <a:schemeClr val="tx1"/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17" name="Rectangle 41">
                <a:extLst>
                  <a:ext uri="{FF2B5EF4-FFF2-40B4-BE49-F238E27FC236}">
                    <a16:creationId xmlns:a16="http://schemas.microsoft.com/office/drawing/2014/main" id="{1F69A97D-8719-6043-A0D7-3964201C16D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27584" y="4962333"/>
                <a:ext cx="8316416" cy="1007734"/>
              </a:xfrm>
              <a:prstGeom prst="rect">
                <a:avLst/>
              </a:prstGeom>
              <a:blipFill>
                <a:blip r:embed="rId8"/>
                <a:stretch>
                  <a:fillRect l="-2290" r="-305" b="-375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993300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41">
            <a:extLst>
              <a:ext uri="{FF2B5EF4-FFF2-40B4-BE49-F238E27FC236}">
                <a16:creationId xmlns:a16="http://schemas.microsoft.com/office/drawing/2014/main" id="{96C25E40-9208-7EC9-17EE-8F35F9A970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7418" y="5826812"/>
            <a:ext cx="8591126" cy="1007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ctr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/>
            <a:r>
              <a:rPr lang="en-US" altLang="en-US" sz="2400" dirty="0">
                <a:solidFill>
                  <a:srgbClr val="0000FF"/>
                </a:solidFill>
              </a:rPr>
              <a:t>i.e. the joint distribution of the view and the output is correct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B8A676E-9CEE-672D-0145-605D0490EC55}"/>
                  </a:ext>
                </a:extLst>
              </p:cNvPr>
              <p:cNvSpPr txBox="1"/>
              <p:nvPr/>
            </p:nvSpPr>
            <p:spPr>
              <a:xfrm>
                <a:off x="304161" y="875127"/>
                <a:ext cx="9217024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en-US" sz="2800" dirty="0">
                    <a:solidFill>
                      <a:prstClr val="black"/>
                    </a:solidFill>
                  </a:rPr>
                  <a:t>(possibly randomized) </a:t>
                </a:r>
                <a14:m>
                  <m:oMath xmlns:m="http://schemas.openxmlformats.org/officeDocument/2006/math">
                    <m:r>
                      <a:rPr lang="en-US" altLang="en-US" sz="28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𝐹</m:t>
                    </m:r>
                    <m:d>
                      <m:dPr>
                        <m:ctrlPr>
                          <a:rPr lang="en-US" alt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alt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altLang="en-US" sz="2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US" altLang="en-US" sz="2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</m:d>
                    <m:r>
                      <a:rPr lang="en-US" altLang="en-US" sz="28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=(</m:t>
                    </m:r>
                    <m:sSub>
                      <m:sSubPr>
                        <m:ctrlPr>
                          <a:rPr lang="en-US" altLang="en-US" sz="2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sz="2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altLang="en-US" sz="2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d>
                      <m:dPr>
                        <m:ctrlPr>
                          <a:rPr lang="en-US" altLang="en-US" sz="2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en-US" sz="2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altLang="en-US" sz="2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en-US" sz="2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altLang="en-US" sz="2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US" altLang="en-US" sz="2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</m:d>
                    <m:r>
                      <a:rPr lang="en-US" altLang="en-US" sz="28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altLang="en-US" sz="2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sz="2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altLang="en-US" sz="2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  <m:r>
                      <a:rPr lang="en-US" altLang="en-US" sz="28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en-US" sz="28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en-US" sz="28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en-US" sz="28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altLang="en-US" sz="28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;</m:t>
                    </m:r>
                    <m:r>
                      <a:rPr lang="en-US" altLang="en-US" sz="28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altLang="en-US" sz="28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altLang="en-US" sz="28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B8A676E-9CEE-672D-0145-605D0490EC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161" y="875127"/>
                <a:ext cx="9217024" cy="523220"/>
              </a:xfrm>
              <a:prstGeom prst="rect">
                <a:avLst/>
              </a:prstGeom>
              <a:blipFill>
                <a:blip r:embed="rId9"/>
                <a:stretch>
                  <a:fillRect l="-1515" t="-14634" b="-317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540666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1722806-D2CB-0049-BFAB-4AA7B406D72A}"/>
                  </a:ext>
                </a:extLst>
              </p:cNvPr>
              <p:cNvSpPr txBox="1"/>
              <p:nvPr/>
            </p:nvSpPr>
            <p:spPr>
              <a:xfrm>
                <a:off x="611560" y="4325312"/>
                <a:ext cx="8149282" cy="176798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−1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5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  <m:e>
                                <m:sSup>
                                  <m:sSup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e>
                                  <m:sup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</m:e>
                              <m:e>
                                <m:sSup>
                                  <m:sSup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e>
                                  <m:sup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−1</m:t>
                                    </m:r>
                                  </m:sup>
                                </m:sSup>
                              </m:e>
                            </m:mr>
                            <m:m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  <m:e>
                                <m:sSup>
                                  <m:sSup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e>
                                  <m:sup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</m:e>
                              <m:e>
                                <m:sSup>
                                  <m:sSup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e>
                                  <m:sup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−1</m:t>
                                    </m:r>
                                  </m:sup>
                                </m:sSup>
                              </m:e>
                            </m:mr>
                            <m:m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  <m:e>
                                <m:sSup>
                                  <m:sSup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−1)</m:t>
                                    </m:r>
                                  </m:e>
                                  <m:sup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</m:e>
                              <m:e>
                                <m:sSup>
                                  <m:sSup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−1)</m:t>
                                    </m:r>
                                  </m:e>
                                  <m:sup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−1</m:t>
                                    </m:r>
                                  </m:sup>
                                </m:sSup>
                              </m:e>
                            </m:mr>
                          </m:m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−1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mod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1722806-D2CB-0049-BFAB-4AA7B406D7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560" y="4325312"/>
                <a:ext cx="8149282" cy="1767984"/>
              </a:xfrm>
              <a:prstGeom prst="rect">
                <a:avLst/>
              </a:prstGeom>
              <a:blipFill>
                <a:blip r:embed="rId3"/>
                <a:stretch>
                  <a:fillRect t="-709" r="-779" b="-63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63">
            <a:extLst>
              <a:ext uri="{FF2B5EF4-FFF2-40B4-BE49-F238E27FC236}">
                <a16:creationId xmlns:a16="http://schemas.microsoft.com/office/drawing/2014/main" id="{83DBF138-C1C4-164F-9AA0-24A23995175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828600" y="116632"/>
            <a:ext cx="10945216" cy="685800"/>
          </a:xfrm>
          <a:noFill/>
        </p:spPr>
        <p:txBody>
          <a:bodyPr/>
          <a:lstStyle/>
          <a:p>
            <a:pPr eaLnBrk="1" hangingPunct="1"/>
            <a:r>
              <a:rPr lang="en-US" b="1" dirty="0">
                <a:solidFill>
                  <a:srgbClr val="1A17A5"/>
                </a:solidFill>
                <a:latin typeface="Calibri" pitchFamily="34" charset="0"/>
              </a:rPr>
              <a:t>Shamir’s t-out-of-n Secret Sharing</a:t>
            </a:r>
          </a:p>
        </p:txBody>
      </p:sp>
      <p:sp>
        <p:nvSpPr>
          <p:cNvPr id="6" name="Rectangle 63">
            <a:extLst>
              <a:ext uri="{FF2B5EF4-FFF2-40B4-BE49-F238E27FC236}">
                <a16:creationId xmlns:a16="http://schemas.microsoft.com/office/drawing/2014/main" id="{5543AD99-C40D-A04C-ADF5-10A1CE3FDF51}"/>
              </a:ext>
            </a:extLst>
          </p:cNvPr>
          <p:cNvSpPr txBox="1">
            <a:spLocks noChangeArrowheads="1"/>
          </p:cNvSpPr>
          <p:nvPr/>
        </p:nvSpPr>
        <p:spPr>
          <a:xfrm>
            <a:off x="1691680" y="780276"/>
            <a:ext cx="6480721" cy="37803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merican Typewriter" charset="0"/>
                <a:ea typeface="American Typewriter" charset="0"/>
                <a:cs typeface="American Typewriter" charset="0"/>
              </a:rPr>
              <a:t>Key Idea: Polynomials are Amazing!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AAA9AB5-D7D8-F342-9E2C-10A95A3895FE}"/>
                  </a:ext>
                </a:extLst>
              </p:cNvPr>
              <p:cNvSpPr txBox="1"/>
              <p:nvPr/>
            </p:nvSpPr>
            <p:spPr>
              <a:xfrm>
                <a:off x="1475656" y="1340768"/>
                <a:ext cx="6408712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</a:rPr>
                      <m:t>𝑓</m:t>
                    </m:r>
                    <m:d>
                      <m:d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</m:ctrlPr>
                      </m:d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  <m:t>𝑥</m:t>
                        </m:r>
                      </m:e>
                    </m:d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</a:rPr>
                      <m:t>=</m:t>
                    </m:r>
                    <m:sSub>
                      <m:sSub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  <m:t>𝑎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  <m:t>𝑡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  <m:t>−1</m:t>
                        </m:r>
                      </m:sub>
                    </m:sSub>
                    <m:sSup>
                      <m:sSup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</m:ctrlPr>
                      </m:sSup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  <m:t>𝑡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  <m:t>−1</m:t>
                        </m:r>
                      </m:sup>
                    </m:sSup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</a:rPr>
                      <m:t>+…+</m:t>
                    </m:r>
                    <m:sSub>
                      <m:sSub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  <m:t>𝑎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  <m:t>1</m:t>
                        </m:r>
                      </m:sub>
                    </m:sSub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</a:rPr>
                      <m:t>𝑥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</a:rPr>
                      <m:t>+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</a:rPr>
                      <m:t>𝑏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 </a:t>
                </a:r>
                <a:b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</a:b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	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  <m:t>𝑎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  <m:t>𝑖</m:t>
                        </m:r>
                      </m:sub>
                    </m:sSub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 are</a:t>
                </a:r>
                <a:r>
                  <a:rPr kumimoji="0" lang="en-US" sz="2400" b="0" i="0" u="none" strike="noStrike" kern="1200" cap="none" spc="0" normalizeH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 uniformly random mod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</a:rPr>
                      <m:t>𝑝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 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AAA9AB5-D7D8-F342-9E2C-10A95A3895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5656" y="1340768"/>
                <a:ext cx="6408712" cy="830997"/>
              </a:xfrm>
              <a:prstGeom prst="rect">
                <a:avLst/>
              </a:prstGeom>
              <a:blipFill>
                <a:blip r:embed="rId4"/>
                <a:stretch>
                  <a:fillRect l="-792" b="-151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C7F6995-1BDA-984E-AA8E-BC70E713122A}"/>
                  </a:ext>
                </a:extLst>
              </p:cNvPr>
              <p:cNvSpPr txBox="1"/>
              <p:nvPr/>
            </p:nvSpPr>
            <p:spPr>
              <a:xfrm>
                <a:off x="395536" y="2367875"/>
                <a:ext cx="856895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,…,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…,</m:t>
                          </m:r>
                          <m:r>
                            <a:rPr lang="en-US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C7F6995-1BDA-984E-AA8E-BC70E71312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536" y="2367875"/>
                <a:ext cx="8568953" cy="461665"/>
              </a:xfrm>
              <a:prstGeom prst="rect">
                <a:avLst/>
              </a:prstGeom>
              <a:blipFill>
                <a:blip r:embed="rId5"/>
                <a:stretch>
                  <a:fillRect b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1AA4A1F9-FF67-F944-966F-5E486BD34DC8}"/>
              </a:ext>
            </a:extLst>
          </p:cNvPr>
          <p:cNvSpPr txBox="1"/>
          <p:nvPr/>
        </p:nvSpPr>
        <p:spPr>
          <a:xfrm>
            <a:off x="611560" y="3068960"/>
            <a:ext cx="7848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Security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738F8AB-C298-384C-898F-E20BE7D64061}"/>
                  </a:ext>
                </a:extLst>
              </p:cNvPr>
              <p:cNvSpPr txBox="1"/>
              <p:nvPr/>
            </p:nvSpPr>
            <p:spPr>
              <a:xfrm>
                <a:off x="611560" y="3687415"/>
                <a:ext cx="784887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R="0" lvl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r>
                  <a:rPr kumimoji="0" lang="en-US" sz="24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Let’s look at shares of parties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40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  <m:t>𝑃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  <m:t>1</m:t>
                        </m:r>
                      </m:sub>
                    </m:sSub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</a:rPr>
                      <m:t>,</m:t>
                    </m:r>
                    <m:sSub>
                      <m:sSubPr>
                        <m:ctrlPr>
                          <a:rPr kumimoji="0" lang="en-US" sz="240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  <m:t>𝑃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  <m:t>2</m:t>
                        </m:r>
                      </m:sub>
                    </m:sSub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</a:rPr>
                      <m:t>,…,</m:t>
                    </m:r>
                    <m:sSub>
                      <m:sSubPr>
                        <m:ctrlPr>
                          <a:rPr kumimoji="0" lang="en-US" sz="240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  <m:t>𝑃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  <m:t>𝑡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  <m:t>−1</m:t>
                        </m:r>
                      </m:sub>
                    </m:sSub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</a:rPr>
                      <m:t>.</m:t>
                    </m:r>
                  </m:oMath>
                </a14:m>
                <a:endPara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738F8AB-C298-384C-898F-E20BE7D640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560" y="3687415"/>
                <a:ext cx="7848872" cy="461665"/>
              </a:xfrm>
              <a:prstGeom prst="rect">
                <a:avLst/>
              </a:prstGeom>
              <a:blipFill>
                <a:blip r:embed="rId6"/>
                <a:stretch>
                  <a:fillRect l="-1292" t="-10811" b="-270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F4327F2-B2B3-E648-8270-EF1CBCF70D85}"/>
                  </a:ext>
                </a:extLst>
              </p:cNvPr>
              <p:cNvSpPr txBox="1"/>
              <p:nvPr/>
            </p:nvSpPr>
            <p:spPr>
              <a:xfrm>
                <a:off x="2368844" y="6269528"/>
                <a:ext cx="677515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R="0" lvl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</a:rPr>
                      <m:t>(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</a:rPr>
                      <m:t>𝑡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</a:rPr>
                      <m:t>−1)</m:t>
                    </m:r>
                  </m:oMath>
                </a14:m>
                <a:r>
                  <a:rPr kumimoji="0" lang="en-US" sz="2400" i="1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>
                        <a:lumMod val="50000"/>
                      </a:schemeClr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-by-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</a:rPr>
                      <m:t>𝑡</m:t>
                    </m:r>
                  </m:oMath>
                </a14:m>
                <a:r>
                  <a:rPr kumimoji="0" lang="en-US" sz="2400" i="1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>
                        <a:lumMod val="50000"/>
                      </a:schemeClr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 </a:t>
                </a:r>
                <a:r>
                  <a:rPr kumimoji="0" lang="en-US" sz="2400" i="1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accent1">
                        <a:lumMod val="50000"/>
                      </a:schemeClr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Vandermonde</a:t>
                </a:r>
                <a:r>
                  <a:rPr kumimoji="0" lang="en-US" sz="2400" i="1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>
                        <a:lumMod val="50000"/>
                      </a:schemeClr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 matrix</a:t>
                </a:r>
                <a:endPara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F4327F2-B2B3-E648-8270-EF1CBCF70D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8844" y="6269528"/>
                <a:ext cx="6775156" cy="461665"/>
              </a:xfrm>
              <a:prstGeom prst="rect">
                <a:avLst/>
              </a:prstGeom>
              <a:blipFill>
                <a:blip r:embed="rId7"/>
                <a:stretch>
                  <a:fillRect l="-749" t="-10811" b="-270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2539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1722806-D2CB-0049-BFAB-4AA7B406D72A}"/>
                  </a:ext>
                </a:extLst>
              </p:cNvPr>
              <p:cNvSpPr txBox="1"/>
              <p:nvPr/>
            </p:nvSpPr>
            <p:spPr>
              <a:xfrm>
                <a:off x="611560" y="4325312"/>
                <a:ext cx="8149282" cy="176798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−1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5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  <m:e>
                                <m:sSup>
                                  <m:sSup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e>
                                  <m:sup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</m:e>
                              <m:e>
                                <m:sSup>
                                  <m:sSup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e>
                                  <m:sup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−1</m:t>
                                    </m:r>
                                  </m:sup>
                                </m:sSup>
                              </m:e>
                            </m:mr>
                            <m:m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  <m:e>
                                <m:sSup>
                                  <m:sSup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e>
                                  <m:sup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</m:e>
                              <m:e>
                                <m:sSup>
                                  <m:sSup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e>
                                  <m:sup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−1</m:t>
                                    </m:r>
                                  </m:sup>
                                </m:sSup>
                              </m:e>
                            </m:mr>
                            <m:m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  <m:e>
                                <m:sSup>
                                  <m:sSup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−1)</m:t>
                                    </m:r>
                                  </m:e>
                                  <m:sup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</m:e>
                              <m:e>
                                <m:sSup>
                                  <m:sSup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−1)</m:t>
                                    </m:r>
                                  </m:e>
                                  <m:sup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−1</m:t>
                                    </m:r>
                                  </m:sup>
                                </m:sSup>
                              </m:e>
                            </m:mr>
                          </m:m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−1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mod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1722806-D2CB-0049-BFAB-4AA7B406D7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560" y="4325312"/>
                <a:ext cx="8149282" cy="1767984"/>
              </a:xfrm>
              <a:prstGeom prst="rect">
                <a:avLst/>
              </a:prstGeom>
              <a:blipFill>
                <a:blip r:embed="rId3"/>
                <a:stretch>
                  <a:fillRect t="-709" r="-779" b="-63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63">
            <a:extLst>
              <a:ext uri="{FF2B5EF4-FFF2-40B4-BE49-F238E27FC236}">
                <a16:creationId xmlns:a16="http://schemas.microsoft.com/office/drawing/2014/main" id="{83DBF138-C1C4-164F-9AA0-24A23995175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828600" y="116632"/>
            <a:ext cx="10945216" cy="685800"/>
          </a:xfrm>
          <a:noFill/>
        </p:spPr>
        <p:txBody>
          <a:bodyPr/>
          <a:lstStyle/>
          <a:p>
            <a:pPr eaLnBrk="1" hangingPunct="1"/>
            <a:r>
              <a:rPr lang="en-US" b="1" dirty="0">
                <a:solidFill>
                  <a:srgbClr val="1A17A5"/>
                </a:solidFill>
                <a:latin typeface="Calibri" pitchFamily="34" charset="0"/>
              </a:rPr>
              <a:t>Shamir’s t-out-of-n Secret Sharing</a:t>
            </a:r>
          </a:p>
        </p:txBody>
      </p:sp>
      <p:sp>
        <p:nvSpPr>
          <p:cNvPr id="6" name="Rectangle 63">
            <a:extLst>
              <a:ext uri="{FF2B5EF4-FFF2-40B4-BE49-F238E27FC236}">
                <a16:creationId xmlns:a16="http://schemas.microsoft.com/office/drawing/2014/main" id="{5543AD99-C40D-A04C-ADF5-10A1CE3FDF51}"/>
              </a:ext>
            </a:extLst>
          </p:cNvPr>
          <p:cNvSpPr txBox="1">
            <a:spLocks noChangeArrowheads="1"/>
          </p:cNvSpPr>
          <p:nvPr/>
        </p:nvSpPr>
        <p:spPr>
          <a:xfrm>
            <a:off x="1691680" y="780276"/>
            <a:ext cx="6480721" cy="37803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merican Typewriter" charset="0"/>
                <a:ea typeface="American Typewriter" charset="0"/>
                <a:cs typeface="American Typewriter" charset="0"/>
              </a:rPr>
              <a:t>Key Idea: Polynomials are Amazing!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AAA9AB5-D7D8-F342-9E2C-10A95A3895FE}"/>
                  </a:ext>
                </a:extLst>
              </p:cNvPr>
              <p:cNvSpPr txBox="1"/>
              <p:nvPr/>
            </p:nvSpPr>
            <p:spPr>
              <a:xfrm>
                <a:off x="1475656" y="1340768"/>
                <a:ext cx="6408712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</a:rPr>
                      <m:t>𝑓</m:t>
                    </m:r>
                    <m:d>
                      <m:d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</m:ctrlPr>
                      </m:d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  <m:t>𝑥</m:t>
                        </m:r>
                      </m:e>
                    </m:d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</a:rPr>
                      <m:t>=</m:t>
                    </m:r>
                    <m:sSub>
                      <m:sSub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  <m:t>𝑎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  <m:t>𝑡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  <m:t>−1</m:t>
                        </m:r>
                      </m:sub>
                    </m:sSub>
                    <m:sSup>
                      <m:sSup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</m:ctrlPr>
                      </m:sSup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  <m:t>𝑡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  <m:t>−1</m:t>
                        </m:r>
                      </m:sup>
                    </m:sSup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</a:rPr>
                      <m:t>+…+</m:t>
                    </m:r>
                    <m:sSub>
                      <m:sSub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  <m:t>𝑎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  <m:t>1</m:t>
                        </m:r>
                      </m:sub>
                    </m:sSub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</a:rPr>
                      <m:t>𝑥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</a:rPr>
                      <m:t>+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</a:rPr>
                      <m:t>𝑏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 </a:t>
                </a:r>
                <a:b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</a:b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	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  <m:t>𝑎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  <m:t>𝑖</m:t>
                        </m:r>
                      </m:sub>
                    </m:sSub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 are</a:t>
                </a:r>
                <a:r>
                  <a:rPr kumimoji="0" lang="en-US" sz="2400" b="0" i="0" u="none" strike="noStrike" kern="1200" cap="none" spc="0" normalizeH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 uniformly random mod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</a:rPr>
                      <m:t>𝑝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 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AAA9AB5-D7D8-F342-9E2C-10A95A3895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5656" y="1340768"/>
                <a:ext cx="6408712" cy="830997"/>
              </a:xfrm>
              <a:prstGeom prst="rect">
                <a:avLst/>
              </a:prstGeom>
              <a:blipFill>
                <a:blip r:embed="rId4"/>
                <a:stretch>
                  <a:fillRect l="-792" b="-151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C7F6995-1BDA-984E-AA8E-BC70E713122A}"/>
                  </a:ext>
                </a:extLst>
              </p:cNvPr>
              <p:cNvSpPr txBox="1"/>
              <p:nvPr/>
            </p:nvSpPr>
            <p:spPr>
              <a:xfrm>
                <a:off x="395536" y="2367875"/>
                <a:ext cx="856895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,…,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…,</m:t>
                          </m:r>
                          <m:r>
                            <a:rPr lang="en-US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C7F6995-1BDA-984E-AA8E-BC70E71312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536" y="2367875"/>
                <a:ext cx="8568953" cy="461665"/>
              </a:xfrm>
              <a:prstGeom prst="rect">
                <a:avLst/>
              </a:prstGeom>
              <a:blipFill>
                <a:blip r:embed="rId5"/>
                <a:stretch>
                  <a:fillRect b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738F8AB-C298-384C-898F-E20BE7D64061}"/>
                  </a:ext>
                </a:extLst>
              </p:cNvPr>
              <p:cNvSpPr txBox="1"/>
              <p:nvPr/>
            </p:nvSpPr>
            <p:spPr>
              <a:xfrm>
                <a:off x="539551" y="3102059"/>
                <a:ext cx="8352929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:r>
                  <a:rPr lang="en-US" sz="2400" b="1" dirty="0">
                    <a:solidFill>
                      <a:srgbClr val="000000"/>
                    </a:solidFill>
                  </a:rPr>
                  <a:t>Security: </a:t>
                </a:r>
                <a:r>
                  <a:rPr kumimoji="0" lang="en-US" sz="24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For every </a:t>
                </a:r>
                <a:r>
                  <a:rPr kumimoji="0" lang="en-US" sz="240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valu</a:t>
                </a:r>
                <a:r>
                  <a:rPr lang="en-US" sz="2400" dirty="0">
                    <a:solidFill>
                      <a:srgbClr val="000000"/>
                    </a:solidFill>
                    <a:latin typeface="Arial"/>
                    <a:cs typeface="Arial"/>
                  </a:rPr>
                  <a:t>e of </a:t>
                </a:r>
                <a14:m>
                  <m:oMath xmlns:m="http://schemas.openxmlformats.org/officeDocument/2006/math">
                    <m:r>
                      <m:rPr>
                        <m:brk m:alnAt="7"/>
                      </m:rPr>
                      <a:rPr lang="en-US" sz="2400" i="1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US" sz="2400" dirty="0">
                    <a:solidFill>
                      <a:srgbClr val="000000"/>
                    </a:solidFill>
                    <a:latin typeface="Arial"/>
                    <a:cs typeface="Arial"/>
                  </a:rPr>
                  <a:t> there is a unique polynomial with constant term </a:t>
                </a:r>
                <a14:m>
                  <m:oMath xmlns:m="http://schemas.openxmlformats.org/officeDocument/2006/math">
                    <m:r>
                      <m:rPr>
                        <m:brk m:alnAt="7"/>
                      </m:rPr>
                      <a:rPr lang="en-US" sz="2400" i="1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kumimoji="0" lang="en-US" sz="24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 and shares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40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  <m:t>𝑠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  <m:t>1</m:t>
                        </m:r>
                      </m:sub>
                    </m:sSub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</a:rPr>
                      <m:t>,</m:t>
                    </m:r>
                    <m:sSub>
                      <m:sSub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  <m:t>𝑠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  <m:t>2</m:t>
                        </m:r>
                      </m:sub>
                    </m:sSub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</a:rPr>
                      <m:t>,…,</m:t>
                    </m:r>
                    <m:sSub>
                      <m:sSub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  <m:t>𝑠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  <m:t>𝑡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  <m:t>−1</m:t>
                        </m:r>
                      </m:sub>
                    </m:sSub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</a:rPr>
                      <m:t>.</m:t>
                    </m:r>
                  </m:oMath>
                </a14:m>
                <a:r>
                  <a:rPr kumimoji="0" lang="en-US" sz="24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 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738F8AB-C298-384C-898F-E20BE7D640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551" y="3102059"/>
                <a:ext cx="8352929" cy="830997"/>
              </a:xfrm>
              <a:prstGeom prst="rect">
                <a:avLst/>
              </a:prstGeom>
              <a:blipFill>
                <a:blip r:embed="rId6"/>
                <a:stretch>
                  <a:fillRect l="-1062" t="-6061" b="-151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F4327F2-B2B3-E648-8270-EF1CBCF70D85}"/>
                  </a:ext>
                </a:extLst>
              </p:cNvPr>
              <p:cNvSpPr txBox="1"/>
              <p:nvPr/>
            </p:nvSpPr>
            <p:spPr>
              <a:xfrm>
                <a:off x="2368844" y="6269528"/>
                <a:ext cx="677515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R="0" lvl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</a:rPr>
                      <m:t>(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</a:rPr>
                      <m:t>𝑡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</a:rPr>
                      <m:t>−1)</m:t>
                    </m:r>
                  </m:oMath>
                </a14:m>
                <a:r>
                  <a:rPr kumimoji="0" lang="en-US" sz="2400" i="1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>
                        <a:lumMod val="50000"/>
                      </a:schemeClr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-by-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</a:rPr>
                      <m:t>𝑡</m:t>
                    </m:r>
                  </m:oMath>
                </a14:m>
                <a:r>
                  <a:rPr kumimoji="0" lang="en-US" sz="2400" i="1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>
                        <a:lumMod val="50000"/>
                      </a:schemeClr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 </a:t>
                </a:r>
                <a:r>
                  <a:rPr kumimoji="0" lang="en-US" sz="2400" i="1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accent1">
                        <a:lumMod val="50000"/>
                      </a:schemeClr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Vandermonde</a:t>
                </a:r>
                <a:r>
                  <a:rPr kumimoji="0" lang="en-US" sz="2400" i="1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>
                        <a:lumMod val="50000"/>
                      </a:schemeClr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 matrix</a:t>
                </a:r>
                <a:endPara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F4327F2-B2B3-E648-8270-EF1CBCF70D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8844" y="6269528"/>
                <a:ext cx="6775156" cy="461665"/>
              </a:xfrm>
              <a:prstGeom prst="rect">
                <a:avLst/>
              </a:prstGeom>
              <a:blipFill>
                <a:blip r:embed="rId7"/>
                <a:stretch>
                  <a:fillRect l="-749" t="-10811" b="-270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36822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3">
            <a:extLst>
              <a:ext uri="{FF2B5EF4-FFF2-40B4-BE49-F238E27FC236}">
                <a16:creationId xmlns:a16="http://schemas.microsoft.com/office/drawing/2014/main" id="{83DBF138-C1C4-164F-9AA0-24A23995175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828600" y="116632"/>
            <a:ext cx="10945216" cy="685800"/>
          </a:xfrm>
          <a:noFill/>
        </p:spPr>
        <p:txBody>
          <a:bodyPr/>
          <a:lstStyle/>
          <a:p>
            <a:pPr eaLnBrk="1" hangingPunct="1"/>
            <a:r>
              <a:rPr lang="en-US" b="1" dirty="0">
                <a:solidFill>
                  <a:srgbClr val="1A17A5"/>
                </a:solidFill>
                <a:latin typeface="Calibri" pitchFamily="34" charset="0"/>
              </a:rPr>
              <a:t>Shamir’s t-out-of-n Secret Sharing</a:t>
            </a:r>
          </a:p>
        </p:txBody>
      </p:sp>
      <p:sp>
        <p:nvSpPr>
          <p:cNvPr id="6" name="Rectangle 63">
            <a:extLst>
              <a:ext uri="{FF2B5EF4-FFF2-40B4-BE49-F238E27FC236}">
                <a16:creationId xmlns:a16="http://schemas.microsoft.com/office/drawing/2014/main" id="{5543AD99-C40D-A04C-ADF5-10A1CE3FDF51}"/>
              </a:ext>
            </a:extLst>
          </p:cNvPr>
          <p:cNvSpPr txBox="1">
            <a:spLocks noChangeArrowheads="1"/>
          </p:cNvSpPr>
          <p:nvPr/>
        </p:nvSpPr>
        <p:spPr>
          <a:xfrm>
            <a:off x="1691680" y="780276"/>
            <a:ext cx="6480721" cy="37803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merican Typewriter" charset="0"/>
                <a:ea typeface="American Typewriter" charset="0"/>
                <a:cs typeface="American Typewriter" charset="0"/>
              </a:rPr>
              <a:t>Key Idea: Polynomials are Amazing!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AAA9AB5-D7D8-F342-9E2C-10A95A3895FE}"/>
                  </a:ext>
                </a:extLst>
              </p:cNvPr>
              <p:cNvSpPr txBox="1"/>
              <p:nvPr/>
            </p:nvSpPr>
            <p:spPr>
              <a:xfrm>
                <a:off x="1475656" y="1340768"/>
                <a:ext cx="6408712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</a:rPr>
                      <m:t>𝑓</m:t>
                    </m:r>
                    <m:d>
                      <m:d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</m:ctrlPr>
                      </m:d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  <m:t>𝑥</m:t>
                        </m:r>
                      </m:e>
                    </m:d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</a:rPr>
                      <m:t>=</m:t>
                    </m:r>
                    <m:sSub>
                      <m:sSub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  <m:t>𝑎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  <m:t>𝑡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  <m:t>−1</m:t>
                        </m:r>
                      </m:sub>
                    </m:sSub>
                    <m:sSup>
                      <m:sSup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</m:ctrlPr>
                      </m:sSup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  <m:t>𝑡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  <m:t>−1</m:t>
                        </m:r>
                      </m:sup>
                    </m:sSup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</a:rPr>
                      <m:t>+…+</m:t>
                    </m:r>
                    <m:sSub>
                      <m:sSub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  <m:t>𝑎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  <m:t>1</m:t>
                        </m:r>
                      </m:sub>
                    </m:sSub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</a:rPr>
                      <m:t>𝑥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</a:rPr>
                      <m:t>+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</a:rPr>
                      <m:t>𝑏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 </a:t>
                </a:r>
                <a:b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</a:b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	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  <m:t>𝑎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  <m:t>𝑖</m:t>
                        </m:r>
                      </m:sub>
                    </m:sSub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 are</a:t>
                </a:r>
                <a:r>
                  <a:rPr kumimoji="0" lang="en-US" sz="2400" b="0" i="0" u="none" strike="noStrike" kern="1200" cap="none" spc="0" normalizeH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 uniformly random mod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</a:rPr>
                      <m:t>𝑝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 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AAA9AB5-D7D8-F342-9E2C-10A95A3895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5656" y="1340768"/>
                <a:ext cx="6408712" cy="830997"/>
              </a:xfrm>
              <a:prstGeom prst="rect">
                <a:avLst/>
              </a:prstGeom>
              <a:blipFill>
                <a:blip r:embed="rId3"/>
                <a:stretch>
                  <a:fillRect l="-792" b="-151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C7F6995-1BDA-984E-AA8E-BC70E713122A}"/>
                  </a:ext>
                </a:extLst>
              </p:cNvPr>
              <p:cNvSpPr txBox="1"/>
              <p:nvPr/>
            </p:nvSpPr>
            <p:spPr>
              <a:xfrm>
                <a:off x="395536" y="2367875"/>
                <a:ext cx="856895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,…,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…,</m:t>
                          </m:r>
                          <m:r>
                            <a:rPr lang="en-US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C7F6995-1BDA-984E-AA8E-BC70E71312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536" y="2367875"/>
                <a:ext cx="8568953" cy="461665"/>
              </a:xfrm>
              <a:prstGeom prst="rect">
                <a:avLst/>
              </a:prstGeom>
              <a:blipFill>
                <a:blip r:embed="rId4"/>
                <a:stretch>
                  <a:fillRect b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738F8AB-C298-384C-898F-E20BE7D64061}"/>
                  </a:ext>
                </a:extLst>
              </p:cNvPr>
              <p:cNvSpPr txBox="1"/>
              <p:nvPr/>
            </p:nvSpPr>
            <p:spPr>
              <a:xfrm>
                <a:off x="539551" y="3102059"/>
                <a:ext cx="8352929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:r>
                  <a:rPr lang="en-US" sz="2400" b="1" dirty="0">
                    <a:solidFill>
                      <a:srgbClr val="000000"/>
                    </a:solidFill>
                  </a:rPr>
                  <a:t>Security: </a:t>
                </a:r>
                <a:r>
                  <a:rPr kumimoji="0" lang="en-US" sz="24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For every </a:t>
                </a:r>
                <a:r>
                  <a:rPr kumimoji="0" lang="en-US" sz="240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valu</a:t>
                </a:r>
                <a:r>
                  <a:rPr lang="en-US" sz="2400" dirty="0">
                    <a:solidFill>
                      <a:srgbClr val="000000"/>
                    </a:solidFill>
                    <a:latin typeface="Arial"/>
                    <a:cs typeface="Arial"/>
                  </a:rPr>
                  <a:t>e of </a:t>
                </a:r>
                <a14:m>
                  <m:oMath xmlns:m="http://schemas.openxmlformats.org/officeDocument/2006/math">
                    <m:r>
                      <m:rPr>
                        <m:brk m:alnAt="7"/>
                      </m:rPr>
                      <a:rPr lang="en-US" sz="2400" i="1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US" sz="2400" dirty="0">
                    <a:solidFill>
                      <a:srgbClr val="000000"/>
                    </a:solidFill>
                    <a:latin typeface="Arial"/>
                    <a:cs typeface="Arial"/>
                  </a:rPr>
                  <a:t> there is a unique polynomial with constant term </a:t>
                </a:r>
                <a14:m>
                  <m:oMath xmlns:m="http://schemas.openxmlformats.org/officeDocument/2006/math">
                    <m:r>
                      <m:rPr>
                        <m:brk m:alnAt="7"/>
                      </m:rPr>
                      <a:rPr lang="en-US" sz="2400" i="1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kumimoji="0" lang="en-US" sz="24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 and shares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40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  <m:t>𝑠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  <m:t>1</m:t>
                        </m:r>
                      </m:sub>
                    </m:sSub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</a:rPr>
                      <m:t>,</m:t>
                    </m:r>
                    <m:sSub>
                      <m:sSub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  <m:t>𝑠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  <m:t>2</m:t>
                        </m:r>
                      </m:sub>
                    </m:sSub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</a:rPr>
                      <m:t>,…,</m:t>
                    </m:r>
                    <m:sSub>
                      <m:sSub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  <m:t>𝑠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  <m:t>𝑡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  <m:t>−1</m:t>
                        </m:r>
                      </m:sub>
                    </m:sSub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</a:rPr>
                      <m:t>.</m:t>
                    </m:r>
                  </m:oMath>
                </a14:m>
                <a:r>
                  <a:rPr kumimoji="0" lang="en-US" sz="24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 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738F8AB-C298-384C-898F-E20BE7D640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551" y="3102059"/>
                <a:ext cx="8352929" cy="830997"/>
              </a:xfrm>
              <a:prstGeom prst="rect">
                <a:avLst/>
              </a:prstGeom>
              <a:blipFill>
                <a:blip r:embed="rId5"/>
                <a:stretch>
                  <a:fillRect l="-1062" t="-6061" b="-151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FBA8ED9-EF58-E345-92C2-A6543C243E93}"/>
                  </a:ext>
                </a:extLst>
              </p:cNvPr>
              <p:cNvSpPr txBox="1"/>
              <p:nvPr/>
            </p:nvSpPr>
            <p:spPr>
              <a:xfrm>
                <a:off x="539552" y="4182179"/>
                <a:ext cx="8352929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:r>
                  <a:rPr lang="en-US" sz="2400" dirty="0">
                    <a:solidFill>
                      <a:srgbClr val="000000"/>
                    </a:solidFill>
                    <a:latin typeface="Arial"/>
                    <a:cs typeface="Arial"/>
                  </a:rPr>
                  <a:t>Corollary: for every value of the secret </a:t>
                </a:r>
                <a14:m>
                  <m:oMath xmlns:m="http://schemas.openxmlformats.org/officeDocument/2006/math">
                    <m:r>
                      <m:rPr>
                        <m:brk m:alnAt="7"/>
                      </m:rPr>
                      <a:rPr lang="en-US" sz="2400" i="1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>
                    <a:solidFill>
                      <a:srgbClr val="000000"/>
                    </a:solidFill>
                    <a:latin typeface="Arial"/>
                    <a:cs typeface="Arial"/>
                  </a:rPr>
                  <a:t>is equally likely given the shares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40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  <m:t>𝑠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  <m:t>1</m:t>
                        </m:r>
                      </m:sub>
                    </m:sSub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</a:rPr>
                      <m:t>,</m:t>
                    </m:r>
                    <m:sSub>
                      <m:sSub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  <m:t>𝑠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  <m:t>2</m:t>
                        </m:r>
                      </m:sub>
                    </m:sSub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</a:rPr>
                      <m:t>,…,</m:t>
                    </m:r>
                    <m:sSub>
                      <m:sSub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  <m:t>𝑠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  <m:t>𝑡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</a:rPr>
                          <m:t>−1</m:t>
                        </m:r>
                      </m:sub>
                    </m:sSub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</a:rPr>
                      <m:t>.</m:t>
                    </m:r>
                  </m:oMath>
                </a14:m>
                <a:r>
                  <a:rPr kumimoji="0" lang="en-US" sz="24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 In other words, the secret </a:t>
                </a:r>
                <a14:m>
                  <m:oMath xmlns:m="http://schemas.openxmlformats.org/officeDocument/2006/math">
                    <m:r>
                      <m:rPr>
                        <m:brk m:alnAt="7"/>
                      </m:rPr>
                      <a:rPr lang="en-US" sz="2400" i="1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>
                    <a:solidFill>
                      <a:srgbClr val="000000"/>
                    </a:solidFill>
                  </a:rPr>
                  <a:t>is perfectly hidden given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r>
                  <a:rPr kumimoji="0" lang="en-US" sz="24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 shares.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FBA8ED9-EF58-E345-92C2-A6543C243E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552" y="4182179"/>
                <a:ext cx="8352929" cy="1200329"/>
              </a:xfrm>
              <a:prstGeom prst="rect">
                <a:avLst/>
              </a:prstGeom>
              <a:blipFill>
                <a:blip r:embed="rId6"/>
                <a:stretch>
                  <a:fillRect l="-1062" t="-4211" r="-1821"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46239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 rot="16200000">
            <a:off x="6751081" y="2430003"/>
            <a:ext cx="1143870" cy="998139"/>
            <a:chOff x="7909560" y="1958696"/>
            <a:chExt cx="1143870" cy="99813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366" t="38538" r="33550" b="36747"/>
            <a:stretch/>
          </p:blipFill>
          <p:spPr>
            <a:xfrm>
              <a:off x="8100391" y="1958696"/>
              <a:ext cx="953039" cy="998139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7909560" y="2411806"/>
              <a:ext cx="312969" cy="1566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 rot="16200000">
            <a:off x="5742808" y="2081077"/>
            <a:ext cx="1042760" cy="936103"/>
            <a:chOff x="6431739" y="2385644"/>
            <a:chExt cx="1042760" cy="936103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063" t="39915" r="60699" b="36906"/>
            <a:stretch/>
          </p:blipFill>
          <p:spPr>
            <a:xfrm>
              <a:off x="6588225" y="2385644"/>
              <a:ext cx="886274" cy="936103"/>
            </a:xfrm>
            <a:prstGeom prst="rect">
              <a:avLst/>
            </a:prstGeom>
          </p:spPr>
        </p:pic>
        <p:sp>
          <p:nvSpPr>
            <p:cNvPr id="38" name="Rectangle 37"/>
            <p:cNvSpPr/>
            <p:nvPr/>
          </p:nvSpPr>
          <p:spPr>
            <a:xfrm>
              <a:off x="6431739" y="2774005"/>
              <a:ext cx="312969" cy="1566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sp>
        <p:nvSpPr>
          <p:cNvPr id="157" name="Rectangle 63"/>
          <p:cNvSpPr>
            <a:spLocks noGrp="1" noChangeArrowheads="1"/>
          </p:cNvSpPr>
          <p:nvPr>
            <p:ph type="title"/>
          </p:nvPr>
        </p:nvSpPr>
        <p:spPr>
          <a:xfrm>
            <a:off x="-828600" y="44624"/>
            <a:ext cx="10945216" cy="685800"/>
          </a:xfrm>
          <a:noFill/>
        </p:spPr>
        <p:txBody>
          <a:bodyPr/>
          <a:lstStyle/>
          <a:p>
            <a:pPr eaLnBrk="1" hangingPunct="1"/>
            <a:r>
              <a:rPr lang="en-US" b="1" dirty="0">
                <a:solidFill>
                  <a:srgbClr val="1A17A5"/>
                </a:solidFill>
                <a:latin typeface="Calibri" pitchFamily="34" charset="0"/>
              </a:rPr>
              <a:t>Secure Multiparty Computation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614" b="59366"/>
          <a:stretch/>
        </p:blipFill>
        <p:spPr>
          <a:xfrm>
            <a:off x="927252" y="1761668"/>
            <a:ext cx="908444" cy="94012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55" t="-2132" r="10483" b="58956"/>
          <a:stretch/>
        </p:blipFill>
        <p:spPr>
          <a:xfrm>
            <a:off x="2411760" y="1700808"/>
            <a:ext cx="1232138" cy="1008112"/>
          </a:xfrm>
          <a:prstGeom prst="rect">
            <a:avLst/>
          </a:prstGeom>
        </p:spPr>
      </p:pic>
      <p:cxnSp>
        <p:nvCxnSpPr>
          <p:cNvPr id="28" name="Straight Arrow Connector 27"/>
          <p:cNvCxnSpPr/>
          <p:nvPr/>
        </p:nvCxnSpPr>
        <p:spPr>
          <a:xfrm>
            <a:off x="1852774" y="2276872"/>
            <a:ext cx="722376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Callout 28"/>
          <p:cNvSpPr/>
          <p:nvPr/>
        </p:nvSpPr>
        <p:spPr>
          <a:xfrm>
            <a:off x="408716" y="1268761"/>
            <a:ext cx="622830" cy="504055"/>
          </a:xfrm>
          <a:prstGeom prst="wedgeEllipseCallout">
            <a:avLst>
              <a:gd name="adj1" fmla="val 48238"/>
              <a:gd name="adj2" fmla="val 52626"/>
            </a:avLst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x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0" name="Oval Callout 29"/>
          <p:cNvSpPr/>
          <p:nvPr/>
        </p:nvSpPr>
        <p:spPr>
          <a:xfrm>
            <a:off x="3476499" y="1268761"/>
            <a:ext cx="622830" cy="504055"/>
          </a:xfrm>
          <a:prstGeom prst="wedgeEllipseCallout">
            <a:avLst>
              <a:gd name="adj1" fmla="val -47640"/>
              <a:gd name="adj2" fmla="val 67435"/>
            </a:avLst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774" y="3160844"/>
            <a:ext cx="782216" cy="1102636"/>
          </a:xfrm>
          <a:prstGeom prst="rect">
            <a:avLst/>
          </a:prstGeom>
        </p:spPr>
      </p:pic>
      <p:cxnSp>
        <p:nvCxnSpPr>
          <p:cNvPr id="32" name="Straight Arrow Connector 31"/>
          <p:cNvCxnSpPr/>
          <p:nvPr/>
        </p:nvCxnSpPr>
        <p:spPr>
          <a:xfrm>
            <a:off x="1475656" y="2874131"/>
            <a:ext cx="451562" cy="429322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>
            <a:off x="2634990" y="2874131"/>
            <a:ext cx="377118" cy="429322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Callout 33"/>
          <p:cNvSpPr/>
          <p:nvPr/>
        </p:nvSpPr>
        <p:spPr>
          <a:xfrm>
            <a:off x="2719932" y="3460134"/>
            <a:ext cx="622830" cy="504055"/>
          </a:xfrm>
          <a:prstGeom prst="wedgeEllipseCallout">
            <a:avLst>
              <a:gd name="adj1" fmla="val -74606"/>
              <a:gd name="adj2" fmla="val -25121"/>
            </a:avLst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z</a:t>
            </a:r>
          </a:p>
        </p:txBody>
      </p:sp>
      <p:sp>
        <p:nvSpPr>
          <p:cNvPr id="2" name="Triangle 1"/>
          <p:cNvSpPr/>
          <p:nvPr/>
        </p:nvSpPr>
        <p:spPr>
          <a:xfrm>
            <a:off x="4355976" y="1412777"/>
            <a:ext cx="4561441" cy="2047358"/>
          </a:xfrm>
          <a:prstGeom prst="triangle">
            <a:avLst>
              <a:gd name="adj" fmla="val 5122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39552" y="764704"/>
            <a:ext cx="9145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[BenOr-Goldwasser-Wigderson’88, Chaum-Crepeau-Damgard’88, BenOr-Rabin’89]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01460" y="4365104"/>
            <a:ext cx="89510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1. Each party secret-shares their input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on a degree-t polynomial.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/>
              <p:cNvSpPr txBox="1"/>
              <p:nvPr/>
            </p:nvSpPr>
            <p:spPr>
              <a:xfrm>
                <a:off x="7095271" y="2603813"/>
                <a:ext cx="50184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charset="0"/>
                          <a:ea typeface="Cambria Math" charset="0"/>
                          <a:cs typeface="Cambria Math" charset="0"/>
                        </a:rPr>
                        <m:t>×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</mc:Choice>
        <mc:Fallback xmlns="">
          <p:sp>
            <p:nvSpPr>
              <p:cNvPr id="40" name="Text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95271" y="2603813"/>
                <a:ext cx="501845" cy="461665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/>
              <p:cNvSpPr txBox="1"/>
              <p:nvPr/>
            </p:nvSpPr>
            <p:spPr>
              <a:xfrm>
                <a:off x="6012160" y="2247255"/>
                <a:ext cx="50184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charset="0"/>
                          <a:ea typeface="Cambria Math" charset="0"/>
                          <a:cs typeface="Cambria Math" charset="0"/>
                        </a:rPr>
                        <m:t>+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</mc:Choice>
        <mc:Fallback xmlns="">
          <p:sp>
            <p:nvSpPr>
              <p:cNvPr id="41" name="TextBox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2160" y="2247255"/>
                <a:ext cx="501845" cy="461665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TextBox 41"/>
          <p:cNvSpPr txBox="1"/>
          <p:nvPr/>
        </p:nvSpPr>
        <p:spPr>
          <a:xfrm>
            <a:off x="5940152" y="3450486"/>
            <a:ext cx="37664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Arithmetic circuit for F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23528" y="5376698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2. Proceed gate by gate, maintaining the invariant that the parties holds a secret sharing of every wire value.  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23528" y="6207695"/>
            <a:ext cx="87129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3. Exchange the output shares &amp; reconstruct the output.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49C2AE5-0449-0E4C-AFC2-DF5B6F1301E4}"/>
              </a:ext>
            </a:extLst>
          </p:cNvPr>
          <p:cNvSpPr txBox="1"/>
          <p:nvPr/>
        </p:nvSpPr>
        <p:spPr>
          <a:xfrm>
            <a:off x="1945342" y="4859350"/>
            <a:ext cx="56517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// so, security against t corruptions</a:t>
            </a:r>
          </a:p>
        </p:txBody>
      </p:sp>
    </p:spTree>
    <p:extLst>
      <p:ext uri="{BB962C8B-B14F-4D97-AF65-F5344CB8AC3E}">
        <p14:creationId xmlns:p14="http://schemas.microsoft.com/office/powerpoint/2010/main" val="985544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43" grpId="0"/>
      <p:bldP spid="44" grpId="0"/>
      <p:bldP spid="3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-457201" y="4892080"/>
            <a:ext cx="4525145" cy="241095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614" b="59366"/>
          <a:stretch/>
        </p:blipFill>
        <p:spPr>
          <a:xfrm>
            <a:off x="927252" y="1761668"/>
            <a:ext cx="908444" cy="94012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55" t="-2132" r="10483" b="58956"/>
          <a:stretch/>
        </p:blipFill>
        <p:spPr>
          <a:xfrm>
            <a:off x="2411760" y="1700808"/>
            <a:ext cx="1232138" cy="1008112"/>
          </a:xfrm>
          <a:prstGeom prst="rect">
            <a:avLst/>
          </a:prstGeom>
        </p:spPr>
      </p:pic>
      <p:cxnSp>
        <p:nvCxnSpPr>
          <p:cNvPr id="28" name="Straight Arrow Connector 27"/>
          <p:cNvCxnSpPr/>
          <p:nvPr/>
        </p:nvCxnSpPr>
        <p:spPr>
          <a:xfrm>
            <a:off x="1852774" y="2276872"/>
            <a:ext cx="722376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Oval Callout 28"/>
              <p:cNvSpPr/>
              <p:nvPr/>
            </p:nvSpPr>
            <p:spPr>
              <a:xfrm>
                <a:off x="224738" y="1727675"/>
                <a:ext cx="622830" cy="504055"/>
              </a:xfrm>
              <a:prstGeom prst="wedgeEllipseCallout">
                <a:avLst>
                  <a:gd name="adj1" fmla="val 72208"/>
                  <a:gd name="adj2" fmla="val 8199"/>
                </a:avLst>
              </a:prstGeom>
              <a:solidFill>
                <a:schemeClr val="bg2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/>
                        </a:rPr>
                        <m:t>𝑏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</mc:Choice>
        <mc:Fallback xmlns="">
          <p:sp>
            <p:nvSpPr>
              <p:cNvPr id="29" name="Oval Callout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738" y="1727675"/>
                <a:ext cx="622830" cy="504055"/>
              </a:xfrm>
              <a:prstGeom prst="wedgeEllipseCallout">
                <a:avLst>
                  <a:gd name="adj1" fmla="val 72208"/>
                  <a:gd name="adj2" fmla="val 8199"/>
                </a:avLst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1" name="Picture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774" y="3160844"/>
            <a:ext cx="782216" cy="1102636"/>
          </a:xfrm>
          <a:prstGeom prst="rect">
            <a:avLst/>
          </a:prstGeom>
        </p:spPr>
      </p:pic>
      <p:cxnSp>
        <p:nvCxnSpPr>
          <p:cNvPr id="32" name="Straight Arrow Connector 31"/>
          <p:cNvCxnSpPr/>
          <p:nvPr/>
        </p:nvCxnSpPr>
        <p:spPr>
          <a:xfrm>
            <a:off x="1475656" y="2874131"/>
            <a:ext cx="451562" cy="429322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>
            <a:off x="2634990" y="2874131"/>
            <a:ext cx="377118" cy="429322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/>
          <p:cNvGrpSpPr/>
          <p:nvPr/>
        </p:nvGrpSpPr>
        <p:grpSpPr>
          <a:xfrm>
            <a:off x="767884" y="2656441"/>
            <a:ext cx="2961326" cy="1579567"/>
            <a:chOff x="767884" y="2656441"/>
            <a:chExt cx="2961326" cy="157956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/>
                <p:cNvSpPr txBox="1"/>
                <p:nvPr/>
              </p:nvSpPr>
              <p:spPr>
                <a:xfrm>
                  <a:off x="767884" y="2656441"/>
                  <a:ext cx="648072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342900" marR="0" lvl="0" indent="-34290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B05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bPr>
                          <m:e>
                            <m: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B05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</a:rPr>
                              <m:t>𝒔</m:t>
                            </m:r>
                          </m:e>
                          <m:sub>
                            <m: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B05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</a:rPr>
                              <m:t>𝟏</m:t>
                            </m:r>
                          </m:sub>
                        </m:sSub>
                      </m:oMath>
                    </m:oMathPara>
                  </a14:m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endParaRPr>
                </a:p>
              </p:txBody>
            </p:sp>
          </mc:Choice>
          <mc:Fallback xmlns="">
            <p:sp>
              <p:nvSpPr>
                <p:cNvPr id="13" name="TextBox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7884" y="2656441"/>
                  <a:ext cx="648072" cy="461665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b="-394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/>
                <p:cNvSpPr txBox="1"/>
                <p:nvPr/>
              </p:nvSpPr>
              <p:spPr>
                <a:xfrm>
                  <a:off x="3081138" y="2672612"/>
                  <a:ext cx="648072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342900" marR="0" lvl="0" indent="-34290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C0099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bPr>
                          <m:e>
                            <m: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C0099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</a:rPr>
                              <m:t>𝒔</m:t>
                            </m:r>
                          </m:e>
                          <m:sub>
                            <m: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C0099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</a:rPr>
                              <m:t>𝟐</m:t>
                            </m:r>
                          </m:sub>
                        </m:sSub>
                      </m:oMath>
                    </m:oMathPara>
                  </a14:m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C0099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endParaRPr>
                </a:p>
              </p:txBody>
            </p:sp>
          </mc:Choice>
          <mc:Fallback xmlns="">
            <p:sp>
              <p:nvSpPr>
                <p:cNvPr id="14" name="TextBox 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81138" y="2672612"/>
                  <a:ext cx="648072" cy="461665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b="-526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/>
                <p:cNvSpPr txBox="1"/>
                <p:nvPr/>
              </p:nvSpPr>
              <p:spPr>
                <a:xfrm>
                  <a:off x="2572115" y="3774343"/>
                  <a:ext cx="648072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342900" marR="0" lvl="0" indent="-34290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bPr>
                          <m:e>
                            <m: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</a:rPr>
                              <m:t>𝒔</m:t>
                            </m:r>
                          </m:e>
                          <m:sub>
                            <m: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</a:rPr>
                              <m:t>𝟑</m:t>
                            </m:r>
                          </m:sub>
                        </m:sSub>
                      </m:oMath>
                    </m:oMathPara>
                  </a14:m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endParaRPr>
                </a:p>
              </p:txBody>
            </p:sp>
          </mc:Choice>
          <mc:Fallback xmlns="">
            <p:sp>
              <p:nvSpPr>
                <p:cNvPr id="15" name="TextBox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72115" y="3774343"/>
                  <a:ext cx="648072" cy="461665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b="-526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" name="Group 9"/>
          <p:cNvGrpSpPr/>
          <p:nvPr/>
        </p:nvGrpSpPr>
        <p:grpSpPr>
          <a:xfrm>
            <a:off x="3837222" y="2178452"/>
            <a:ext cx="5559314" cy="4706932"/>
            <a:chOff x="3837222" y="2151068"/>
            <a:chExt cx="5559314" cy="4706932"/>
          </a:xfrm>
        </p:grpSpPr>
        <p:cxnSp>
          <p:nvCxnSpPr>
            <p:cNvPr id="18" name="Straight Connector 17"/>
            <p:cNvCxnSpPr/>
            <p:nvPr/>
          </p:nvCxnSpPr>
          <p:spPr>
            <a:xfrm>
              <a:off x="4652730" y="2151068"/>
              <a:ext cx="0" cy="470693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/>
                <p:cNvSpPr txBox="1"/>
                <p:nvPr/>
              </p:nvSpPr>
              <p:spPr>
                <a:xfrm>
                  <a:off x="3837222" y="4081626"/>
                  <a:ext cx="1166826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342900" marR="0" lvl="0" indent="-34290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  <m:t>𝑏</m:t>
                        </m:r>
                      </m:oMath>
                    </m:oMathPara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endParaRPr>
                </a:p>
              </p:txBody>
            </p:sp>
          </mc:Choice>
          <mc:Fallback xmlns="">
            <p:sp>
              <p:nvSpPr>
                <p:cNvPr id="21" name="TextBox 2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37222" y="4081626"/>
                  <a:ext cx="1166826" cy="400110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" name="Straight Connector 3"/>
            <p:cNvCxnSpPr/>
            <p:nvPr/>
          </p:nvCxnSpPr>
          <p:spPr>
            <a:xfrm>
              <a:off x="4211960" y="5589240"/>
              <a:ext cx="518457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Oval 5"/>
            <p:cNvSpPr/>
            <p:nvPr/>
          </p:nvSpPr>
          <p:spPr>
            <a:xfrm>
              <a:off x="4572000" y="4438519"/>
              <a:ext cx="144016" cy="14260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652730" y="3028890"/>
            <a:ext cx="2338744" cy="1262799"/>
            <a:chOff x="4652730" y="3028890"/>
            <a:chExt cx="2338744" cy="1262799"/>
          </a:xfrm>
        </p:grpSpPr>
        <p:sp>
          <p:nvSpPr>
            <p:cNvPr id="35" name="Oval 34"/>
            <p:cNvSpPr/>
            <p:nvPr/>
          </p:nvSpPr>
          <p:spPr>
            <a:xfrm>
              <a:off x="5220072" y="4149080"/>
              <a:ext cx="144016" cy="142609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5868144" y="3831336"/>
              <a:ext cx="144016" cy="142609"/>
            </a:xfrm>
            <a:prstGeom prst="ellipse">
              <a:avLst/>
            </a:prstGeom>
            <a:solidFill>
              <a:srgbClr val="CC00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37" name="Oval 36"/>
            <p:cNvSpPr/>
            <p:nvPr/>
          </p:nvSpPr>
          <p:spPr>
            <a:xfrm>
              <a:off x="6516216" y="3501008"/>
              <a:ext cx="144016" cy="14260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/>
                <p:cNvSpPr txBox="1"/>
                <p:nvPr/>
              </p:nvSpPr>
              <p:spPr>
                <a:xfrm>
                  <a:off x="4652730" y="3706267"/>
                  <a:ext cx="763290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342900" marR="0" lvl="0" indent="-34290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</a:rPr>
                          <m:t>(1,</m:t>
                        </m:r>
                        <m:sSub>
                          <m:sSub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B05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b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B05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</a:rPr>
                              <m:t>𝑠</m:t>
                            </m:r>
                          </m:e>
                          <m:sub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B05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</a:rPr>
                              <m:t>1</m:t>
                            </m:r>
                          </m:sub>
                        </m:sSub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</a:rPr>
                          <m:t>)</m:t>
                        </m:r>
                      </m:oMath>
                    </m:oMathPara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endParaRPr>
                </a:p>
              </p:txBody>
            </p:sp>
          </mc:Choice>
          <mc:Fallback xmlns="">
            <p:sp>
              <p:nvSpPr>
                <p:cNvPr id="39" name="TextBox 3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52730" y="3706267"/>
                  <a:ext cx="763290" cy="400110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 l="-4000" r="-16000" b="-1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/>
                <p:cNvSpPr txBox="1"/>
                <p:nvPr/>
              </p:nvSpPr>
              <p:spPr>
                <a:xfrm>
                  <a:off x="5392886" y="3388930"/>
                  <a:ext cx="763290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342900" marR="0" lvl="0" indent="-34290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C0099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</a:rPr>
                          <m:t>(2,</m:t>
                        </m:r>
                        <m:sSub>
                          <m:sSub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C0099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b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C0099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</a:rPr>
                              <m:t>𝑠</m:t>
                            </m:r>
                          </m:e>
                          <m:sub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C0099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</a:rPr>
                              <m:t>2</m:t>
                            </m:r>
                          </m:sub>
                        </m:sSub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C0099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</a:rPr>
                          <m:t>)</m:t>
                        </m:r>
                      </m:oMath>
                    </m:oMathPara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C0099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endParaRPr>
                </a:p>
              </p:txBody>
            </p:sp>
          </mc:Choice>
          <mc:Fallback xmlns="">
            <p:sp>
              <p:nvSpPr>
                <p:cNvPr id="40" name="TextBox 3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92886" y="3388930"/>
                  <a:ext cx="763290" cy="400110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 l="-4000" r="-16800" b="-1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TextBox 40"/>
                <p:cNvSpPr txBox="1"/>
                <p:nvPr/>
              </p:nvSpPr>
              <p:spPr>
                <a:xfrm>
                  <a:off x="6228184" y="3028890"/>
                  <a:ext cx="763290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342900" marR="0" lvl="0" indent="-34290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</a:rPr>
                          <m:t>(3,</m:t>
                        </m:r>
                        <m:sSub>
                          <m:sSub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b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</a:rPr>
                              <m:t>𝑠</m:t>
                            </m:r>
                          </m:e>
                          <m:sub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</a:rPr>
                              <m:t>3</m:t>
                            </m:r>
                          </m:sub>
                        </m:sSub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</a:rPr>
                          <m:t>)</m:t>
                        </m:r>
                      </m:oMath>
                    </m:oMathPara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endParaRPr>
                </a:p>
              </p:txBody>
            </p:sp>
          </mc:Choice>
          <mc:Fallback xmlns="">
            <p:sp>
              <p:nvSpPr>
                <p:cNvPr id="41" name="TextBox 4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28184" y="3028890"/>
                  <a:ext cx="763290" cy="400110"/>
                </a:xfrm>
                <a:prstGeom prst="rect">
                  <a:avLst/>
                </a:prstGeom>
                <a:blipFill rotWithShape="0">
                  <a:blip r:embed="rId12"/>
                  <a:stretch>
                    <a:fillRect l="-4000" r="-16800" b="-1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22" name="Straight Connector 21"/>
          <p:cNvCxnSpPr/>
          <p:nvPr/>
        </p:nvCxnSpPr>
        <p:spPr>
          <a:xfrm flipV="1">
            <a:off x="4159465" y="2627128"/>
            <a:ext cx="4444983" cy="209801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179512" y="5046275"/>
            <a:ext cx="3888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Addition gate: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79512" y="5703639"/>
            <a:ext cx="37664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Locally add shares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Oval Callout 45"/>
              <p:cNvSpPr/>
              <p:nvPr/>
            </p:nvSpPr>
            <p:spPr>
              <a:xfrm>
                <a:off x="3717953" y="1691025"/>
                <a:ext cx="622830" cy="504055"/>
              </a:xfrm>
              <a:prstGeom prst="wedgeEllipseCallout">
                <a:avLst>
                  <a:gd name="adj1" fmla="val -71609"/>
                  <a:gd name="adj2" fmla="val 19306"/>
                </a:avLst>
              </a:prstGeom>
              <a:solidFill>
                <a:schemeClr val="bg2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</a:rPr>
                  <a:t>b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</a:rPr>
                      <m:t>′</m:t>
                    </m:r>
                  </m:oMath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</mc:Choice>
        <mc:Fallback xmlns="">
          <p:sp>
            <p:nvSpPr>
              <p:cNvPr id="46" name="Oval Callout 4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7953" y="1691025"/>
                <a:ext cx="622830" cy="504055"/>
              </a:xfrm>
              <a:prstGeom prst="wedgeEllipseCallout">
                <a:avLst>
                  <a:gd name="adj1" fmla="val -71609"/>
                  <a:gd name="adj2" fmla="val 19306"/>
                </a:avLst>
              </a:prstGeom>
              <a:blipFill>
                <a:blip r:embed="rId13"/>
                <a:stretch>
                  <a:fillRect b="-18605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7" name="Group 46"/>
          <p:cNvGrpSpPr/>
          <p:nvPr/>
        </p:nvGrpSpPr>
        <p:grpSpPr>
          <a:xfrm>
            <a:off x="755576" y="3217585"/>
            <a:ext cx="2961326" cy="1579567"/>
            <a:chOff x="767884" y="2656441"/>
            <a:chExt cx="2961326" cy="157956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TextBox 47"/>
                <p:cNvSpPr txBox="1"/>
                <p:nvPr/>
              </p:nvSpPr>
              <p:spPr>
                <a:xfrm>
                  <a:off x="767884" y="2656441"/>
                  <a:ext cx="648072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342900" marR="0" lvl="0" indent="-34290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B05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bPr>
                          <m:e>
                            <m: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B05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</a:rPr>
                              <m:t>𝒔</m:t>
                            </m:r>
                          </m:e>
                          <m:sub>
                            <m: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B05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</a:rPr>
                              <m:t>𝟏</m:t>
                            </m:r>
                          </m:sub>
                        </m:sSub>
                        <m: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</a:rPr>
                          <m:t>′</m:t>
                        </m:r>
                      </m:oMath>
                    </m:oMathPara>
                  </a14:m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endParaRPr>
                </a:p>
              </p:txBody>
            </p:sp>
          </mc:Choice>
          <mc:Fallback xmlns="">
            <p:sp>
              <p:nvSpPr>
                <p:cNvPr id="48" name="TextBox 4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7884" y="2656441"/>
                  <a:ext cx="648072" cy="461665"/>
                </a:xfrm>
                <a:prstGeom prst="rect">
                  <a:avLst/>
                </a:prstGeom>
                <a:blipFill rotWithShape="0">
                  <a:blip r:embed="rId14"/>
                  <a:stretch>
                    <a:fillRect b="-394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TextBox 48"/>
                <p:cNvSpPr txBox="1"/>
                <p:nvPr/>
              </p:nvSpPr>
              <p:spPr>
                <a:xfrm>
                  <a:off x="3081138" y="2672612"/>
                  <a:ext cx="648072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342900" marR="0" lvl="0" indent="-34290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C0099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bPr>
                          <m:e>
                            <m: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C0099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</a:rPr>
                              <m:t>𝒔</m:t>
                            </m:r>
                          </m:e>
                          <m:sub>
                            <m: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C0099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</a:rPr>
                              <m:t>𝟐</m:t>
                            </m:r>
                          </m:sub>
                        </m:sSub>
                        <m: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C0099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</a:rPr>
                          <m:t>′</m:t>
                        </m:r>
                      </m:oMath>
                    </m:oMathPara>
                  </a14:m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C0099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endParaRPr>
                </a:p>
              </p:txBody>
            </p:sp>
          </mc:Choice>
          <mc:Fallback xmlns="">
            <p:sp>
              <p:nvSpPr>
                <p:cNvPr id="49" name="TextBox 4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81138" y="2672612"/>
                  <a:ext cx="648072" cy="461665"/>
                </a:xfrm>
                <a:prstGeom prst="rect">
                  <a:avLst/>
                </a:prstGeom>
                <a:blipFill rotWithShape="0">
                  <a:blip r:embed="rId15"/>
                  <a:stretch>
                    <a:fillRect b="-526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Box 49"/>
                <p:cNvSpPr txBox="1"/>
                <p:nvPr/>
              </p:nvSpPr>
              <p:spPr>
                <a:xfrm>
                  <a:off x="2572115" y="3774343"/>
                  <a:ext cx="648072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342900" marR="0" lvl="0" indent="-34290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bPr>
                          <m:e>
                            <m: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</a:rPr>
                              <m:t>𝒔</m:t>
                            </m:r>
                          </m:e>
                          <m:sub>
                            <m: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</a:rPr>
                              <m:t>𝟑</m:t>
                            </m:r>
                          </m:sub>
                        </m:sSub>
                        <m: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</a:rPr>
                          <m:t>′</m:t>
                        </m:r>
                      </m:oMath>
                    </m:oMathPara>
                  </a14:m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endParaRPr>
                </a:p>
              </p:txBody>
            </p:sp>
          </mc:Choice>
          <mc:Fallback xmlns="">
            <p:sp>
              <p:nvSpPr>
                <p:cNvPr id="50" name="TextBox 4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72115" y="3774343"/>
                  <a:ext cx="648072" cy="461665"/>
                </a:xfrm>
                <a:prstGeom prst="rect">
                  <a:avLst/>
                </a:prstGeom>
                <a:blipFill rotWithShape="0">
                  <a:blip r:embed="rId16"/>
                  <a:stretch>
                    <a:fillRect b="-526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51" name="Straight Connector 50"/>
          <p:cNvCxnSpPr/>
          <p:nvPr/>
        </p:nvCxnSpPr>
        <p:spPr>
          <a:xfrm flipV="1">
            <a:off x="4311865" y="4291689"/>
            <a:ext cx="4508607" cy="108152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2" name="Group 51"/>
          <p:cNvGrpSpPr/>
          <p:nvPr/>
        </p:nvGrpSpPr>
        <p:grpSpPr>
          <a:xfrm>
            <a:off x="3837222" y="2907305"/>
            <a:ext cx="1166826" cy="4706932"/>
            <a:chOff x="3837222" y="2151068"/>
            <a:chExt cx="1166826" cy="4706932"/>
          </a:xfrm>
        </p:grpSpPr>
        <p:cxnSp>
          <p:nvCxnSpPr>
            <p:cNvPr id="53" name="Straight Connector 52"/>
            <p:cNvCxnSpPr/>
            <p:nvPr/>
          </p:nvCxnSpPr>
          <p:spPr>
            <a:xfrm>
              <a:off x="4652730" y="2151068"/>
              <a:ext cx="0" cy="470693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TextBox 53"/>
                <p:cNvSpPr txBox="1"/>
                <p:nvPr/>
              </p:nvSpPr>
              <p:spPr>
                <a:xfrm>
                  <a:off x="3837222" y="4167292"/>
                  <a:ext cx="1166826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342900" marR="0" lvl="0" indent="-34290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  <m:t>𝑏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</a:rPr>
                          <m:t>′</m:t>
                        </m:r>
                      </m:oMath>
                    </m:oMathPara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endParaRPr>
                </a:p>
              </p:txBody>
            </p:sp>
          </mc:Choice>
          <mc:Fallback xmlns="">
            <p:sp>
              <p:nvSpPr>
                <p:cNvPr id="54" name="TextBox 5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37222" y="4167292"/>
                  <a:ext cx="1166826" cy="400110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6" name="Oval 55"/>
            <p:cNvSpPr/>
            <p:nvPr/>
          </p:nvSpPr>
          <p:spPr>
            <a:xfrm>
              <a:off x="4572000" y="4438519"/>
              <a:ext cx="144016" cy="14260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4644008" y="4221088"/>
            <a:ext cx="2376264" cy="974767"/>
            <a:chOff x="4652730" y="3316922"/>
            <a:chExt cx="2376264" cy="974767"/>
          </a:xfrm>
        </p:grpSpPr>
        <p:sp>
          <p:nvSpPr>
            <p:cNvPr id="58" name="Oval 57"/>
            <p:cNvSpPr/>
            <p:nvPr/>
          </p:nvSpPr>
          <p:spPr>
            <a:xfrm>
              <a:off x="5220072" y="4149080"/>
              <a:ext cx="144016" cy="142609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59" name="Oval 58"/>
            <p:cNvSpPr/>
            <p:nvPr/>
          </p:nvSpPr>
          <p:spPr>
            <a:xfrm>
              <a:off x="5868144" y="3997018"/>
              <a:ext cx="144016" cy="142609"/>
            </a:xfrm>
            <a:prstGeom prst="ellipse">
              <a:avLst/>
            </a:prstGeom>
            <a:solidFill>
              <a:srgbClr val="CC00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60" name="Oval 59"/>
            <p:cNvSpPr/>
            <p:nvPr/>
          </p:nvSpPr>
          <p:spPr>
            <a:xfrm>
              <a:off x="6516216" y="3822385"/>
              <a:ext cx="144016" cy="14260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TextBox 60"/>
                <p:cNvSpPr txBox="1"/>
                <p:nvPr/>
              </p:nvSpPr>
              <p:spPr>
                <a:xfrm>
                  <a:off x="4652730" y="3706267"/>
                  <a:ext cx="763290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342900" marR="0" lvl="0" indent="-34290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</a:rPr>
                          <m:t>(1,</m:t>
                        </m:r>
                        <m:sSub>
                          <m:sSub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B05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b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B05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</a:rPr>
                              <m:t>𝑠</m:t>
                            </m:r>
                          </m:e>
                          <m:sub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B05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</a:rPr>
                              <m:t>1</m:t>
                            </m:r>
                          </m:sub>
                        </m:sSub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</a:rPr>
                          <m:t>′)</m:t>
                        </m:r>
                      </m:oMath>
                    </m:oMathPara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endParaRPr>
                </a:p>
              </p:txBody>
            </p:sp>
          </mc:Choice>
          <mc:Fallback xmlns="">
            <p:sp>
              <p:nvSpPr>
                <p:cNvPr id="61" name="TextBox 6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52730" y="3706267"/>
                  <a:ext cx="763290" cy="400110"/>
                </a:xfrm>
                <a:prstGeom prst="rect">
                  <a:avLst/>
                </a:prstGeom>
                <a:blipFill rotWithShape="0">
                  <a:blip r:embed="rId18"/>
                  <a:stretch>
                    <a:fillRect l="-4000" r="-24800" b="-1818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TextBox 61"/>
                <p:cNvSpPr txBox="1"/>
                <p:nvPr/>
              </p:nvSpPr>
              <p:spPr>
                <a:xfrm>
                  <a:off x="5473616" y="3564884"/>
                  <a:ext cx="763290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342900" marR="0" lvl="0" indent="-34290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C0099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</a:rPr>
                          <m:t>(2,</m:t>
                        </m:r>
                        <m:sSub>
                          <m:sSub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C0099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b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C0099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</a:rPr>
                              <m:t>𝑠</m:t>
                            </m:r>
                          </m:e>
                          <m:sub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C0099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</a:rPr>
                              <m:t>2</m:t>
                            </m:r>
                          </m:sub>
                        </m:sSub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C0099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</a:rPr>
                          <m:t>′)</m:t>
                        </m:r>
                      </m:oMath>
                    </m:oMathPara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C0099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endParaRPr>
                </a:p>
              </p:txBody>
            </p:sp>
          </mc:Choice>
          <mc:Fallback xmlns="">
            <p:sp>
              <p:nvSpPr>
                <p:cNvPr id="62" name="TextBox 6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73616" y="3564884"/>
                  <a:ext cx="763290" cy="400110"/>
                </a:xfrm>
                <a:prstGeom prst="rect">
                  <a:avLst/>
                </a:prstGeom>
                <a:blipFill rotWithShape="0">
                  <a:blip r:embed="rId19"/>
                  <a:stretch>
                    <a:fillRect l="-3968" r="-24603" b="-1818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TextBox 62"/>
                <p:cNvSpPr txBox="1"/>
                <p:nvPr/>
              </p:nvSpPr>
              <p:spPr>
                <a:xfrm>
                  <a:off x="6265704" y="3316922"/>
                  <a:ext cx="763290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342900" marR="0" lvl="0" indent="-34290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</a:rPr>
                          <m:t>(3,</m:t>
                        </m:r>
                        <m:sSub>
                          <m:sSub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b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</a:rPr>
                              <m:t>𝑠</m:t>
                            </m:r>
                          </m:e>
                          <m:sub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</a:rPr>
                              <m:t>3</m:t>
                            </m:r>
                          </m:sub>
                        </m:sSub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</a:rPr>
                          <m:t>′)</m:t>
                        </m:r>
                      </m:oMath>
                    </m:oMathPara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endParaRPr>
                </a:p>
              </p:txBody>
            </p:sp>
          </mc:Choice>
          <mc:Fallback xmlns="">
            <p:sp>
              <p:nvSpPr>
                <p:cNvPr id="63" name="TextBox 6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65704" y="3316922"/>
                  <a:ext cx="763290" cy="400110"/>
                </a:xfrm>
                <a:prstGeom prst="rect">
                  <a:avLst/>
                </a:prstGeom>
                <a:blipFill rotWithShape="0">
                  <a:blip r:embed="rId20"/>
                  <a:stretch>
                    <a:fillRect l="-3968" r="-24603" b="-1818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64" name="Straight Connector 63"/>
          <p:cNvCxnSpPr/>
          <p:nvPr/>
        </p:nvCxnSpPr>
        <p:spPr>
          <a:xfrm flipV="1">
            <a:off x="4139952" y="1124744"/>
            <a:ext cx="2880320" cy="2386048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5" name="Group 64"/>
          <p:cNvGrpSpPr/>
          <p:nvPr/>
        </p:nvGrpSpPr>
        <p:grpSpPr>
          <a:xfrm>
            <a:off x="3707904" y="2668850"/>
            <a:ext cx="1166826" cy="469898"/>
            <a:chOff x="3686358" y="4111230"/>
            <a:chExt cx="1166826" cy="46989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7" name="TextBox 66"/>
                <p:cNvSpPr txBox="1"/>
                <p:nvPr/>
              </p:nvSpPr>
              <p:spPr>
                <a:xfrm>
                  <a:off x="3686358" y="4111230"/>
                  <a:ext cx="1166826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342900" marR="0" lvl="0" indent="-34290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  <m:t>𝑏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</a:rPr>
                          <m:t>+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  <m:t>𝑏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</a:rPr>
                          <m:t>′</m:t>
                        </m:r>
                      </m:oMath>
                    </m:oMathPara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endParaRPr>
                </a:p>
              </p:txBody>
            </p:sp>
          </mc:Choice>
          <mc:Fallback xmlns="">
            <p:sp>
              <p:nvSpPr>
                <p:cNvPr id="67" name="TextBox 6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86358" y="4111230"/>
                  <a:ext cx="1166826" cy="400110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8" name="Oval 67"/>
            <p:cNvSpPr/>
            <p:nvPr/>
          </p:nvSpPr>
          <p:spPr>
            <a:xfrm>
              <a:off x="4572000" y="4438519"/>
              <a:ext cx="144016" cy="14260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683568" y="2929553"/>
            <a:ext cx="2961326" cy="1579567"/>
            <a:chOff x="767884" y="2656441"/>
            <a:chExt cx="2961326" cy="157956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0" name="TextBox 69"/>
                <p:cNvSpPr txBox="1"/>
                <p:nvPr/>
              </p:nvSpPr>
              <p:spPr>
                <a:xfrm>
                  <a:off x="767884" y="2656441"/>
                  <a:ext cx="648072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342900" marR="0" lvl="0" indent="-34290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</a:rPr>
                          <m:t>+</m:t>
                        </m:r>
                      </m:oMath>
                    </m:oMathPara>
                  </a14:m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endParaRPr>
                </a:p>
              </p:txBody>
            </p:sp>
          </mc:Choice>
          <mc:Fallback xmlns="">
            <p:sp>
              <p:nvSpPr>
                <p:cNvPr id="70" name="TextBox 6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7884" y="2656441"/>
                  <a:ext cx="648072" cy="461665"/>
                </a:xfrm>
                <a:prstGeom prst="rect">
                  <a:avLst/>
                </a:prstGeom>
                <a:blipFill rotWithShape="0">
                  <a:blip r:embed="rId2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1" name="TextBox 70"/>
                <p:cNvSpPr txBox="1"/>
                <p:nvPr/>
              </p:nvSpPr>
              <p:spPr>
                <a:xfrm>
                  <a:off x="3081138" y="2672612"/>
                  <a:ext cx="648072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342900" marR="0" lvl="0" indent="-34290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C0099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</a:rPr>
                          <m:t>+</m:t>
                        </m:r>
                      </m:oMath>
                    </m:oMathPara>
                  </a14:m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C0099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endParaRPr>
                </a:p>
              </p:txBody>
            </p:sp>
          </mc:Choice>
          <mc:Fallback xmlns="">
            <p:sp>
              <p:nvSpPr>
                <p:cNvPr id="71" name="TextBox 7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81138" y="2672612"/>
                  <a:ext cx="648072" cy="461665"/>
                </a:xfrm>
                <a:prstGeom prst="rect">
                  <a:avLst/>
                </a:prstGeom>
                <a:blipFill rotWithShape="0">
                  <a:blip r:embed="rId2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2" name="TextBox 71"/>
                <p:cNvSpPr txBox="1"/>
                <p:nvPr/>
              </p:nvSpPr>
              <p:spPr>
                <a:xfrm>
                  <a:off x="2572115" y="3774343"/>
                  <a:ext cx="648072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342900" marR="0" lvl="0" indent="-34290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</a:rPr>
                          <m:t>+</m:t>
                        </m:r>
                      </m:oMath>
                    </m:oMathPara>
                  </a14:m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endParaRPr>
                </a:p>
              </p:txBody>
            </p:sp>
          </mc:Choice>
          <mc:Fallback xmlns="">
            <p:sp>
              <p:nvSpPr>
                <p:cNvPr id="72" name="TextBox 7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72115" y="3774343"/>
                  <a:ext cx="648072" cy="461665"/>
                </a:xfrm>
                <a:prstGeom prst="rect">
                  <a:avLst/>
                </a:prstGeom>
                <a:blipFill rotWithShape="0">
                  <a:blip r:embed="rId2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3" name="Group 72"/>
          <p:cNvGrpSpPr/>
          <p:nvPr/>
        </p:nvGrpSpPr>
        <p:grpSpPr>
          <a:xfrm>
            <a:off x="5211350" y="1444752"/>
            <a:ext cx="1440160" cy="1158815"/>
            <a:chOff x="5220072" y="3132874"/>
            <a:chExt cx="1440160" cy="1158815"/>
          </a:xfrm>
        </p:grpSpPr>
        <p:sp>
          <p:nvSpPr>
            <p:cNvPr id="74" name="Oval 73"/>
            <p:cNvSpPr/>
            <p:nvPr/>
          </p:nvSpPr>
          <p:spPr>
            <a:xfrm>
              <a:off x="5220072" y="4149080"/>
              <a:ext cx="144016" cy="142609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75" name="Oval 74"/>
            <p:cNvSpPr/>
            <p:nvPr/>
          </p:nvSpPr>
          <p:spPr>
            <a:xfrm>
              <a:off x="5868144" y="3663226"/>
              <a:ext cx="144016" cy="142609"/>
            </a:xfrm>
            <a:prstGeom prst="ellipse">
              <a:avLst/>
            </a:prstGeom>
            <a:solidFill>
              <a:srgbClr val="CC00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76" name="Oval 75"/>
            <p:cNvSpPr/>
            <p:nvPr/>
          </p:nvSpPr>
          <p:spPr>
            <a:xfrm>
              <a:off x="6516216" y="3132874"/>
              <a:ext cx="144016" cy="14260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sp>
        <p:nvSpPr>
          <p:cNvPr id="66" name="Rectangle 63">
            <a:extLst>
              <a:ext uri="{FF2B5EF4-FFF2-40B4-BE49-F238E27FC236}">
                <a16:creationId xmlns:a16="http://schemas.microsoft.com/office/drawing/2014/main" id="{C021BDC6-D44D-A445-84D8-B3AE3EA6322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828600" y="44624"/>
            <a:ext cx="10945216" cy="685800"/>
          </a:xfrm>
          <a:noFill/>
        </p:spPr>
        <p:txBody>
          <a:bodyPr/>
          <a:lstStyle/>
          <a:p>
            <a:pPr eaLnBrk="1" hangingPunct="1"/>
            <a:r>
              <a:rPr lang="en-US" b="1" dirty="0">
                <a:solidFill>
                  <a:srgbClr val="1A17A5"/>
                </a:solidFill>
                <a:latin typeface="Calibri" pitchFamily="34" charset="0"/>
              </a:rPr>
              <a:t>Secure Multiparty Computation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B217A368-94A5-814D-BB28-83FEBCE1727B}"/>
              </a:ext>
            </a:extLst>
          </p:cNvPr>
          <p:cNvSpPr txBox="1"/>
          <p:nvPr/>
        </p:nvSpPr>
        <p:spPr>
          <a:xfrm>
            <a:off x="395536" y="735087"/>
            <a:ext cx="83668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Key Insight: Can homomorphically compute on shares!</a:t>
            </a:r>
          </a:p>
        </p:txBody>
      </p:sp>
    </p:spTree>
    <p:extLst>
      <p:ext uri="{BB962C8B-B14F-4D97-AF65-F5344CB8AC3E}">
        <p14:creationId xmlns:p14="http://schemas.microsoft.com/office/powerpoint/2010/main" val="1555947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-457201" y="4892080"/>
            <a:ext cx="4525145" cy="241095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614" b="59366"/>
          <a:stretch/>
        </p:blipFill>
        <p:spPr>
          <a:xfrm>
            <a:off x="927252" y="1761668"/>
            <a:ext cx="908444" cy="94012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55" t="-2132" r="10483" b="58956"/>
          <a:stretch/>
        </p:blipFill>
        <p:spPr>
          <a:xfrm>
            <a:off x="2411760" y="1700808"/>
            <a:ext cx="1232138" cy="1008112"/>
          </a:xfrm>
          <a:prstGeom prst="rect">
            <a:avLst/>
          </a:prstGeom>
        </p:spPr>
      </p:pic>
      <p:cxnSp>
        <p:nvCxnSpPr>
          <p:cNvPr id="28" name="Straight Arrow Connector 27"/>
          <p:cNvCxnSpPr/>
          <p:nvPr/>
        </p:nvCxnSpPr>
        <p:spPr>
          <a:xfrm>
            <a:off x="1852774" y="2276872"/>
            <a:ext cx="722376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Oval Callout 28"/>
              <p:cNvSpPr/>
              <p:nvPr/>
            </p:nvSpPr>
            <p:spPr>
              <a:xfrm>
                <a:off x="224738" y="1727675"/>
                <a:ext cx="622830" cy="504055"/>
              </a:xfrm>
              <a:prstGeom prst="wedgeEllipseCallout">
                <a:avLst>
                  <a:gd name="adj1" fmla="val 72208"/>
                  <a:gd name="adj2" fmla="val 8199"/>
                </a:avLst>
              </a:prstGeom>
              <a:solidFill>
                <a:schemeClr val="bg2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/>
                        </a:rPr>
                        <m:t>𝑏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</mc:Choice>
        <mc:Fallback xmlns="">
          <p:sp>
            <p:nvSpPr>
              <p:cNvPr id="29" name="Oval Callout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738" y="1727675"/>
                <a:ext cx="622830" cy="504055"/>
              </a:xfrm>
              <a:prstGeom prst="wedgeEllipseCallout">
                <a:avLst>
                  <a:gd name="adj1" fmla="val 72208"/>
                  <a:gd name="adj2" fmla="val 8199"/>
                </a:avLst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1" name="Picture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774" y="3160844"/>
            <a:ext cx="782216" cy="1102636"/>
          </a:xfrm>
          <a:prstGeom prst="rect">
            <a:avLst/>
          </a:prstGeom>
        </p:spPr>
      </p:pic>
      <p:cxnSp>
        <p:nvCxnSpPr>
          <p:cNvPr id="32" name="Straight Arrow Connector 31"/>
          <p:cNvCxnSpPr/>
          <p:nvPr/>
        </p:nvCxnSpPr>
        <p:spPr>
          <a:xfrm>
            <a:off x="1475656" y="2874131"/>
            <a:ext cx="451562" cy="429322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>
            <a:off x="2634990" y="2874131"/>
            <a:ext cx="377118" cy="429322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/>
          <p:cNvGrpSpPr/>
          <p:nvPr/>
        </p:nvGrpSpPr>
        <p:grpSpPr>
          <a:xfrm>
            <a:off x="767884" y="2656441"/>
            <a:ext cx="2961326" cy="1579567"/>
            <a:chOff x="767884" y="2656441"/>
            <a:chExt cx="2961326" cy="157956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/>
                <p:cNvSpPr txBox="1"/>
                <p:nvPr/>
              </p:nvSpPr>
              <p:spPr>
                <a:xfrm>
                  <a:off x="767884" y="2656441"/>
                  <a:ext cx="648072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342900" marR="0" lvl="0" indent="-34290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B05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bPr>
                          <m:e>
                            <m: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B05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</a:rPr>
                              <m:t>𝒔</m:t>
                            </m:r>
                          </m:e>
                          <m:sub>
                            <m: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B05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</a:rPr>
                              <m:t>𝟏</m:t>
                            </m:r>
                          </m:sub>
                        </m:sSub>
                      </m:oMath>
                    </m:oMathPara>
                  </a14:m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endParaRPr>
                </a:p>
              </p:txBody>
            </p:sp>
          </mc:Choice>
          <mc:Fallback xmlns="">
            <p:sp>
              <p:nvSpPr>
                <p:cNvPr id="13" name="TextBox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7884" y="2656441"/>
                  <a:ext cx="648072" cy="461665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b="-394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/>
                <p:cNvSpPr txBox="1"/>
                <p:nvPr/>
              </p:nvSpPr>
              <p:spPr>
                <a:xfrm>
                  <a:off x="3081138" y="2672612"/>
                  <a:ext cx="648072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342900" marR="0" lvl="0" indent="-34290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C0099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bPr>
                          <m:e>
                            <m: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C0099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</a:rPr>
                              <m:t>𝒔</m:t>
                            </m:r>
                          </m:e>
                          <m:sub>
                            <m: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C0099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</a:rPr>
                              <m:t>𝟐</m:t>
                            </m:r>
                          </m:sub>
                        </m:sSub>
                      </m:oMath>
                    </m:oMathPara>
                  </a14:m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C0099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endParaRPr>
                </a:p>
              </p:txBody>
            </p:sp>
          </mc:Choice>
          <mc:Fallback xmlns="">
            <p:sp>
              <p:nvSpPr>
                <p:cNvPr id="14" name="TextBox 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81138" y="2672612"/>
                  <a:ext cx="648072" cy="461665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b="-526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/>
                <p:cNvSpPr txBox="1"/>
                <p:nvPr/>
              </p:nvSpPr>
              <p:spPr>
                <a:xfrm>
                  <a:off x="2572115" y="3774343"/>
                  <a:ext cx="648072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342900" marR="0" lvl="0" indent="-34290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bPr>
                          <m:e>
                            <m: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</a:rPr>
                              <m:t>𝒔</m:t>
                            </m:r>
                          </m:e>
                          <m:sub>
                            <m: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</a:rPr>
                              <m:t>𝟑</m:t>
                            </m:r>
                          </m:sub>
                        </m:sSub>
                      </m:oMath>
                    </m:oMathPara>
                  </a14:m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endParaRPr>
                </a:p>
              </p:txBody>
            </p:sp>
          </mc:Choice>
          <mc:Fallback xmlns="">
            <p:sp>
              <p:nvSpPr>
                <p:cNvPr id="15" name="TextBox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72115" y="3774343"/>
                  <a:ext cx="648072" cy="461665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b="-526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18" name="Straight Connector 17"/>
          <p:cNvCxnSpPr/>
          <p:nvPr/>
        </p:nvCxnSpPr>
        <p:spPr>
          <a:xfrm>
            <a:off x="4652730" y="2106444"/>
            <a:ext cx="0" cy="470693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4211960" y="5544616"/>
            <a:ext cx="518457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/>
          <p:cNvGrpSpPr/>
          <p:nvPr/>
        </p:nvGrpSpPr>
        <p:grpSpPr>
          <a:xfrm>
            <a:off x="4652730" y="3028890"/>
            <a:ext cx="2338744" cy="1262799"/>
            <a:chOff x="4652730" y="3028890"/>
            <a:chExt cx="2338744" cy="1262799"/>
          </a:xfrm>
        </p:grpSpPr>
        <p:sp>
          <p:nvSpPr>
            <p:cNvPr id="35" name="Oval 34"/>
            <p:cNvSpPr/>
            <p:nvPr/>
          </p:nvSpPr>
          <p:spPr>
            <a:xfrm>
              <a:off x="5220072" y="4149080"/>
              <a:ext cx="144016" cy="142609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5868144" y="3831336"/>
              <a:ext cx="144016" cy="142609"/>
            </a:xfrm>
            <a:prstGeom prst="ellipse">
              <a:avLst/>
            </a:prstGeom>
            <a:solidFill>
              <a:srgbClr val="CC00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37" name="Oval 36"/>
            <p:cNvSpPr/>
            <p:nvPr/>
          </p:nvSpPr>
          <p:spPr>
            <a:xfrm>
              <a:off x="6516216" y="3501008"/>
              <a:ext cx="144016" cy="14260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/>
                <p:cNvSpPr txBox="1"/>
                <p:nvPr/>
              </p:nvSpPr>
              <p:spPr>
                <a:xfrm>
                  <a:off x="4652730" y="3706267"/>
                  <a:ext cx="763290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342900" marR="0" lvl="0" indent="-34290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</a:rPr>
                          <m:t>(1,</m:t>
                        </m:r>
                        <m:sSub>
                          <m:sSub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B05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b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B05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</a:rPr>
                              <m:t>𝑠</m:t>
                            </m:r>
                          </m:e>
                          <m:sub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B05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</a:rPr>
                              <m:t>1</m:t>
                            </m:r>
                          </m:sub>
                        </m:sSub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</a:rPr>
                          <m:t>)</m:t>
                        </m:r>
                      </m:oMath>
                    </m:oMathPara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endParaRPr>
                </a:p>
              </p:txBody>
            </p:sp>
          </mc:Choice>
          <mc:Fallback xmlns="">
            <p:sp>
              <p:nvSpPr>
                <p:cNvPr id="39" name="TextBox 3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52730" y="3706267"/>
                  <a:ext cx="763290" cy="400110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l="-4000" r="-16000" b="-1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/>
                <p:cNvSpPr txBox="1"/>
                <p:nvPr/>
              </p:nvSpPr>
              <p:spPr>
                <a:xfrm>
                  <a:off x="5392886" y="3388930"/>
                  <a:ext cx="763290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342900" marR="0" lvl="0" indent="-34290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C0099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</a:rPr>
                          <m:t>(2,</m:t>
                        </m:r>
                        <m:sSub>
                          <m:sSub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C0099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b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C0099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</a:rPr>
                              <m:t>𝑠</m:t>
                            </m:r>
                          </m:e>
                          <m:sub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C0099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</a:rPr>
                              <m:t>2</m:t>
                            </m:r>
                          </m:sub>
                        </m:sSub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C0099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</a:rPr>
                          <m:t>)</m:t>
                        </m:r>
                      </m:oMath>
                    </m:oMathPara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C0099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endParaRPr>
                </a:p>
              </p:txBody>
            </p:sp>
          </mc:Choice>
          <mc:Fallback xmlns="">
            <p:sp>
              <p:nvSpPr>
                <p:cNvPr id="40" name="TextBox 3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92886" y="3388930"/>
                  <a:ext cx="763290" cy="400110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 l="-4000" r="-16800" b="-1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TextBox 40"/>
                <p:cNvSpPr txBox="1"/>
                <p:nvPr/>
              </p:nvSpPr>
              <p:spPr>
                <a:xfrm>
                  <a:off x="6228184" y="3028890"/>
                  <a:ext cx="763290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342900" marR="0" lvl="0" indent="-34290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</a:rPr>
                          <m:t>(3,</m:t>
                        </m:r>
                        <m:sSub>
                          <m:sSub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b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</a:rPr>
                              <m:t>𝑠</m:t>
                            </m:r>
                          </m:e>
                          <m:sub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</a:rPr>
                              <m:t>3</m:t>
                            </m:r>
                          </m:sub>
                        </m:sSub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</a:rPr>
                          <m:t>)</m:t>
                        </m:r>
                      </m:oMath>
                    </m:oMathPara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endParaRPr>
                </a:p>
              </p:txBody>
            </p:sp>
          </mc:Choice>
          <mc:Fallback xmlns="">
            <p:sp>
              <p:nvSpPr>
                <p:cNvPr id="41" name="TextBox 4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28184" y="3028890"/>
                  <a:ext cx="763290" cy="400110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 l="-4000" r="-16800" b="-1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22" name="Straight Connector 21"/>
          <p:cNvCxnSpPr/>
          <p:nvPr/>
        </p:nvCxnSpPr>
        <p:spPr>
          <a:xfrm flipV="1">
            <a:off x="4159465" y="2627128"/>
            <a:ext cx="4444983" cy="209801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179512" y="5046275"/>
            <a:ext cx="3888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Multiplication gate: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79512" y="5703639"/>
            <a:ext cx="37664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Locally multiply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shares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Oval Callout 45"/>
              <p:cNvSpPr/>
              <p:nvPr/>
            </p:nvSpPr>
            <p:spPr>
              <a:xfrm>
                <a:off x="3717953" y="1691025"/>
                <a:ext cx="622830" cy="504055"/>
              </a:xfrm>
              <a:prstGeom prst="wedgeEllipseCallout">
                <a:avLst>
                  <a:gd name="adj1" fmla="val -71609"/>
                  <a:gd name="adj2" fmla="val 19306"/>
                </a:avLst>
              </a:prstGeom>
              <a:solidFill>
                <a:schemeClr val="bg2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</a:rPr>
                  <a:t>b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</a:rPr>
                      <m:t>′</m:t>
                    </m:r>
                  </m:oMath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</mc:Choice>
        <mc:Fallback xmlns="">
          <p:sp>
            <p:nvSpPr>
              <p:cNvPr id="46" name="Oval Callout 4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7953" y="1691025"/>
                <a:ext cx="622830" cy="504055"/>
              </a:xfrm>
              <a:prstGeom prst="wedgeEllipseCallout">
                <a:avLst>
                  <a:gd name="adj1" fmla="val -71609"/>
                  <a:gd name="adj2" fmla="val 19306"/>
                </a:avLst>
              </a:prstGeom>
              <a:blipFill>
                <a:blip r:embed="rId12"/>
                <a:stretch>
                  <a:fillRect b="-18605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7" name="Group 46"/>
          <p:cNvGrpSpPr/>
          <p:nvPr/>
        </p:nvGrpSpPr>
        <p:grpSpPr>
          <a:xfrm>
            <a:off x="755576" y="3217585"/>
            <a:ext cx="2961326" cy="1579567"/>
            <a:chOff x="767884" y="2656441"/>
            <a:chExt cx="2961326" cy="157956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TextBox 47"/>
                <p:cNvSpPr txBox="1"/>
                <p:nvPr/>
              </p:nvSpPr>
              <p:spPr>
                <a:xfrm>
                  <a:off x="767884" y="2656441"/>
                  <a:ext cx="648072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342900" marR="0" lvl="0" indent="-34290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B05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bPr>
                          <m:e>
                            <m: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B05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</a:rPr>
                              <m:t>𝒔</m:t>
                            </m:r>
                          </m:e>
                          <m:sub>
                            <m: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B05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</a:rPr>
                              <m:t>𝟏</m:t>
                            </m:r>
                          </m:sub>
                        </m:sSub>
                        <m: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</a:rPr>
                          <m:t>′</m:t>
                        </m:r>
                      </m:oMath>
                    </m:oMathPara>
                  </a14:m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endParaRPr>
                </a:p>
              </p:txBody>
            </p:sp>
          </mc:Choice>
          <mc:Fallback xmlns="">
            <p:sp>
              <p:nvSpPr>
                <p:cNvPr id="48" name="TextBox 4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7884" y="2656441"/>
                  <a:ext cx="648072" cy="461665"/>
                </a:xfrm>
                <a:prstGeom prst="rect">
                  <a:avLst/>
                </a:prstGeom>
                <a:blipFill rotWithShape="0">
                  <a:blip r:embed="rId13"/>
                  <a:stretch>
                    <a:fillRect b="-394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TextBox 48"/>
                <p:cNvSpPr txBox="1"/>
                <p:nvPr/>
              </p:nvSpPr>
              <p:spPr>
                <a:xfrm>
                  <a:off x="3081138" y="2672612"/>
                  <a:ext cx="648072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342900" marR="0" lvl="0" indent="-34290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C0099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bPr>
                          <m:e>
                            <m: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C0099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</a:rPr>
                              <m:t>𝒔</m:t>
                            </m:r>
                          </m:e>
                          <m:sub>
                            <m: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C0099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</a:rPr>
                              <m:t>𝟐</m:t>
                            </m:r>
                          </m:sub>
                        </m:sSub>
                        <m: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C0099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</a:rPr>
                          <m:t>′</m:t>
                        </m:r>
                      </m:oMath>
                    </m:oMathPara>
                  </a14:m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C0099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endParaRPr>
                </a:p>
              </p:txBody>
            </p:sp>
          </mc:Choice>
          <mc:Fallback xmlns="">
            <p:sp>
              <p:nvSpPr>
                <p:cNvPr id="49" name="TextBox 4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81138" y="2672612"/>
                  <a:ext cx="648072" cy="461665"/>
                </a:xfrm>
                <a:prstGeom prst="rect">
                  <a:avLst/>
                </a:prstGeom>
                <a:blipFill rotWithShape="0">
                  <a:blip r:embed="rId14"/>
                  <a:stretch>
                    <a:fillRect b="-526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Box 49"/>
                <p:cNvSpPr txBox="1"/>
                <p:nvPr/>
              </p:nvSpPr>
              <p:spPr>
                <a:xfrm>
                  <a:off x="2572115" y="3774343"/>
                  <a:ext cx="648072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342900" marR="0" lvl="0" indent="-34290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bPr>
                          <m:e>
                            <m: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</a:rPr>
                              <m:t>𝒔</m:t>
                            </m:r>
                          </m:e>
                          <m:sub>
                            <m: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</a:rPr>
                              <m:t>𝟑</m:t>
                            </m:r>
                          </m:sub>
                        </m:sSub>
                        <m: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</a:rPr>
                          <m:t>′</m:t>
                        </m:r>
                      </m:oMath>
                    </m:oMathPara>
                  </a14:m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endParaRPr>
                </a:p>
              </p:txBody>
            </p:sp>
          </mc:Choice>
          <mc:Fallback xmlns="">
            <p:sp>
              <p:nvSpPr>
                <p:cNvPr id="50" name="TextBox 4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72115" y="3774343"/>
                  <a:ext cx="648072" cy="461665"/>
                </a:xfrm>
                <a:prstGeom prst="rect">
                  <a:avLst/>
                </a:prstGeom>
                <a:blipFill rotWithShape="0">
                  <a:blip r:embed="rId15"/>
                  <a:stretch>
                    <a:fillRect b="-526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51" name="Straight Connector 50"/>
          <p:cNvCxnSpPr/>
          <p:nvPr/>
        </p:nvCxnSpPr>
        <p:spPr>
          <a:xfrm flipV="1">
            <a:off x="4311865" y="4291689"/>
            <a:ext cx="4508607" cy="108152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4652730" y="2907305"/>
            <a:ext cx="0" cy="470693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3837222" y="4077072"/>
            <a:ext cx="1166826" cy="1260293"/>
            <a:chOff x="3837222" y="4077072"/>
            <a:chExt cx="1166826" cy="126029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/>
                <p:cNvSpPr txBox="1"/>
                <p:nvPr/>
              </p:nvSpPr>
              <p:spPr>
                <a:xfrm>
                  <a:off x="3837222" y="4077072"/>
                  <a:ext cx="1166826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342900" marR="0" lvl="0" indent="-34290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  <m:t>𝑏</m:t>
                        </m:r>
                      </m:oMath>
                    </m:oMathPara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endParaRPr>
                </a:p>
              </p:txBody>
            </p:sp>
          </mc:Choice>
          <mc:Fallback xmlns="">
            <p:sp>
              <p:nvSpPr>
                <p:cNvPr id="21" name="TextBox 2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37222" y="4077072"/>
                  <a:ext cx="1166826" cy="400110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" name="Oval 5"/>
            <p:cNvSpPr/>
            <p:nvPr/>
          </p:nvSpPr>
          <p:spPr>
            <a:xfrm>
              <a:off x="4572000" y="4393895"/>
              <a:ext cx="144016" cy="14260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TextBox 53"/>
                <p:cNvSpPr txBox="1"/>
                <p:nvPr/>
              </p:nvSpPr>
              <p:spPr>
                <a:xfrm>
                  <a:off x="3837222" y="4923529"/>
                  <a:ext cx="1166826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342900" marR="0" lvl="0" indent="-34290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  <m:t>𝑏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</a:rPr>
                          <m:t>′</m:t>
                        </m:r>
                      </m:oMath>
                    </m:oMathPara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endParaRPr>
                </a:p>
              </p:txBody>
            </p:sp>
          </mc:Choice>
          <mc:Fallback xmlns="">
            <p:sp>
              <p:nvSpPr>
                <p:cNvPr id="54" name="TextBox 5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37222" y="4923529"/>
                  <a:ext cx="1166826" cy="400110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6" name="Oval 55"/>
            <p:cNvSpPr/>
            <p:nvPr/>
          </p:nvSpPr>
          <p:spPr>
            <a:xfrm>
              <a:off x="4572000" y="5194756"/>
              <a:ext cx="144016" cy="14260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4644008" y="4221088"/>
            <a:ext cx="2376264" cy="974767"/>
            <a:chOff x="4652730" y="3316922"/>
            <a:chExt cx="2376264" cy="974767"/>
          </a:xfrm>
        </p:grpSpPr>
        <p:sp>
          <p:nvSpPr>
            <p:cNvPr id="58" name="Oval 57"/>
            <p:cNvSpPr/>
            <p:nvPr/>
          </p:nvSpPr>
          <p:spPr>
            <a:xfrm>
              <a:off x="5220072" y="4149080"/>
              <a:ext cx="144016" cy="142609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59" name="Oval 58"/>
            <p:cNvSpPr/>
            <p:nvPr/>
          </p:nvSpPr>
          <p:spPr>
            <a:xfrm>
              <a:off x="5868144" y="3997018"/>
              <a:ext cx="144016" cy="142609"/>
            </a:xfrm>
            <a:prstGeom prst="ellipse">
              <a:avLst/>
            </a:prstGeom>
            <a:solidFill>
              <a:srgbClr val="CC00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60" name="Oval 59"/>
            <p:cNvSpPr/>
            <p:nvPr/>
          </p:nvSpPr>
          <p:spPr>
            <a:xfrm>
              <a:off x="6516216" y="3822385"/>
              <a:ext cx="144016" cy="14260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TextBox 60"/>
                <p:cNvSpPr txBox="1"/>
                <p:nvPr/>
              </p:nvSpPr>
              <p:spPr>
                <a:xfrm>
                  <a:off x="4652730" y="3706267"/>
                  <a:ext cx="763290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342900" marR="0" lvl="0" indent="-34290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</a:rPr>
                          <m:t>(1,</m:t>
                        </m:r>
                        <m:sSub>
                          <m:sSub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B05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b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B05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</a:rPr>
                              <m:t>𝑠</m:t>
                            </m:r>
                          </m:e>
                          <m:sub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B05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</a:rPr>
                              <m:t>1</m:t>
                            </m:r>
                          </m:sub>
                        </m:sSub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</a:rPr>
                          <m:t>′)</m:t>
                        </m:r>
                      </m:oMath>
                    </m:oMathPara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endParaRPr>
                </a:p>
              </p:txBody>
            </p:sp>
          </mc:Choice>
          <mc:Fallback xmlns="">
            <p:sp>
              <p:nvSpPr>
                <p:cNvPr id="61" name="TextBox 6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52730" y="3706267"/>
                  <a:ext cx="763290" cy="400110"/>
                </a:xfrm>
                <a:prstGeom prst="rect">
                  <a:avLst/>
                </a:prstGeom>
                <a:blipFill rotWithShape="0">
                  <a:blip r:embed="rId18"/>
                  <a:stretch>
                    <a:fillRect l="-4000" r="-24800" b="-1818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TextBox 61"/>
                <p:cNvSpPr txBox="1"/>
                <p:nvPr/>
              </p:nvSpPr>
              <p:spPr>
                <a:xfrm>
                  <a:off x="5473616" y="3564884"/>
                  <a:ext cx="763290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342900" marR="0" lvl="0" indent="-34290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C0099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</a:rPr>
                          <m:t>(2,</m:t>
                        </m:r>
                        <m:sSub>
                          <m:sSub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C0099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b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C0099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</a:rPr>
                              <m:t>𝑠</m:t>
                            </m:r>
                          </m:e>
                          <m:sub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C0099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</a:rPr>
                              <m:t>2</m:t>
                            </m:r>
                          </m:sub>
                        </m:sSub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C0099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</a:rPr>
                          <m:t>′)</m:t>
                        </m:r>
                      </m:oMath>
                    </m:oMathPara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C0099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endParaRPr>
                </a:p>
              </p:txBody>
            </p:sp>
          </mc:Choice>
          <mc:Fallback xmlns="">
            <p:sp>
              <p:nvSpPr>
                <p:cNvPr id="62" name="TextBox 6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73616" y="3564884"/>
                  <a:ext cx="763290" cy="400110"/>
                </a:xfrm>
                <a:prstGeom prst="rect">
                  <a:avLst/>
                </a:prstGeom>
                <a:blipFill rotWithShape="0">
                  <a:blip r:embed="rId19"/>
                  <a:stretch>
                    <a:fillRect l="-3968" r="-24603" b="-1818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TextBox 62"/>
                <p:cNvSpPr txBox="1"/>
                <p:nvPr/>
              </p:nvSpPr>
              <p:spPr>
                <a:xfrm>
                  <a:off x="6265704" y="3316922"/>
                  <a:ext cx="763290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342900" marR="0" lvl="0" indent="-34290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</a:rPr>
                          <m:t>(3,</m:t>
                        </m:r>
                        <m:sSub>
                          <m:sSub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b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</a:rPr>
                              <m:t>𝑠</m:t>
                            </m:r>
                          </m:e>
                          <m:sub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</a:rPr>
                              <m:t>3</m:t>
                            </m:r>
                          </m:sub>
                        </m:sSub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</a:rPr>
                          <m:t>′)</m:t>
                        </m:r>
                      </m:oMath>
                    </m:oMathPara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endParaRPr>
                </a:p>
              </p:txBody>
            </p:sp>
          </mc:Choice>
          <mc:Fallback xmlns="">
            <p:sp>
              <p:nvSpPr>
                <p:cNvPr id="63" name="TextBox 6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65704" y="3316922"/>
                  <a:ext cx="763290" cy="400110"/>
                </a:xfrm>
                <a:prstGeom prst="rect">
                  <a:avLst/>
                </a:prstGeom>
                <a:blipFill rotWithShape="0">
                  <a:blip r:embed="rId20"/>
                  <a:stretch>
                    <a:fillRect l="-3968" r="-24603" b="-1818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5" name="Group 64"/>
          <p:cNvGrpSpPr/>
          <p:nvPr/>
        </p:nvGrpSpPr>
        <p:grpSpPr>
          <a:xfrm>
            <a:off x="3707904" y="2996139"/>
            <a:ext cx="1166826" cy="432861"/>
            <a:chOff x="3686358" y="4438519"/>
            <a:chExt cx="1166826" cy="43286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7" name="TextBox 66"/>
                <p:cNvSpPr txBox="1"/>
                <p:nvPr/>
              </p:nvSpPr>
              <p:spPr>
                <a:xfrm>
                  <a:off x="3686358" y="4471270"/>
                  <a:ext cx="1166826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342900" marR="0" lvl="0" indent="-34290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0" lang="en-US" sz="2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  <m:t>b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×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  <m:t>𝑏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</a:rPr>
                          <m:t>′</m:t>
                        </m:r>
                      </m:oMath>
                    </m:oMathPara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endParaRPr>
                </a:p>
              </p:txBody>
            </p:sp>
          </mc:Choice>
          <mc:Fallback xmlns="">
            <p:sp>
              <p:nvSpPr>
                <p:cNvPr id="67" name="TextBox 6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86358" y="4471270"/>
                  <a:ext cx="1166826" cy="400110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8" name="Oval 67"/>
            <p:cNvSpPr/>
            <p:nvPr/>
          </p:nvSpPr>
          <p:spPr>
            <a:xfrm>
              <a:off x="4572000" y="4438519"/>
              <a:ext cx="144016" cy="14260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683568" y="2929553"/>
            <a:ext cx="2961326" cy="1579567"/>
            <a:chOff x="767884" y="2656441"/>
            <a:chExt cx="2961326" cy="157956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0" name="TextBox 69"/>
                <p:cNvSpPr txBox="1"/>
                <p:nvPr/>
              </p:nvSpPr>
              <p:spPr>
                <a:xfrm>
                  <a:off x="767884" y="2656441"/>
                  <a:ext cx="648072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342900" marR="0" lvl="0" indent="-34290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×</m:t>
                        </m:r>
                      </m:oMath>
                    </m:oMathPara>
                  </a14:m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endParaRPr>
                </a:p>
              </p:txBody>
            </p:sp>
          </mc:Choice>
          <mc:Fallback xmlns="">
            <p:sp>
              <p:nvSpPr>
                <p:cNvPr id="70" name="TextBox 6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7884" y="2656441"/>
                  <a:ext cx="648072" cy="461665"/>
                </a:xfrm>
                <a:prstGeom prst="rect">
                  <a:avLst/>
                </a:prstGeom>
                <a:blipFill rotWithShape="0">
                  <a:blip r:embed="rId2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1" name="TextBox 70"/>
                <p:cNvSpPr txBox="1"/>
                <p:nvPr/>
              </p:nvSpPr>
              <p:spPr>
                <a:xfrm>
                  <a:off x="3081138" y="2672612"/>
                  <a:ext cx="648072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342900" marR="0" lvl="0" indent="-34290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C0099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×</m:t>
                        </m:r>
                      </m:oMath>
                    </m:oMathPara>
                  </a14:m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C0099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endParaRPr>
                </a:p>
              </p:txBody>
            </p:sp>
          </mc:Choice>
          <mc:Fallback xmlns="">
            <p:sp>
              <p:nvSpPr>
                <p:cNvPr id="71" name="TextBox 7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81138" y="2672612"/>
                  <a:ext cx="648072" cy="461665"/>
                </a:xfrm>
                <a:prstGeom prst="rect">
                  <a:avLst/>
                </a:prstGeom>
                <a:blipFill rotWithShape="0">
                  <a:blip r:embed="rId2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2" name="TextBox 71"/>
                <p:cNvSpPr txBox="1"/>
                <p:nvPr/>
              </p:nvSpPr>
              <p:spPr>
                <a:xfrm>
                  <a:off x="2572115" y="3774343"/>
                  <a:ext cx="648072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342900" marR="0" lvl="0" indent="-34290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×</m:t>
                        </m:r>
                      </m:oMath>
                    </m:oMathPara>
                  </a14:m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endParaRPr>
                </a:p>
              </p:txBody>
            </p:sp>
          </mc:Choice>
          <mc:Fallback xmlns="">
            <p:sp>
              <p:nvSpPr>
                <p:cNvPr id="72" name="TextBox 7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72115" y="3774343"/>
                  <a:ext cx="648072" cy="461665"/>
                </a:xfrm>
                <a:prstGeom prst="rect">
                  <a:avLst/>
                </a:prstGeom>
                <a:blipFill rotWithShape="0">
                  <a:blip r:embed="rId2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3" name="Group 72"/>
          <p:cNvGrpSpPr/>
          <p:nvPr/>
        </p:nvGrpSpPr>
        <p:grpSpPr>
          <a:xfrm>
            <a:off x="5211350" y="1196752"/>
            <a:ext cx="1440160" cy="2088232"/>
            <a:chOff x="5220072" y="2884874"/>
            <a:chExt cx="1440160" cy="2088232"/>
          </a:xfrm>
        </p:grpSpPr>
        <p:sp>
          <p:nvSpPr>
            <p:cNvPr id="74" name="Oval 73"/>
            <p:cNvSpPr/>
            <p:nvPr/>
          </p:nvSpPr>
          <p:spPr>
            <a:xfrm>
              <a:off x="5220072" y="4830497"/>
              <a:ext cx="144016" cy="142609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75" name="Oval 74"/>
            <p:cNvSpPr/>
            <p:nvPr/>
          </p:nvSpPr>
          <p:spPr>
            <a:xfrm>
              <a:off x="5868144" y="4038409"/>
              <a:ext cx="144016" cy="142609"/>
            </a:xfrm>
            <a:prstGeom prst="ellipse">
              <a:avLst/>
            </a:prstGeom>
            <a:solidFill>
              <a:srgbClr val="CC00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76" name="Oval 75"/>
            <p:cNvSpPr/>
            <p:nvPr/>
          </p:nvSpPr>
          <p:spPr>
            <a:xfrm>
              <a:off x="6516216" y="2884874"/>
              <a:ext cx="144016" cy="14260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sp>
        <p:nvSpPr>
          <p:cNvPr id="2" name="Freeform 1"/>
          <p:cNvSpPr/>
          <p:nvPr/>
        </p:nvSpPr>
        <p:spPr>
          <a:xfrm>
            <a:off x="4254759" y="877078"/>
            <a:ext cx="2463282" cy="2415994"/>
          </a:xfrm>
          <a:custGeom>
            <a:avLst/>
            <a:gdLst>
              <a:gd name="connsiteX0" fmla="*/ 0 w 2463282"/>
              <a:gd name="connsiteY0" fmla="*/ 1735493 h 2415994"/>
              <a:gd name="connsiteX1" fmla="*/ 391886 w 2463282"/>
              <a:gd name="connsiteY1" fmla="*/ 2183363 h 2415994"/>
              <a:gd name="connsiteX2" fmla="*/ 1063690 w 2463282"/>
              <a:gd name="connsiteY2" fmla="*/ 2388636 h 2415994"/>
              <a:gd name="connsiteX3" fmla="*/ 1698172 w 2463282"/>
              <a:gd name="connsiteY3" fmla="*/ 1586204 h 2415994"/>
              <a:gd name="connsiteX4" fmla="*/ 2313992 w 2463282"/>
              <a:gd name="connsiteY4" fmla="*/ 410546 h 2415994"/>
              <a:gd name="connsiteX5" fmla="*/ 2463282 w 2463282"/>
              <a:gd name="connsiteY5" fmla="*/ 0 h 2415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63282" h="2415994">
                <a:moveTo>
                  <a:pt x="0" y="1735493"/>
                </a:moveTo>
                <a:cubicBezTo>
                  <a:pt x="107302" y="1904999"/>
                  <a:pt x="214604" y="2074506"/>
                  <a:pt x="391886" y="2183363"/>
                </a:cubicBezTo>
                <a:cubicBezTo>
                  <a:pt x="569168" y="2292220"/>
                  <a:pt x="845976" y="2488162"/>
                  <a:pt x="1063690" y="2388636"/>
                </a:cubicBezTo>
                <a:cubicBezTo>
                  <a:pt x="1281404" y="2289110"/>
                  <a:pt x="1489788" y="1915886"/>
                  <a:pt x="1698172" y="1586204"/>
                </a:cubicBezTo>
                <a:cubicBezTo>
                  <a:pt x="1906556" y="1256522"/>
                  <a:pt x="2186474" y="674913"/>
                  <a:pt x="2313992" y="410546"/>
                </a:cubicBezTo>
                <a:cubicBezTo>
                  <a:pt x="2441510" y="146179"/>
                  <a:pt x="2463282" y="0"/>
                  <a:pt x="2463282" y="0"/>
                </a:cubicBezTo>
              </a:path>
            </a:pathLst>
          </a:cu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Box 65"/>
              <p:cNvSpPr txBox="1"/>
              <p:nvPr/>
            </p:nvSpPr>
            <p:spPr>
              <a:xfrm rot="18065019">
                <a:off x="4912886" y="1762093"/>
                <a:ext cx="317570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degree-2 poly through (0,</a:t>
                </a:r>
                <a14:m>
                  <m:oMath xmlns:m="http://schemas.openxmlformats.org/officeDocument/2006/math">
                    <m:r>
                      <a:rPr kumimoji="0" lang="en-US" sz="1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</a:rPr>
                      <m:t>𝑠</m:t>
                    </m:r>
                    <m:r>
                      <a:rPr kumimoji="0" lang="en-US" sz="1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charset="0"/>
                        <a:ea typeface="Cambria Math" charset="0"/>
                        <a:cs typeface="Cambria Math" charset="0"/>
                      </a:rPr>
                      <m:t>×</m:t>
                    </m:r>
                    <m:r>
                      <a:rPr kumimoji="0" lang="en-US" sz="1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</a:rPr>
                      <m:t>𝑠</m:t>
                    </m:r>
                    <m:r>
                      <a:rPr kumimoji="0" lang="en-US" sz="1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</a:rPr>
                      <m:t>′</m:t>
                    </m:r>
                  </m:oMath>
                </a14:m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)</a:t>
                </a:r>
              </a:p>
            </p:txBody>
          </p:sp>
        </mc:Choice>
        <mc:Fallback xmlns="">
          <p:sp>
            <p:nvSpPr>
              <p:cNvPr id="66" name="TextBox 6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8065019">
                <a:off x="4912886" y="1762093"/>
                <a:ext cx="3175702" cy="307777"/>
              </a:xfrm>
              <a:prstGeom prst="rect">
                <a:avLst/>
              </a:prstGeom>
              <a:blipFill rotWithShape="0">
                <a:blip r:embed="rId25"/>
                <a:stretch>
                  <a:fillRect l="-958" b="-14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4" name="Rectangle 63">
            <a:extLst>
              <a:ext uri="{FF2B5EF4-FFF2-40B4-BE49-F238E27FC236}">
                <a16:creationId xmlns:a16="http://schemas.microsoft.com/office/drawing/2014/main" id="{9AA6D286-CE55-974F-A863-8415C862595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828600" y="44624"/>
            <a:ext cx="10945216" cy="685800"/>
          </a:xfrm>
          <a:noFill/>
        </p:spPr>
        <p:txBody>
          <a:bodyPr/>
          <a:lstStyle/>
          <a:p>
            <a:pPr eaLnBrk="1" hangingPunct="1"/>
            <a:r>
              <a:rPr lang="en-US" b="1" dirty="0">
                <a:solidFill>
                  <a:srgbClr val="1A17A5"/>
                </a:solidFill>
                <a:latin typeface="Calibri" pitchFamily="34" charset="0"/>
              </a:rPr>
              <a:t>Secure Multiparty Computation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9DE797C2-F60D-2C40-BEEC-CB48144651DE}"/>
              </a:ext>
            </a:extLst>
          </p:cNvPr>
          <p:cNvSpPr txBox="1"/>
          <p:nvPr/>
        </p:nvSpPr>
        <p:spPr>
          <a:xfrm>
            <a:off x="395536" y="735087"/>
            <a:ext cx="83668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Key Insight: Can homomorphically compute on shares!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1F6FB98-257D-E447-9AB9-B8A1CD462222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83047" y="1412776"/>
            <a:ext cx="988448" cy="193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848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6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ectangle 63">
            <a:extLst>
              <a:ext uri="{FF2B5EF4-FFF2-40B4-BE49-F238E27FC236}">
                <a16:creationId xmlns:a16="http://schemas.microsoft.com/office/drawing/2014/main" id="{9AA6D286-CE55-974F-A863-8415C862595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828600" y="294928"/>
            <a:ext cx="10945216" cy="685800"/>
          </a:xfrm>
          <a:noFill/>
        </p:spPr>
        <p:txBody>
          <a:bodyPr/>
          <a:lstStyle/>
          <a:p>
            <a:pPr eaLnBrk="1" hangingPunct="1"/>
            <a:r>
              <a:rPr lang="en-US" b="1" dirty="0">
                <a:solidFill>
                  <a:srgbClr val="1A17A5"/>
                </a:solidFill>
                <a:latin typeface="Calibri" pitchFamily="34" charset="0"/>
              </a:rPr>
              <a:t>Multiplication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DFBAEB79-87A8-F24D-852A-266B1E7D8FDE}"/>
              </a:ext>
            </a:extLst>
          </p:cNvPr>
          <p:cNvSpPr txBox="1"/>
          <p:nvPr/>
        </p:nvSpPr>
        <p:spPr>
          <a:xfrm>
            <a:off x="539552" y="1275023"/>
            <a:ext cx="75371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defRPr/>
            </a:pPr>
            <a:r>
              <a:rPr lang="en-US" sz="2400" dirty="0">
                <a:solidFill>
                  <a:srgbClr val="000000"/>
                </a:solidFill>
              </a:rPr>
              <a:t>In general, after a single multiplication, the shares will live on a degree-2t polynomial.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3C485DF9-BF8B-4144-8D09-9D650C9CEF50}"/>
                  </a:ext>
                </a:extLst>
              </p:cNvPr>
              <p:cNvSpPr txBox="1"/>
              <p:nvPr/>
            </p:nvSpPr>
            <p:spPr>
              <a:xfrm>
                <a:off x="539552" y="3154903"/>
                <a:ext cx="878497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lvl="0" indent="-342900">
                  <a:defRPr/>
                </a:pPr>
                <a:r>
                  <a:rPr lang="en-US" sz="2400" dirty="0">
                    <a:solidFill>
                      <a:srgbClr val="000000"/>
                    </a:solidFill>
                  </a:rPr>
                  <a:t>We know that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&gt;2</m:t>
                    </m:r>
                    <m:r>
                      <a:rPr lang="en-US" sz="2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, so </a:t>
                </a:r>
                <a:r>
                  <a:rPr lang="en-US" sz="2400" dirty="0">
                    <a:solidFill>
                      <a:srgbClr val="000000"/>
                    </a:solidFill>
                    <a:latin typeface="Arial"/>
                    <a:cs typeface="Arial"/>
                  </a:rPr>
                  <a:t>the n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 shares together have enough</a:t>
                </a:r>
                <a:r>
                  <a:rPr kumimoji="0" lang="en-US" sz="24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 information 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to recover the product</a:t>
                </a:r>
                <a:r>
                  <a:rPr kumimoji="0" lang="en-US" sz="24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 of the secrets! </a:t>
                </a: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3C485DF9-BF8B-4144-8D09-9D650C9CEF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552" y="3154903"/>
                <a:ext cx="8784976" cy="830997"/>
              </a:xfrm>
              <a:prstGeom prst="rect">
                <a:avLst/>
              </a:prstGeom>
              <a:blipFill>
                <a:blip r:embed="rId3"/>
                <a:stretch>
                  <a:fillRect l="-1010" t="-6061" b="-151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>
            <a:extLst>
              <a:ext uri="{FF2B5EF4-FFF2-40B4-BE49-F238E27FC236}">
                <a16:creationId xmlns:a16="http://schemas.microsoft.com/office/drawing/2014/main" id="{C238E34F-D42A-E441-B443-8BD4B3C4121B}"/>
              </a:ext>
            </a:extLst>
          </p:cNvPr>
          <p:cNvSpPr txBox="1"/>
          <p:nvPr/>
        </p:nvSpPr>
        <p:spPr>
          <a:xfrm>
            <a:off x="539552" y="4379039"/>
            <a:ext cx="75371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defRPr/>
            </a:pPr>
            <a:r>
              <a:rPr lang="en-US" sz="2400" dirty="0">
                <a:solidFill>
                  <a:srgbClr val="000000"/>
                </a:solidFill>
              </a:rPr>
              <a:t>What’s more, we also know that this recovery process is a linear function of the shares.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9EB81889-AAC9-214F-AF2A-B98310B64EFE}"/>
                  </a:ext>
                </a:extLst>
              </p:cNvPr>
              <p:cNvSpPr/>
              <p:nvPr/>
            </p:nvSpPr>
            <p:spPr>
              <a:xfrm>
                <a:off x="2627784" y="5310787"/>
                <a:ext cx="3074240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200" dirty="0">
                    <a:solidFill>
                      <a:srgbClr val="000000"/>
                    </a:solidFill>
                  </a:rPr>
                  <a:t>b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0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×</m:t>
                    </m:r>
                    <m:r>
                      <m:rPr>
                        <m:sty m:val="p"/>
                      </m:rPr>
                      <a:rPr lang="en-US" sz="32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b</m:t>
                    </m:r>
                    <m:r>
                      <a:rPr lang="en-US" sz="32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′=</m:t>
                    </m:r>
                    <m:nary>
                      <m:naryPr>
                        <m:chr m:val="∑"/>
                        <m:subHide m:val="on"/>
                        <m:supHide m:val="on"/>
                        <m:ctrlPr>
                          <a:rPr 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sSub>
                          <m:sSubPr>
                            <m:ctrlPr>
                              <a:rPr lang="en-US" sz="3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US" sz="32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  <m:sSub>
                      <m:sSubPr>
                        <m:ctrlPr>
                          <a:rPr 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rgbClr val="000000"/>
                            </a:solidFill>
                            <a:latin typeface="Cambria Math" charset="0"/>
                          </a:rPr>
                          <m:t>𝑠</m:t>
                        </m:r>
                      </m:e>
                      <m:sub>
                        <m:r>
                          <a:rPr lang="en-US" sz="3200" i="1">
                            <a:solidFill>
                              <a:srgbClr val="000000"/>
                            </a:solidFill>
                            <a:latin typeface="Cambria Math" charset="0"/>
                          </a:rPr>
                          <m:t>𝑖</m:t>
                        </m:r>
                      </m:sub>
                    </m:sSub>
                    <m:sSub>
                      <m:sSubPr>
                        <m:ctrlPr>
                          <a:rPr 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rgbClr val="000000"/>
                            </a:solidFill>
                            <a:latin typeface="Cambria Math" charset="0"/>
                          </a:rPr>
                          <m:t>𝑠</m:t>
                        </m:r>
                      </m:e>
                      <m:sub>
                        <m:r>
                          <a:rPr lang="en-US" sz="3200" i="1">
                            <a:solidFill>
                              <a:srgbClr val="000000"/>
                            </a:solidFill>
                            <a:latin typeface="Cambria Math" charset="0"/>
                          </a:rPr>
                          <m:t>𝑖</m:t>
                        </m:r>
                      </m:sub>
                    </m:sSub>
                    <m:r>
                      <a:rPr lang="en-US" sz="3200" i="1">
                        <a:solidFill>
                          <a:srgbClr val="000000"/>
                        </a:solidFill>
                        <a:latin typeface="Cambria Math" charset="0"/>
                      </a:rPr>
                      <m:t>′</m:t>
                    </m:r>
                  </m:oMath>
                </a14:m>
                <a:endParaRPr lang="en-US" sz="3200" dirty="0"/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9EB81889-AAC9-214F-AF2A-B98310B64EF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7784" y="5310787"/>
                <a:ext cx="3074240" cy="584775"/>
              </a:xfrm>
              <a:prstGeom prst="rect">
                <a:avLst/>
              </a:prstGeom>
              <a:blipFill>
                <a:blip r:embed="rId4"/>
                <a:stretch>
                  <a:fillRect l="-4938" t="-129787" r="-1646" b="-2042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77AFB969-FF37-4143-A7AA-33BE0009BA67}"/>
                  </a:ext>
                </a:extLst>
              </p:cNvPr>
              <p:cNvSpPr txBox="1"/>
              <p:nvPr/>
            </p:nvSpPr>
            <p:spPr>
              <a:xfrm>
                <a:off x="539552" y="6074132"/>
                <a:ext cx="753719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defRPr/>
                </a:pPr>
                <a:r>
                  <a:rPr lang="en-US" sz="2400" dirty="0">
                    <a:solidFill>
                      <a:srgbClr val="000000"/>
                    </a:solidFill>
                  </a:rPr>
                  <a:t>for some publicly known coefficients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0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𝜆</m:t>
                        </m:r>
                      </m:e>
                      <m:sub>
                        <m:r>
                          <a:rPr lang="en-US" sz="2800" i="1">
                            <a:solidFill>
                              <a:srgbClr val="000000"/>
                            </a:solidFill>
                            <a:latin typeface="Cambria Math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</a:rPr>
                  <a:t>.</a:t>
                </a: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77AFB969-FF37-4143-A7AA-33BE0009BA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552" y="6074132"/>
                <a:ext cx="7537191" cy="523220"/>
              </a:xfrm>
              <a:prstGeom prst="rect">
                <a:avLst/>
              </a:prstGeom>
              <a:blipFill>
                <a:blip r:embed="rId5"/>
                <a:stretch>
                  <a:fillRect l="-1178" t="-11905" b="-309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DA689A55-7246-284E-B3F9-A2E3A5F2236D}"/>
                  </a:ext>
                </a:extLst>
              </p:cNvPr>
              <p:cNvSpPr txBox="1"/>
              <p:nvPr/>
            </p:nvSpPr>
            <p:spPr>
              <a:xfrm>
                <a:off x="539552" y="2309971"/>
                <a:ext cx="753719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lvl="0" indent="-342900">
                  <a:defRPr/>
                </a:pPr>
                <a:r>
                  <a:rPr lang="en-US" sz="2400" dirty="0">
                    <a:solidFill>
                      <a:srgbClr val="000000"/>
                    </a:solidFill>
                  </a:rPr>
                  <a:t>Need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4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+1</m:t>
                    </m:r>
                  </m:oMath>
                </a14:m>
                <a:r>
                  <a:rPr lang="en-US" sz="2400" dirty="0">
                    <a:solidFill>
                      <a:srgbClr val="000000"/>
                    </a:solidFill>
                  </a:rPr>
                  <a:t> shares to reconstruct. </a:t>
                </a: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DA689A55-7246-284E-B3F9-A2E3A5F223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552" y="2309971"/>
                <a:ext cx="7537191" cy="461665"/>
              </a:xfrm>
              <a:prstGeom prst="rect">
                <a:avLst/>
              </a:prstGeom>
              <a:blipFill>
                <a:blip r:embed="rId6"/>
                <a:stretch>
                  <a:fillRect l="-1178" t="-7895" b="-26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59359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" grpId="0"/>
      <p:bldP spid="30" grpId="0"/>
      <p:bldP spid="3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-457201" y="4892080"/>
            <a:ext cx="4525145" cy="241095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57" name="Rectangle 63"/>
          <p:cNvSpPr>
            <a:spLocks noGrp="1" noChangeArrowheads="1"/>
          </p:cNvSpPr>
          <p:nvPr>
            <p:ph type="title"/>
          </p:nvPr>
        </p:nvSpPr>
        <p:spPr>
          <a:xfrm>
            <a:off x="-828600" y="438944"/>
            <a:ext cx="10945216" cy="685800"/>
          </a:xfrm>
          <a:noFill/>
        </p:spPr>
        <p:txBody>
          <a:bodyPr/>
          <a:lstStyle/>
          <a:p>
            <a:pPr eaLnBrk="1" hangingPunct="1"/>
            <a:r>
              <a:rPr lang="en-US" b="1" dirty="0">
                <a:solidFill>
                  <a:srgbClr val="1A17A5"/>
                </a:solidFill>
                <a:latin typeface="Calibri" pitchFamily="34" charset="0"/>
              </a:rPr>
              <a:t>Degree Reduction Protocol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614" b="59366"/>
          <a:stretch/>
        </p:blipFill>
        <p:spPr>
          <a:xfrm>
            <a:off x="927252" y="1761668"/>
            <a:ext cx="908444" cy="94012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55" t="-2132" r="10483" b="58956"/>
          <a:stretch/>
        </p:blipFill>
        <p:spPr>
          <a:xfrm>
            <a:off x="2411760" y="1700808"/>
            <a:ext cx="1232138" cy="1008112"/>
          </a:xfrm>
          <a:prstGeom prst="rect">
            <a:avLst/>
          </a:prstGeom>
        </p:spPr>
      </p:pic>
      <p:cxnSp>
        <p:nvCxnSpPr>
          <p:cNvPr id="28" name="Straight Arrow Connector 27"/>
          <p:cNvCxnSpPr/>
          <p:nvPr/>
        </p:nvCxnSpPr>
        <p:spPr>
          <a:xfrm>
            <a:off x="1852774" y="2276872"/>
            <a:ext cx="722376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Oval Callout 28"/>
              <p:cNvSpPr/>
              <p:nvPr/>
            </p:nvSpPr>
            <p:spPr>
              <a:xfrm>
                <a:off x="224738" y="1727675"/>
                <a:ext cx="622830" cy="504055"/>
              </a:xfrm>
              <a:prstGeom prst="wedgeEllipseCallout">
                <a:avLst>
                  <a:gd name="adj1" fmla="val 72208"/>
                  <a:gd name="adj2" fmla="val 8199"/>
                </a:avLst>
              </a:prstGeom>
              <a:solidFill>
                <a:schemeClr val="bg2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/>
                        </a:rPr>
                        <m:t>𝑏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</mc:Choice>
        <mc:Fallback xmlns="">
          <p:sp>
            <p:nvSpPr>
              <p:cNvPr id="29" name="Oval Callout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738" y="1727675"/>
                <a:ext cx="622830" cy="504055"/>
              </a:xfrm>
              <a:prstGeom prst="wedgeEllipseCallout">
                <a:avLst>
                  <a:gd name="adj1" fmla="val 72208"/>
                  <a:gd name="adj2" fmla="val 8199"/>
                </a:avLst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1" name="Picture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774" y="3160844"/>
            <a:ext cx="782216" cy="1102636"/>
          </a:xfrm>
          <a:prstGeom prst="rect">
            <a:avLst/>
          </a:prstGeom>
        </p:spPr>
      </p:pic>
      <p:cxnSp>
        <p:nvCxnSpPr>
          <p:cNvPr id="32" name="Straight Arrow Connector 31"/>
          <p:cNvCxnSpPr/>
          <p:nvPr/>
        </p:nvCxnSpPr>
        <p:spPr>
          <a:xfrm>
            <a:off x="1475656" y="2874131"/>
            <a:ext cx="451562" cy="429322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>
            <a:off x="2634990" y="2874131"/>
            <a:ext cx="377118" cy="429322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/>
          <p:cNvGrpSpPr/>
          <p:nvPr/>
        </p:nvGrpSpPr>
        <p:grpSpPr>
          <a:xfrm>
            <a:off x="767884" y="2708920"/>
            <a:ext cx="2961326" cy="1579567"/>
            <a:chOff x="767884" y="2656441"/>
            <a:chExt cx="2961326" cy="157956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/>
                <p:cNvSpPr txBox="1"/>
                <p:nvPr/>
              </p:nvSpPr>
              <p:spPr>
                <a:xfrm>
                  <a:off x="767884" y="2656441"/>
                  <a:ext cx="648072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342900" marR="0" lvl="0" indent="-34290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B05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bPr>
                          <m:e>
                            <m: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B05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</a:rPr>
                              <m:t>𝒔</m:t>
                            </m:r>
                          </m:e>
                          <m:sub>
                            <m: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B05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</a:rPr>
                              <m:t>𝟏</m:t>
                            </m:r>
                          </m:sub>
                        </m:sSub>
                      </m:oMath>
                    </m:oMathPara>
                  </a14:m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endParaRPr>
                </a:p>
              </p:txBody>
            </p:sp>
          </mc:Choice>
          <mc:Fallback xmlns="">
            <p:sp>
              <p:nvSpPr>
                <p:cNvPr id="13" name="TextBox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7884" y="2656441"/>
                  <a:ext cx="648072" cy="461665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b="-394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/>
                <p:cNvSpPr txBox="1"/>
                <p:nvPr/>
              </p:nvSpPr>
              <p:spPr>
                <a:xfrm>
                  <a:off x="3081138" y="2672612"/>
                  <a:ext cx="648072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342900" marR="0" lvl="0" indent="-34290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C0099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bPr>
                          <m:e>
                            <m: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C0099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</a:rPr>
                              <m:t>𝒔</m:t>
                            </m:r>
                          </m:e>
                          <m:sub>
                            <m: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C0099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</a:rPr>
                              <m:t>𝟐</m:t>
                            </m:r>
                          </m:sub>
                        </m:sSub>
                      </m:oMath>
                    </m:oMathPara>
                  </a14:m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C0099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endParaRPr>
                </a:p>
              </p:txBody>
            </p:sp>
          </mc:Choice>
          <mc:Fallback xmlns="">
            <p:sp>
              <p:nvSpPr>
                <p:cNvPr id="14" name="TextBox 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81138" y="2672612"/>
                  <a:ext cx="648072" cy="461665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b="-526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/>
                <p:cNvSpPr txBox="1"/>
                <p:nvPr/>
              </p:nvSpPr>
              <p:spPr>
                <a:xfrm>
                  <a:off x="2572115" y="3774343"/>
                  <a:ext cx="648072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342900" marR="0" lvl="0" indent="-34290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bPr>
                          <m:e>
                            <m: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</a:rPr>
                              <m:t>𝒔</m:t>
                            </m:r>
                          </m:e>
                          <m:sub>
                            <m: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</a:rPr>
                              <m:t>𝟑</m:t>
                            </m:r>
                          </m:sub>
                        </m:sSub>
                      </m:oMath>
                    </m:oMathPara>
                  </a14:m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endParaRPr>
                </a:p>
              </p:txBody>
            </p:sp>
          </mc:Choice>
          <mc:Fallback xmlns="">
            <p:sp>
              <p:nvSpPr>
                <p:cNvPr id="15" name="TextBox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72115" y="3774343"/>
                  <a:ext cx="648072" cy="461665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b="-526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18" name="Straight Connector 17"/>
          <p:cNvCxnSpPr/>
          <p:nvPr/>
        </p:nvCxnSpPr>
        <p:spPr>
          <a:xfrm>
            <a:off x="4652730" y="2106444"/>
            <a:ext cx="0" cy="470693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4211960" y="5544616"/>
            <a:ext cx="518457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Oval Callout 45"/>
              <p:cNvSpPr/>
              <p:nvPr/>
            </p:nvSpPr>
            <p:spPr>
              <a:xfrm>
                <a:off x="3717953" y="1691025"/>
                <a:ext cx="622830" cy="504055"/>
              </a:xfrm>
              <a:prstGeom prst="wedgeEllipseCallout">
                <a:avLst>
                  <a:gd name="adj1" fmla="val -71609"/>
                  <a:gd name="adj2" fmla="val 19306"/>
                </a:avLst>
              </a:prstGeom>
              <a:solidFill>
                <a:schemeClr val="bg2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</a:rPr>
                  <a:t>b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</a:rPr>
                      <m:t>′</m:t>
                    </m:r>
                  </m:oMath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</mc:Choice>
        <mc:Fallback xmlns="">
          <p:sp>
            <p:nvSpPr>
              <p:cNvPr id="46" name="Oval Callout 4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7953" y="1691025"/>
                <a:ext cx="622830" cy="504055"/>
              </a:xfrm>
              <a:prstGeom prst="wedgeEllipseCallout">
                <a:avLst>
                  <a:gd name="adj1" fmla="val -71609"/>
                  <a:gd name="adj2" fmla="val 19306"/>
                </a:avLst>
              </a:prstGeom>
              <a:blipFill>
                <a:blip r:embed="rId9"/>
                <a:stretch>
                  <a:fillRect b="-18605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7" name="Group 46"/>
          <p:cNvGrpSpPr/>
          <p:nvPr/>
        </p:nvGrpSpPr>
        <p:grpSpPr>
          <a:xfrm>
            <a:off x="755576" y="3270064"/>
            <a:ext cx="2961326" cy="1579567"/>
            <a:chOff x="767884" y="2656441"/>
            <a:chExt cx="2961326" cy="157956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TextBox 47"/>
                <p:cNvSpPr txBox="1"/>
                <p:nvPr/>
              </p:nvSpPr>
              <p:spPr>
                <a:xfrm>
                  <a:off x="767884" y="2656441"/>
                  <a:ext cx="648072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342900" marR="0" lvl="0" indent="-34290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B05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bPr>
                          <m:e>
                            <m: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B05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</a:rPr>
                              <m:t>𝒔</m:t>
                            </m:r>
                          </m:e>
                          <m:sub>
                            <m: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B05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</a:rPr>
                              <m:t>𝟏</m:t>
                            </m:r>
                          </m:sub>
                        </m:sSub>
                        <m: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</a:rPr>
                          <m:t>′</m:t>
                        </m:r>
                      </m:oMath>
                    </m:oMathPara>
                  </a14:m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endParaRPr>
                </a:p>
              </p:txBody>
            </p:sp>
          </mc:Choice>
          <mc:Fallback xmlns="">
            <p:sp>
              <p:nvSpPr>
                <p:cNvPr id="48" name="TextBox 4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7884" y="2656441"/>
                  <a:ext cx="648072" cy="461665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 b="-394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TextBox 48"/>
                <p:cNvSpPr txBox="1"/>
                <p:nvPr/>
              </p:nvSpPr>
              <p:spPr>
                <a:xfrm>
                  <a:off x="3081138" y="2672612"/>
                  <a:ext cx="648072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342900" marR="0" lvl="0" indent="-34290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C0099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bPr>
                          <m:e>
                            <m: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C0099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</a:rPr>
                              <m:t>𝒔</m:t>
                            </m:r>
                          </m:e>
                          <m:sub>
                            <m: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C0099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</a:rPr>
                              <m:t>𝟐</m:t>
                            </m:r>
                          </m:sub>
                        </m:sSub>
                        <m: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C0099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</a:rPr>
                          <m:t>′</m:t>
                        </m:r>
                      </m:oMath>
                    </m:oMathPara>
                  </a14:m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C0099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endParaRPr>
                </a:p>
              </p:txBody>
            </p:sp>
          </mc:Choice>
          <mc:Fallback xmlns="">
            <p:sp>
              <p:nvSpPr>
                <p:cNvPr id="49" name="TextBox 4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81138" y="2672612"/>
                  <a:ext cx="648072" cy="461665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 b="-526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Box 49"/>
                <p:cNvSpPr txBox="1"/>
                <p:nvPr/>
              </p:nvSpPr>
              <p:spPr>
                <a:xfrm>
                  <a:off x="2572115" y="3774343"/>
                  <a:ext cx="648072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342900" marR="0" lvl="0" indent="-34290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bPr>
                          <m:e>
                            <m: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</a:rPr>
                              <m:t>𝒔</m:t>
                            </m:r>
                          </m:e>
                          <m:sub>
                            <m: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</a:rPr>
                              <m:t>𝟑</m:t>
                            </m:r>
                          </m:sub>
                        </m:sSub>
                        <m: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</a:rPr>
                          <m:t>′</m:t>
                        </m:r>
                      </m:oMath>
                    </m:oMathPara>
                  </a14:m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endParaRPr>
                </a:p>
              </p:txBody>
            </p:sp>
          </mc:Choice>
          <mc:Fallback xmlns="">
            <p:sp>
              <p:nvSpPr>
                <p:cNvPr id="50" name="TextBox 4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72115" y="3774343"/>
                  <a:ext cx="648072" cy="461665"/>
                </a:xfrm>
                <a:prstGeom prst="rect">
                  <a:avLst/>
                </a:prstGeom>
                <a:blipFill rotWithShape="0">
                  <a:blip r:embed="rId12"/>
                  <a:stretch>
                    <a:fillRect b="-526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53" name="Straight Connector 52"/>
          <p:cNvCxnSpPr/>
          <p:nvPr/>
        </p:nvCxnSpPr>
        <p:spPr>
          <a:xfrm>
            <a:off x="4652730" y="2907305"/>
            <a:ext cx="0" cy="470693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Box 66"/>
              <p:cNvSpPr txBox="1"/>
              <p:nvPr/>
            </p:nvSpPr>
            <p:spPr>
              <a:xfrm>
                <a:off x="3707904" y="3028890"/>
                <a:ext cx="116682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</a:rPr>
                        <m:t>𝑏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charset="0"/>
                          <a:ea typeface="Cambria Math" charset="0"/>
                          <a:cs typeface="Cambria Math" charset="0"/>
                        </a:rPr>
                        <m:t>×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𝑏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</a:rPr>
                        <m:t>′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</mc:Choice>
        <mc:Fallback xmlns="">
          <p:sp>
            <p:nvSpPr>
              <p:cNvPr id="67" name="TextBox 6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7904" y="3028890"/>
                <a:ext cx="1166826" cy="40011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8" name="Oval 67"/>
          <p:cNvSpPr/>
          <p:nvPr/>
        </p:nvSpPr>
        <p:spPr>
          <a:xfrm>
            <a:off x="4593546" y="2996139"/>
            <a:ext cx="144016" cy="14260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69" name="Group 68"/>
          <p:cNvGrpSpPr/>
          <p:nvPr/>
        </p:nvGrpSpPr>
        <p:grpSpPr>
          <a:xfrm>
            <a:off x="683568" y="2929553"/>
            <a:ext cx="2961326" cy="1579567"/>
            <a:chOff x="767884" y="2656441"/>
            <a:chExt cx="2961326" cy="157956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0" name="TextBox 69"/>
                <p:cNvSpPr txBox="1"/>
                <p:nvPr/>
              </p:nvSpPr>
              <p:spPr>
                <a:xfrm>
                  <a:off x="767884" y="2656441"/>
                  <a:ext cx="648072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342900" marR="0" lvl="0" indent="-34290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×</m:t>
                        </m:r>
                      </m:oMath>
                    </m:oMathPara>
                  </a14:m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endParaRPr>
                </a:p>
              </p:txBody>
            </p:sp>
          </mc:Choice>
          <mc:Fallback xmlns="">
            <p:sp>
              <p:nvSpPr>
                <p:cNvPr id="70" name="TextBox 6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7884" y="2656441"/>
                  <a:ext cx="648072" cy="461665"/>
                </a:xfrm>
                <a:prstGeom prst="rect">
                  <a:avLst/>
                </a:prstGeom>
                <a:blipFill rotWithShape="0"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1" name="TextBox 70"/>
                <p:cNvSpPr txBox="1"/>
                <p:nvPr/>
              </p:nvSpPr>
              <p:spPr>
                <a:xfrm>
                  <a:off x="3081138" y="2672612"/>
                  <a:ext cx="648072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342900" marR="0" lvl="0" indent="-34290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C0099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×</m:t>
                        </m:r>
                      </m:oMath>
                    </m:oMathPara>
                  </a14:m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C0099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endParaRPr>
                </a:p>
              </p:txBody>
            </p:sp>
          </mc:Choice>
          <mc:Fallback xmlns="">
            <p:sp>
              <p:nvSpPr>
                <p:cNvPr id="71" name="TextBox 7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81138" y="2672612"/>
                  <a:ext cx="648072" cy="461665"/>
                </a:xfrm>
                <a:prstGeom prst="rect">
                  <a:avLst/>
                </a:prstGeom>
                <a:blipFill rotWithShape="0"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2" name="TextBox 71"/>
                <p:cNvSpPr txBox="1"/>
                <p:nvPr/>
              </p:nvSpPr>
              <p:spPr>
                <a:xfrm>
                  <a:off x="2572115" y="3774343"/>
                  <a:ext cx="648072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342900" marR="0" lvl="0" indent="-34290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×</m:t>
                        </m:r>
                      </m:oMath>
                    </m:oMathPara>
                  </a14:m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endParaRPr>
                </a:p>
              </p:txBody>
            </p:sp>
          </mc:Choice>
          <mc:Fallback xmlns="">
            <p:sp>
              <p:nvSpPr>
                <p:cNvPr id="72" name="TextBox 7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72115" y="3774343"/>
                  <a:ext cx="648072" cy="461665"/>
                </a:xfrm>
                <a:prstGeom prst="rect">
                  <a:avLst/>
                </a:prstGeom>
                <a:blipFill rotWithShape="0"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3" name="Group 72"/>
          <p:cNvGrpSpPr/>
          <p:nvPr/>
        </p:nvGrpSpPr>
        <p:grpSpPr>
          <a:xfrm>
            <a:off x="5211350" y="1196752"/>
            <a:ext cx="1440160" cy="2088232"/>
            <a:chOff x="5220072" y="2884874"/>
            <a:chExt cx="1440160" cy="2088232"/>
          </a:xfrm>
        </p:grpSpPr>
        <p:sp>
          <p:nvSpPr>
            <p:cNvPr id="74" name="Oval 73"/>
            <p:cNvSpPr/>
            <p:nvPr/>
          </p:nvSpPr>
          <p:spPr>
            <a:xfrm>
              <a:off x="5220072" y="4830497"/>
              <a:ext cx="144016" cy="142609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75" name="Oval 74"/>
            <p:cNvSpPr/>
            <p:nvPr/>
          </p:nvSpPr>
          <p:spPr>
            <a:xfrm>
              <a:off x="5868144" y="4038409"/>
              <a:ext cx="144016" cy="142609"/>
            </a:xfrm>
            <a:prstGeom prst="ellipse">
              <a:avLst/>
            </a:prstGeom>
            <a:solidFill>
              <a:srgbClr val="CC00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76" name="Oval 75"/>
            <p:cNvSpPr/>
            <p:nvPr/>
          </p:nvSpPr>
          <p:spPr>
            <a:xfrm>
              <a:off x="6516216" y="2884874"/>
              <a:ext cx="144016" cy="14260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sp>
        <p:nvSpPr>
          <p:cNvPr id="2" name="Freeform 1"/>
          <p:cNvSpPr/>
          <p:nvPr/>
        </p:nvSpPr>
        <p:spPr>
          <a:xfrm>
            <a:off x="4254759" y="877078"/>
            <a:ext cx="2463282" cy="2415994"/>
          </a:xfrm>
          <a:custGeom>
            <a:avLst/>
            <a:gdLst>
              <a:gd name="connsiteX0" fmla="*/ 0 w 2463282"/>
              <a:gd name="connsiteY0" fmla="*/ 1735493 h 2415994"/>
              <a:gd name="connsiteX1" fmla="*/ 391886 w 2463282"/>
              <a:gd name="connsiteY1" fmla="*/ 2183363 h 2415994"/>
              <a:gd name="connsiteX2" fmla="*/ 1063690 w 2463282"/>
              <a:gd name="connsiteY2" fmla="*/ 2388636 h 2415994"/>
              <a:gd name="connsiteX3" fmla="*/ 1698172 w 2463282"/>
              <a:gd name="connsiteY3" fmla="*/ 1586204 h 2415994"/>
              <a:gd name="connsiteX4" fmla="*/ 2313992 w 2463282"/>
              <a:gd name="connsiteY4" fmla="*/ 410546 h 2415994"/>
              <a:gd name="connsiteX5" fmla="*/ 2463282 w 2463282"/>
              <a:gd name="connsiteY5" fmla="*/ 0 h 2415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63282" h="2415994">
                <a:moveTo>
                  <a:pt x="0" y="1735493"/>
                </a:moveTo>
                <a:cubicBezTo>
                  <a:pt x="107302" y="1904999"/>
                  <a:pt x="214604" y="2074506"/>
                  <a:pt x="391886" y="2183363"/>
                </a:cubicBezTo>
                <a:cubicBezTo>
                  <a:pt x="569168" y="2292220"/>
                  <a:pt x="845976" y="2488162"/>
                  <a:pt x="1063690" y="2388636"/>
                </a:cubicBezTo>
                <a:cubicBezTo>
                  <a:pt x="1281404" y="2289110"/>
                  <a:pt x="1489788" y="1915886"/>
                  <a:pt x="1698172" y="1586204"/>
                </a:cubicBezTo>
                <a:cubicBezTo>
                  <a:pt x="1906556" y="1256522"/>
                  <a:pt x="2186474" y="674913"/>
                  <a:pt x="2313992" y="410546"/>
                </a:cubicBezTo>
                <a:cubicBezTo>
                  <a:pt x="2441510" y="146179"/>
                  <a:pt x="2463282" y="0"/>
                  <a:pt x="2463282" y="0"/>
                </a:cubicBezTo>
              </a:path>
            </a:pathLst>
          </a:cu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Box 65"/>
              <p:cNvSpPr txBox="1"/>
              <p:nvPr/>
            </p:nvSpPr>
            <p:spPr>
              <a:xfrm rot="18065019">
                <a:off x="4912886" y="1762093"/>
                <a:ext cx="317570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degree-2 poly through (0,</a:t>
                </a:r>
                <a14:m>
                  <m:oMath xmlns:m="http://schemas.openxmlformats.org/officeDocument/2006/math">
                    <m:r>
                      <a:rPr kumimoji="0" lang="en-US" sz="1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</a:rPr>
                      <m:t>𝑠</m:t>
                    </m:r>
                    <m:r>
                      <a:rPr kumimoji="0" lang="en-US" sz="1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charset="0"/>
                        <a:ea typeface="Cambria Math" charset="0"/>
                        <a:cs typeface="Cambria Math" charset="0"/>
                      </a:rPr>
                      <m:t>×</m:t>
                    </m:r>
                    <m:r>
                      <a:rPr kumimoji="0" lang="en-US" sz="1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</a:rPr>
                      <m:t>𝑠</m:t>
                    </m:r>
                    <m:r>
                      <a:rPr kumimoji="0" lang="en-US" sz="1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</a:rPr>
                      <m:t>′</m:t>
                    </m:r>
                  </m:oMath>
                </a14:m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)</a:t>
                </a:r>
              </a:p>
            </p:txBody>
          </p:sp>
        </mc:Choice>
        <mc:Fallback xmlns="">
          <p:sp>
            <p:nvSpPr>
              <p:cNvPr id="66" name="TextBox 6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8065019">
                <a:off x="4912886" y="1762093"/>
                <a:ext cx="3175702" cy="307777"/>
              </a:xfrm>
              <a:prstGeom prst="rect">
                <a:avLst/>
              </a:prstGeom>
              <a:blipFill rotWithShape="0">
                <a:blip r:embed="rId17"/>
                <a:stretch>
                  <a:fillRect l="-958" b="-14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9" name="Straight Connector 78"/>
          <p:cNvCxnSpPr/>
          <p:nvPr/>
        </p:nvCxnSpPr>
        <p:spPr>
          <a:xfrm>
            <a:off x="4139952" y="2567137"/>
            <a:ext cx="3024336" cy="2806079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0" name="Group 79"/>
          <p:cNvGrpSpPr/>
          <p:nvPr/>
        </p:nvGrpSpPr>
        <p:grpSpPr>
          <a:xfrm>
            <a:off x="5220072" y="3574423"/>
            <a:ext cx="1440160" cy="1293330"/>
            <a:chOff x="5220072" y="4830497"/>
            <a:chExt cx="1440160" cy="1293330"/>
          </a:xfrm>
        </p:grpSpPr>
        <p:sp>
          <p:nvSpPr>
            <p:cNvPr id="81" name="Oval 80"/>
            <p:cNvSpPr/>
            <p:nvPr/>
          </p:nvSpPr>
          <p:spPr>
            <a:xfrm>
              <a:off x="5220072" y="4830497"/>
              <a:ext cx="144016" cy="142609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82" name="Oval 81"/>
            <p:cNvSpPr/>
            <p:nvPr/>
          </p:nvSpPr>
          <p:spPr>
            <a:xfrm>
              <a:off x="5868144" y="5406561"/>
              <a:ext cx="144016" cy="142609"/>
            </a:xfrm>
            <a:prstGeom prst="ellipse">
              <a:avLst/>
            </a:prstGeom>
            <a:solidFill>
              <a:srgbClr val="CC00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83" name="Oval 82"/>
            <p:cNvSpPr/>
            <p:nvPr/>
          </p:nvSpPr>
          <p:spPr>
            <a:xfrm>
              <a:off x="6516216" y="5981218"/>
              <a:ext cx="144016" cy="14260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grpSp>
        <p:nvGrpSpPr>
          <p:cNvPr id="84" name="Group 83"/>
          <p:cNvGrpSpPr/>
          <p:nvPr/>
        </p:nvGrpSpPr>
        <p:grpSpPr>
          <a:xfrm>
            <a:off x="4572000" y="3789040"/>
            <a:ext cx="2059434" cy="1584176"/>
            <a:chOff x="4572000" y="3067553"/>
            <a:chExt cx="2059434" cy="158417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8" name="TextBox 87"/>
                <p:cNvSpPr txBox="1"/>
                <p:nvPr/>
              </p:nvSpPr>
              <p:spPr>
                <a:xfrm>
                  <a:off x="4572000" y="3067553"/>
                  <a:ext cx="763290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342900" marR="0" lvl="0" indent="-34290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</a:rPr>
                          <m:t>(1,</m:t>
                        </m:r>
                        <m:sSub>
                          <m:sSub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B05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b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B05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</a:rPr>
                              <m:t>𝑠</m:t>
                            </m:r>
                          </m:e>
                          <m:sub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B05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</a:rPr>
                              <m:t>1</m:t>
                            </m:r>
                          </m:sub>
                        </m:sSub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</a:rPr>
                          <m:t>′′)</m:t>
                        </m:r>
                      </m:oMath>
                    </m:oMathPara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endParaRPr>
                </a:p>
              </p:txBody>
            </p:sp>
          </mc:Choice>
          <mc:Fallback xmlns="">
            <p:sp>
              <p:nvSpPr>
                <p:cNvPr id="88" name="TextBox 8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72000" y="3067553"/>
                  <a:ext cx="763290" cy="400110"/>
                </a:xfrm>
                <a:prstGeom prst="rect">
                  <a:avLst/>
                </a:prstGeom>
                <a:blipFill rotWithShape="0">
                  <a:blip r:embed="rId18"/>
                  <a:stretch>
                    <a:fillRect l="-4000" r="-33600" b="-1846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9" name="TextBox 88"/>
                <p:cNvSpPr txBox="1"/>
                <p:nvPr/>
              </p:nvSpPr>
              <p:spPr>
                <a:xfrm>
                  <a:off x="5148064" y="3643617"/>
                  <a:ext cx="763290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342900" marR="0" lvl="0" indent="-34290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C0099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</a:rPr>
                          <m:t>(2,</m:t>
                        </m:r>
                        <m:sSub>
                          <m:sSub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C0099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b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C0099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</a:rPr>
                              <m:t>𝑠</m:t>
                            </m:r>
                          </m:e>
                          <m:sub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C0099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</a:rPr>
                              <m:t>2</m:t>
                            </m:r>
                          </m:sub>
                        </m:sSub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C0099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</a:rPr>
                          <m:t>′′)</m:t>
                        </m:r>
                      </m:oMath>
                    </m:oMathPara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C0099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endParaRPr>
                </a:p>
              </p:txBody>
            </p:sp>
          </mc:Choice>
          <mc:Fallback xmlns="">
            <p:sp>
              <p:nvSpPr>
                <p:cNvPr id="89" name="TextBox 8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48064" y="3643617"/>
                  <a:ext cx="763290" cy="400110"/>
                </a:xfrm>
                <a:prstGeom prst="rect">
                  <a:avLst/>
                </a:prstGeom>
                <a:blipFill rotWithShape="0">
                  <a:blip r:embed="rId19"/>
                  <a:stretch>
                    <a:fillRect l="-3968" r="-33333" b="-1818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0" name="TextBox 89"/>
                <p:cNvSpPr txBox="1"/>
                <p:nvPr/>
              </p:nvSpPr>
              <p:spPr>
                <a:xfrm>
                  <a:off x="5868144" y="4251619"/>
                  <a:ext cx="763290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342900" marR="0" lvl="0" indent="-34290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</a:rPr>
                          <m:t>(3,</m:t>
                        </m:r>
                        <m:sSub>
                          <m:sSub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b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</a:rPr>
                              <m:t>𝑠</m:t>
                            </m:r>
                          </m:e>
                          <m:sub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</a:rPr>
                              <m:t>3</m:t>
                            </m:r>
                          </m:sub>
                        </m:sSub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</a:rPr>
                          <m:t>′′)</m:t>
                        </m:r>
                      </m:oMath>
                    </m:oMathPara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endParaRPr>
                </a:p>
              </p:txBody>
            </p:sp>
          </mc:Choice>
          <mc:Fallback xmlns="">
            <p:sp>
              <p:nvSpPr>
                <p:cNvPr id="90" name="TextBox 8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68144" y="4251619"/>
                  <a:ext cx="763290" cy="400110"/>
                </a:xfrm>
                <a:prstGeom prst="rect">
                  <a:avLst/>
                </a:prstGeom>
                <a:blipFill rotWithShape="0">
                  <a:blip r:embed="rId20"/>
                  <a:stretch>
                    <a:fillRect l="-4000" r="-34400" b="-1846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1" name="Group 90"/>
          <p:cNvGrpSpPr/>
          <p:nvPr/>
        </p:nvGrpSpPr>
        <p:grpSpPr>
          <a:xfrm>
            <a:off x="755576" y="2857545"/>
            <a:ext cx="2961326" cy="1579567"/>
            <a:chOff x="767884" y="2656441"/>
            <a:chExt cx="2961326" cy="157956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2" name="TextBox 91"/>
                <p:cNvSpPr txBox="1"/>
                <p:nvPr/>
              </p:nvSpPr>
              <p:spPr>
                <a:xfrm>
                  <a:off x="767884" y="2656441"/>
                  <a:ext cx="648072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342900" marR="0" lvl="0" indent="-34290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B05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bPr>
                          <m:e>
                            <m: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B05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</a:rPr>
                              <m:t>𝒔</m:t>
                            </m:r>
                          </m:e>
                          <m:sub>
                            <m: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B05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</a:rPr>
                              <m:t>𝟏</m:t>
                            </m:r>
                          </m:sub>
                        </m:sSub>
                        <m: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</a:rPr>
                          <m:t>′′</m:t>
                        </m:r>
                      </m:oMath>
                    </m:oMathPara>
                  </a14:m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endParaRPr>
                </a:p>
              </p:txBody>
            </p:sp>
          </mc:Choice>
          <mc:Fallback xmlns="">
            <p:sp>
              <p:nvSpPr>
                <p:cNvPr id="92" name="TextBox 9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7884" y="2656441"/>
                  <a:ext cx="648072" cy="461665"/>
                </a:xfrm>
                <a:prstGeom prst="rect">
                  <a:avLst/>
                </a:prstGeom>
                <a:blipFill rotWithShape="0">
                  <a:blip r:embed="rId21"/>
                  <a:stretch>
                    <a:fillRect r="-3774" b="-5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3" name="TextBox 92"/>
                <p:cNvSpPr txBox="1"/>
                <p:nvPr/>
              </p:nvSpPr>
              <p:spPr>
                <a:xfrm>
                  <a:off x="3081138" y="2672612"/>
                  <a:ext cx="648072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342900" marR="0" lvl="0" indent="-34290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C0099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bPr>
                          <m:e>
                            <m: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C0099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</a:rPr>
                              <m:t>𝒔</m:t>
                            </m:r>
                          </m:e>
                          <m:sub>
                            <m: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C0099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</a:rPr>
                              <m:t>𝟐</m:t>
                            </m:r>
                          </m:sub>
                        </m:sSub>
                        <m: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C0099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</a:rPr>
                          <m:t>′′</m:t>
                        </m:r>
                      </m:oMath>
                    </m:oMathPara>
                  </a14:m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C0099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endParaRPr>
                </a:p>
              </p:txBody>
            </p:sp>
          </mc:Choice>
          <mc:Fallback xmlns="">
            <p:sp>
              <p:nvSpPr>
                <p:cNvPr id="93" name="TextBox 9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81138" y="2672612"/>
                  <a:ext cx="648072" cy="461665"/>
                </a:xfrm>
                <a:prstGeom prst="rect">
                  <a:avLst/>
                </a:prstGeom>
                <a:blipFill rotWithShape="0">
                  <a:blip r:embed="rId22"/>
                  <a:stretch>
                    <a:fillRect r="-3738" b="-526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4" name="TextBox 93"/>
                <p:cNvSpPr txBox="1"/>
                <p:nvPr/>
              </p:nvSpPr>
              <p:spPr>
                <a:xfrm>
                  <a:off x="2572115" y="3774343"/>
                  <a:ext cx="648072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342900" marR="0" lvl="0" indent="-34290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bPr>
                          <m:e>
                            <m: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</a:rPr>
                              <m:t>𝒔</m:t>
                            </m:r>
                          </m:e>
                          <m:sub>
                            <m: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</a:rPr>
                              <m:t>𝟑</m:t>
                            </m:r>
                          </m:sub>
                        </m:sSub>
                        <m: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</a:rPr>
                          <m:t>′′</m:t>
                        </m:r>
                      </m:oMath>
                    </m:oMathPara>
                  </a14:m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endParaRPr>
                </a:p>
              </p:txBody>
            </p:sp>
          </mc:Choice>
          <mc:Fallback xmlns="">
            <p:sp>
              <p:nvSpPr>
                <p:cNvPr id="94" name="TextBox 9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72115" y="3774343"/>
                  <a:ext cx="648072" cy="461665"/>
                </a:xfrm>
                <a:prstGeom prst="rect">
                  <a:avLst/>
                </a:prstGeom>
                <a:blipFill rotWithShape="0">
                  <a:blip r:embed="rId23"/>
                  <a:stretch>
                    <a:fillRect r="-3774" b="-526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5" name="TextBox 94"/>
              <p:cNvSpPr txBox="1"/>
              <p:nvPr/>
            </p:nvSpPr>
            <p:spPr>
              <a:xfrm>
                <a:off x="6071861" y="2996952"/>
                <a:ext cx="2892627" cy="13558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Fortunately:</a:t>
                </a:r>
                <a:b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b</m:t>
                      </m:r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charset="0"/>
                          <a:ea typeface="Cambria Math" charset="0"/>
                          <a:cs typeface="Cambria Math" charset="0"/>
                        </a:rPr>
                        <m:t>×</m:t>
                      </m:r>
                      <m:sSup>
                        <m:sSupPr>
                          <m:ctrlP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</m:ctrlPr>
                        </m:sSup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  <m:t>𝑏</m:t>
                          </m:r>
                        </m:e>
                        <m:sup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</a:rPr>
                            <m:t>′</m:t>
                          </m:r>
                        </m:sup>
                      </m:sSup>
                      <m: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</a:rPr>
                        <m:t>=</m:t>
                      </m:r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</a:rPr>
                              </m:ctrlPr>
                            </m:sSub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</a:rPr>
                            <m:t>𝑠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</a:rPr>
                            <m:t>𝑖</m:t>
                          </m:r>
                        </m:sub>
                      </m:sSub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</a:rPr>
                            <m:t>𝑠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</a:rPr>
                            <m:t>𝑖</m:t>
                          </m:r>
                        </m:sub>
                      </m:sSub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</a:rPr>
                        <m:t>′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</mc:Choice>
        <mc:Fallback xmlns="">
          <p:sp>
            <p:nvSpPr>
              <p:cNvPr id="95" name="TextBox 9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1861" y="2996952"/>
                <a:ext cx="2892627" cy="1355884"/>
              </a:xfrm>
              <a:prstGeom prst="rect">
                <a:avLst/>
              </a:prstGeom>
              <a:blipFill>
                <a:blip r:embed="rId24"/>
                <a:stretch>
                  <a:fillRect l="-3493" t="-69159" b="-1327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TextBox 50">
            <a:extLst>
              <a:ext uri="{FF2B5EF4-FFF2-40B4-BE49-F238E27FC236}">
                <a16:creationId xmlns:a16="http://schemas.microsoft.com/office/drawing/2014/main" id="{D9EA3A4C-BB39-7845-B9A0-B2833B29003B}"/>
              </a:ext>
            </a:extLst>
          </p:cNvPr>
          <p:cNvSpPr txBox="1"/>
          <p:nvPr/>
        </p:nvSpPr>
        <p:spPr>
          <a:xfrm>
            <a:off x="179512" y="5046275"/>
            <a:ext cx="3888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Multiplication gate: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87CF5037-9E12-5F44-9D01-E9EFDD51C65D}"/>
              </a:ext>
            </a:extLst>
          </p:cNvPr>
          <p:cNvSpPr txBox="1"/>
          <p:nvPr/>
        </p:nvSpPr>
        <p:spPr>
          <a:xfrm>
            <a:off x="179512" y="5703639"/>
            <a:ext cx="37664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Locally multiply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shares &amp; run a degree reduction protocol.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11622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614" b="59366"/>
          <a:stretch/>
        </p:blipFill>
        <p:spPr>
          <a:xfrm>
            <a:off x="738010" y="3633876"/>
            <a:ext cx="908444" cy="94012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55" t="-2132" r="10483" b="58956"/>
          <a:stretch/>
        </p:blipFill>
        <p:spPr>
          <a:xfrm>
            <a:off x="2222518" y="3573016"/>
            <a:ext cx="1232138" cy="1008112"/>
          </a:xfrm>
          <a:prstGeom prst="rect">
            <a:avLst/>
          </a:prstGeom>
        </p:spPr>
      </p:pic>
      <p:cxnSp>
        <p:nvCxnSpPr>
          <p:cNvPr id="28" name="Straight Arrow Connector 27"/>
          <p:cNvCxnSpPr/>
          <p:nvPr/>
        </p:nvCxnSpPr>
        <p:spPr>
          <a:xfrm>
            <a:off x="1663532" y="4149080"/>
            <a:ext cx="722376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Oval Callout 28"/>
              <p:cNvSpPr/>
              <p:nvPr/>
            </p:nvSpPr>
            <p:spPr>
              <a:xfrm>
                <a:off x="35496" y="3599883"/>
                <a:ext cx="622830" cy="504055"/>
              </a:xfrm>
              <a:prstGeom prst="wedgeEllipseCallout">
                <a:avLst>
                  <a:gd name="adj1" fmla="val 72208"/>
                  <a:gd name="adj2" fmla="val 8199"/>
                </a:avLst>
              </a:prstGeom>
              <a:solidFill>
                <a:schemeClr val="bg2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</a:rPr>
                        <m:t>𝑠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</mc:Choice>
        <mc:Fallback xmlns="">
          <p:sp>
            <p:nvSpPr>
              <p:cNvPr id="29" name="Oval Callout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96" y="3599883"/>
                <a:ext cx="622830" cy="504055"/>
              </a:xfrm>
              <a:prstGeom prst="wedgeEllipseCallout">
                <a:avLst>
                  <a:gd name="adj1" fmla="val 72208"/>
                  <a:gd name="adj2" fmla="val 8199"/>
                </a:avLst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1" name="Picture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532" y="5033052"/>
            <a:ext cx="782216" cy="1102636"/>
          </a:xfrm>
          <a:prstGeom prst="rect">
            <a:avLst/>
          </a:prstGeom>
        </p:spPr>
      </p:pic>
      <p:cxnSp>
        <p:nvCxnSpPr>
          <p:cNvPr id="32" name="Straight Arrow Connector 31"/>
          <p:cNvCxnSpPr/>
          <p:nvPr/>
        </p:nvCxnSpPr>
        <p:spPr>
          <a:xfrm>
            <a:off x="1286414" y="4746339"/>
            <a:ext cx="451562" cy="429322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>
            <a:off x="2445748" y="4746339"/>
            <a:ext cx="377118" cy="429322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/>
          <p:cNvGrpSpPr/>
          <p:nvPr/>
        </p:nvGrpSpPr>
        <p:grpSpPr>
          <a:xfrm>
            <a:off x="578642" y="4528649"/>
            <a:ext cx="2961326" cy="1579567"/>
            <a:chOff x="767884" y="2656441"/>
            <a:chExt cx="2961326" cy="157956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/>
                <p:cNvSpPr txBox="1"/>
                <p:nvPr/>
              </p:nvSpPr>
              <p:spPr>
                <a:xfrm>
                  <a:off x="767884" y="2656441"/>
                  <a:ext cx="648072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342900" marR="0" lvl="0" indent="-34290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B05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bPr>
                          <m:e>
                            <m: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B05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</a:rPr>
                              <m:t>𝒔</m:t>
                            </m:r>
                          </m:e>
                          <m:sub>
                            <m: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B05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</a:rPr>
                              <m:t>𝟏</m:t>
                            </m:r>
                          </m:sub>
                        </m:sSub>
                      </m:oMath>
                    </m:oMathPara>
                  </a14:m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endParaRPr>
                </a:p>
              </p:txBody>
            </p:sp>
          </mc:Choice>
          <mc:Fallback xmlns="">
            <p:sp>
              <p:nvSpPr>
                <p:cNvPr id="13" name="TextBox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7884" y="2656441"/>
                  <a:ext cx="648072" cy="461665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b="-394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/>
                <p:cNvSpPr txBox="1"/>
                <p:nvPr/>
              </p:nvSpPr>
              <p:spPr>
                <a:xfrm>
                  <a:off x="3081138" y="2672612"/>
                  <a:ext cx="648072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342900" marR="0" lvl="0" indent="-34290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C0099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bPr>
                          <m:e>
                            <m: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C0099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</a:rPr>
                              <m:t>𝒔</m:t>
                            </m:r>
                          </m:e>
                          <m:sub>
                            <m: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C0099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</a:rPr>
                              <m:t>𝟐</m:t>
                            </m:r>
                          </m:sub>
                        </m:sSub>
                      </m:oMath>
                    </m:oMathPara>
                  </a14:m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C0099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endParaRPr>
                </a:p>
              </p:txBody>
            </p:sp>
          </mc:Choice>
          <mc:Fallback xmlns="">
            <p:sp>
              <p:nvSpPr>
                <p:cNvPr id="14" name="TextBox 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81138" y="2672612"/>
                  <a:ext cx="648072" cy="461665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b="-526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/>
                <p:cNvSpPr txBox="1"/>
                <p:nvPr/>
              </p:nvSpPr>
              <p:spPr>
                <a:xfrm>
                  <a:off x="2572115" y="3774343"/>
                  <a:ext cx="648072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342900" marR="0" lvl="0" indent="-34290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bPr>
                          <m:e>
                            <m: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</a:rPr>
                              <m:t>𝒔</m:t>
                            </m:r>
                          </m:e>
                          <m:sub>
                            <m: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</a:rPr>
                              <m:t>𝟑</m:t>
                            </m:r>
                          </m:sub>
                        </m:sSub>
                      </m:oMath>
                    </m:oMathPara>
                  </a14:m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endParaRPr>
                </a:p>
              </p:txBody>
            </p:sp>
          </mc:Choice>
          <mc:Fallback xmlns="">
            <p:sp>
              <p:nvSpPr>
                <p:cNvPr id="15" name="TextBox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72115" y="3774343"/>
                  <a:ext cx="648072" cy="461665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b="-526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Oval Callout 45"/>
              <p:cNvSpPr/>
              <p:nvPr/>
            </p:nvSpPr>
            <p:spPr>
              <a:xfrm>
                <a:off x="3528711" y="3563233"/>
                <a:ext cx="622830" cy="504055"/>
              </a:xfrm>
              <a:prstGeom prst="wedgeEllipseCallout">
                <a:avLst>
                  <a:gd name="adj1" fmla="val -71609"/>
                  <a:gd name="adj2" fmla="val 19306"/>
                </a:avLst>
              </a:prstGeom>
              <a:solidFill>
                <a:schemeClr val="bg2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</a:rPr>
                        <m:t>𝑠</m:t>
                      </m:r>
                      <m:r>
                        <a:rPr kumimoji="0" lang="en-US" sz="24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</a:rPr>
                        <m:t>′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</mc:Choice>
        <mc:Fallback xmlns="">
          <p:sp>
            <p:nvSpPr>
              <p:cNvPr id="46" name="Oval Callout 4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8711" y="3563233"/>
                <a:ext cx="622830" cy="504055"/>
              </a:xfrm>
              <a:prstGeom prst="wedgeEllipseCallout">
                <a:avLst>
                  <a:gd name="adj1" fmla="val -71609"/>
                  <a:gd name="adj2" fmla="val 19306"/>
                </a:avLst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7" name="Group 46"/>
          <p:cNvGrpSpPr/>
          <p:nvPr/>
        </p:nvGrpSpPr>
        <p:grpSpPr>
          <a:xfrm>
            <a:off x="566334" y="5089793"/>
            <a:ext cx="2961326" cy="1579567"/>
            <a:chOff x="767884" y="2656441"/>
            <a:chExt cx="2961326" cy="157956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TextBox 47"/>
                <p:cNvSpPr txBox="1"/>
                <p:nvPr/>
              </p:nvSpPr>
              <p:spPr>
                <a:xfrm>
                  <a:off x="767884" y="2656441"/>
                  <a:ext cx="648072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342900" marR="0" lvl="0" indent="-34290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B05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bPr>
                          <m:e>
                            <m: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B05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</a:rPr>
                              <m:t>𝒔</m:t>
                            </m:r>
                          </m:e>
                          <m:sub>
                            <m: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B05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</a:rPr>
                              <m:t>𝟏</m:t>
                            </m:r>
                          </m:sub>
                        </m:sSub>
                        <m: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</a:rPr>
                          <m:t>′</m:t>
                        </m:r>
                      </m:oMath>
                    </m:oMathPara>
                  </a14:m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endParaRPr>
                </a:p>
              </p:txBody>
            </p:sp>
          </mc:Choice>
          <mc:Fallback xmlns="">
            <p:sp>
              <p:nvSpPr>
                <p:cNvPr id="48" name="TextBox 4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7884" y="2656441"/>
                  <a:ext cx="648072" cy="461665"/>
                </a:xfrm>
                <a:prstGeom prst="rect">
                  <a:avLst/>
                </a:prstGeom>
                <a:blipFill rotWithShape="0">
                  <a:blip r:embed="rId13"/>
                  <a:stretch>
                    <a:fillRect b="-394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TextBox 48"/>
                <p:cNvSpPr txBox="1"/>
                <p:nvPr/>
              </p:nvSpPr>
              <p:spPr>
                <a:xfrm>
                  <a:off x="3081138" y="2672612"/>
                  <a:ext cx="648072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342900" marR="0" lvl="0" indent="-34290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C0099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bPr>
                          <m:e>
                            <m: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C0099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</a:rPr>
                              <m:t>𝒔</m:t>
                            </m:r>
                          </m:e>
                          <m:sub>
                            <m: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C0099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</a:rPr>
                              <m:t>𝟐</m:t>
                            </m:r>
                          </m:sub>
                        </m:sSub>
                        <m: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C0099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</a:rPr>
                          <m:t>′</m:t>
                        </m:r>
                      </m:oMath>
                    </m:oMathPara>
                  </a14:m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C0099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endParaRPr>
                </a:p>
              </p:txBody>
            </p:sp>
          </mc:Choice>
          <mc:Fallback xmlns="">
            <p:sp>
              <p:nvSpPr>
                <p:cNvPr id="49" name="TextBox 4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81138" y="2672612"/>
                  <a:ext cx="648072" cy="461665"/>
                </a:xfrm>
                <a:prstGeom prst="rect">
                  <a:avLst/>
                </a:prstGeom>
                <a:blipFill rotWithShape="0">
                  <a:blip r:embed="rId14"/>
                  <a:stretch>
                    <a:fillRect b="-526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Box 49"/>
                <p:cNvSpPr txBox="1"/>
                <p:nvPr/>
              </p:nvSpPr>
              <p:spPr>
                <a:xfrm>
                  <a:off x="2572115" y="3774343"/>
                  <a:ext cx="648072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342900" marR="0" lvl="0" indent="-34290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bPr>
                          <m:e>
                            <m: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</a:rPr>
                              <m:t>𝒔</m:t>
                            </m:r>
                          </m:e>
                          <m:sub>
                            <m: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</a:rPr>
                              <m:t>𝟑</m:t>
                            </m:r>
                          </m:sub>
                        </m:sSub>
                        <m: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</a:rPr>
                          <m:t>′</m:t>
                        </m:r>
                      </m:oMath>
                    </m:oMathPara>
                  </a14:m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endParaRPr>
                </a:p>
              </p:txBody>
            </p:sp>
          </mc:Choice>
          <mc:Fallback xmlns="">
            <p:sp>
              <p:nvSpPr>
                <p:cNvPr id="50" name="TextBox 4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72115" y="3774343"/>
                  <a:ext cx="648072" cy="461665"/>
                </a:xfrm>
                <a:prstGeom prst="rect">
                  <a:avLst/>
                </a:prstGeom>
                <a:blipFill rotWithShape="0">
                  <a:blip r:embed="rId15"/>
                  <a:stretch>
                    <a:fillRect b="-526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9" name="Group 68"/>
          <p:cNvGrpSpPr/>
          <p:nvPr/>
        </p:nvGrpSpPr>
        <p:grpSpPr>
          <a:xfrm>
            <a:off x="494326" y="4801761"/>
            <a:ext cx="2961326" cy="1579567"/>
            <a:chOff x="767884" y="2656441"/>
            <a:chExt cx="2961326" cy="157956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0" name="TextBox 69"/>
                <p:cNvSpPr txBox="1"/>
                <p:nvPr/>
              </p:nvSpPr>
              <p:spPr>
                <a:xfrm>
                  <a:off x="767884" y="2656441"/>
                  <a:ext cx="648072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342900" marR="0" lvl="0" indent="-34290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×</m:t>
                        </m:r>
                      </m:oMath>
                    </m:oMathPara>
                  </a14:m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endParaRPr>
                </a:p>
              </p:txBody>
            </p:sp>
          </mc:Choice>
          <mc:Fallback xmlns="">
            <p:sp>
              <p:nvSpPr>
                <p:cNvPr id="70" name="TextBox 6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7884" y="2656441"/>
                  <a:ext cx="648072" cy="461665"/>
                </a:xfrm>
                <a:prstGeom prst="rect">
                  <a:avLst/>
                </a:prstGeom>
                <a:blipFill rotWithShape="0">
                  <a:blip r:embed="rId2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1" name="TextBox 70"/>
                <p:cNvSpPr txBox="1"/>
                <p:nvPr/>
              </p:nvSpPr>
              <p:spPr>
                <a:xfrm>
                  <a:off x="3081138" y="2672612"/>
                  <a:ext cx="648072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342900" marR="0" lvl="0" indent="-34290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C0099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×</m:t>
                        </m:r>
                      </m:oMath>
                    </m:oMathPara>
                  </a14:m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C0099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endParaRPr>
                </a:p>
              </p:txBody>
            </p:sp>
          </mc:Choice>
          <mc:Fallback xmlns="">
            <p:sp>
              <p:nvSpPr>
                <p:cNvPr id="71" name="TextBox 7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81138" y="2672612"/>
                  <a:ext cx="648072" cy="461665"/>
                </a:xfrm>
                <a:prstGeom prst="rect">
                  <a:avLst/>
                </a:prstGeom>
                <a:blipFill rotWithShape="0">
                  <a:blip r:embed="rId2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2" name="TextBox 71"/>
                <p:cNvSpPr txBox="1"/>
                <p:nvPr/>
              </p:nvSpPr>
              <p:spPr>
                <a:xfrm>
                  <a:off x="2572115" y="3774343"/>
                  <a:ext cx="648072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342900" marR="0" lvl="0" indent="-34290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×</m:t>
                        </m:r>
                      </m:oMath>
                    </m:oMathPara>
                  </a14:m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endParaRPr>
                </a:p>
              </p:txBody>
            </p:sp>
          </mc:Choice>
          <mc:Fallback xmlns="">
            <p:sp>
              <p:nvSpPr>
                <p:cNvPr id="72" name="TextBox 7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72115" y="3774343"/>
                  <a:ext cx="648072" cy="461665"/>
                </a:xfrm>
                <a:prstGeom prst="rect">
                  <a:avLst/>
                </a:prstGeom>
                <a:blipFill rotWithShape="0">
                  <a:blip r:embed="rId2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64" name="Rectangle 63">
            <a:extLst>
              <a:ext uri="{FF2B5EF4-FFF2-40B4-BE49-F238E27FC236}">
                <a16:creationId xmlns:a16="http://schemas.microsoft.com/office/drawing/2014/main" id="{9AA6D286-CE55-974F-A863-8415C862595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828600" y="294928"/>
            <a:ext cx="10945216" cy="685800"/>
          </a:xfrm>
          <a:noFill/>
        </p:spPr>
        <p:txBody>
          <a:bodyPr/>
          <a:lstStyle/>
          <a:p>
            <a:pPr eaLnBrk="1" hangingPunct="1"/>
            <a:r>
              <a:rPr lang="en-US" b="1" dirty="0">
                <a:solidFill>
                  <a:srgbClr val="1A17A5"/>
                </a:solidFill>
                <a:latin typeface="Calibri" pitchFamily="34" charset="0"/>
              </a:rPr>
              <a:t>Degree Reduction Protocol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DFBAEB79-87A8-F24D-852A-266B1E7D8FDE}"/>
              </a:ext>
            </a:extLst>
          </p:cNvPr>
          <p:cNvSpPr txBox="1"/>
          <p:nvPr/>
        </p:nvSpPr>
        <p:spPr>
          <a:xfrm>
            <a:off x="839228" y="1026076"/>
            <a:ext cx="72728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ctr">
              <a:defRPr/>
            </a:pPr>
            <a:r>
              <a:rPr lang="en-US" sz="2400" dirty="0">
                <a:solidFill>
                  <a:srgbClr val="000000"/>
                </a:solidFill>
              </a:rPr>
              <a:t>Convert shares on a degree-2t polynomial into shares on a degree-t polynomial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58DFF5D7-C854-DD41-9C35-37E62640CF17}"/>
                  </a:ext>
                </a:extLst>
              </p:cNvPr>
              <p:cNvSpPr txBox="1"/>
              <p:nvPr/>
            </p:nvSpPr>
            <p:spPr>
              <a:xfrm>
                <a:off x="4644008" y="3318083"/>
                <a:ext cx="408219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lvl="0" indent="-342900">
                  <a:defRPr/>
                </a:pPr>
                <a:r>
                  <a:rPr lang="en-US" sz="2400" dirty="0">
                    <a:solidFill>
                      <a:srgbClr val="000000"/>
                    </a:solidFill>
                  </a:rPr>
                  <a:t>1. Each party t-out-of-n shares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𝑠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b>
                      <m:sSub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 to all parties   </a:t>
                </a:r>
                <a:endPara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</a:endParaRPr>
              </a:p>
            </p:txBody>
          </p:sp>
        </mc:Choice>
        <mc:Fallback xmlns=""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58DFF5D7-C854-DD41-9C35-37E62640CF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4008" y="3318083"/>
                <a:ext cx="4082190" cy="830997"/>
              </a:xfrm>
              <a:prstGeom prst="rect">
                <a:avLst/>
              </a:prstGeom>
              <a:blipFill>
                <a:blip r:embed="rId25"/>
                <a:stretch>
                  <a:fillRect l="-2174" t="-6061" r="-7143" b="-151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225A611F-2E0B-9D4B-BF1D-3CDF4FC08EFF}"/>
                  </a:ext>
                </a:extLst>
              </p:cNvPr>
              <p:cNvSpPr txBox="1"/>
              <p:nvPr/>
            </p:nvSpPr>
            <p:spPr>
              <a:xfrm>
                <a:off x="4644008" y="4460919"/>
                <a:ext cx="4082190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lvl="0" indent="-342900">
                  <a:defRPr/>
                </a:pPr>
                <a:r>
                  <a:rPr lang="en-US" sz="2400" dirty="0">
                    <a:solidFill>
                      <a:srgbClr val="000000"/>
                    </a:solidFill>
                  </a:rPr>
                  <a:t>2. Each party computes a linear combination of the shares it receives using coefficients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𝜆</m:t>
                        </m:r>
                      </m:e>
                      <m:sub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kumimoji="0" lang="en-US" sz="24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</a:rPr>
                  <a:t>.</a:t>
                </a:r>
              </a:p>
            </p:txBody>
          </p:sp>
        </mc:Choice>
        <mc:Fallback xmlns=""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225A611F-2E0B-9D4B-BF1D-3CDF4FC08E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4008" y="4460919"/>
                <a:ext cx="4082190" cy="1569660"/>
              </a:xfrm>
              <a:prstGeom prst="rect">
                <a:avLst/>
              </a:prstGeom>
              <a:blipFill>
                <a:blip r:embed="rId26"/>
                <a:stretch>
                  <a:fillRect l="-2174" t="-3226" b="-80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3BB10B9E-0E03-4349-8171-74C0D20A6B93}"/>
                  </a:ext>
                </a:extLst>
              </p:cNvPr>
              <p:cNvSpPr txBox="1"/>
              <p:nvPr/>
            </p:nvSpPr>
            <p:spPr>
              <a:xfrm>
                <a:off x="251520" y="2210265"/>
                <a:ext cx="8474678" cy="892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lvl="0" indent="-342900">
                  <a:defRPr/>
                </a:pPr>
                <a:r>
                  <a:rPr lang="en-US" sz="2400" dirty="0">
                    <a:solidFill>
                      <a:srgbClr val="000000"/>
                    </a:solidFill>
                  </a:rPr>
                  <a:t>Idea: “homomorphically” compute the </a:t>
                </a:r>
                <a:r>
                  <a:rPr lang="en-US" sz="2800" b="1" dirty="0">
                    <a:solidFill>
                      <a:srgbClr val="FF0000"/>
                    </a:solidFill>
                  </a:rPr>
                  <a:t>linear function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bHide m:val="on"/>
                        <m:supHide m:val="on"/>
                        <m:ctrlP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sSub>
                          <m:sSubPr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  <m:r>
                      <a:rPr lang="en-US" sz="2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∗(</m:t>
                    </m:r>
                    <m:r>
                      <a:rPr lang="en-US" sz="2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US" sz="2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kumimoji="0" lang="en-US" sz="24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</a:rPr>
                  <a:t> on the local</a:t>
                </a:r>
                <a:r>
                  <a:rPr kumimoji="0" lang="en-US" sz="240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</a:rPr>
                  <a:t> </a:t>
                </a:r>
                <a:r>
                  <a:rPr kumimoji="0" lang="en-US" sz="2400" i="0" u="none" strike="noStrike" kern="120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</a:rPr>
                  <a:t>produc</a:t>
                </a:r>
                <a:r>
                  <a:rPr lang="en-US" sz="2400" dirty="0">
                    <a:solidFill>
                      <a:srgbClr val="000000"/>
                    </a:solidFill>
                    <a:latin typeface="Arial"/>
                    <a:cs typeface="Arial"/>
                  </a:rPr>
                  <a:t>t shares.</a:t>
                </a:r>
                <a:endPara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</a:endParaRPr>
              </a:p>
            </p:txBody>
          </p:sp>
        </mc:Choice>
        <mc:Fallback xmlns=""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3BB10B9E-0E03-4349-8171-74C0D20A6B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0" y="2210265"/>
                <a:ext cx="8474678" cy="892552"/>
              </a:xfrm>
              <a:prstGeom prst="rect">
                <a:avLst/>
              </a:prstGeom>
              <a:blipFill>
                <a:blip r:embed="rId27"/>
                <a:stretch>
                  <a:fillRect l="-1497" t="-18310" b="-10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26263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  <p:bldP spid="81" grpId="0"/>
      <p:bldP spid="8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614" b="59366"/>
          <a:stretch/>
        </p:blipFill>
        <p:spPr>
          <a:xfrm>
            <a:off x="738010" y="3633876"/>
            <a:ext cx="908444" cy="94012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55" t="-2132" r="10483" b="58956"/>
          <a:stretch/>
        </p:blipFill>
        <p:spPr>
          <a:xfrm>
            <a:off x="2222518" y="3573016"/>
            <a:ext cx="1232138" cy="1008112"/>
          </a:xfrm>
          <a:prstGeom prst="rect">
            <a:avLst/>
          </a:prstGeom>
        </p:spPr>
      </p:pic>
      <p:cxnSp>
        <p:nvCxnSpPr>
          <p:cNvPr id="28" name="Straight Arrow Connector 27"/>
          <p:cNvCxnSpPr/>
          <p:nvPr/>
        </p:nvCxnSpPr>
        <p:spPr>
          <a:xfrm>
            <a:off x="1663532" y="4149080"/>
            <a:ext cx="722376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Oval Callout 28"/>
              <p:cNvSpPr/>
              <p:nvPr/>
            </p:nvSpPr>
            <p:spPr>
              <a:xfrm>
                <a:off x="35496" y="3599883"/>
                <a:ext cx="622830" cy="504055"/>
              </a:xfrm>
              <a:prstGeom prst="wedgeEllipseCallout">
                <a:avLst>
                  <a:gd name="adj1" fmla="val 72208"/>
                  <a:gd name="adj2" fmla="val 8199"/>
                </a:avLst>
              </a:prstGeom>
              <a:solidFill>
                <a:schemeClr val="bg2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</a:rPr>
                        <m:t>𝑠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</mc:Choice>
        <mc:Fallback xmlns="">
          <p:sp>
            <p:nvSpPr>
              <p:cNvPr id="29" name="Oval Callout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96" y="3599883"/>
                <a:ext cx="622830" cy="504055"/>
              </a:xfrm>
              <a:prstGeom prst="wedgeEllipseCallout">
                <a:avLst>
                  <a:gd name="adj1" fmla="val 72208"/>
                  <a:gd name="adj2" fmla="val 8199"/>
                </a:avLst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1" name="Picture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532" y="5033052"/>
            <a:ext cx="782216" cy="1102636"/>
          </a:xfrm>
          <a:prstGeom prst="rect">
            <a:avLst/>
          </a:prstGeom>
        </p:spPr>
      </p:pic>
      <p:cxnSp>
        <p:nvCxnSpPr>
          <p:cNvPr id="32" name="Straight Arrow Connector 31"/>
          <p:cNvCxnSpPr/>
          <p:nvPr/>
        </p:nvCxnSpPr>
        <p:spPr>
          <a:xfrm>
            <a:off x="1286414" y="4746339"/>
            <a:ext cx="451562" cy="429322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>
            <a:off x="2445748" y="4746339"/>
            <a:ext cx="377118" cy="429322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/>
          <p:cNvGrpSpPr/>
          <p:nvPr/>
        </p:nvGrpSpPr>
        <p:grpSpPr>
          <a:xfrm>
            <a:off x="578642" y="4528649"/>
            <a:ext cx="2961326" cy="1579567"/>
            <a:chOff x="767884" y="2656441"/>
            <a:chExt cx="2961326" cy="157956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/>
                <p:cNvSpPr txBox="1"/>
                <p:nvPr/>
              </p:nvSpPr>
              <p:spPr>
                <a:xfrm>
                  <a:off x="767884" y="2656441"/>
                  <a:ext cx="648072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342900" marR="0" lvl="0" indent="-34290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B05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bPr>
                          <m:e>
                            <m: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B05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</a:rPr>
                              <m:t>𝒔</m:t>
                            </m:r>
                          </m:e>
                          <m:sub>
                            <m: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B05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</a:rPr>
                              <m:t>𝟏</m:t>
                            </m:r>
                          </m:sub>
                        </m:sSub>
                      </m:oMath>
                    </m:oMathPara>
                  </a14:m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endParaRPr>
                </a:p>
              </p:txBody>
            </p:sp>
          </mc:Choice>
          <mc:Fallback xmlns="">
            <p:sp>
              <p:nvSpPr>
                <p:cNvPr id="13" name="TextBox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7884" y="2656441"/>
                  <a:ext cx="648072" cy="461665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b="-394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/>
                <p:cNvSpPr txBox="1"/>
                <p:nvPr/>
              </p:nvSpPr>
              <p:spPr>
                <a:xfrm>
                  <a:off x="3081138" y="2672612"/>
                  <a:ext cx="648072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342900" marR="0" lvl="0" indent="-34290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C0099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bPr>
                          <m:e>
                            <m: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C0099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</a:rPr>
                              <m:t>𝒔</m:t>
                            </m:r>
                          </m:e>
                          <m:sub>
                            <m: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C0099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</a:rPr>
                              <m:t>𝟐</m:t>
                            </m:r>
                          </m:sub>
                        </m:sSub>
                      </m:oMath>
                    </m:oMathPara>
                  </a14:m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C0099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endParaRPr>
                </a:p>
              </p:txBody>
            </p:sp>
          </mc:Choice>
          <mc:Fallback xmlns="">
            <p:sp>
              <p:nvSpPr>
                <p:cNvPr id="14" name="TextBox 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81138" y="2672612"/>
                  <a:ext cx="648072" cy="461665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b="-526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/>
                <p:cNvSpPr txBox="1"/>
                <p:nvPr/>
              </p:nvSpPr>
              <p:spPr>
                <a:xfrm>
                  <a:off x="2572115" y="3774343"/>
                  <a:ext cx="648072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342900" marR="0" lvl="0" indent="-34290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bPr>
                          <m:e>
                            <m: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</a:rPr>
                              <m:t>𝒔</m:t>
                            </m:r>
                          </m:e>
                          <m:sub>
                            <m: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</a:rPr>
                              <m:t>𝟑</m:t>
                            </m:r>
                          </m:sub>
                        </m:sSub>
                      </m:oMath>
                    </m:oMathPara>
                  </a14:m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endParaRPr>
                </a:p>
              </p:txBody>
            </p:sp>
          </mc:Choice>
          <mc:Fallback xmlns="">
            <p:sp>
              <p:nvSpPr>
                <p:cNvPr id="15" name="TextBox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72115" y="3774343"/>
                  <a:ext cx="648072" cy="461665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b="-526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Oval Callout 45"/>
              <p:cNvSpPr/>
              <p:nvPr/>
            </p:nvSpPr>
            <p:spPr>
              <a:xfrm>
                <a:off x="3528711" y="3563233"/>
                <a:ext cx="622830" cy="504055"/>
              </a:xfrm>
              <a:prstGeom prst="wedgeEllipseCallout">
                <a:avLst>
                  <a:gd name="adj1" fmla="val -71609"/>
                  <a:gd name="adj2" fmla="val 19306"/>
                </a:avLst>
              </a:prstGeom>
              <a:solidFill>
                <a:schemeClr val="bg2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</a:rPr>
                        <m:t>𝑠</m:t>
                      </m:r>
                      <m:r>
                        <a:rPr kumimoji="0" lang="en-US" sz="24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</a:rPr>
                        <m:t>′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</mc:Choice>
        <mc:Fallback xmlns="">
          <p:sp>
            <p:nvSpPr>
              <p:cNvPr id="46" name="Oval Callout 4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8711" y="3563233"/>
                <a:ext cx="622830" cy="504055"/>
              </a:xfrm>
              <a:prstGeom prst="wedgeEllipseCallout">
                <a:avLst>
                  <a:gd name="adj1" fmla="val -71609"/>
                  <a:gd name="adj2" fmla="val 19306"/>
                </a:avLst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7" name="Group 46"/>
          <p:cNvGrpSpPr/>
          <p:nvPr/>
        </p:nvGrpSpPr>
        <p:grpSpPr>
          <a:xfrm>
            <a:off x="566334" y="5089793"/>
            <a:ext cx="2961326" cy="1579567"/>
            <a:chOff x="767884" y="2656441"/>
            <a:chExt cx="2961326" cy="157956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TextBox 47"/>
                <p:cNvSpPr txBox="1"/>
                <p:nvPr/>
              </p:nvSpPr>
              <p:spPr>
                <a:xfrm>
                  <a:off x="767884" y="2656441"/>
                  <a:ext cx="648072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342900" marR="0" lvl="0" indent="-34290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B05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bPr>
                          <m:e>
                            <m: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B05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</a:rPr>
                              <m:t>𝒔</m:t>
                            </m:r>
                          </m:e>
                          <m:sub>
                            <m: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B05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</a:rPr>
                              <m:t>𝟏</m:t>
                            </m:r>
                          </m:sub>
                        </m:sSub>
                        <m: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</a:rPr>
                          <m:t>′</m:t>
                        </m:r>
                      </m:oMath>
                    </m:oMathPara>
                  </a14:m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endParaRPr>
                </a:p>
              </p:txBody>
            </p:sp>
          </mc:Choice>
          <mc:Fallback xmlns="">
            <p:sp>
              <p:nvSpPr>
                <p:cNvPr id="48" name="TextBox 4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7884" y="2656441"/>
                  <a:ext cx="648072" cy="461665"/>
                </a:xfrm>
                <a:prstGeom prst="rect">
                  <a:avLst/>
                </a:prstGeom>
                <a:blipFill rotWithShape="0">
                  <a:blip r:embed="rId13"/>
                  <a:stretch>
                    <a:fillRect b="-394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TextBox 48"/>
                <p:cNvSpPr txBox="1"/>
                <p:nvPr/>
              </p:nvSpPr>
              <p:spPr>
                <a:xfrm>
                  <a:off x="3081138" y="2672612"/>
                  <a:ext cx="648072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342900" marR="0" lvl="0" indent="-34290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C0099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bPr>
                          <m:e>
                            <m: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C0099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</a:rPr>
                              <m:t>𝒔</m:t>
                            </m:r>
                          </m:e>
                          <m:sub>
                            <m: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C0099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</a:rPr>
                              <m:t>𝟐</m:t>
                            </m:r>
                          </m:sub>
                        </m:sSub>
                        <m: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C0099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</a:rPr>
                          <m:t>′</m:t>
                        </m:r>
                      </m:oMath>
                    </m:oMathPara>
                  </a14:m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C0099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endParaRPr>
                </a:p>
              </p:txBody>
            </p:sp>
          </mc:Choice>
          <mc:Fallback xmlns="">
            <p:sp>
              <p:nvSpPr>
                <p:cNvPr id="49" name="TextBox 4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81138" y="2672612"/>
                  <a:ext cx="648072" cy="461665"/>
                </a:xfrm>
                <a:prstGeom prst="rect">
                  <a:avLst/>
                </a:prstGeom>
                <a:blipFill rotWithShape="0">
                  <a:blip r:embed="rId14"/>
                  <a:stretch>
                    <a:fillRect b="-526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Box 49"/>
                <p:cNvSpPr txBox="1"/>
                <p:nvPr/>
              </p:nvSpPr>
              <p:spPr>
                <a:xfrm>
                  <a:off x="2572115" y="3774343"/>
                  <a:ext cx="648072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342900" marR="0" lvl="0" indent="-34290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bPr>
                          <m:e>
                            <m: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</a:rPr>
                              <m:t>𝒔</m:t>
                            </m:r>
                          </m:e>
                          <m:sub>
                            <m: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</a:rPr>
                              <m:t>𝟑</m:t>
                            </m:r>
                          </m:sub>
                        </m:sSub>
                        <m: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</a:rPr>
                          <m:t>′</m:t>
                        </m:r>
                      </m:oMath>
                    </m:oMathPara>
                  </a14:m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endParaRPr>
                </a:p>
              </p:txBody>
            </p:sp>
          </mc:Choice>
          <mc:Fallback xmlns="">
            <p:sp>
              <p:nvSpPr>
                <p:cNvPr id="50" name="TextBox 4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72115" y="3774343"/>
                  <a:ext cx="648072" cy="461665"/>
                </a:xfrm>
                <a:prstGeom prst="rect">
                  <a:avLst/>
                </a:prstGeom>
                <a:blipFill rotWithShape="0">
                  <a:blip r:embed="rId15"/>
                  <a:stretch>
                    <a:fillRect b="-526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9" name="Group 68"/>
          <p:cNvGrpSpPr/>
          <p:nvPr/>
        </p:nvGrpSpPr>
        <p:grpSpPr>
          <a:xfrm>
            <a:off x="494326" y="4801761"/>
            <a:ext cx="2961326" cy="1579567"/>
            <a:chOff x="767884" y="2656441"/>
            <a:chExt cx="2961326" cy="157956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0" name="TextBox 69"/>
                <p:cNvSpPr txBox="1"/>
                <p:nvPr/>
              </p:nvSpPr>
              <p:spPr>
                <a:xfrm>
                  <a:off x="767884" y="2656441"/>
                  <a:ext cx="648072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342900" marR="0" lvl="0" indent="-34290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×</m:t>
                        </m:r>
                      </m:oMath>
                    </m:oMathPara>
                  </a14:m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endParaRPr>
                </a:p>
              </p:txBody>
            </p:sp>
          </mc:Choice>
          <mc:Fallback xmlns="">
            <p:sp>
              <p:nvSpPr>
                <p:cNvPr id="70" name="TextBox 6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7884" y="2656441"/>
                  <a:ext cx="648072" cy="461665"/>
                </a:xfrm>
                <a:prstGeom prst="rect">
                  <a:avLst/>
                </a:prstGeom>
                <a:blipFill rotWithShape="0">
                  <a:blip r:embed="rId2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1" name="TextBox 70"/>
                <p:cNvSpPr txBox="1"/>
                <p:nvPr/>
              </p:nvSpPr>
              <p:spPr>
                <a:xfrm>
                  <a:off x="3081138" y="2672612"/>
                  <a:ext cx="648072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342900" marR="0" lvl="0" indent="-34290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C0099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×</m:t>
                        </m:r>
                      </m:oMath>
                    </m:oMathPara>
                  </a14:m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C0099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endParaRPr>
                </a:p>
              </p:txBody>
            </p:sp>
          </mc:Choice>
          <mc:Fallback xmlns="">
            <p:sp>
              <p:nvSpPr>
                <p:cNvPr id="71" name="TextBox 7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81138" y="2672612"/>
                  <a:ext cx="648072" cy="461665"/>
                </a:xfrm>
                <a:prstGeom prst="rect">
                  <a:avLst/>
                </a:prstGeom>
                <a:blipFill rotWithShape="0">
                  <a:blip r:embed="rId2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2" name="TextBox 71"/>
                <p:cNvSpPr txBox="1"/>
                <p:nvPr/>
              </p:nvSpPr>
              <p:spPr>
                <a:xfrm>
                  <a:off x="2572115" y="3774343"/>
                  <a:ext cx="648072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342900" marR="0" lvl="0" indent="-34290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×</m:t>
                        </m:r>
                      </m:oMath>
                    </m:oMathPara>
                  </a14:m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endParaRPr>
                </a:p>
              </p:txBody>
            </p:sp>
          </mc:Choice>
          <mc:Fallback xmlns="">
            <p:sp>
              <p:nvSpPr>
                <p:cNvPr id="72" name="TextBox 7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72115" y="3774343"/>
                  <a:ext cx="648072" cy="461665"/>
                </a:xfrm>
                <a:prstGeom prst="rect">
                  <a:avLst/>
                </a:prstGeom>
                <a:blipFill rotWithShape="0">
                  <a:blip r:embed="rId2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58DFF5D7-C854-DD41-9C35-37E62640CF17}"/>
                  </a:ext>
                </a:extLst>
              </p:cNvPr>
              <p:cNvSpPr txBox="1"/>
              <p:nvPr/>
            </p:nvSpPr>
            <p:spPr>
              <a:xfrm>
                <a:off x="4644008" y="3318083"/>
                <a:ext cx="408219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lvl="0" indent="-342900">
                  <a:defRPr/>
                </a:pPr>
                <a:r>
                  <a:rPr lang="en-US" sz="2400" dirty="0">
                    <a:solidFill>
                      <a:srgbClr val="000000"/>
                    </a:solidFill>
                  </a:rPr>
                  <a:t>1. Each party t-out-of-n shares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𝑠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b>
                      <m:sSub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 to all parties   </a:t>
                </a:r>
                <a:endPara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</a:endParaRPr>
              </a:p>
            </p:txBody>
          </p:sp>
        </mc:Choice>
        <mc:Fallback xmlns=""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58DFF5D7-C854-DD41-9C35-37E62640CF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4008" y="3318083"/>
                <a:ext cx="4082190" cy="830997"/>
              </a:xfrm>
              <a:prstGeom prst="rect">
                <a:avLst/>
              </a:prstGeom>
              <a:blipFill>
                <a:blip r:embed="rId25"/>
                <a:stretch>
                  <a:fillRect l="-2174" t="-6061" r="-7143" b="-151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225A611F-2E0B-9D4B-BF1D-3CDF4FC08EFF}"/>
                  </a:ext>
                </a:extLst>
              </p:cNvPr>
              <p:cNvSpPr txBox="1"/>
              <p:nvPr/>
            </p:nvSpPr>
            <p:spPr>
              <a:xfrm>
                <a:off x="4644008" y="4460919"/>
                <a:ext cx="4082190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lvl="0" indent="-342900">
                  <a:defRPr/>
                </a:pPr>
                <a:r>
                  <a:rPr lang="en-US" sz="2400" dirty="0">
                    <a:solidFill>
                      <a:srgbClr val="000000"/>
                    </a:solidFill>
                  </a:rPr>
                  <a:t>2. Each party computes a linear combination of the shares it receives using coefficients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𝜆</m:t>
                        </m:r>
                      </m:e>
                      <m:sub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kumimoji="0" lang="en-US" sz="24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</a:rPr>
                  <a:t>.</a:t>
                </a:r>
              </a:p>
            </p:txBody>
          </p:sp>
        </mc:Choice>
        <mc:Fallback xmlns=""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225A611F-2E0B-9D4B-BF1D-3CDF4FC08E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4008" y="4460919"/>
                <a:ext cx="4082190" cy="1569660"/>
              </a:xfrm>
              <a:prstGeom prst="rect">
                <a:avLst/>
              </a:prstGeom>
              <a:blipFill>
                <a:blip r:embed="rId26"/>
                <a:stretch>
                  <a:fillRect l="-2174" t="-3226" b="-80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3BB10B9E-0E03-4349-8171-74C0D20A6B93}"/>
                  </a:ext>
                </a:extLst>
              </p:cNvPr>
              <p:cNvSpPr txBox="1"/>
              <p:nvPr/>
            </p:nvSpPr>
            <p:spPr>
              <a:xfrm>
                <a:off x="251520" y="2210265"/>
                <a:ext cx="8474678" cy="892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lvl="0" indent="-342900">
                  <a:defRPr/>
                </a:pPr>
                <a:r>
                  <a:rPr lang="en-US" sz="2400" dirty="0">
                    <a:solidFill>
                      <a:srgbClr val="000000"/>
                    </a:solidFill>
                  </a:rPr>
                  <a:t>Idea: “homomorphically” compute the </a:t>
                </a:r>
                <a:r>
                  <a:rPr lang="en-US" sz="2800" b="1" dirty="0">
                    <a:solidFill>
                      <a:srgbClr val="FF0000"/>
                    </a:solidFill>
                  </a:rPr>
                  <a:t>linear function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bHide m:val="on"/>
                        <m:supHide m:val="on"/>
                        <m:ctrlP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sSub>
                          <m:sSubPr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  <m:r>
                      <a:rPr lang="en-US" sz="2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∗(</m:t>
                    </m:r>
                    <m:r>
                      <a:rPr lang="en-US" sz="2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US" sz="2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kumimoji="0" lang="en-US" sz="24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</a:rPr>
                  <a:t> on the local</a:t>
                </a:r>
                <a:r>
                  <a:rPr kumimoji="0" lang="en-US" sz="240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</a:rPr>
                  <a:t> </a:t>
                </a:r>
                <a:r>
                  <a:rPr kumimoji="0" lang="en-US" sz="2400" i="0" u="none" strike="noStrike" kern="120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</a:rPr>
                  <a:t>produc</a:t>
                </a:r>
                <a:r>
                  <a:rPr lang="en-US" sz="2400" dirty="0">
                    <a:solidFill>
                      <a:srgbClr val="000000"/>
                    </a:solidFill>
                    <a:latin typeface="Arial"/>
                    <a:cs typeface="Arial"/>
                  </a:rPr>
                  <a:t>t shares.</a:t>
                </a:r>
                <a:endPara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</a:endParaRPr>
              </a:p>
            </p:txBody>
          </p:sp>
        </mc:Choice>
        <mc:Fallback xmlns=""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3BB10B9E-0E03-4349-8171-74C0D20A6B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0" y="2210265"/>
                <a:ext cx="8474678" cy="892552"/>
              </a:xfrm>
              <a:prstGeom prst="rect">
                <a:avLst/>
              </a:prstGeom>
              <a:blipFill>
                <a:blip r:embed="rId27"/>
                <a:stretch>
                  <a:fillRect l="-1497" t="-18310" b="-10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Rectangle 63">
            <a:extLst>
              <a:ext uri="{FF2B5EF4-FFF2-40B4-BE49-F238E27FC236}">
                <a16:creationId xmlns:a16="http://schemas.microsoft.com/office/drawing/2014/main" id="{1CBAE0BB-CD68-D541-A38E-E4927EBC10B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252536" y="294927"/>
            <a:ext cx="8928992" cy="1283475"/>
          </a:xfrm>
          <a:noFill/>
        </p:spPr>
        <p:txBody>
          <a:bodyPr/>
          <a:lstStyle/>
          <a:p>
            <a:pPr eaLnBrk="1" hangingPunct="1"/>
            <a:r>
              <a:rPr lang="en-US" b="1" dirty="0">
                <a:solidFill>
                  <a:srgbClr val="1A17A5"/>
                </a:solidFill>
                <a:latin typeface="Calibri" pitchFamily="34" charset="0"/>
              </a:rPr>
              <a:t>This is the moral equivalent of bootstrapping in FHE!</a:t>
            </a:r>
          </a:p>
        </p:txBody>
      </p:sp>
    </p:spTree>
    <p:extLst>
      <p:ext uri="{BB962C8B-B14F-4D97-AF65-F5344CB8AC3E}">
        <p14:creationId xmlns:p14="http://schemas.microsoft.com/office/powerpoint/2010/main" val="2509972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3"/>
          <p:cNvSpPr>
            <a:spLocks noGrp="1" noChangeArrowheads="1"/>
          </p:cNvSpPr>
          <p:nvPr>
            <p:ph type="title"/>
          </p:nvPr>
        </p:nvSpPr>
        <p:spPr>
          <a:xfrm>
            <a:off x="-533400" y="44624"/>
            <a:ext cx="10363200" cy="1143000"/>
          </a:xfrm>
        </p:spPr>
        <p:txBody>
          <a:bodyPr/>
          <a:lstStyle/>
          <a:p>
            <a:r>
              <a:rPr lang="en-US" b="1" dirty="0">
                <a:solidFill>
                  <a:srgbClr val="891637"/>
                </a:solidFill>
                <a:latin typeface="Calibri" pitchFamily="34" charset="0"/>
              </a:rPr>
              <a:t>Issues to Handle</a:t>
            </a:r>
          </a:p>
        </p:txBody>
      </p:sp>
      <p:sp>
        <p:nvSpPr>
          <p:cNvPr id="2" name="Rectangle 41">
            <a:extLst>
              <a:ext uri="{FF2B5EF4-FFF2-40B4-BE49-F238E27FC236}">
                <a16:creationId xmlns:a16="http://schemas.microsoft.com/office/drawing/2014/main" id="{061C0E83-5EC5-0152-4E81-F5C6216A0A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837" y="980728"/>
            <a:ext cx="8152726" cy="1287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ctr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/>
            <a:r>
              <a:rPr lang="en-US" altLang="en-US" sz="2400" b="1" dirty="0"/>
              <a:t>1. Input (In)dependence</a:t>
            </a:r>
            <a:r>
              <a:rPr lang="en-US" altLang="en-US" sz="2400" dirty="0"/>
              <a:t>: A malicious party could choose her input to depend on Bob’s, something she cannot do in the ideal world.</a:t>
            </a:r>
          </a:p>
        </p:txBody>
      </p:sp>
      <p:sp>
        <p:nvSpPr>
          <p:cNvPr id="3" name="Rectangle 41">
            <a:extLst>
              <a:ext uri="{FF2B5EF4-FFF2-40B4-BE49-F238E27FC236}">
                <a16:creationId xmlns:a16="http://schemas.microsoft.com/office/drawing/2014/main" id="{88A44E41-52AB-DF79-1EBE-0ECB694AF6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837" y="2618488"/>
            <a:ext cx="8152726" cy="1656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ctr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/>
            <a:r>
              <a:rPr lang="en-US" altLang="en-US" sz="2400" b="1" dirty="0"/>
              <a:t>2. Randomness</a:t>
            </a:r>
            <a:r>
              <a:rPr lang="en-US" altLang="en-US" sz="2400" dirty="0"/>
              <a:t>: A malicious party could choose her “random string” in the protocol the way she wants, something she cannot do in the ideal world.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41">
                <a:extLst>
                  <a:ext uri="{FF2B5EF4-FFF2-40B4-BE49-F238E27FC236}">
                    <a16:creationId xmlns:a16="http://schemas.microsoft.com/office/drawing/2014/main" id="{38462170-CD25-E4E9-86EF-30F2E3F756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68149" y="2047220"/>
                <a:ext cx="7432646" cy="87772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rgbClr val="993300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 algn="ctr"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algn="ctr"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algn="ctr"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algn="ctr"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algn="ctr"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457200" algn="ctr" fontAlgn="base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914400" algn="ctr" fontAlgn="base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1371600" algn="ctr" fontAlgn="base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1828800" algn="ctr" fontAlgn="base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l"/>
                <a:r>
                  <a:rPr lang="en-US" altLang="en-US" sz="2400" i="1" dirty="0"/>
                  <a:t>Example (on the board):  </a:t>
                </a:r>
                <a14:m>
                  <m:oMath xmlns:m="http://schemas.openxmlformats.org/officeDocument/2006/math">
                    <m:r>
                      <a:rPr lang="en-US" altLang="en-US" sz="2400" b="0" i="1" smtClean="0">
                        <a:latin typeface="Cambria Math" panose="02040503050406030204" pitchFamily="18" charset="0"/>
                      </a:rPr>
                      <m:t>𝐹</m:t>
                    </m:r>
                    <m:d>
                      <m:dPr>
                        <m:ctrlPr>
                          <a:rPr lang="en-US" alt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alt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en-US" sz="2400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en-US" altLang="en-US" sz="24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en-US" sz="2400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</m:d>
                        <m:r>
                          <a:rPr lang="en-US" altLang="en-US" sz="2400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altLang="en-US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altLang="en-US" sz="2400" b="0" i="1" smtClean="0">
                        <a:latin typeface="Cambria Math" panose="02040503050406030204" pitchFamily="18" charset="0"/>
                      </a:rPr>
                      <m:t>=(</m:t>
                    </m:r>
                    <m:r>
                      <a:rPr lang="en-US" alt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⊥,</m:t>
                    </m:r>
                    <m:r>
                      <a:rPr lang="en-US" altLang="en-US" sz="2400" b="0" i="1" smtClean="0">
                        <a:latin typeface="Cambria Math" panose="02040503050406030204" pitchFamily="18" charset="0"/>
                      </a:rPr>
                      <m:t>𝑎𝑥</m:t>
                    </m:r>
                    <m:r>
                      <a:rPr lang="en-US" altLang="en-US" sz="24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en-US" sz="2400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altLang="en-US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en-US" sz="2400" dirty="0"/>
              </a:p>
            </p:txBody>
          </p:sp>
        </mc:Choice>
        <mc:Fallback xmlns="">
          <p:sp>
            <p:nvSpPr>
              <p:cNvPr id="4" name="Rectangle 41">
                <a:extLst>
                  <a:ext uri="{FF2B5EF4-FFF2-40B4-BE49-F238E27FC236}">
                    <a16:creationId xmlns:a16="http://schemas.microsoft.com/office/drawing/2014/main" id="{38462170-CD25-E4E9-86EF-30F2E3F756B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68149" y="2047220"/>
                <a:ext cx="7432646" cy="877724"/>
              </a:xfrm>
              <a:prstGeom prst="rect">
                <a:avLst/>
              </a:prstGeom>
              <a:blipFill>
                <a:blip r:embed="rId3"/>
                <a:stretch>
                  <a:fillRect l="-1365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993300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1">
                <a:extLst>
                  <a:ext uri="{FF2B5EF4-FFF2-40B4-BE49-F238E27FC236}">
                    <a16:creationId xmlns:a16="http://schemas.microsoft.com/office/drawing/2014/main" id="{482ABA40-CEE7-3301-C20F-3DB00FF0AC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39517" y="3847420"/>
                <a:ext cx="7432646" cy="87772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rgbClr val="993300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 algn="ctr"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algn="ctr"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algn="ctr"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algn="ctr"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algn="ctr"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457200" algn="ctr" fontAlgn="base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914400" algn="ctr" fontAlgn="base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1371600" algn="ctr" fontAlgn="base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1828800" algn="ctr" fontAlgn="base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l"/>
                <a:r>
                  <a:rPr lang="en-US" altLang="en-US" sz="2400" i="1" dirty="0"/>
                  <a:t>Example (on the board):  our </a:t>
                </a:r>
                <a14:m>
                  <m:oMath xmlns:m="http://schemas.openxmlformats.org/officeDocument/2006/math">
                    <m:r>
                      <a:rPr lang="en-US" altLang="en-US" sz="2400" b="0" i="1" smtClean="0">
                        <a:latin typeface="Cambria Math" panose="02040503050406030204" pitchFamily="18" charset="0"/>
                      </a:rPr>
                      <m:t>𝑂𝑇</m:t>
                    </m:r>
                  </m:oMath>
                </a14:m>
                <a:r>
                  <a:rPr lang="en-US" altLang="en-US" sz="2400" i="1" dirty="0"/>
                  <a:t> protocol</a:t>
                </a:r>
              </a:p>
            </p:txBody>
          </p:sp>
        </mc:Choice>
        <mc:Fallback>
          <p:sp>
            <p:nvSpPr>
              <p:cNvPr id="5" name="Rectangle 41">
                <a:extLst>
                  <a:ext uri="{FF2B5EF4-FFF2-40B4-BE49-F238E27FC236}">
                    <a16:creationId xmlns:a16="http://schemas.microsoft.com/office/drawing/2014/main" id="{482ABA40-CEE7-3301-C20F-3DB00FF0AC7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39517" y="3847420"/>
                <a:ext cx="7432646" cy="877724"/>
              </a:xfrm>
              <a:prstGeom prst="rect">
                <a:avLst/>
              </a:prstGeom>
              <a:blipFill>
                <a:blip r:embed="rId4"/>
                <a:stretch>
                  <a:fillRect l="-1195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993300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41">
            <a:extLst>
              <a:ext uri="{FF2B5EF4-FFF2-40B4-BE49-F238E27FC236}">
                <a16:creationId xmlns:a16="http://schemas.microsoft.com/office/drawing/2014/main" id="{244F4511-9614-A80F-04B9-4F4C007468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837" y="5939604"/>
            <a:ext cx="8152726" cy="729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ctr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/>
            <a:r>
              <a:rPr lang="en-US" altLang="en-US" sz="2400" b="1" dirty="0"/>
              <a:t>4. Deviate from Other Protocol Instructions.</a:t>
            </a:r>
            <a:endParaRPr lang="en-US" altLang="en-US" sz="24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386937E-D8EC-7672-84FF-BFC5F76F1F29}"/>
              </a:ext>
            </a:extLst>
          </p:cNvPr>
          <p:cNvSpPr/>
          <p:nvPr/>
        </p:nvSpPr>
        <p:spPr>
          <a:xfrm>
            <a:off x="2915816" y="6046772"/>
            <a:ext cx="864096" cy="4952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41">
            <a:extLst>
              <a:ext uri="{FF2B5EF4-FFF2-40B4-BE49-F238E27FC236}">
                <a16:creationId xmlns:a16="http://schemas.microsoft.com/office/drawing/2014/main" id="{B9C5DD90-CBB4-0E9D-2E31-B25A2F913A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837" y="4766788"/>
            <a:ext cx="8152726" cy="1110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ctr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/>
            <a:r>
              <a:rPr lang="en-US" altLang="en-US" sz="2400" b="1" dirty="0"/>
              <a:t>3. (Un)fairness</a:t>
            </a:r>
            <a:r>
              <a:rPr lang="en-US" altLang="en-US" sz="2400" dirty="0"/>
              <a:t>: A malicious party could block the honest party from learning the output, while learning it herself. </a:t>
            </a:r>
          </a:p>
        </p:txBody>
      </p:sp>
      <p:sp>
        <p:nvSpPr>
          <p:cNvPr id="9" name="Left Brace 8">
            <a:extLst>
              <a:ext uri="{FF2B5EF4-FFF2-40B4-BE49-F238E27FC236}">
                <a16:creationId xmlns:a16="http://schemas.microsoft.com/office/drawing/2014/main" id="{E8382E09-5C05-2459-5A0C-B486DDBE247D}"/>
              </a:ext>
            </a:extLst>
          </p:cNvPr>
          <p:cNvSpPr/>
          <p:nvPr/>
        </p:nvSpPr>
        <p:spPr>
          <a:xfrm>
            <a:off x="239417" y="4744939"/>
            <a:ext cx="360040" cy="1110484"/>
          </a:xfrm>
          <a:prstGeom prst="leftBrac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Left Brace 9">
            <a:extLst>
              <a:ext uri="{FF2B5EF4-FFF2-40B4-BE49-F238E27FC236}">
                <a16:creationId xmlns:a16="http://schemas.microsoft.com/office/drawing/2014/main" id="{BAA99D07-DD77-58B7-EB3F-2775FFB41E49}"/>
              </a:ext>
            </a:extLst>
          </p:cNvPr>
          <p:cNvSpPr/>
          <p:nvPr/>
        </p:nvSpPr>
        <p:spPr>
          <a:xfrm flipH="1">
            <a:off x="8388424" y="4694780"/>
            <a:ext cx="360040" cy="1110484"/>
          </a:xfrm>
          <a:prstGeom prst="leftBrac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77547C6-122C-8697-2EF7-0B0663AE5938}"/>
              </a:ext>
            </a:extLst>
          </p:cNvPr>
          <p:cNvSpPr txBox="1"/>
          <p:nvPr/>
        </p:nvSpPr>
        <p:spPr>
          <a:xfrm>
            <a:off x="3659797" y="4535955"/>
            <a:ext cx="494465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400" b="1" dirty="0">
                <a:solidFill>
                  <a:srgbClr val="FF0000"/>
                </a:solidFill>
              </a:rPr>
              <a:t>Cleve’s theorem: this is unavoidable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485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7" grpId="0" animBg="1"/>
      <p:bldP spid="8" grpId="0"/>
      <p:bldP spid="9" grpId="0" animBg="1"/>
      <p:bldP spid="10" grpId="0" animBg="1"/>
      <p:bldP spid="1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 rot="16200000">
            <a:off x="6751081" y="1925946"/>
            <a:ext cx="1143870" cy="998139"/>
            <a:chOff x="7909560" y="1958696"/>
            <a:chExt cx="1143870" cy="99813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366" t="38538" r="33550" b="36747"/>
            <a:stretch/>
          </p:blipFill>
          <p:spPr>
            <a:xfrm>
              <a:off x="8100391" y="1958696"/>
              <a:ext cx="953039" cy="998139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7909560" y="2411806"/>
              <a:ext cx="312969" cy="1566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 rot="16200000">
            <a:off x="5742808" y="1577020"/>
            <a:ext cx="1042760" cy="936103"/>
            <a:chOff x="6431739" y="2385644"/>
            <a:chExt cx="1042760" cy="936103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063" t="39915" r="60699" b="36906"/>
            <a:stretch/>
          </p:blipFill>
          <p:spPr>
            <a:xfrm>
              <a:off x="6588225" y="2385644"/>
              <a:ext cx="886274" cy="936103"/>
            </a:xfrm>
            <a:prstGeom prst="rect">
              <a:avLst/>
            </a:prstGeom>
          </p:spPr>
        </p:pic>
        <p:sp>
          <p:nvSpPr>
            <p:cNvPr id="38" name="Rectangle 37"/>
            <p:cNvSpPr/>
            <p:nvPr/>
          </p:nvSpPr>
          <p:spPr>
            <a:xfrm>
              <a:off x="6431739" y="2774005"/>
              <a:ext cx="312969" cy="1566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sp>
        <p:nvSpPr>
          <p:cNvPr id="157" name="Rectangle 63"/>
          <p:cNvSpPr>
            <a:spLocks noGrp="1" noChangeArrowheads="1"/>
          </p:cNvSpPr>
          <p:nvPr>
            <p:ph type="title"/>
          </p:nvPr>
        </p:nvSpPr>
        <p:spPr>
          <a:xfrm>
            <a:off x="-828600" y="44624"/>
            <a:ext cx="10945216" cy="685800"/>
          </a:xfrm>
          <a:noFill/>
        </p:spPr>
        <p:txBody>
          <a:bodyPr/>
          <a:lstStyle/>
          <a:p>
            <a:pPr eaLnBrk="1" hangingPunct="1"/>
            <a:r>
              <a:rPr lang="en-US" b="1" dirty="0">
                <a:solidFill>
                  <a:srgbClr val="1A17A5"/>
                </a:solidFill>
                <a:latin typeface="Calibri" pitchFamily="34" charset="0"/>
              </a:rPr>
              <a:t>Secure Multiparty Computation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614" b="59366"/>
          <a:stretch/>
        </p:blipFill>
        <p:spPr>
          <a:xfrm>
            <a:off x="927252" y="1257611"/>
            <a:ext cx="908444" cy="94012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55" t="-2132" r="10483" b="58956"/>
          <a:stretch/>
        </p:blipFill>
        <p:spPr>
          <a:xfrm>
            <a:off x="2411760" y="1196751"/>
            <a:ext cx="1232138" cy="1008112"/>
          </a:xfrm>
          <a:prstGeom prst="rect">
            <a:avLst/>
          </a:prstGeom>
        </p:spPr>
      </p:pic>
      <p:cxnSp>
        <p:nvCxnSpPr>
          <p:cNvPr id="28" name="Straight Arrow Connector 27"/>
          <p:cNvCxnSpPr/>
          <p:nvPr/>
        </p:nvCxnSpPr>
        <p:spPr>
          <a:xfrm>
            <a:off x="1852774" y="1772815"/>
            <a:ext cx="722376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Callout 28"/>
          <p:cNvSpPr/>
          <p:nvPr/>
        </p:nvSpPr>
        <p:spPr>
          <a:xfrm>
            <a:off x="408716" y="764704"/>
            <a:ext cx="622830" cy="504055"/>
          </a:xfrm>
          <a:prstGeom prst="wedgeEllipseCallout">
            <a:avLst>
              <a:gd name="adj1" fmla="val 48238"/>
              <a:gd name="adj2" fmla="val 52626"/>
            </a:avLst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x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0" name="Oval Callout 29"/>
          <p:cNvSpPr/>
          <p:nvPr/>
        </p:nvSpPr>
        <p:spPr>
          <a:xfrm>
            <a:off x="3476499" y="764704"/>
            <a:ext cx="622830" cy="504055"/>
          </a:xfrm>
          <a:prstGeom prst="wedgeEllipseCallout">
            <a:avLst>
              <a:gd name="adj1" fmla="val -47640"/>
              <a:gd name="adj2" fmla="val 67435"/>
            </a:avLst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774" y="2656787"/>
            <a:ext cx="782216" cy="1102636"/>
          </a:xfrm>
          <a:prstGeom prst="rect">
            <a:avLst/>
          </a:prstGeom>
        </p:spPr>
      </p:pic>
      <p:cxnSp>
        <p:nvCxnSpPr>
          <p:cNvPr id="32" name="Straight Arrow Connector 31"/>
          <p:cNvCxnSpPr/>
          <p:nvPr/>
        </p:nvCxnSpPr>
        <p:spPr>
          <a:xfrm>
            <a:off x="1475656" y="2370074"/>
            <a:ext cx="451562" cy="429322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>
            <a:off x="2634990" y="2370074"/>
            <a:ext cx="377118" cy="429322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Callout 33"/>
          <p:cNvSpPr/>
          <p:nvPr/>
        </p:nvSpPr>
        <p:spPr>
          <a:xfrm>
            <a:off x="2719932" y="2956077"/>
            <a:ext cx="622830" cy="504055"/>
          </a:xfrm>
          <a:prstGeom prst="wedgeEllipseCallout">
            <a:avLst>
              <a:gd name="adj1" fmla="val -74606"/>
              <a:gd name="adj2" fmla="val -25121"/>
            </a:avLst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z</a:t>
            </a:r>
          </a:p>
        </p:txBody>
      </p:sp>
      <p:sp>
        <p:nvSpPr>
          <p:cNvPr id="2" name="Triangle 1"/>
          <p:cNvSpPr/>
          <p:nvPr/>
        </p:nvSpPr>
        <p:spPr>
          <a:xfrm>
            <a:off x="4355976" y="908720"/>
            <a:ext cx="4561441" cy="2047358"/>
          </a:xfrm>
          <a:prstGeom prst="triangle">
            <a:avLst>
              <a:gd name="adj" fmla="val 5122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01461" y="3789040"/>
            <a:ext cx="72956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1. Each party secret-shares their input.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/>
              <p:cNvSpPr txBox="1"/>
              <p:nvPr/>
            </p:nvSpPr>
            <p:spPr>
              <a:xfrm>
                <a:off x="7095271" y="2099756"/>
                <a:ext cx="50184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charset="0"/>
                          <a:ea typeface="Cambria Math" charset="0"/>
                          <a:cs typeface="Cambria Math" charset="0"/>
                        </a:rPr>
                        <m:t>×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</mc:Choice>
        <mc:Fallback xmlns="">
          <p:sp>
            <p:nvSpPr>
              <p:cNvPr id="40" name="Text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95271" y="2099756"/>
                <a:ext cx="501845" cy="4616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/>
              <p:cNvSpPr txBox="1"/>
              <p:nvPr/>
            </p:nvSpPr>
            <p:spPr>
              <a:xfrm>
                <a:off x="6012160" y="1743198"/>
                <a:ext cx="50184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charset="0"/>
                          <a:ea typeface="Cambria Math" charset="0"/>
                          <a:cs typeface="Cambria Math" charset="0"/>
                        </a:rPr>
                        <m:t>+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</mc:Choice>
        <mc:Fallback xmlns="">
          <p:sp>
            <p:nvSpPr>
              <p:cNvPr id="41" name="TextBox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2160" y="1743198"/>
                <a:ext cx="501845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TextBox 41"/>
          <p:cNvSpPr txBox="1"/>
          <p:nvPr/>
        </p:nvSpPr>
        <p:spPr>
          <a:xfrm>
            <a:off x="5940152" y="2946429"/>
            <a:ext cx="37664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Arithmetic circuit for F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23528" y="4296578"/>
            <a:ext cx="87129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2. Proceed gate by gate</a:t>
            </a: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: </a:t>
            </a:r>
            <a:b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n-US" sz="2400" b="1" dirty="0">
                <a:solidFill>
                  <a:srgbClr val="0000FF"/>
                </a:solidFill>
                <a:latin typeface="Arial"/>
                <a:cs typeface="Arial"/>
              </a:rPr>
              <a:t>ADD:</a:t>
            </a: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  locally add shares </a:t>
            </a:r>
            <a:b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n-US" sz="2400" b="1" dirty="0">
                <a:solidFill>
                  <a:srgbClr val="FF0000"/>
                </a:solidFill>
                <a:latin typeface="Arial"/>
                <a:cs typeface="Arial"/>
              </a:rPr>
              <a:t>MULT:</a:t>
            </a: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 locally </a:t>
            </a:r>
            <a:r>
              <a:rPr lang="en-US" sz="2400" dirty="0" err="1">
                <a:solidFill>
                  <a:srgbClr val="000000"/>
                </a:solidFill>
                <a:latin typeface="Arial"/>
                <a:cs typeface="Arial"/>
              </a:rPr>
              <a:t>mult</a:t>
            </a: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 shares and do degree reduction.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23528" y="5559623"/>
            <a:ext cx="87129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3. Exchange the output shares &amp; reconstruct the output.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/>
              <p:cNvSpPr txBox="1"/>
              <p:nvPr/>
            </p:nvSpPr>
            <p:spPr>
              <a:xfrm>
                <a:off x="1403648" y="6270411"/>
                <a:ext cx="6192688" cy="461665"/>
              </a:xfrm>
              <a:prstGeom prst="rect">
                <a:avLst/>
              </a:prstGeom>
              <a:solidFill>
                <a:srgbClr val="891637">
                  <a:alpha val="39000"/>
                </a:srgbClr>
              </a:solidFill>
              <a:ln>
                <a:solidFill>
                  <a:srgbClr val="891637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Communication Complexity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charset="0"/>
                        <a:ea typeface="Cambria Math" charset="0"/>
                        <a:cs typeface="Cambria Math" charset="0"/>
                      </a:rPr>
                      <m:t>∝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 #AND gates</a:t>
                </a:r>
              </a:p>
            </p:txBody>
          </p:sp>
        </mc:Choice>
        <mc:Fallback xmlns="">
          <p:sp>
            <p:nvSpPr>
              <p:cNvPr id="45" name="TextBox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3648" y="6270411"/>
                <a:ext cx="6192688" cy="461665"/>
              </a:xfrm>
              <a:prstGeom prst="rect">
                <a:avLst/>
              </a:prstGeom>
              <a:blipFill rotWithShape="0">
                <a:blip r:embed="rId8"/>
                <a:stretch>
                  <a:fillRect l="-1375" t="-7792" b="-29870"/>
                </a:stretch>
              </a:blipFill>
              <a:ln>
                <a:solidFill>
                  <a:srgbClr val="891637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80997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43" grpId="0"/>
      <p:bldP spid="44" grpId="0"/>
      <p:bldP spid="4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Rectangle 63"/>
          <p:cNvSpPr>
            <a:spLocks noGrp="1" noChangeArrowheads="1"/>
          </p:cNvSpPr>
          <p:nvPr>
            <p:ph type="title"/>
          </p:nvPr>
        </p:nvSpPr>
        <p:spPr>
          <a:xfrm>
            <a:off x="-900608" y="294928"/>
            <a:ext cx="10945216" cy="685800"/>
          </a:xfrm>
          <a:noFill/>
        </p:spPr>
        <p:txBody>
          <a:bodyPr/>
          <a:lstStyle/>
          <a:p>
            <a:pPr eaLnBrk="1" hangingPunct="1"/>
            <a:r>
              <a:rPr lang="en-US" b="1" dirty="0">
                <a:solidFill>
                  <a:srgbClr val="1A17A5"/>
                </a:solidFill>
                <a:latin typeface="Calibri" pitchFamily="34" charset="0"/>
              </a:rPr>
              <a:t>Security Intuition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4F80B41-A882-9B4C-AC0B-256824B1C19C}"/>
              </a:ext>
            </a:extLst>
          </p:cNvPr>
          <p:cNvSpPr txBox="1"/>
          <p:nvPr/>
        </p:nvSpPr>
        <p:spPr>
          <a:xfrm>
            <a:off x="611560" y="1772816"/>
            <a:ext cx="72956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1. Any subset of t parties do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not get any information about other parties’ inputs from the input shares.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46FF47-0C19-804E-9F41-78384D575A32}"/>
              </a:ext>
            </a:extLst>
          </p:cNvPr>
          <p:cNvSpPr txBox="1"/>
          <p:nvPr/>
        </p:nvSpPr>
        <p:spPr>
          <a:xfrm>
            <a:off x="611560" y="2958043"/>
            <a:ext cx="72956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2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. Security of the degree-reduction protocol: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any subset of t parties sees completely random numbers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EB74A8E-475C-E247-BF34-93CF271634BE}"/>
              </a:ext>
            </a:extLst>
          </p:cNvPr>
          <p:cNvSpPr txBox="1"/>
          <p:nvPr/>
        </p:nvSpPr>
        <p:spPr>
          <a:xfrm>
            <a:off x="611560" y="4437112"/>
            <a:ext cx="82809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400" noProof="0" dirty="0">
                <a:solidFill>
                  <a:srgbClr val="000000"/>
                </a:solidFill>
                <a:latin typeface="Arial"/>
                <a:cs typeface="Arial"/>
              </a:rPr>
              <a:t>3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. The output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lives on a random polynomial of degree t whose constant term is the circuit output. The shares, therefore, reveal only the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circui</a:t>
            </a: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t output.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53222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">
            <a:extLst>
              <a:ext uri="{FF2B5EF4-FFF2-40B4-BE49-F238E27FC236}">
                <a16:creationId xmlns:a16="http://schemas.microsoft.com/office/drawing/2014/main" id="{556C75BE-C1FE-3548-A6DB-7A80B5B694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10684"/>
            <a:ext cx="8991600" cy="914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891637"/>
                </a:solidFill>
                <a:effectLst/>
                <a:uLnTx/>
                <a:uFillTx/>
                <a:latin typeface="Calibri" pitchFamily="34" charset="0"/>
                <a:ea typeface="+mj-ea"/>
                <a:cs typeface="Arial"/>
              </a:rPr>
              <a:t>Threshold Decryption and Signing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5689E03-9523-E544-B1FF-09896B3606C1}"/>
              </a:ext>
            </a:extLst>
          </p:cNvPr>
          <p:cNvSpPr txBox="1"/>
          <p:nvPr/>
        </p:nvSpPr>
        <p:spPr>
          <a:xfrm>
            <a:off x="1259632" y="1340768"/>
            <a:ext cx="6552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Arial"/>
              </a:rPr>
              <a:t>Secre</a:t>
            </a:r>
            <a:r>
              <a:rPr lang="en-US" sz="2400" b="1" dirty="0">
                <a:solidFill>
                  <a:srgbClr val="0000FF"/>
                </a:solidFill>
                <a:latin typeface="Arial"/>
                <a:cs typeface="Arial"/>
              </a:rPr>
              <a:t>t sharing is useful way beyond MPC.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BFD714-9E10-8649-A076-922B2E0EF9D5}"/>
              </a:ext>
            </a:extLst>
          </p:cNvPr>
          <p:cNvSpPr txBox="1"/>
          <p:nvPr/>
        </p:nvSpPr>
        <p:spPr>
          <a:xfrm>
            <a:off x="683568" y="2636912"/>
            <a:ext cx="7776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 example: distributed storage of keys.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70770A-1BB7-5843-A174-B76C5ECBFE02}"/>
              </a:ext>
            </a:extLst>
          </p:cNvPr>
          <p:cNvSpPr txBox="1"/>
          <p:nvPr/>
        </p:nvSpPr>
        <p:spPr>
          <a:xfrm>
            <a:off x="683568" y="3615407"/>
            <a:ext cx="77768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Another example, threshold decryption: 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</a:b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distributed storage of decryption key + non-interactive distributed (or threshold) decryption</a:t>
            </a:r>
          </a:p>
        </p:txBody>
      </p:sp>
    </p:spTree>
    <p:extLst>
      <p:ext uri="{BB962C8B-B14F-4D97-AF65-F5344CB8AC3E}">
        <p14:creationId xmlns:p14="http://schemas.microsoft.com/office/powerpoint/2010/main" val="1672691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">
            <a:extLst>
              <a:ext uri="{FF2B5EF4-FFF2-40B4-BE49-F238E27FC236}">
                <a16:creationId xmlns:a16="http://schemas.microsoft.com/office/drawing/2014/main" id="{556C75BE-C1FE-3548-A6DB-7A80B5B694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10684"/>
            <a:ext cx="8991600" cy="914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891637"/>
                </a:solidFill>
                <a:effectLst/>
                <a:uLnTx/>
                <a:uFillTx/>
                <a:latin typeface="Calibri" pitchFamily="34" charset="0"/>
                <a:ea typeface="+mj-ea"/>
                <a:cs typeface="Arial"/>
              </a:rPr>
              <a:t>Threshold El Gamal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3972B65-3AFA-4648-ADF7-4844E8CEAC82}"/>
                  </a:ext>
                </a:extLst>
              </p:cNvPr>
              <p:cNvSpPr txBox="1"/>
              <p:nvPr/>
            </p:nvSpPr>
            <p:spPr>
              <a:xfrm>
                <a:off x="607368" y="1268760"/>
                <a:ext cx="777686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lang="en-US" sz="2400" b="1" dirty="0">
                    <a:solidFill>
                      <a:srgbClr val="000000"/>
                    </a:solidFill>
                    <a:latin typeface="Arial"/>
                    <a:cs typeface="Arial"/>
                  </a:rPr>
                  <a:t>Public key: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𝑔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𝑥</m:t>
                        </m:r>
                      </m:sup>
                    </m:sSup>
                  </m:oMath>
                </a14:m>
                <a:endPara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3972B65-3AFA-4648-ADF7-4844E8CEAC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368" y="1268760"/>
                <a:ext cx="7776864" cy="461665"/>
              </a:xfrm>
              <a:prstGeom prst="rect">
                <a:avLst/>
              </a:prstGeom>
              <a:blipFill>
                <a:blip r:embed="rId3"/>
                <a:stretch>
                  <a:fillRect l="-1307" t="-7895" b="-26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F27A1C6-B505-7C4E-AFA6-D5F5E4E12583}"/>
                  </a:ext>
                </a:extLst>
              </p:cNvPr>
              <p:cNvSpPr txBox="1"/>
              <p:nvPr/>
            </p:nvSpPr>
            <p:spPr>
              <a:xfrm>
                <a:off x="611560" y="1887215"/>
                <a:ext cx="777686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lang="en-US" sz="2400" b="1" dirty="0">
                    <a:solidFill>
                      <a:srgbClr val="000000"/>
                    </a:solidFill>
                    <a:latin typeface="Arial"/>
                    <a:cs typeface="Arial"/>
                  </a:rPr>
                  <a:t>Secret key: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/>
                      </a:rPr>
                      <m:t>𝑥</m:t>
                    </m:r>
                  </m:oMath>
                </a14:m>
                <a:endPara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F27A1C6-B505-7C4E-AFA6-D5F5E4E125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560" y="1887215"/>
                <a:ext cx="7776864" cy="461665"/>
              </a:xfrm>
              <a:prstGeom prst="rect">
                <a:avLst/>
              </a:prstGeom>
              <a:blipFill>
                <a:blip r:embed="rId4"/>
                <a:stretch>
                  <a:fillRect l="-1305" t="-10811" b="-270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F3876160-9E1F-A940-A887-248D37C2A5A4}"/>
              </a:ext>
            </a:extLst>
          </p:cNvPr>
          <p:cNvSpPr txBox="1"/>
          <p:nvPr/>
        </p:nvSpPr>
        <p:spPr>
          <a:xfrm>
            <a:off x="611560" y="2535287"/>
            <a:ext cx="8208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I am paranoid about losing x so I share it among n servers.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ADC19F2-BEC0-3248-9716-5B20A743E90A}"/>
                  </a:ext>
                </a:extLst>
              </p:cNvPr>
              <p:cNvSpPr txBox="1"/>
              <p:nvPr/>
            </p:nvSpPr>
            <p:spPr>
              <a:xfrm>
                <a:off x="607368" y="3611056"/>
                <a:ext cx="8536632" cy="4629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lang="en-US" sz="2400" dirty="0">
                    <a:solidFill>
                      <a:srgbClr val="000000"/>
                    </a:solidFill>
                    <a:latin typeface="Arial"/>
                    <a:cs typeface="Arial"/>
                  </a:rPr>
                  <a:t>I secret-share x into n shares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𝑥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1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/>
                      </a:rPr>
                      <m:t>,…,</m:t>
                    </m:r>
                    <m:sSub>
                      <m:sSubPr>
                        <m:ctrlPr>
                          <a:rPr lang="en-US" sz="24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𝑥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𝑛</m:t>
                        </m:r>
                      </m:sub>
                    </m:sSub>
                  </m:oMath>
                </a14:m>
                <a:r>
                  <a:rPr kumimoji="0" lang="en-US" sz="24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</a:rPr>
                  <a:t> </a:t>
                </a:r>
                <a:r>
                  <a:rPr kumimoji="0" lang="en-US" sz="240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</a:rPr>
                  <a:t>s.t.</a:t>
                </a:r>
                <a:r>
                  <a:rPr kumimoji="0" lang="en-US" sz="24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</a:rPr>
                  <a:t>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ctrlPr>
                          <a:rPr kumimoji="0" lang="en-US" sz="240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/>
                          </a:rPr>
                          <m:t>𝑖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/>
                          </a:rPr>
                          <m:t>=1</m:t>
                        </m:r>
                      </m:sub>
                      <m:sup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/>
                          </a:rPr>
                          <m:t>𝑛</m:t>
                        </m:r>
                      </m:sup>
                      <m:e>
                        <m:sSub>
                          <m:sSubPr>
                            <m:ctrlPr>
                              <a:rPr kumimoji="0" lang="en-US" sz="240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Arial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Arial"/>
                              </a:rPr>
                              <m:t>𝑥</m:t>
                            </m:r>
                          </m:e>
                          <m:sub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Arial"/>
                              </a:rPr>
                              <m:t>𝑖</m:t>
                            </m:r>
                          </m:sub>
                        </m:sSub>
                      </m:e>
                    </m:nary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Arial"/>
                      </a:rPr>
                      <m:t>=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Arial"/>
                      </a:rPr>
                      <m:t>𝑥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Arial"/>
                      </a:rPr>
                      <m:t> (</m:t>
                    </m:r>
                    <m:r>
                      <m:rPr>
                        <m:sty m:val="p"/>
                      </m:rPr>
                      <a:rPr kumimoji="0" lang="en-US" sz="24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Arial"/>
                      </a:rPr>
                      <m:t>mod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Arial"/>
                      </a:rPr>
                      <m:t> 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Arial"/>
                      </a:rPr>
                      <m:t>𝑞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Arial"/>
                      </a:rPr>
                      <m:t>)</m:t>
                    </m:r>
                  </m:oMath>
                </a14:m>
                <a:endPara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ADC19F2-BEC0-3248-9716-5B20A743E9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368" y="3611056"/>
                <a:ext cx="8536632" cy="462947"/>
              </a:xfrm>
              <a:prstGeom prst="rect">
                <a:avLst/>
              </a:prstGeom>
              <a:blipFill>
                <a:blip r:embed="rId5"/>
                <a:stretch>
                  <a:fillRect l="-1190" t="-127027" r="-298" b="-1945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34F9FF4C-0722-E043-9882-F83962F8A212}"/>
              </a:ext>
            </a:extLst>
          </p:cNvPr>
          <p:cNvSpPr txBox="1"/>
          <p:nvPr/>
        </p:nvSpPr>
        <p:spPr>
          <a:xfrm>
            <a:off x="611560" y="4307788"/>
            <a:ext cx="8208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400" b="1" u="sng" dirty="0">
                <a:solidFill>
                  <a:srgbClr val="0000FF"/>
                </a:solidFill>
                <a:latin typeface="Arial"/>
                <a:cs typeface="Arial"/>
              </a:rPr>
              <a:t>Threshold Decryption:</a:t>
            </a:r>
            <a:endParaRPr kumimoji="0" lang="en-US" sz="2400" i="0" u="sng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21CC92E-394C-464B-B6BA-35802A062F8D}"/>
                  </a:ext>
                </a:extLst>
              </p:cNvPr>
              <p:cNvSpPr txBox="1"/>
              <p:nvPr/>
            </p:nvSpPr>
            <p:spPr>
              <a:xfrm>
                <a:off x="611560" y="5811946"/>
                <a:ext cx="7776864" cy="8574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lvl="0" indent="-342900">
                  <a:defRPr/>
                </a:pPr>
                <a:r>
                  <a:rPr lang="en-US" sz="2400" dirty="0">
                    <a:solidFill>
                      <a:srgbClr val="000000"/>
                    </a:solidFill>
                    <a:latin typeface="Arial"/>
                    <a:cs typeface="Arial"/>
                  </a:rPr>
                  <a:t>Multiplying the </a:t>
                </a:r>
                <a:r>
                  <a:rPr kumimoji="0" lang="en-US" sz="24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</a:rPr>
                  <a:t>decryption shares gives us </a:t>
                </a:r>
                <a14:m>
                  <m:oMath xmlns:m="http://schemas.openxmlformats.org/officeDocument/2006/math">
                    <m:nary>
                      <m:naryPr>
                        <m:chr m:val="∏"/>
                        <m:subHide m:val="on"/>
                        <m:supHide m:val="on"/>
                        <m:ctrlPr>
                          <a:rPr kumimoji="0" lang="en-US" sz="240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/>
                          </a:rPr>
                        </m:ctrlPr>
                      </m:naryPr>
                      <m:sub/>
                      <m:sup/>
                      <m:e>
                        <m:sSup>
                          <m:sSupPr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sSup>
                              <m:sSupPr>
                                <m:ctrlP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e>
                              <m:sup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sup>
                            </m:sSup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  <m:sup>
                            <m:sSub>
                              <m:sSubPr>
                                <m:ctrlP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sup>
                        </m:sSup>
                      </m:e>
                    </m:nary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Arial"/>
                      </a:rPr>
                      <m:t>=</m:t>
                    </m:r>
                    <m:sSup>
                      <m:sSup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/>
                          </a:rPr>
                        </m:ctrlPr>
                      </m:sSup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/>
                          </a:rPr>
                          <m:t>𝑔</m:t>
                        </m:r>
                      </m:e>
                      <m:sup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/>
                          </a:rPr>
                          <m:t>𝑟𝑥</m:t>
                        </m:r>
                      </m:sup>
                    </m:sSup>
                  </m:oMath>
                </a14:m>
                <a:r>
                  <a:rPr kumimoji="0" lang="en-US" sz="24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</a:rPr>
                  <a:t> which in turn gives</a:t>
                </a:r>
                <a:r>
                  <a:rPr kumimoji="0" lang="en-US" sz="240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</a:rPr>
                  <a:t> us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Arial"/>
                      </a:rPr>
                      <m:t>𝑚</m:t>
                    </m:r>
                  </m:oMath>
                </a14:m>
                <a:r>
                  <a:rPr kumimoji="0" lang="en-US" sz="24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</a:rPr>
                  <a:t> after division.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21CC92E-394C-464B-B6BA-35802A062F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560" y="5811946"/>
                <a:ext cx="7776864" cy="857414"/>
              </a:xfrm>
              <a:prstGeom prst="rect">
                <a:avLst/>
              </a:prstGeom>
              <a:blipFill>
                <a:blip r:embed="rId6"/>
                <a:stretch>
                  <a:fillRect l="-1305" t="-68116" b="-579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8131070C-0F46-804D-91A9-67EA16DD1AB0}"/>
                  </a:ext>
                </a:extLst>
              </p:cNvPr>
              <p:cNvSpPr/>
              <p:nvPr/>
            </p:nvSpPr>
            <p:spPr>
              <a:xfrm>
                <a:off x="607368" y="4902259"/>
                <a:ext cx="8208912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400" dirty="0">
                    <a:solidFill>
                      <a:srgbClr val="000000"/>
                    </a:solidFill>
                  </a:rPr>
                  <a:t>Given a ciphertext </a:t>
                </a:r>
                <a14:m>
                  <m:oMath xmlns:m="http://schemas.openxmlformats.org/officeDocument/2006/math">
                    <m:r>
                      <a:rPr lang="en-US" sz="2400" b="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p>
                        <m:r>
                          <a:rPr lang="en-US" sz="2400" b="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sup>
                    </m:sSup>
                    <m:r>
                      <a:rPr lang="en-US" sz="2400" b="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p>
                        <m:r>
                          <a:rPr lang="en-US" sz="2400" b="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𝑟𝑥</m:t>
                        </m:r>
                      </m:sup>
                    </m:sSup>
                    <m:r>
                      <a:rPr lang="en-US" sz="2400" b="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sz="2400" b="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>
                    <a:solidFill>
                      <a:srgbClr val="000000"/>
                    </a:solidFill>
                  </a:rPr>
                  <a:t>, the servers each compute a decryption share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sSup>
                          <m:sSupPr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p>
                            <m:r>
                              <a:rPr lang="en-US" sz="2400" b="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sup>
                        </m:sSup>
                        <m:r>
                          <a:rPr lang="en-US" sz="2400" b="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sSub>
                          <m:sSubPr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b="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sup>
                    </m:sSup>
                    <m:r>
                      <a:rPr lang="en-US" sz="2400" b="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US" sz="2400" dirty="0">
                    <a:solidFill>
                      <a:srgbClr val="000000"/>
                    </a:solidFill>
                  </a:rPr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8131070C-0F46-804D-91A9-67EA16DD1AB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368" y="4902259"/>
                <a:ext cx="8208912" cy="830997"/>
              </a:xfrm>
              <a:prstGeom prst="rect">
                <a:avLst/>
              </a:prstGeom>
              <a:blipFill>
                <a:blip r:embed="rId7"/>
                <a:stretch>
                  <a:fillRect l="-1236" t="-4478" r="-464" b="-149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38646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">
            <a:extLst>
              <a:ext uri="{FF2B5EF4-FFF2-40B4-BE49-F238E27FC236}">
                <a16:creationId xmlns:a16="http://schemas.microsoft.com/office/drawing/2014/main" id="{556C75BE-C1FE-3548-A6DB-7A80B5B694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10684"/>
            <a:ext cx="8991600" cy="914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891637"/>
                </a:solidFill>
                <a:effectLst/>
                <a:uLnTx/>
                <a:uFillTx/>
                <a:latin typeface="Calibri" pitchFamily="34" charset="0"/>
                <a:ea typeface="+mj-ea"/>
                <a:cs typeface="Arial"/>
              </a:rPr>
              <a:t>Threshold Decryption and Signing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5689E03-9523-E544-B1FF-09896B3606C1}"/>
              </a:ext>
            </a:extLst>
          </p:cNvPr>
          <p:cNvSpPr txBox="1"/>
          <p:nvPr/>
        </p:nvSpPr>
        <p:spPr>
          <a:xfrm>
            <a:off x="1259632" y="1340768"/>
            <a:ext cx="6552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Arial"/>
              </a:rPr>
              <a:t>Secre</a:t>
            </a:r>
            <a:r>
              <a:rPr lang="en-US" sz="2400" b="1" dirty="0">
                <a:solidFill>
                  <a:srgbClr val="0000FF"/>
                </a:solidFill>
                <a:latin typeface="Arial"/>
                <a:cs typeface="Arial"/>
              </a:rPr>
              <a:t>t sharing is useful way beyond MPC.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BFD714-9E10-8649-A076-922B2E0EF9D5}"/>
              </a:ext>
            </a:extLst>
          </p:cNvPr>
          <p:cNvSpPr txBox="1"/>
          <p:nvPr/>
        </p:nvSpPr>
        <p:spPr>
          <a:xfrm>
            <a:off x="683568" y="2636912"/>
            <a:ext cx="7776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 example: distributed storage of keys.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70770A-1BB7-5843-A174-B76C5ECBFE02}"/>
              </a:ext>
            </a:extLst>
          </p:cNvPr>
          <p:cNvSpPr txBox="1"/>
          <p:nvPr/>
        </p:nvSpPr>
        <p:spPr>
          <a:xfrm>
            <a:off x="683568" y="3615407"/>
            <a:ext cx="77768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Another example, threshold decryption: 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</a:b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distributed storage of decryption key + non-interactive distributed (or threshold) decryption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9B23CF-32D2-604D-A441-4322F95B6431}"/>
              </a:ext>
            </a:extLst>
          </p:cNvPr>
          <p:cNvSpPr txBox="1"/>
          <p:nvPr/>
        </p:nvSpPr>
        <p:spPr>
          <a:xfrm>
            <a:off x="691908" y="5229200"/>
            <a:ext cx="7776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Yet another example, threshold signing.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6943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700500C-6B86-0246-85B1-B4290FA2EAE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21" b="8420"/>
          <a:stretch/>
        </p:blipFill>
        <p:spPr>
          <a:xfrm>
            <a:off x="0" y="1124744"/>
            <a:ext cx="9144000" cy="439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00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E612E73-74AB-DB41-9CE2-1C24FB542B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50" t="36141" r="28738" b="32360"/>
          <a:stretch/>
        </p:blipFill>
        <p:spPr>
          <a:xfrm>
            <a:off x="989856" y="2746269"/>
            <a:ext cx="7164288" cy="28429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4E9E3A-FAD8-BD48-BB6E-FBE4285C8D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88" t="41180" r="24801" b="35442"/>
          <a:stretch/>
        </p:blipFill>
        <p:spPr>
          <a:xfrm>
            <a:off x="755576" y="764704"/>
            <a:ext cx="7164288" cy="187220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6F5C1EB-224B-F443-B87F-1E19BD65CFAD}"/>
              </a:ext>
            </a:extLst>
          </p:cNvPr>
          <p:cNvSpPr/>
          <p:nvPr/>
        </p:nvSpPr>
        <p:spPr>
          <a:xfrm>
            <a:off x="1187624" y="2852936"/>
            <a:ext cx="6696744" cy="1314818"/>
          </a:xfrm>
          <a:prstGeom prst="rect">
            <a:avLst/>
          </a:prstGeom>
          <a:solidFill>
            <a:schemeClr val="accent1">
              <a:alpha val="29532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960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706F7CB-49CC-3543-9D51-ACFCD16DA6F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00" t="32364" r="21651" b="5904"/>
          <a:stretch/>
        </p:blipFill>
        <p:spPr>
          <a:xfrm>
            <a:off x="1691680" y="1988840"/>
            <a:ext cx="6408712" cy="46180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170E5F4-1624-334D-830A-FABEF8B33B4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94" t="27720" r="25794" b="42041"/>
          <a:stretch/>
        </p:blipFill>
        <p:spPr>
          <a:xfrm>
            <a:off x="1691680" y="116632"/>
            <a:ext cx="4536505" cy="172819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26578A9-5341-A147-BDE3-E3DBF6694B10}"/>
              </a:ext>
            </a:extLst>
          </p:cNvPr>
          <p:cNvSpPr/>
          <p:nvPr/>
        </p:nvSpPr>
        <p:spPr>
          <a:xfrm>
            <a:off x="1667841" y="2492896"/>
            <a:ext cx="6696744" cy="936104"/>
          </a:xfrm>
          <a:prstGeom prst="rect">
            <a:avLst/>
          </a:prstGeom>
          <a:solidFill>
            <a:schemeClr val="accent1">
              <a:alpha val="29532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470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3"/>
          <p:cNvSpPr>
            <a:spLocks noGrp="1" noChangeArrowheads="1"/>
          </p:cNvSpPr>
          <p:nvPr>
            <p:ph type="title"/>
          </p:nvPr>
        </p:nvSpPr>
        <p:spPr>
          <a:xfrm>
            <a:off x="-533400" y="-90264"/>
            <a:ext cx="10363200" cy="1143000"/>
          </a:xfrm>
        </p:spPr>
        <p:txBody>
          <a:bodyPr/>
          <a:lstStyle/>
          <a:p>
            <a:r>
              <a:rPr lang="en-US" b="1" dirty="0">
                <a:solidFill>
                  <a:srgbClr val="891637"/>
                </a:solidFill>
                <a:latin typeface="Calibri" pitchFamily="34" charset="0"/>
              </a:rPr>
              <a:t>New (Less) Ideal Model</a:t>
            </a:r>
          </a:p>
        </p:txBody>
      </p:sp>
      <p:pic>
        <p:nvPicPr>
          <p:cNvPr id="20" name="Picture 19" descr="https://encrypted-tbn1.gstatic.com/images?q=tbn:ANd9GcRMqz810dqY5w4yvvGMx0LZ98j9pT_RRanjEhtqGQxcgqYwtJbx">
            <a:extLst>
              <a:ext uri="{FF2B5EF4-FFF2-40B4-BE49-F238E27FC236}">
                <a16:creationId xmlns:a16="http://schemas.microsoft.com/office/drawing/2014/main" id="{6E722C48-FF5D-C845-A4E3-5B94D4323A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6574" y="4120032"/>
            <a:ext cx="910010" cy="910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https://encrypted-tbn3.gstatic.com/images?q=tbn:ANd9GcSRoJblC7gZo6LVPNnJ-9PTS0ivFVMUVbOYWggxnyWgybZquE070Q">
            <a:extLst>
              <a:ext uri="{FF2B5EF4-FFF2-40B4-BE49-F238E27FC236}">
                <a16:creationId xmlns:a16="http://schemas.microsoft.com/office/drawing/2014/main" id="{A2224C95-4270-6E47-988A-3DDC955872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4005064"/>
            <a:ext cx="656208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A45580F-E962-4148-BA20-A3BFBB4C6E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8480" y="1644454"/>
            <a:ext cx="1078254" cy="1066801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6EECD922-420C-184A-9A9E-6D2C8CECFC22}"/>
              </a:ext>
            </a:extLst>
          </p:cNvPr>
          <p:cNvGrpSpPr/>
          <p:nvPr/>
        </p:nvGrpSpPr>
        <p:grpSpPr>
          <a:xfrm>
            <a:off x="2624130" y="1863618"/>
            <a:ext cx="3568606" cy="916607"/>
            <a:chOff x="2659578" y="4356623"/>
            <a:chExt cx="3568606" cy="916607"/>
          </a:xfrm>
        </p:grpSpPr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9C9476F1-6A55-134F-A4A9-3DFEA7726BBF}"/>
                </a:ext>
              </a:extLst>
            </p:cNvPr>
            <p:cNvCxnSpPr/>
            <p:nvPr/>
          </p:nvCxnSpPr>
          <p:spPr>
            <a:xfrm flipV="1">
              <a:off x="2679703" y="4883104"/>
              <a:ext cx="820688" cy="39012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78BC9D63-0B07-6C4E-B8B2-447ABDC0CDD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154311" y="4857932"/>
              <a:ext cx="1073873" cy="41529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Rectangle 58">
                  <a:extLst>
                    <a:ext uri="{FF2B5EF4-FFF2-40B4-BE49-F238E27FC236}">
                      <a16:creationId xmlns:a16="http://schemas.microsoft.com/office/drawing/2014/main" id="{F1BDA64E-5FA7-974D-B7C6-3F9D1A6BA87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9250653">
                  <a:off x="2659578" y="4578304"/>
                  <a:ext cx="538429" cy="6096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rgbClr val="993300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>
                  <a:lvl1pPr algn="ctr">
                    <a:defRPr sz="36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algn="ctr">
                    <a:defRPr sz="36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algn="ctr">
                    <a:defRPr sz="36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algn="ctr">
                    <a:defRPr sz="36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algn="ctr">
                    <a:defRPr sz="36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457200" algn="ctr" fontAlgn="base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914400" algn="ctr" fontAlgn="base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1371600" algn="ctr" fontAlgn="base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1828800" algn="ctr" fontAlgn="base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l">
                    <a:buFont typeface="Arial" panose="020B0604020202020204" pitchFamily="34" charset="0"/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en-US" sz="2400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oMath>
                    </m:oMathPara>
                  </a14:m>
                  <a:endParaRPr lang="en-US" altLang="en-US" sz="2400" b="1" dirty="0">
                    <a:solidFill>
                      <a:srgbClr val="0000CC"/>
                    </a:solidFill>
                  </a:endParaRPr>
                </a:p>
              </p:txBody>
            </p:sp>
          </mc:Choice>
          <mc:Fallback xmlns="">
            <p:sp>
              <p:nvSpPr>
                <p:cNvPr id="29" name="Rectangle 58">
                  <a:extLst>
                    <a:ext uri="{FF2B5EF4-FFF2-40B4-BE49-F238E27FC236}">
                      <a16:creationId xmlns:a16="http://schemas.microsoft.com/office/drawing/2014/main" id="{F1BDA64E-5FA7-974D-B7C6-3F9D1A6BA87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 rot="19250653">
                  <a:off x="2659578" y="4578304"/>
                  <a:ext cx="538429" cy="609600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993300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Rectangle 58">
                  <a:extLst>
                    <a:ext uri="{FF2B5EF4-FFF2-40B4-BE49-F238E27FC236}">
                      <a16:creationId xmlns:a16="http://schemas.microsoft.com/office/drawing/2014/main" id="{2E4E502D-8D97-F345-BC28-C9248413D83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913104">
                  <a:off x="5422034" y="4356623"/>
                  <a:ext cx="538429" cy="76641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rgbClr val="993300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>
                  <a:lvl1pPr algn="ctr">
                    <a:defRPr sz="36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algn="ctr">
                    <a:defRPr sz="36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algn="ctr">
                    <a:defRPr sz="36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algn="ctr">
                    <a:defRPr sz="36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algn="ctr">
                    <a:defRPr sz="36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457200" algn="ctr" fontAlgn="base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914400" algn="ctr" fontAlgn="base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1371600" algn="ctr" fontAlgn="base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1828800" algn="ctr" fontAlgn="base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l">
                    <a:buFont typeface="Arial" panose="020B0604020202020204" pitchFamily="34" charset="0"/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en-US" sz="2400" b="1" i="1" smtClean="0">
                            <a:latin typeface="Cambria Math" panose="02040503050406030204" pitchFamily="18" charset="0"/>
                          </a:rPr>
                          <m:t>𝒚</m:t>
                        </m:r>
                      </m:oMath>
                    </m:oMathPara>
                  </a14:m>
                  <a:endParaRPr lang="en-US" altLang="en-US" sz="2400" b="1" dirty="0">
                    <a:solidFill>
                      <a:srgbClr val="0000CC"/>
                    </a:solidFill>
                  </a:endParaRPr>
                </a:p>
              </p:txBody>
            </p:sp>
          </mc:Choice>
          <mc:Fallback xmlns="">
            <p:sp>
              <p:nvSpPr>
                <p:cNvPr id="30" name="Rectangle 58">
                  <a:extLst>
                    <a:ext uri="{FF2B5EF4-FFF2-40B4-BE49-F238E27FC236}">
                      <a16:creationId xmlns:a16="http://schemas.microsoft.com/office/drawing/2014/main" id="{2E4E502D-8D97-F345-BC28-C9248413D83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 rot="913104">
                  <a:off x="5422034" y="4356623"/>
                  <a:ext cx="538429" cy="766410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993300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693EDFFF-FAA3-CE4A-AF03-AA432CBDEC4F}"/>
              </a:ext>
            </a:extLst>
          </p:cNvPr>
          <p:cNvCxnSpPr>
            <a:cxnSpLocks/>
          </p:cNvCxnSpPr>
          <p:nvPr/>
        </p:nvCxnSpPr>
        <p:spPr>
          <a:xfrm flipH="1">
            <a:off x="2893344" y="2926423"/>
            <a:ext cx="820057" cy="457844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58">
                <a:extLst>
                  <a:ext uri="{FF2B5EF4-FFF2-40B4-BE49-F238E27FC236}">
                    <a16:creationId xmlns:a16="http://schemas.microsoft.com/office/drawing/2014/main" id="{551EE3C2-7F7A-1A43-8010-51DE89C4E3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9603457">
                <a:off x="2716550" y="2708214"/>
                <a:ext cx="538429" cy="6096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rgbClr val="993300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 algn="ctr"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algn="ctr"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algn="ctr"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algn="ctr"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algn="ctr"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457200" algn="ctr" fontAlgn="base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914400" algn="ctr" fontAlgn="base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1371600" algn="ctr" fontAlgn="base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1828800" algn="ctr" fontAlgn="base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l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2400" b="1" i="1" smtClean="0">
                          <a:latin typeface="Cambria Math" panose="02040503050406030204" pitchFamily="18" charset="0"/>
                        </a:rPr>
                        <m:t>𝑭</m:t>
                      </m:r>
                      <m:r>
                        <a:rPr lang="en-US" altLang="en-US" sz="2400" b="1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en-US" sz="2400" b="1" i="1" smtClean="0"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altLang="en-US" sz="2400" b="1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altLang="en-US" sz="2400" b="1" i="1" smtClean="0">
                          <a:latin typeface="Cambria Math" panose="02040503050406030204" pitchFamily="18" charset="0"/>
                        </a:rPr>
                        <m:t>𝒚</m:t>
                      </m:r>
                      <m:r>
                        <a:rPr lang="en-US" altLang="en-US" sz="2400" b="1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altLang="en-US" sz="2400" b="1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34" name="Rectangle 58">
                <a:extLst>
                  <a:ext uri="{FF2B5EF4-FFF2-40B4-BE49-F238E27FC236}">
                    <a16:creationId xmlns:a16="http://schemas.microsoft.com/office/drawing/2014/main" id="{551EE3C2-7F7A-1A43-8010-51DE89C4E35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 rot="19603457">
                <a:off x="2716550" y="2708214"/>
                <a:ext cx="538429" cy="609600"/>
              </a:xfrm>
              <a:prstGeom prst="rect">
                <a:avLst/>
              </a:prstGeom>
              <a:blipFill>
                <a:blip r:embed="rId10"/>
                <a:stretch>
                  <a:fillRect t="-27692" r="-63492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993300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9297FE21-7CDA-7C46-B69D-A04D14F0542D}"/>
              </a:ext>
            </a:extLst>
          </p:cNvPr>
          <p:cNvCxnSpPr>
            <a:cxnSpLocks/>
          </p:cNvCxnSpPr>
          <p:nvPr/>
        </p:nvCxnSpPr>
        <p:spPr>
          <a:xfrm>
            <a:off x="4511851" y="4505989"/>
            <a:ext cx="1086008" cy="43478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58">
                <a:extLst>
                  <a:ext uri="{FF2B5EF4-FFF2-40B4-BE49-F238E27FC236}">
                    <a16:creationId xmlns:a16="http://schemas.microsoft.com/office/drawing/2014/main" id="{B7AECF4A-862D-5C44-8A91-6B7AB5231D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19560">
                <a:off x="4645306" y="4079600"/>
                <a:ext cx="538429" cy="6096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rgbClr val="993300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 algn="ctr"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algn="ctr"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algn="ctr"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algn="ctr"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algn="ctr"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457200" algn="ctr" fontAlgn="base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914400" algn="ctr" fontAlgn="base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1371600" algn="ctr" fontAlgn="base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1828800" algn="ctr" fontAlgn="base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l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2400" b="1" i="1" smtClean="0">
                          <a:latin typeface="Cambria Math" panose="02040503050406030204" pitchFamily="18" charset="0"/>
                        </a:rPr>
                        <m:t>𝑭</m:t>
                      </m:r>
                      <m:r>
                        <a:rPr lang="en-US" altLang="en-US" sz="2400" b="1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en-US" sz="2400" b="1" i="1" smtClean="0"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altLang="en-US" sz="2400" b="1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altLang="en-US" sz="2400" b="1" i="1" smtClean="0">
                          <a:latin typeface="Cambria Math" panose="02040503050406030204" pitchFamily="18" charset="0"/>
                        </a:rPr>
                        <m:t>𝒚</m:t>
                      </m:r>
                      <m:r>
                        <a:rPr lang="en-US" altLang="en-US" sz="2400" b="1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altLang="en-US" sz="2400" b="1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37" name="Rectangle 58">
                <a:extLst>
                  <a:ext uri="{FF2B5EF4-FFF2-40B4-BE49-F238E27FC236}">
                    <a16:creationId xmlns:a16="http://schemas.microsoft.com/office/drawing/2014/main" id="{B7AECF4A-862D-5C44-8A91-6B7AB5231DA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 rot="1219560">
                <a:off x="4645306" y="4079600"/>
                <a:ext cx="538429" cy="609600"/>
              </a:xfrm>
              <a:prstGeom prst="rect">
                <a:avLst/>
              </a:prstGeom>
              <a:blipFill>
                <a:blip r:embed="rId11"/>
                <a:stretch>
                  <a:fillRect r="-72414" b="-27419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993300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>
            <a:extLst>
              <a:ext uri="{FF2B5EF4-FFF2-40B4-BE49-F238E27FC236}">
                <a16:creationId xmlns:a16="http://schemas.microsoft.com/office/drawing/2014/main" id="{E76FF094-570C-BA47-232D-F2F0404EB00B}"/>
              </a:ext>
            </a:extLst>
          </p:cNvPr>
          <p:cNvGrpSpPr/>
          <p:nvPr/>
        </p:nvGrpSpPr>
        <p:grpSpPr>
          <a:xfrm rot="21392215">
            <a:off x="3047505" y="3403317"/>
            <a:ext cx="986146" cy="653097"/>
            <a:chOff x="2511301" y="4733469"/>
            <a:chExt cx="986146" cy="653097"/>
          </a:xfrm>
        </p:grpSpPr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A9A298BE-AED2-DB03-2F39-784ACC24009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79703" y="4798684"/>
              <a:ext cx="817744" cy="47454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 58">
                  <a:extLst>
                    <a:ext uri="{FF2B5EF4-FFF2-40B4-BE49-F238E27FC236}">
                      <a16:creationId xmlns:a16="http://schemas.microsoft.com/office/drawing/2014/main" id="{FF7EB046-F4B1-4C45-0222-323CA5E15DE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9663799" flipH="1">
                  <a:off x="2511301" y="4733469"/>
                  <a:ext cx="193166" cy="65309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rgbClr val="993300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>
                  <a:lvl1pPr algn="ctr">
                    <a:defRPr sz="36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algn="ctr">
                    <a:defRPr sz="36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algn="ctr">
                    <a:defRPr sz="36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algn="ctr">
                    <a:defRPr sz="36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algn="ctr">
                    <a:defRPr sz="36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457200" algn="ctr" fontAlgn="base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914400" algn="ctr" fontAlgn="base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1371600" algn="ctr" fontAlgn="base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1828800" algn="ctr" fontAlgn="base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l">
                    <a:buFont typeface="Arial" panose="020B0604020202020204" pitchFamily="34" charset="0"/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𝑎𝑏𝑜𝑟𝑡</m:t>
                        </m:r>
                        <m:r>
                          <a:rPr lang="en-US" alt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?</m:t>
                        </m:r>
                      </m:oMath>
                    </m:oMathPara>
                  </a14:m>
                  <a:endParaRPr lang="en-US" altLang="en-US" sz="2400" i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1" name="Rectangle 58">
                  <a:extLst>
                    <a:ext uri="{FF2B5EF4-FFF2-40B4-BE49-F238E27FC236}">
                      <a16:creationId xmlns:a16="http://schemas.microsoft.com/office/drawing/2014/main" id="{FF7EB046-F4B1-4C45-0222-323CA5E15DE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 rot="19663799" flipH="1">
                  <a:off x="2511301" y="4733469"/>
                  <a:ext cx="193166" cy="653097"/>
                </a:xfrm>
                <a:prstGeom prst="rect">
                  <a:avLst/>
                </a:prstGeom>
                <a:blipFill>
                  <a:blip r:embed="rId12"/>
                  <a:stretch>
                    <a:fillRect t="-57692" r="-118182"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993300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58">
                <a:extLst>
                  <a:ext uri="{FF2B5EF4-FFF2-40B4-BE49-F238E27FC236}">
                    <a16:creationId xmlns:a16="http://schemas.microsoft.com/office/drawing/2014/main" id="{91700BE7-559C-A381-950B-F1E1E5E16A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515457">
                <a:off x="4464367" y="3893922"/>
                <a:ext cx="2133525" cy="65309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rgbClr val="993300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 algn="ctr"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algn="ctr"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algn="ctr"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algn="ctr"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algn="ctr"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457200" algn="ctr" fontAlgn="base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914400" algn="ctr" fontAlgn="base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1371600" algn="ctr" fontAlgn="base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1828800" algn="ctr" fontAlgn="base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l">
                  <a:buFont typeface="Arial" panose="020B0604020202020204" pitchFamily="34" charset="0"/>
                  <a:buNone/>
                </a:pPr>
                <a:r>
                  <a:rPr lang="en-US" altLang="en-US" sz="2400" b="0" dirty="0">
                    <a:solidFill>
                      <a:schemeClr val="tx1"/>
                    </a:solidFill>
                  </a:rPr>
                  <a:t>If not </a:t>
                </a:r>
                <a14:m>
                  <m:oMath xmlns:m="http://schemas.openxmlformats.org/officeDocument/2006/math">
                    <m:r>
                      <a:rPr lang="en-US" alt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𝑎𝑏𝑜𝑟𝑡</m:t>
                    </m:r>
                    <m:r>
                      <a:rPr lang="en-US" alt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endParaRPr lang="en-US" altLang="en-US" sz="2400" i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7" name="Rectangle 58">
                <a:extLst>
                  <a:ext uri="{FF2B5EF4-FFF2-40B4-BE49-F238E27FC236}">
                    <a16:creationId xmlns:a16="http://schemas.microsoft.com/office/drawing/2014/main" id="{91700BE7-559C-A381-950B-F1E1E5E16A3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 rot="1515457">
                <a:off x="4464367" y="3893922"/>
                <a:ext cx="2133525" cy="653097"/>
              </a:xfrm>
              <a:prstGeom prst="rect">
                <a:avLst/>
              </a:prstGeom>
              <a:blipFill>
                <a:blip r:embed="rId13"/>
                <a:stretch>
                  <a:fillRect l="-4571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993300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233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7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3"/>
          <p:cNvSpPr>
            <a:spLocks noGrp="1" noChangeArrowheads="1"/>
          </p:cNvSpPr>
          <p:nvPr>
            <p:ph type="title"/>
          </p:nvPr>
        </p:nvSpPr>
        <p:spPr>
          <a:xfrm>
            <a:off x="-609600" y="260648"/>
            <a:ext cx="10363200" cy="114300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891637"/>
                </a:solidFill>
                <a:latin typeface="Calibri" pitchFamily="34" charset="0"/>
              </a:rPr>
              <a:t>The “GMW Compiler”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32FABC81-3B15-E64D-B413-AEF3A54F584C}"/>
              </a:ext>
            </a:extLst>
          </p:cNvPr>
          <p:cNvSpPr txBox="1">
            <a:spLocks noChangeArrowheads="1"/>
          </p:cNvSpPr>
          <p:nvPr/>
        </p:nvSpPr>
        <p:spPr>
          <a:xfrm>
            <a:off x="611560" y="2348880"/>
            <a:ext cx="8280920" cy="26642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i="1" dirty="0"/>
              <a:t>Theorem </a:t>
            </a:r>
            <a:r>
              <a:rPr lang="en-US" sz="3200" b="1" dirty="0"/>
              <a:t>[Goldreich-Micali-Wigderson’87]</a:t>
            </a:r>
            <a:r>
              <a:rPr lang="en-US" sz="3200" dirty="0"/>
              <a:t>:</a:t>
            </a:r>
            <a:r>
              <a:rPr lang="en-US" sz="3200" b="0" dirty="0"/>
              <a:t> </a:t>
            </a:r>
            <a:br>
              <a:rPr lang="en-US" sz="3200" b="0" dirty="0"/>
            </a:br>
            <a:r>
              <a:rPr lang="en-US" sz="3200" b="0" dirty="0"/>
              <a:t>Assuming one-way functions exist, there is a general way to transform any semi-honest secure protocol computing a (possibly randomized) function F into a m</a:t>
            </a:r>
            <a:r>
              <a:rPr lang="en-US" sz="3200" dirty="0"/>
              <a:t>aliciously secure protocol for F.</a:t>
            </a:r>
            <a:r>
              <a:rPr lang="en-US" sz="3200" b="0" dirty="0"/>
              <a:t> </a:t>
            </a:r>
            <a:endParaRPr lang="en-US" sz="3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33349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3"/>
          <p:cNvSpPr>
            <a:spLocks noGrp="1" noChangeArrowheads="1"/>
          </p:cNvSpPr>
          <p:nvPr>
            <p:ph type="title"/>
          </p:nvPr>
        </p:nvSpPr>
        <p:spPr>
          <a:xfrm>
            <a:off x="-533400" y="44624"/>
            <a:ext cx="10363200" cy="1143000"/>
          </a:xfrm>
        </p:spPr>
        <p:txBody>
          <a:bodyPr/>
          <a:lstStyle/>
          <a:p>
            <a:r>
              <a:rPr lang="en-US" b="1" dirty="0">
                <a:solidFill>
                  <a:srgbClr val="891637"/>
                </a:solidFill>
                <a:latin typeface="Calibri" pitchFamily="34" charset="0"/>
              </a:rPr>
              <a:t>Input Independence</a:t>
            </a:r>
          </a:p>
        </p:txBody>
      </p:sp>
      <p:sp>
        <p:nvSpPr>
          <p:cNvPr id="2" name="Rectangle 41">
            <a:extLst>
              <a:ext uri="{FF2B5EF4-FFF2-40B4-BE49-F238E27FC236}">
                <a16:creationId xmlns:a16="http://schemas.microsoft.com/office/drawing/2014/main" id="{F935CA12-443A-2103-CDE4-2493FD3AA8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637" y="1772816"/>
            <a:ext cx="8152726" cy="1287312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ctr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/>
            <a:r>
              <a:rPr lang="en-US" altLang="en-US" sz="2400" b="1" dirty="0"/>
              <a:t>1. Input (In)dependence</a:t>
            </a:r>
            <a:r>
              <a:rPr lang="en-US" altLang="en-US" sz="2400" dirty="0"/>
              <a:t>: A malicious party could choose her input to depend on Bob’s, something she cannot do in the ideal world.</a:t>
            </a:r>
          </a:p>
        </p:txBody>
      </p:sp>
      <p:sp>
        <p:nvSpPr>
          <p:cNvPr id="3" name="Rectangle 41">
            <a:extLst>
              <a:ext uri="{FF2B5EF4-FFF2-40B4-BE49-F238E27FC236}">
                <a16:creationId xmlns:a16="http://schemas.microsoft.com/office/drawing/2014/main" id="{59E01CB8-9855-F237-2340-CBB510F130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135" y="3492176"/>
            <a:ext cx="8152726" cy="1440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ctr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/>
            <a:r>
              <a:rPr lang="en-US" altLang="en-US" sz="2400" i="1" u="sng" dirty="0"/>
              <a:t>Solution:</a:t>
            </a:r>
            <a:r>
              <a:rPr lang="en-US" altLang="en-US" sz="2400" dirty="0"/>
              <a:t> Each party commits to their input in sequence, and provides a </a:t>
            </a:r>
            <a:r>
              <a:rPr lang="en-US" altLang="en-US" sz="2400" b="1" dirty="0">
                <a:solidFill>
                  <a:srgbClr val="0000FF"/>
                </a:solidFill>
              </a:rPr>
              <a:t>zero-knowledge proof of knowledge </a:t>
            </a:r>
            <a:r>
              <a:rPr lang="en-US" altLang="en-US" sz="2400" dirty="0"/>
              <a:t>of the underlying input.</a:t>
            </a:r>
          </a:p>
        </p:txBody>
      </p:sp>
    </p:spTree>
    <p:extLst>
      <p:ext uri="{BB962C8B-B14F-4D97-AF65-F5344CB8AC3E}">
        <p14:creationId xmlns:p14="http://schemas.microsoft.com/office/powerpoint/2010/main" val="3899989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3"/>
          <p:cNvSpPr>
            <a:spLocks noGrp="1" noChangeArrowheads="1"/>
          </p:cNvSpPr>
          <p:nvPr>
            <p:ph type="title"/>
          </p:nvPr>
        </p:nvSpPr>
        <p:spPr>
          <a:xfrm>
            <a:off x="-533400" y="44624"/>
            <a:ext cx="10363200" cy="1143000"/>
          </a:xfrm>
        </p:spPr>
        <p:txBody>
          <a:bodyPr/>
          <a:lstStyle/>
          <a:p>
            <a:r>
              <a:rPr lang="en-US" b="1" dirty="0">
                <a:solidFill>
                  <a:srgbClr val="891637"/>
                </a:solidFill>
                <a:latin typeface="Calibri" pitchFamily="34" charset="0"/>
              </a:rPr>
              <a:t>Solution: Coin-Tossing Protocol</a:t>
            </a:r>
          </a:p>
        </p:txBody>
      </p:sp>
      <p:sp>
        <p:nvSpPr>
          <p:cNvPr id="2" name="Rectangle 41">
            <a:extLst>
              <a:ext uri="{FF2B5EF4-FFF2-40B4-BE49-F238E27FC236}">
                <a16:creationId xmlns:a16="http://schemas.microsoft.com/office/drawing/2014/main" id="{268A431C-1354-EB3C-4187-B07683AFD3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3568" y="1220821"/>
            <a:ext cx="8152726" cy="1656184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ctr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/>
            <a:r>
              <a:rPr lang="en-US" altLang="en-US" sz="2400" b="1" dirty="0"/>
              <a:t>2. Randomness</a:t>
            </a:r>
            <a:r>
              <a:rPr lang="en-US" altLang="en-US" sz="2400" dirty="0"/>
              <a:t>: A malicious party could choose her “random string” in the protocol the way she wants, something she cannot do in the ideal world.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41">
                <a:extLst>
                  <a:ext uri="{FF2B5EF4-FFF2-40B4-BE49-F238E27FC236}">
                    <a16:creationId xmlns:a16="http://schemas.microsoft.com/office/drawing/2014/main" id="{E4591413-49E2-3A92-047C-B811134843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3568" y="3212976"/>
                <a:ext cx="8152726" cy="64807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rgbClr val="993300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 algn="ctr"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algn="ctr"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algn="ctr"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algn="ctr"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algn="ctr"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457200" algn="ctr" fontAlgn="base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914400" algn="ctr" fontAlgn="base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1371600" algn="ctr" fontAlgn="base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1828800" algn="ctr" fontAlgn="base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l"/>
                <a:r>
                  <a:rPr lang="en-US" altLang="en-US" sz="2400" i="1" u="sng" dirty="0"/>
                  <a:t>Def:</a:t>
                </a:r>
                <a:r>
                  <a:rPr lang="en-US" altLang="en-US" sz="2400" dirty="0"/>
                  <a:t> Realize the functionality </a:t>
                </a:r>
                <a14:m>
                  <m:oMath xmlns:m="http://schemas.openxmlformats.org/officeDocument/2006/math">
                    <m:r>
                      <a:rPr lang="en-US" altLang="en-US" sz="2400" i="1">
                        <a:latin typeface="Cambria Math" panose="02040503050406030204" pitchFamily="18" charset="0"/>
                      </a:rPr>
                      <m:t>𝐹</m:t>
                    </m:r>
                    <m:d>
                      <m:dPr>
                        <m:ctrlPr>
                          <a:rPr lang="en-US" alt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en-US" sz="2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  <m:sup>
                            <m:r>
                              <a:rPr lang="en-US" altLang="en-US" sz="24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  <m:r>
                          <a:rPr lang="en-US" altLang="en-US" sz="2400" i="1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alt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en-US" sz="2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  <m:sup>
                            <m:r>
                              <a:rPr lang="en-US" altLang="en-US" sz="24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</m:e>
                    </m:d>
                    <m:r>
                      <a:rPr lang="en-US" altLang="en-US" sz="2400" i="1">
                        <a:latin typeface="Cambria Math" panose="02040503050406030204" pitchFamily="18" charset="0"/>
                      </a:rPr>
                      <m:t>=(</m:t>
                    </m:r>
                    <m:r>
                      <a:rPr lang="en-US" altLang="en-US" sz="2400" i="1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altLang="en-US" sz="2400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en-US" sz="2400" b="0" i="1" smtClean="0">
                        <a:latin typeface="Cambria Math" panose="02040503050406030204" pitchFamily="18" charset="0"/>
                      </a:rPr>
                      <m:t>𝐶𝑜𝑚</m:t>
                    </m:r>
                    <m:r>
                      <a:rPr lang="en-US" altLang="en-US" sz="24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en-US" sz="2400" b="0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altLang="en-US" sz="2400" b="0" i="1" smtClean="0">
                        <a:latin typeface="Cambria Math" panose="02040503050406030204" pitchFamily="18" charset="0"/>
                      </a:rPr>
                      <m:t>))</m:t>
                    </m:r>
                  </m:oMath>
                </a14:m>
                <a:r>
                  <a:rPr lang="en-US" altLang="en-US" sz="2400" dirty="0"/>
                  <a:t>.</a:t>
                </a:r>
              </a:p>
            </p:txBody>
          </p:sp>
        </mc:Choice>
        <mc:Fallback xmlns="">
          <p:sp>
            <p:nvSpPr>
              <p:cNvPr id="4" name="Rectangle 41">
                <a:extLst>
                  <a:ext uri="{FF2B5EF4-FFF2-40B4-BE49-F238E27FC236}">
                    <a16:creationId xmlns:a16="http://schemas.microsoft.com/office/drawing/2014/main" id="{E4591413-49E2-3A92-047C-B811134843E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3568" y="3212976"/>
                <a:ext cx="8152726" cy="648072"/>
              </a:xfrm>
              <a:prstGeom prst="rect">
                <a:avLst/>
              </a:prstGeom>
              <a:blipFill>
                <a:blip r:embed="rId3"/>
                <a:stretch>
                  <a:fillRect l="-1089" b="-5769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993300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 descr="https://encrypted-tbn1.gstatic.com/images?q=tbn:ANd9GcRMqz810dqY5w4yvvGMx0LZ98j9pT_RRanjEhtqGQxcgqYwtJbx">
            <a:extLst>
              <a:ext uri="{FF2B5EF4-FFF2-40B4-BE49-F238E27FC236}">
                <a16:creationId xmlns:a16="http://schemas.microsoft.com/office/drawing/2014/main" id="{69AF37CE-2CB7-2A0C-228A-DDC634CFF1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6763" y="4672541"/>
            <a:ext cx="910010" cy="910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s://encrypted-tbn3.gstatic.com/images?q=tbn:ANd9GcSRoJblC7gZo6LVPNnJ-9PTS0ivFVMUVbOYWggxnyWgybZquE070Q">
            <a:extLst>
              <a:ext uri="{FF2B5EF4-FFF2-40B4-BE49-F238E27FC236}">
                <a16:creationId xmlns:a16="http://schemas.microsoft.com/office/drawing/2014/main" id="{1B7C48CC-EC15-EA2D-C7FD-E2E5994A2C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0421" y="4557573"/>
            <a:ext cx="656208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75ACDA0-76A5-48C3-4A96-F2A338611292}"/>
              </a:ext>
            </a:extLst>
          </p:cNvPr>
          <p:cNvCxnSpPr>
            <a:cxnSpLocks/>
          </p:cNvCxnSpPr>
          <p:nvPr/>
        </p:nvCxnSpPr>
        <p:spPr>
          <a:xfrm>
            <a:off x="3673923" y="4625975"/>
            <a:ext cx="2423306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05388C3-D0C9-A8C6-8CAF-2DBC59C0103D}"/>
                  </a:ext>
                </a:extLst>
              </p:cNvPr>
              <p:cNvSpPr txBox="1"/>
              <p:nvPr/>
            </p:nvSpPr>
            <p:spPr>
              <a:xfrm>
                <a:off x="3901018" y="4139787"/>
                <a:ext cx="1798395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2400" b="0" i="1" smtClean="0">
                          <a:latin typeface="Cambria Math" panose="02040503050406030204" pitchFamily="18" charset="0"/>
                        </a:rPr>
                        <m:t>𝐶𝑜𝑚</m:t>
                      </m:r>
                      <m:r>
                        <a:rPr lang="en-US" altLang="en-US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alt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en-US" sz="24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alt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05388C3-D0C9-A8C6-8CAF-2DBC59C010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1018" y="4139787"/>
                <a:ext cx="1798395" cy="461665"/>
              </a:xfrm>
              <a:prstGeom prst="rect">
                <a:avLst/>
              </a:prstGeom>
              <a:blipFill>
                <a:blip r:embed="rId6"/>
                <a:stretch>
                  <a:fillRect b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108BDF8-F224-E829-6E41-4D5110F5E5E5}"/>
              </a:ext>
            </a:extLst>
          </p:cNvPr>
          <p:cNvCxnSpPr>
            <a:cxnSpLocks/>
          </p:cNvCxnSpPr>
          <p:nvPr/>
        </p:nvCxnSpPr>
        <p:spPr>
          <a:xfrm>
            <a:off x="3673923" y="5373216"/>
            <a:ext cx="2423306" cy="0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4BF7CEB-0C01-9577-4F5B-E34CF274BCA4}"/>
                  </a:ext>
                </a:extLst>
              </p:cNvPr>
              <p:cNvSpPr txBox="1"/>
              <p:nvPr/>
            </p:nvSpPr>
            <p:spPr>
              <a:xfrm>
                <a:off x="3943865" y="4860140"/>
                <a:ext cx="1798395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en-US" sz="24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alt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4BF7CEB-0C01-9577-4F5B-E34CF274BC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3865" y="4860140"/>
                <a:ext cx="1798395" cy="461665"/>
              </a:xfrm>
              <a:prstGeom prst="rect">
                <a:avLst/>
              </a:prstGeom>
              <a:blipFill>
                <a:blip r:embed="rId7"/>
                <a:stretch>
                  <a:fillRect b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809B595-75DB-1758-6392-A042AA2F4446}"/>
                  </a:ext>
                </a:extLst>
              </p:cNvPr>
              <p:cNvSpPr txBox="1"/>
              <p:nvPr/>
            </p:nvSpPr>
            <p:spPr>
              <a:xfrm>
                <a:off x="1218334" y="5807258"/>
                <a:ext cx="3323622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en-US" sz="2400" b="0" dirty="0"/>
                  <a:t>Output</a:t>
                </a:r>
                <a:r>
                  <a:rPr lang="en-US" altLang="en-US" sz="2400" b="0" i="1" dirty="0"/>
                  <a:t> </a:t>
                </a:r>
                <a14:m>
                  <m:oMath xmlns:m="http://schemas.openxmlformats.org/officeDocument/2006/math">
                    <m:r>
                      <a:rPr lang="en-US" altLang="en-US" sz="2400" b="0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altLang="en-US" sz="2400" b="0" i="0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sz="24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alt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</a:rPr>
                      <m:t>⊕</m:t>
                    </m:r>
                    <m:sSub>
                      <m:sSubPr>
                        <m:ctrlPr>
                          <a:rPr lang="en-US" alt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sz="2400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alt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809B595-75DB-1758-6392-A042AA2F44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8334" y="5807258"/>
                <a:ext cx="3323622" cy="461665"/>
              </a:xfrm>
              <a:prstGeom prst="rect">
                <a:avLst/>
              </a:prstGeom>
              <a:blipFill>
                <a:blip r:embed="rId8"/>
                <a:stretch>
                  <a:fillRect l="-3053" t="-8108" b="-29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A863CA7-6BD0-A520-C5B4-99167703AB24}"/>
                  </a:ext>
                </a:extLst>
              </p:cNvPr>
              <p:cNvSpPr txBox="1"/>
              <p:nvPr/>
            </p:nvSpPr>
            <p:spPr>
              <a:xfrm>
                <a:off x="6097229" y="5807258"/>
                <a:ext cx="3726135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en-US" sz="2400" b="0" dirty="0"/>
                  <a:t>Output</a:t>
                </a:r>
                <a:r>
                  <a:rPr lang="en-US" altLang="en-US" sz="2400" b="0" i="1" dirty="0"/>
                  <a:t> </a:t>
                </a:r>
                <a14:m>
                  <m:oMath xmlns:m="http://schemas.openxmlformats.org/officeDocument/2006/math">
                    <m:r>
                      <a:rPr lang="en-US" altLang="en-US" sz="24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en-US" sz="2400" i="1">
                        <a:latin typeface="Cambria Math" panose="02040503050406030204" pitchFamily="18" charset="0"/>
                      </a:rPr>
                      <m:t>𝐶𝑜𝑚</m:t>
                    </m:r>
                    <m:d>
                      <m:dPr>
                        <m:ctrlPr>
                          <a:rPr lang="en-US" alt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en-US" sz="2400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altLang="en-US" sz="2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US" altLang="en-US" sz="24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en-US" sz="2400" b="0" i="0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alt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sz="2400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alt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en-US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A863CA7-6BD0-A520-C5B4-99167703AB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7229" y="5807258"/>
                <a:ext cx="3726135" cy="461665"/>
              </a:xfrm>
              <a:prstGeom prst="rect">
                <a:avLst/>
              </a:prstGeom>
              <a:blipFill>
                <a:blip r:embed="rId9"/>
                <a:stretch>
                  <a:fillRect l="-2721" t="-8108" b="-29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02579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4" grpId="0"/>
      <p:bldP spid="13" grpId="0"/>
      <p:bldP spid="15" grpId="0"/>
      <p:bldP spid="16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3"/>
          <p:cNvSpPr>
            <a:spLocks noGrp="1" noChangeArrowheads="1"/>
          </p:cNvSpPr>
          <p:nvPr>
            <p:ph type="title"/>
          </p:nvPr>
        </p:nvSpPr>
        <p:spPr>
          <a:xfrm>
            <a:off x="-533400" y="44624"/>
            <a:ext cx="10363200" cy="1143000"/>
          </a:xfrm>
        </p:spPr>
        <p:txBody>
          <a:bodyPr/>
          <a:lstStyle/>
          <a:p>
            <a:r>
              <a:rPr lang="en-US" b="1" dirty="0">
                <a:solidFill>
                  <a:srgbClr val="891637"/>
                </a:solidFill>
                <a:latin typeface="Calibri" pitchFamily="34" charset="0"/>
              </a:rPr>
              <a:t>Zero Knowledge Proofs</a:t>
            </a:r>
          </a:p>
        </p:txBody>
      </p:sp>
      <p:sp>
        <p:nvSpPr>
          <p:cNvPr id="2" name="Rectangle 41">
            <a:extLst>
              <a:ext uri="{FF2B5EF4-FFF2-40B4-BE49-F238E27FC236}">
                <a16:creationId xmlns:a16="http://schemas.microsoft.com/office/drawing/2014/main" id="{BC79A575-66FC-8C8C-20CD-434D6DF504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584" y="1216551"/>
            <a:ext cx="8152726" cy="729756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ctr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/>
            <a:r>
              <a:rPr lang="en-US" altLang="en-US" sz="2400" b="1" dirty="0"/>
              <a:t>4. Deviate from Other Protocol Instructions.</a:t>
            </a:r>
            <a:endParaRPr lang="en-US" alt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41">
                <a:extLst>
                  <a:ext uri="{FF2B5EF4-FFF2-40B4-BE49-F238E27FC236}">
                    <a16:creationId xmlns:a16="http://schemas.microsoft.com/office/drawing/2014/main" id="{82CD9715-2BA6-6A6C-FD78-E363FAE040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84" y="1939445"/>
                <a:ext cx="8152726" cy="32205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rgbClr val="993300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 algn="ctr"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algn="ctr"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algn="ctr"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algn="ctr"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algn="ctr"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457200" algn="ctr" fontAlgn="base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914400" algn="ctr" fontAlgn="base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1371600" algn="ctr" fontAlgn="base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1828800" algn="ctr" fontAlgn="base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l"/>
                <a:r>
                  <a:rPr lang="en-US" altLang="en-US" sz="2400" i="1" u="sng" dirty="0"/>
                  <a:t>Solution:</a:t>
                </a:r>
                <a:r>
                  <a:rPr lang="en-US" altLang="en-US" sz="2400" dirty="0"/>
                  <a:t> Each message of each party is a </a:t>
                </a:r>
                <a:r>
                  <a:rPr lang="en-US" altLang="en-US" sz="2400" i="1" dirty="0"/>
                  <a:t>deterministic</a:t>
                </a:r>
                <a:r>
                  <a:rPr lang="en-US" altLang="en-US" sz="2400" dirty="0"/>
                  <a:t> function of their input, their random coins and messages from party B. </a:t>
                </a:r>
              </a:p>
              <a:p>
                <a:pPr algn="l"/>
                <a:endParaRPr lang="en-US" altLang="en-US" sz="2400" dirty="0"/>
              </a:p>
              <a:p>
                <a:pPr algn="l"/>
                <a:r>
                  <a:rPr lang="en-US" altLang="en-US" sz="2400" dirty="0"/>
                  <a:t>When party A sends a message </a:t>
                </a:r>
                <a14:m>
                  <m:oMath xmlns:m="http://schemas.openxmlformats.org/officeDocument/2006/math">
                    <m:r>
                      <a:rPr lang="en-US" altLang="en-US" sz="2400" b="0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alt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en-US" sz="2400" b="0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altLang="en-US" sz="2400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en-US" sz="24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en-US" altLang="en-US" sz="24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sz="24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altLang="en-US" sz="24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en-US" altLang="en-US" sz="2400" b="0" i="1" smtClean="0">
                        <a:latin typeface="Cambria Math" panose="02040503050406030204" pitchFamily="18" charset="0"/>
                      </a:rPr>
                      <m:t>,</m:t>
                    </m:r>
                    <m:acc>
                      <m:accPr>
                        <m:chr m:val="̅"/>
                        <m:ctrlPr>
                          <a:rPr lang="en-US" altLang="en-US" sz="24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alt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en-US" sz="2400" b="0" i="1" smtClean="0">
                                <a:latin typeface="Cambria Math" panose="02040503050406030204" pitchFamily="18" charset="0"/>
                              </a:rPr>
                              <m:t>𝑚𝑠𝑔</m:t>
                            </m:r>
                          </m:e>
                          <m:sub>
                            <m:r>
                              <a:rPr lang="en-US" altLang="en-US" sz="2400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sub>
                        </m:sSub>
                      </m:e>
                    </m:acc>
                    <m:r>
                      <a:rPr lang="en-US" altLang="en-US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en-US" sz="2400" dirty="0"/>
                  <a:t>, they also prove in zero-knowledge that they did so correctly. That is, they prove in ZK the following NP statement:</a:t>
                </a:r>
              </a:p>
            </p:txBody>
          </p:sp>
        </mc:Choice>
        <mc:Fallback xmlns="">
          <p:sp>
            <p:nvSpPr>
              <p:cNvPr id="3" name="Rectangle 41">
                <a:extLst>
                  <a:ext uri="{FF2B5EF4-FFF2-40B4-BE49-F238E27FC236}">
                    <a16:creationId xmlns:a16="http://schemas.microsoft.com/office/drawing/2014/main" id="{82CD9715-2BA6-6A6C-FD78-E363FAE040E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27584" y="1939445"/>
                <a:ext cx="8152726" cy="3220561"/>
              </a:xfrm>
              <a:prstGeom prst="rect">
                <a:avLst/>
              </a:prstGeom>
              <a:blipFill>
                <a:blip r:embed="rId3"/>
                <a:stretch>
                  <a:fillRect l="-1244" r="-311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993300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64F648F-28CC-5B8A-4AB2-830A694BFDCD}"/>
                  </a:ext>
                </a:extLst>
              </p:cNvPr>
              <p:cNvSpPr txBox="1"/>
              <p:nvPr/>
            </p:nvSpPr>
            <p:spPr>
              <a:xfrm>
                <a:off x="1375555" y="5160006"/>
                <a:ext cx="7056784" cy="12003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ctrlPr>
                          <a:rPr lang="en-US" altLang="en-US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altLang="en-US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acc>
                          <m:accPr>
                            <m:chr m:val="̅"/>
                            <m:ctrlPr>
                              <a:rPr lang="en-US" altLang="en-US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altLang="en-US" sz="24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en-US" sz="24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𝑚𝑠𝑔</m:t>
                                </m:r>
                              </m:e>
                              <m:sub>
                                <m:r>
                                  <a:rPr lang="en-US" altLang="en-US" sz="24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sub>
                            </m:sSub>
                          </m:e>
                        </m:acc>
                        <m:r>
                          <a:rPr lang="en-US" altLang="en-US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en-US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𝑋𝐶𝑜𝑚</m:t>
                        </m:r>
                        <m:r>
                          <a:rPr lang="en-US" altLang="en-US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en-US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𝑅𝐶𝑜𝑚</m:t>
                        </m:r>
                      </m:e>
                    </m:d>
                    <m:r>
                      <a:rPr lang="en-US" altLang="en-US" sz="24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: </m:t>
                    </m:r>
                    <m:r>
                      <a:rPr lang="en-US" altLang="en-US" sz="24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∃ </m:t>
                    </m:r>
                    <m:sSub>
                      <m:sSubPr>
                        <m:ctrlPr>
                          <a:rPr lang="en-US" altLang="en-US" sz="24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en-US" altLang="en-US" sz="24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en-US" sz="24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alt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en-US" altLang="en-US" sz="2400" dirty="0">
                    <a:solidFill>
                      <a:prstClr val="black"/>
                    </a:solidFill>
                  </a:rPr>
                  <a:t> </a:t>
                </a:r>
                <a:r>
                  <a:rPr lang="en-US" altLang="en-US" sz="2400" dirty="0" err="1">
                    <a:solidFill>
                      <a:prstClr val="black"/>
                    </a:solidFill>
                  </a:rPr>
                  <a:t>s.t.</a:t>
                </a:r>
                <a:r>
                  <a:rPr lang="en-US" altLang="en-US" sz="2400" dirty="0">
                    <a:solidFill>
                      <a:prstClr val="black"/>
                    </a:solidFill>
                  </a:rPr>
                  <a:t> </a:t>
                </a:r>
                <a:br>
                  <a:rPr lang="en-US" altLang="en-US" sz="2400" dirty="0">
                    <a:solidFill>
                      <a:prstClr val="black"/>
                    </a:solidFill>
                  </a:rPr>
                </a:br>
                <a:r>
                  <a:rPr lang="en-US" altLang="en-US" sz="2400" dirty="0">
                    <a:solidFill>
                      <a:prstClr val="black"/>
                    </a:solidFill>
                  </a:rPr>
                  <a:t>        </a:t>
                </a:r>
                <a14:m>
                  <m:oMath xmlns:m="http://schemas.openxmlformats.org/officeDocument/2006/math">
                    <m:r>
                      <a:rPr lang="en-US" altLang="en-US" sz="2400" i="1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altLang="en-US" sz="2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en-US" sz="2400" i="1">
                        <a:latin typeface="Cambria Math" panose="02040503050406030204" pitchFamily="18" charset="0"/>
                      </a:rPr>
                      <m:t>𝑚</m:t>
                    </m:r>
                    <m:d>
                      <m:dPr>
                        <m:ctrlPr>
                          <a:rPr lang="en-US" alt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en-US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en-US" sz="24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b>
                        </m:sSub>
                        <m:r>
                          <a:rPr lang="en-US" altLang="en-US" sz="2400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alt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en-US" sz="2400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altLang="en-US" sz="24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b>
                        </m:sSub>
                        <m:r>
                          <a:rPr lang="en-US" altLang="en-US" sz="2400" i="1">
                            <a:latin typeface="Cambria Math" panose="02040503050406030204" pitchFamily="18" charset="0"/>
                          </a:rPr>
                          <m:t>,</m:t>
                        </m:r>
                        <m:acc>
                          <m:accPr>
                            <m:chr m:val="̅"/>
                            <m:ctrlPr>
                              <a:rPr lang="en-US" altLang="en-US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alt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en-US" sz="2400" i="1">
                                    <a:latin typeface="Cambria Math" panose="02040503050406030204" pitchFamily="18" charset="0"/>
                                  </a:rPr>
                                  <m:t>𝑚𝑠𝑔</m:t>
                                </m:r>
                              </m:e>
                              <m:sub>
                                <m:r>
                                  <a:rPr lang="en-US" altLang="en-US" sz="2400" i="1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sub>
                            </m:sSub>
                          </m:e>
                        </m:acc>
                      </m:e>
                    </m:d>
                    <m:r>
                      <a:rPr lang="en-US" altLang="en-US" sz="2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∧</m:t>
                    </m:r>
                  </m:oMath>
                </a14:m>
                <a:r>
                  <a:rPr lang="en-US" altLang="en-US" sz="2400" dirty="0"/>
                  <a:t> </a:t>
                </a:r>
                <a14:m>
                  <m:oMath xmlns:m="http://schemas.openxmlformats.org/officeDocument/2006/math">
                    <m:r>
                      <a:rPr lang="en-US" altLang="en-US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𝑋𝐶𝑜𝑚</m:t>
                    </m:r>
                    <m:r>
                      <a:rPr lang="en-US" altLang="en-US" sz="24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altLang="en-US" sz="24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Com</m:t>
                    </m:r>
                    <m:d>
                      <m:dPr>
                        <m:ctrlPr>
                          <a:rPr lang="en-US" altLang="en-US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en-US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en-US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en-US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b>
                        </m:sSub>
                      </m:e>
                    </m:d>
                    <m:r>
                      <a:rPr lang="en-US" altLang="en-US" sz="24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∧</m:t>
                    </m:r>
                  </m:oMath>
                </a14:m>
                <a:endParaRPr lang="en-US" altLang="en-US" sz="2400" b="0" i="1" dirty="0">
                  <a:solidFill>
                    <a:prstClr val="black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2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𝑅</m:t>
                      </m:r>
                      <m:r>
                        <a:rPr lang="en-US" altLang="en-US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𝐶𝑜𝑚</m:t>
                      </m:r>
                      <m:r>
                        <a:rPr lang="en-US" altLang="en-US" sz="24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altLang="en-US" sz="24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Com</m:t>
                      </m:r>
                      <m:d>
                        <m:dPr>
                          <m:ctrlPr>
                            <a:rPr lang="en-US" alt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4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alt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64F648F-28CC-5B8A-4AB2-830A694BFD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5555" y="5160006"/>
                <a:ext cx="7056784" cy="1200329"/>
              </a:xfrm>
              <a:prstGeom prst="rect">
                <a:avLst/>
              </a:prstGeom>
              <a:blipFill>
                <a:blip r:embed="rId4"/>
                <a:stretch>
                  <a:fillRect l="-1439" t="-31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21217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50639</TotalTime>
  <Words>2896</Words>
  <Application>Microsoft Macintosh PowerPoint</Application>
  <PresentationFormat>On-screen Show (4:3)</PresentationFormat>
  <Paragraphs>444</Paragraphs>
  <Slides>47</Slides>
  <Notes>47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47</vt:i4>
      </vt:variant>
    </vt:vector>
  </HeadingPairs>
  <TitlesOfParts>
    <vt:vector size="59" baseType="lpstr">
      <vt:lpstr>American Typewriter</vt:lpstr>
      <vt:lpstr>Arial</vt:lpstr>
      <vt:lpstr>Calibri</vt:lpstr>
      <vt:lpstr>Calibri Light</vt:lpstr>
      <vt:lpstr>Cambria Math</vt:lpstr>
      <vt:lpstr>Courier New</vt:lpstr>
      <vt:lpstr>Myriad Pro</vt:lpstr>
      <vt:lpstr>Segoe UI</vt:lpstr>
      <vt:lpstr>Wingdings</vt:lpstr>
      <vt:lpstr>Office Theme</vt:lpstr>
      <vt:lpstr>Custom Design</vt:lpstr>
      <vt:lpstr>Default Design</vt:lpstr>
      <vt:lpstr>PowerPoint Presentation</vt:lpstr>
      <vt:lpstr>Security against Malicious (Active) Adversaries</vt:lpstr>
      <vt:lpstr>Secure Two-Party Comp: New Def</vt:lpstr>
      <vt:lpstr>Issues to Handle</vt:lpstr>
      <vt:lpstr>New (Less) Ideal Model</vt:lpstr>
      <vt:lpstr>The “GMW Compiler”</vt:lpstr>
      <vt:lpstr>Input Independence</vt:lpstr>
      <vt:lpstr>Solution: Coin-Tossing Protocol</vt:lpstr>
      <vt:lpstr>Zero Knowledge Proofs</vt:lpstr>
      <vt:lpstr>Optimizations</vt:lpstr>
      <vt:lpstr>PowerPoint Presentation</vt:lpstr>
      <vt:lpstr>PowerPoint Presentation</vt:lpstr>
      <vt:lpstr>Complexity of the 2-party solution</vt:lpstr>
      <vt:lpstr>Secure Multi Party Computation w/ Information-theoretic security</vt:lpstr>
      <vt:lpstr>Secure Multi-party Computation</vt:lpstr>
      <vt:lpstr>Secure Multi-party Computation</vt:lpstr>
      <vt:lpstr>AN EXAMPLE</vt:lpstr>
      <vt:lpstr>IT-Secure MPC with Honest Majority</vt:lpstr>
      <vt:lpstr>PowerPoint Presentation</vt:lpstr>
      <vt:lpstr>PowerPoint Presentation</vt:lpstr>
      <vt:lpstr>PowerPoint Presentation</vt:lpstr>
      <vt:lpstr>PowerPoint Presentation</vt:lpstr>
      <vt:lpstr>Shamir’s t-out-of-n Secret Sharing</vt:lpstr>
      <vt:lpstr>Shamir’s 2-out-of-n Secret Sharing</vt:lpstr>
      <vt:lpstr>Shamir’s 2-out-of-n Secret Sharing</vt:lpstr>
      <vt:lpstr>Shamir’s 2-out-of-n Secret Sharing</vt:lpstr>
      <vt:lpstr>Shamir’s t-out-of-n Secret Sharing</vt:lpstr>
      <vt:lpstr>Shamir’s t-out-of-n Secret Sharing</vt:lpstr>
      <vt:lpstr>Shamir’s t-out-of-n Secret Sharing</vt:lpstr>
      <vt:lpstr>Shamir’s t-out-of-n Secret Sharing</vt:lpstr>
      <vt:lpstr>Shamir’s t-out-of-n Secret Sharing</vt:lpstr>
      <vt:lpstr>Shamir’s t-out-of-n Secret Sharing</vt:lpstr>
      <vt:lpstr>Secure Multiparty Computation</vt:lpstr>
      <vt:lpstr>Secure Multiparty Computation</vt:lpstr>
      <vt:lpstr>Secure Multiparty Computation</vt:lpstr>
      <vt:lpstr>Multiplication</vt:lpstr>
      <vt:lpstr>Degree Reduction Protocol</vt:lpstr>
      <vt:lpstr>Degree Reduction Protocol</vt:lpstr>
      <vt:lpstr>This is the moral equivalent of bootstrapping in FHE!</vt:lpstr>
      <vt:lpstr>Secure Multiparty Computation</vt:lpstr>
      <vt:lpstr>Security Intuition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Vinodv</dc:creator>
  <cp:lastModifiedBy>Vinod Vaikuntanathan</cp:lastModifiedBy>
  <cp:revision>1320</cp:revision>
  <dcterms:created xsi:type="dcterms:W3CDTF">2014-03-14T23:52:55Z</dcterms:created>
  <dcterms:modified xsi:type="dcterms:W3CDTF">2022-11-30T17:29:56Z</dcterms:modified>
</cp:coreProperties>
</file>