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41"/>
  </p:notesMasterIdLst>
  <p:sldIdLst>
    <p:sldId id="529" r:id="rId3"/>
    <p:sldId id="1496" r:id="rId4"/>
    <p:sldId id="3226" r:id="rId5"/>
    <p:sldId id="3228" r:id="rId6"/>
    <p:sldId id="3219" r:id="rId7"/>
    <p:sldId id="3220" r:id="rId8"/>
    <p:sldId id="3240" r:id="rId9"/>
    <p:sldId id="3224" r:id="rId10"/>
    <p:sldId id="3234" r:id="rId11"/>
    <p:sldId id="3242" r:id="rId12"/>
    <p:sldId id="3243" r:id="rId13"/>
    <p:sldId id="3244" r:id="rId14"/>
    <p:sldId id="3225" r:id="rId15"/>
    <p:sldId id="3245" r:id="rId16"/>
    <p:sldId id="3249" r:id="rId17"/>
    <p:sldId id="3250" r:id="rId18"/>
    <p:sldId id="3251" r:id="rId19"/>
    <p:sldId id="3221" r:id="rId20"/>
    <p:sldId id="3246" r:id="rId21"/>
    <p:sldId id="3252" r:id="rId22"/>
    <p:sldId id="3247" r:id="rId23"/>
    <p:sldId id="3253" r:id="rId24"/>
    <p:sldId id="3248" r:id="rId25"/>
    <p:sldId id="3233" r:id="rId26"/>
    <p:sldId id="3254" r:id="rId27"/>
    <p:sldId id="3257" r:id="rId28"/>
    <p:sldId id="3276" r:id="rId29"/>
    <p:sldId id="3258" r:id="rId30"/>
    <p:sldId id="3259" r:id="rId31"/>
    <p:sldId id="3277" r:id="rId32"/>
    <p:sldId id="1403" r:id="rId33"/>
    <p:sldId id="3267" r:id="rId34"/>
    <p:sldId id="3279" r:id="rId35"/>
    <p:sldId id="3260" r:id="rId36"/>
    <p:sldId id="3269" r:id="rId37"/>
    <p:sldId id="3270" r:id="rId38"/>
    <p:sldId id="3271" r:id="rId39"/>
    <p:sldId id="327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10"/>
    <p:restoredTop sz="76240" autoAdjust="0"/>
  </p:normalViewPr>
  <p:slideViewPr>
    <p:cSldViewPr>
      <p:cViewPr varScale="1">
        <p:scale>
          <a:sx n="95" d="100"/>
          <a:sy n="95" d="100"/>
        </p:scale>
        <p:origin x="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6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0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0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5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2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3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34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1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6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0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8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1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15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14.jpe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26" Type="http://schemas.openxmlformats.org/officeDocument/2006/relationships/image" Target="../media/image21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15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4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15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4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10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4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15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4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5.png"/><Relationship Id="rId5" Type="http://schemas.openxmlformats.org/officeDocument/2006/relationships/image" Target="../media/image87.png"/><Relationship Id="rId10" Type="http://schemas.openxmlformats.org/officeDocument/2006/relationships/image" Target="../media/image104.png"/><Relationship Id="rId4" Type="http://schemas.openxmlformats.org/officeDocument/2006/relationships/image" Target="../media/image15.jpe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311.png"/><Relationship Id="rId4" Type="http://schemas.openxmlformats.org/officeDocument/2006/relationships/image" Target="../media/image210.png"/><Relationship Id="rId9" Type="http://schemas.openxmlformats.org/officeDocument/2006/relationships/image" Target="../media/image7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1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.png"/><Relationship Id="rId11" Type="http://schemas.openxmlformats.org/officeDocument/2006/relationships/image" Target="../media/image108.png"/><Relationship Id="rId5" Type="http://schemas.openxmlformats.org/officeDocument/2006/relationships/image" Target="../media/image15.jpeg"/><Relationship Id="rId10" Type="http://schemas.openxmlformats.org/officeDocument/2006/relationships/image" Target="../media/image910.png"/><Relationship Id="rId4" Type="http://schemas.openxmlformats.org/officeDocument/2006/relationships/image" Target="../media/image14.jpeg"/><Relationship Id="rId9" Type="http://schemas.openxmlformats.org/officeDocument/2006/relationships/image" Target="../media/image8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11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70.png"/><Relationship Id="rId3" Type="http://schemas.openxmlformats.org/officeDocument/2006/relationships/image" Target="../media/image106.png"/><Relationship Id="rId7" Type="http://schemas.openxmlformats.org/officeDocument/2006/relationships/image" Target="../media/image230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15.jpeg"/><Relationship Id="rId5" Type="http://schemas.openxmlformats.org/officeDocument/2006/relationships/image" Target="../media/image211.png"/><Relationship Id="rId10" Type="http://schemas.openxmlformats.org/officeDocument/2006/relationships/image" Target="../media/image14.jpeg"/><Relationship Id="rId4" Type="http://schemas.openxmlformats.org/officeDocument/2006/relationships/image" Target="../media/image107.png"/><Relationship Id="rId9" Type="http://schemas.openxmlformats.org/officeDocument/2006/relationships/image" Target="../media/image250.png"/><Relationship Id="rId14" Type="http://schemas.openxmlformats.org/officeDocument/2006/relationships/image" Target="../media/image2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NULL"/><Relationship Id="rId18" Type="http://schemas.openxmlformats.org/officeDocument/2006/relationships/image" Target="../media/image381.png"/><Relationship Id="rId3" Type="http://schemas.openxmlformats.org/officeDocument/2006/relationships/image" Target="../media/image312.png"/><Relationship Id="rId7" Type="http://schemas.openxmlformats.org/officeDocument/2006/relationships/image" Target="../media/image331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361.png"/><Relationship Id="rId5" Type="http://schemas.openxmlformats.org/officeDocument/2006/relationships/image" Target="../media/image15.jpeg"/><Relationship Id="rId15" Type="http://schemas.openxmlformats.org/officeDocument/2006/relationships/image" Target="NULL"/><Relationship Id="rId10" Type="http://schemas.openxmlformats.org/officeDocument/2006/relationships/image" Target="../media/image351.png"/><Relationship Id="rId4" Type="http://schemas.openxmlformats.org/officeDocument/2006/relationships/image" Target="../media/image14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06.png"/><Relationship Id="rId7" Type="http://schemas.openxmlformats.org/officeDocument/2006/relationships/image" Target="../media/image15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310.png"/><Relationship Id="rId5" Type="http://schemas.openxmlformats.org/officeDocument/2006/relationships/image" Target="../media/image22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107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7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07.png"/><Relationship Id="rId9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7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7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07.png"/><Relationship Id="rId9" Type="http://schemas.openxmlformats.org/officeDocument/2006/relationships/image" Target="../media/image4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3" Type="http://schemas.openxmlformats.org/officeDocument/2006/relationships/image" Target="../media/image107.png"/><Relationship Id="rId21" Type="http://schemas.openxmlformats.org/officeDocument/2006/relationships/image" Target="../media/image711.png"/><Relationship Id="rId7" Type="http://schemas.openxmlformats.org/officeDocument/2006/relationships/image" Target="../media/image48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24" Type="http://schemas.openxmlformats.org/officeDocument/2006/relationships/image" Target="../media/image740.png"/><Relationship Id="rId5" Type="http://schemas.openxmlformats.org/officeDocument/2006/relationships/image" Target="../media/image39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10" Type="http://schemas.openxmlformats.org/officeDocument/2006/relationships/image" Target="../media/image14.jpeg"/><Relationship Id="rId19" Type="http://schemas.openxmlformats.org/officeDocument/2006/relationships/image" Target="../media/image690.png"/><Relationship Id="rId4" Type="http://schemas.openxmlformats.org/officeDocument/2006/relationships/image" Target="../media/image380.png"/><Relationship Id="rId9" Type="http://schemas.openxmlformats.org/officeDocument/2006/relationships/image" Target="../media/image15.jpe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520.png"/><Relationship Id="rId3" Type="http://schemas.openxmlformats.org/officeDocument/2006/relationships/image" Target="../media/image106.png"/><Relationship Id="rId7" Type="http://schemas.openxmlformats.org/officeDocument/2006/relationships/image" Target="../media/image230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4" Type="http://schemas.openxmlformats.org/officeDocument/2006/relationships/image" Target="../media/image107.png"/><Relationship Id="rId9" Type="http://schemas.openxmlformats.org/officeDocument/2006/relationships/image" Target="../media/image250.png"/><Relationship Id="rId14" Type="http://schemas.openxmlformats.org/officeDocument/2006/relationships/image" Target="../media/image5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jpeg"/><Relationship Id="rId4" Type="http://schemas.openxmlformats.org/officeDocument/2006/relationships/image" Target="../media/image15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5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15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891637"/>
                </a:solidFill>
                <a:latin typeface="Calibri" pitchFamily="34" charset="0"/>
              </a:rPr>
              <a:t>Lecture 21</a:t>
            </a: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Detour: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4" grpId="0"/>
      <p:bldP spid="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i="1" dirty="0"/>
                  <a:t>Check (correctness):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  <m:sub/>
                    </m:sSub>
                    <m:d>
                      <m:dPr>
                        <m:begChr m:val="⟨"/>
                        <m:endChr m:val="⟩"/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blipFill>
                <a:blip r:embed="rId25"/>
                <a:stretch>
                  <a:fillRect l="-1242" t="-57143" b="-10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3</a:t>
                </a:r>
                <a:r>
                  <a:rPr lang="en-US" altLang="en-US" sz="2400" b="0" dirty="0"/>
                  <a:t>. Alice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US" sz="2400" dirty="0"/>
                  <a:t> and Bob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blipFill>
                <a:blip r:embed="rId26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17241FE8-41DF-C44B-8681-334208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24" y="6093296"/>
            <a:ext cx="87590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Check (privacy): Alice &amp; Bob get a bunch of random bits.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46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“OT is Complete”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107335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 (lec22-24):</a:t>
            </a:r>
            <a:r>
              <a:rPr lang="en-US" sz="3200" b="0" dirty="0"/>
              <a:t> OT can solve not just love and money, but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 efficiently (complexity prop. To circuit size of f).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Sender’s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her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8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50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Receiver’s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his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9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91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61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371703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465" r="-3465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5013176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612" r="-4851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5972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For concreteness, let’s use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6165304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227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blipFill>
                <a:blip r:embed="rId15"/>
                <a:stretch>
                  <a:fillRect l="-2929" b="-6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Alice’s view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one of which is chosen randomly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the other by raising a random number to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-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 power. They look exactly the same!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blipFill>
                <a:blip r:embed="rId11"/>
                <a:stretch>
                  <a:fillRect l="-1361" r="-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8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TODAY: Oblivious Transfer and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83ED5178-49BD-D043-8205-F783764B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8533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Assuming Bob is semi-honest, he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uniformly at random, so the hardcore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en-US" sz="2400" dirty="0"/>
                  <a:t> is computationally hidden from him.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blipFill>
                <a:blip r:embed="rId11"/>
                <a:stretch>
                  <a:fillRect l="-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5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from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AEFF504F-777F-0540-9701-30C6EA37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9438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Additive HE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sp>
        <p:nvSpPr>
          <p:cNvPr id="15" name="Rectangle 41">
            <a:extLst>
              <a:ext uri="{FF2B5EF4-FFF2-40B4-BE49-F238E27FC236}">
                <a16:creationId xmlns:a16="http://schemas.microsoft.com/office/drawing/2014/main" id="{8CA0878E-C553-0945-8881-8D89DFB5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106" y="2564904"/>
            <a:ext cx="3393438" cy="9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Encrypt choice 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  <a:blipFill>
                <a:blip r:embed="rId7"/>
                <a:stretch>
                  <a:fillRect r="-55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" y="3299447"/>
            <a:ext cx="2913189" cy="13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Homomorphically evaluate the selection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/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/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𝑺𝑬𝑳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  <a:blipFill>
                <a:blip r:embed="rId10"/>
                <a:stretch>
                  <a:fillRect l="-119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Decrypt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blipFill>
                <a:blip r:embed="rId11"/>
                <a:stretch>
                  <a:fillRect l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1">
            <a:extLst>
              <a:ext uri="{FF2B5EF4-FFF2-40B4-BE49-F238E27FC236}">
                <a16:creationId xmlns:a16="http://schemas.microsoft.com/office/drawing/2014/main" id="{5CF24021-F176-C546-8D53-CE0F399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4" y="5733256"/>
            <a:ext cx="7906433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Bob’s security</a:t>
            </a:r>
            <a:r>
              <a:rPr lang="en-US" altLang="en-US" sz="2400" dirty="0"/>
              <a:t>: computational, from CPA-security of Enc.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32CB811D-C0A3-FE4C-96CA-8AA0295A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3" y="6237312"/>
            <a:ext cx="8640547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Alice’s security</a:t>
            </a:r>
            <a:r>
              <a:rPr lang="en-US" altLang="en-US" sz="2400" dirty="0"/>
              <a:t>: statistical, from function-privacy of Eval.</a:t>
            </a:r>
          </a:p>
        </p:txBody>
      </p:sp>
    </p:spTree>
    <p:extLst>
      <p:ext uri="{BB962C8B-B14F-4D97-AF65-F5344CB8AC3E}">
        <p14:creationId xmlns:p14="http://schemas.microsoft.com/office/powerpoint/2010/main" val="1319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26" grpId="0"/>
      <p:bldP spid="20" grpId="0"/>
      <p:bldP spid="2" grpId="0"/>
      <p:bldP spid="23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197768"/>
            <a:ext cx="9829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Many More Constructions of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C4B54-93B9-5140-A107-1615C16150F1}"/>
              </a:ext>
            </a:extLst>
          </p:cNvPr>
          <p:cNvSpPr txBox="1">
            <a:spLocks noChangeArrowheads="1"/>
          </p:cNvSpPr>
          <p:nvPr/>
        </p:nvSpPr>
        <p:spPr>
          <a:xfrm>
            <a:off x="399220" y="2132856"/>
            <a:ext cx="863727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:</a:t>
            </a:r>
            <a:r>
              <a:rPr lang="en-US" sz="3200" b="0" dirty="0"/>
              <a:t> OT protocols can be constructed based on the hardnes</a:t>
            </a:r>
            <a:r>
              <a:rPr lang="en-US" sz="3200" dirty="0"/>
              <a:t>s of the Diffie-Hellman problem, factoring, quadratic </a:t>
            </a:r>
            <a:r>
              <a:rPr lang="en-US" sz="3200" dirty="0" err="1"/>
              <a:t>residuosity</a:t>
            </a:r>
            <a:r>
              <a:rPr lang="en-US" sz="3200" dirty="0"/>
              <a:t>, LWE, elliptic curve isogeny problem etc. etc.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1556792"/>
            <a:ext cx="10363200" cy="2304256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</p:spTree>
    <p:extLst>
      <p:ext uri="{BB962C8B-B14F-4D97-AF65-F5344CB8AC3E}">
        <p14:creationId xmlns:p14="http://schemas.microsoft.com/office/powerpoint/2010/main" val="1219319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043536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and Bob want to compute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043536"/>
                <a:ext cx="8193924" cy="609600"/>
              </a:xfrm>
              <a:prstGeom prst="rect">
                <a:avLst/>
              </a:prstGeom>
              <a:blipFill>
                <a:blip r:embed="rId4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blipFill>
                <a:blip r:embed="rId5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blipFill>
                <a:blip r:embed="rId9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FEBD78E9-F92C-6945-8D6E-F393C30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869160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Semi-honest Security:</a:t>
            </a:r>
          </a:p>
        </p:txBody>
      </p:sp>
    </p:spTree>
    <p:extLst>
      <p:ext uri="{BB962C8B-B14F-4D97-AF65-F5344CB8AC3E}">
        <p14:creationId xmlns:p14="http://schemas.microsoft.com/office/powerpoint/2010/main" val="741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1">
            <a:extLst>
              <a:ext uri="{FF2B5EF4-FFF2-40B4-BE49-F238E27FC236}">
                <a16:creationId xmlns:a16="http://schemas.microsoft.com/office/drawing/2014/main" id="{BCFD95B9-BD16-D54E-9F6E-85F49740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" y="1524767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0000FF"/>
                </a:solidFill>
              </a:rPr>
              <a:t>REAL WORLD: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B129C582-767B-7E49-9ABC-9B372624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3" y="4643510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IDEAL WORLD: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6" y="569133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0" y="5602929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69507"/>
            <a:ext cx="1078254" cy="10668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AC5B4-8CBC-2C44-9B74-063253F3BD0A}"/>
              </a:ext>
            </a:extLst>
          </p:cNvPr>
          <p:cNvCxnSpPr/>
          <p:nvPr/>
        </p:nvCxnSpPr>
        <p:spPr>
          <a:xfrm>
            <a:off x="0" y="4221088"/>
            <a:ext cx="92525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59578" y="4788671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D7284-585D-D043-9DE8-8C495DA16861}"/>
              </a:ext>
            </a:extLst>
          </p:cNvPr>
          <p:cNvGrpSpPr/>
          <p:nvPr/>
        </p:nvGrpSpPr>
        <p:grpSpPr>
          <a:xfrm>
            <a:off x="2751998" y="5425087"/>
            <a:ext cx="3186159" cy="884233"/>
            <a:chOff x="2751998" y="4993039"/>
            <a:chExt cx="3186159" cy="88423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3EDFFF-FAA3-CE4A-AF03-AA432CBDE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blipFill>
                  <a:blip r:embed="rId10"/>
                  <a:stretch>
                    <a:fillRect t="-27692" r="-650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97FE21-7CDA-7C46-B69D-A04D14F0542D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blipFill>
                  <a:blip r:embed="rId11"/>
                  <a:stretch>
                    <a:fillRect r="-70690" b="-274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58">
            <a:extLst>
              <a:ext uri="{FF2B5EF4-FFF2-40B4-BE49-F238E27FC236}">
                <a16:creationId xmlns:a16="http://schemas.microsoft.com/office/drawing/2014/main" id="{BD682F53-0758-0640-8260-C3247151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61" y="3916288"/>
            <a:ext cx="66782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altLang="en-US" sz="4400" dirty="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9CEC24-5FB3-2645-97CF-0824E8A6DC45}"/>
              </a:ext>
            </a:extLst>
          </p:cNvPr>
          <p:cNvSpPr/>
          <p:nvPr/>
        </p:nvSpPr>
        <p:spPr>
          <a:xfrm>
            <a:off x="4317268" y="1432424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BBE7A1-6232-A546-88F7-D11C3661E8BB}"/>
              </a:ext>
            </a:extLst>
          </p:cNvPr>
          <p:cNvSpPr/>
          <p:nvPr/>
        </p:nvSpPr>
        <p:spPr>
          <a:xfrm>
            <a:off x="5073817" y="4318248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36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08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42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-162272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Basic Problem: Database Access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91880" y="3444961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DF58CF-21BC-724C-A15D-CB09AC67CE3C}"/>
              </a:ext>
            </a:extLst>
          </p:cNvPr>
          <p:cNvGrpSpPr/>
          <p:nvPr/>
        </p:nvGrpSpPr>
        <p:grpSpPr>
          <a:xfrm>
            <a:off x="179512" y="1175629"/>
            <a:ext cx="1656184" cy="4187752"/>
            <a:chOff x="971600" y="1175629"/>
            <a:chExt cx="1656184" cy="41877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971600" y="1276673"/>
              <a:ext cx="1656184" cy="408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35FC9B-E3DB-CC43-820A-C56478C1A5CA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1276673"/>
              <a:ext cx="0" cy="4086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17264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C781E7-536A-BB41-9A17-930203C934B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21277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962497-88C5-BD41-8B67-2B3C3764F86D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788841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F4EFD-2F95-C54C-8563-E78325964E5C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29289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CFB2E6-5D09-F540-946B-3C4C67CBE5E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779205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858088-8677-0F46-B70F-B5CC6D32138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3552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2A3C5548-8B32-7C49-B11D-0A79C6D8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119963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0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0A8E6AFA-4D01-F248-8439-2C0B58DB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169015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1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92CE96A5-209C-2C4D-8619-7816AAE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2230525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2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5E248596-A766-3346-B90F-18BC5D9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272349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CC4E3B-C07F-2748-889F-57A302CE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322992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4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507C3148-B841-3E45-9A6C-D6316C10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372044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5</a:t>
              </a: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20CAD71D-6E1C-EE4A-9486-EAF77DD7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426081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6</a:t>
              </a: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D5770486-92E4-524E-9623-87375AAB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4753781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ECE785-BAC6-B649-B5CB-F15D7F3DAD0A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870413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50E893-0963-844C-A87C-3DF50461D8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2132442" y="2549354"/>
            <a:ext cx="1071158" cy="1456837"/>
          </a:xfrm>
          <a:prstGeom prst="rect">
            <a:avLst/>
          </a:prstGeom>
        </p:spPr>
      </p:pic>
      <p:sp>
        <p:nvSpPr>
          <p:cNvPr id="57" name="Rectangle 41">
            <a:extLst>
              <a:ext uri="{FF2B5EF4-FFF2-40B4-BE49-F238E27FC236}">
                <a16:creationId xmlns:a16="http://schemas.microsoft.com/office/drawing/2014/main" id="{EC645973-D247-6947-BB00-E6E6F3F6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972" y="4365104"/>
            <a:ext cx="11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Server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67AF52C9-A0D1-7E49-B4EB-F97F459B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03385"/>
            <a:ext cx="19462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Database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E22A6922-7BE5-964B-81F2-0C932366B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88" y="5542385"/>
                <a:ext cx="765437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Correctness</a:t>
                </a:r>
                <a:r>
                  <a:rPr lang="en-US" altLang="en-US" sz="2400" dirty="0"/>
                  <a:t>: Client gets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E22A6922-7BE5-964B-81F2-0C932366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888" y="5542385"/>
                <a:ext cx="7654372" cy="609600"/>
              </a:xfrm>
              <a:prstGeom prst="rect">
                <a:avLst/>
              </a:prstGeom>
              <a:blipFill>
                <a:blip r:embed="rId13"/>
                <a:stretch>
                  <a:fillRect l="-1159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5B3DFAE3-341F-EA41-84DD-CBBA465F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596" y="6203776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Privacy (for client)</a:t>
                </a:r>
                <a:r>
                  <a:rPr lang="en-US" altLang="en-US" sz="2400" dirty="0"/>
                  <a:t>: Server gets no information about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5B3DFAE3-341F-EA41-84DD-CBBA465FA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596" y="6203776"/>
                <a:ext cx="8193924" cy="609600"/>
              </a:xfrm>
              <a:prstGeom prst="rect">
                <a:avLst/>
              </a:prstGeom>
              <a:blipFill>
                <a:blip r:embed="rId14"/>
                <a:stretch>
                  <a:fillRect l="-108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0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9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668250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</a:t>
            </a:r>
            <a:r>
              <a:rPr lang="en-US" sz="2800" i="1" dirty="0">
                <a:solidFill>
                  <a:srgbClr val="0000FF"/>
                </a:solidFill>
                <a:cs typeface="Arial"/>
              </a:rPr>
              <a:t>in the appropriate sense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FA374-0B0E-4540-B00E-4B2B80440141}"/>
              </a:ext>
            </a:extLst>
          </p:cNvPr>
          <p:cNvGrpSpPr/>
          <p:nvPr/>
        </p:nvGrpSpPr>
        <p:grpSpPr>
          <a:xfrm>
            <a:off x="2321024" y="4915644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D1760166-AA8D-134B-9455-707961D1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056B7730-CB3E-954C-BD3D-08B50D26C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8605240-BCC1-6844-91A1-AA9549B22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BE7D576-250B-2346-9E4E-AD6115863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5C7ED-990C-E94D-B375-504866DEC607}"/>
              </a:ext>
            </a:extLst>
          </p:cNvPr>
          <p:cNvGrpSpPr/>
          <p:nvPr/>
        </p:nvGrpSpPr>
        <p:grpSpPr>
          <a:xfrm>
            <a:off x="4618317" y="2170019"/>
            <a:ext cx="2724813" cy="609600"/>
            <a:chOff x="4618317" y="2170019"/>
            <a:chExt cx="2724813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alt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blipFill>
                  <a:blip r:embed="rId12"/>
                  <a:stretch>
                    <a:fillRect b="-102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65C23A2C-4A59-364E-AB6E-D971F9D9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66" y="231844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3F93FEF-31F2-AE4D-A2F6-8C875E796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95" y="2316664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 r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Basic Secret-Sharing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8FB16DF-4663-A745-9A48-A2E8FAB87D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8425" y="2060848"/>
                <a:ext cx="8668071" cy="93610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Calibri" pitchFamily="34" charset="0"/>
                  </a:rPr>
                  <a:t>A secret (bit)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is shared between Alice and Bob if Alice holds a bit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and Bob holds a bit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</a:rPr>
                  <a:t>s.t.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8FB16DF-4663-A745-9A48-A2E8FAB87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5" y="2060848"/>
                <a:ext cx="8668071" cy="936104"/>
              </a:xfrm>
              <a:prstGeom prst="rect">
                <a:avLst/>
              </a:prstGeom>
              <a:blipFill>
                <a:blip r:embed="rId3"/>
                <a:stretch>
                  <a:fillRect l="-1166" t="-6494" b="-15584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65D7707-0DA6-EB45-9253-B205BB1130E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3573016"/>
                <a:ext cx="8668071" cy="165618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 are (typically) individually random, so neither Alice nor Bob knows any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. Together, however, they can recover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65D7707-0DA6-EB45-9253-B205BB113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3016"/>
                <a:ext cx="8668071" cy="1656184"/>
              </a:xfrm>
              <a:prstGeom prst="rect">
                <a:avLst/>
              </a:prstGeom>
              <a:blipFill>
                <a:blip r:embed="rId4"/>
                <a:stretch>
                  <a:fillRect l="-146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1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Recap: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 b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  <a:blipFill>
                <a:blip r:embed="rId1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/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8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3" grpId="0"/>
      <p:bldP spid="4" grpId="0"/>
      <p:bldP spid="5" grpId="0"/>
      <p:bldP spid="78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1868645" y="2420888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2095C-A920-5D47-A1D2-D1AFE06C9D84}"/>
              </a:ext>
            </a:extLst>
          </p:cNvPr>
          <p:cNvGrpSpPr/>
          <p:nvPr/>
        </p:nvGrpSpPr>
        <p:grpSpPr>
          <a:xfrm>
            <a:off x="1491903" y="4930679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F31AFEFA-4E43-F943-8B51-4AD784DE2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931DFDC-C27C-B048-A45C-955B05824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1EF63-DA38-594B-A294-8CAF751E1F0D}"/>
              </a:ext>
            </a:extLst>
          </p:cNvPr>
          <p:cNvGrpSpPr/>
          <p:nvPr/>
        </p:nvGrpSpPr>
        <p:grpSpPr>
          <a:xfrm>
            <a:off x="2578735" y="4953996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2751E-19D5-004D-A2AA-88784AAC8C94}"/>
              </a:ext>
            </a:extLst>
          </p:cNvPr>
          <p:cNvGrpSpPr/>
          <p:nvPr/>
        </p:nvGrpSpPr>
        <p:grpSpPr>
          <a:xfrm>
            <a:off x="4492030" y="4898438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37AF98EB-860C-1E46-A1B6-A8746073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6090130"/>
            <a:ext cx="3520795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Base Case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Input wires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AA4B22D8-8B46-A749-A2C5-52DAD8B6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48" y="1995842"/>
            <a:ext cx="3520795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XOR gate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</a:t>
            </a:r>
            <a:br>
              <a:rPr lang="en-US" sz="2800" dirty="0">
                <a:solidFill>
                  <a:srgbClr val="000000"/>
                </a:solidFill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cs typeface="Arial"/>
              </a:rPr>
              <a:t>Locally XOR the shares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D7321-04C1-6B4C-9BF5-F81EF06526B5}"/>
              </a:ext>
            </a:extLst>
          </p:cNvPr>
          <p:cNvGrpSpPr/>
          <p:nvPr/>
        </p:nvGrpSpPr>
        <p:grpSpPr>
          <a:xfrm>
            <a:off x="5246812" y="3035424"/>
            <a:ext cx="845237" cy="609600"/>
            <a:chOff x="5246812" y="3035424"/>
            <a:chExt cx="845237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9302A83E-ECB8-9E4D-89C9-96F3E4384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232" y="319438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78CBCA-1780-9247-8737-82C3EDEB751C}"/>
              </a:ext>
            </a:extLst>
          </p:cNvPr>
          <p:cNvGrpSpPr/>
          <p:nvPr/>
        </p:nvGrpSpPr>
        <p:grpSpPr>
          <a:xfrm>
            <a:off x="5240134" y="3522183"/>
            <a:ext cx="792286" cy="609600"/>
            <a:chOff x="5240134" y="3522183"/>
            <a:chExt cx="792286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99C1D928-DEB1-F548-BDEB-370BBD68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860" y="3663536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4D5AB-85E9-8D46-877F-E2D6BC3550EE}"/>
              </a:ext>
            </a:extLst>
          </p:cNvPr>
          <p:cNvGrpSpPr/>
          <p:nvPr/>
        </p:nvGrpSpPr>
        <p:grpSpPr>
          <a:xfrm>
            <a:off x="4407060" y="4899387"/>
            <a:ext cx="1440160" cy="609600"/>
            <a:chOff x="4407060" y="4899387"/>
            <a:chExt cx="1440160" cy="609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E9C0B3F-90EF-D641-A507-CD4F869461C5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F56827-DE55-6F48-8E56-4DE9F9D5AD5D}"/>
              </a:ext>
            </a:extLst>
          </p:cNvPr>
          <p:cNvGrpSpPr/>
          <p:nvPr/>
        </p:nvGrpSpPr>
        <p:grpSpPr>
          <a:xfrm>
            <a:off x="4407060" y="5343905"/>
            <a:ext cx="1440160" cy="609600"/>
            <a:chOff x="4407060" y="4899387"/>
            <a:chExt cx="1440160" cy="6096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7FBD15E-5BF2-6E43-B5B9-1C7D6478A13C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3">
            <a:extLst>
              <a:ext uri="{FF2B5EF4-FFF2-40B4-BE49-F238E27FC236}">
                <a16:creationId xmlns:a16="http://schemas.microsoft.com/office/drawing/2014/main" id="{1419F8E7-C765-A446-9B9C-6BA3B179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30" y="2383900"/>
            <a:ext cx="200154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AND gate??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Recap: XOR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 r="-10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computes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computes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blipFill>
                <a:blip r:embed="rId11"/>
                <a:stretch>
                  <a:fillRect l="-1829" t="-11905" b="-3095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0" dirty="0">
                    <a:ea typeface="Cambria Math" panose="02040503050406030204" pitchFamily="18" charset="0"/>
                    <a:cs typeface="Arial"/>
                  </a:rPr>
                  <a:t>So, we have: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lang="en-US" sz="28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</a:br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blipFill>
                <a:blip r:embed="rId12"/>
                <a:stretch>
                  <a:fillRect l="-1830" t="-6410" b="-769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Desired output (to maintain invariant):  </a:t>
                </a:r>
              </a:p>
              <a:p>
                <a:r>
                  <a:rPr lang="en-US" sz="2800" i="1" dirty="0">
                    <a:cs typeface="Arial"/>
                  </a:rPr>
                  <a:t>Alice wants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wants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𝜶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  <m:r>
                          <a:rPr lang="en-US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𝑥𝑥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blipFill>
                <a:blip r:embed="rId11"/>
                <a:stretch>
                  <a:fillRect l="-1829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1884238-6210-4044-A041-79F62E1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69" y="2652605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9E42A79C-0029-BF48-B079-B3A77CF3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3" y="2614929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B9F95D-64E1-8B48-B00A-0DDDB6972DAE}"/>
              </a:ext>
            </a:extLst>
          </p:cNvPr>
          <p:cNvGrpSpPr/>
          <p:nvPr/>
        </p:nvGrpSpPr>
        <p:grpSpPr>
          <a:xfrm>
            <a:off x="5841619" y="3443933"/>
            <a:ext cx="2890584" cy="1726956"/>
            <a:chOff x="5841619" y="3443933"/>
            <a:chExt cx="2890584" cy="1726956"/>
          </a:xfrm>
        </p:grpSpPr>
        <p:pic>
          <p:nvPicPr>
            <p:cNvPr id="1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2ABA771B-85F8-9146-888D-02093B9F0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3D950874-7887-E543-9D07-5A4021BE9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4B9D47-D6FC-5F49-9DBA-E0222DFE2B41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36AC68-28E3-D344-A7BF-43D68F4EF92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/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/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blipFill>
                <a:blip r:embed="rId16"/>
                <a:stretch>
                  <a:fillRect l="-4000" r="-4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98FE0-1D87-8743-818A-E891E7BA7127}"/>
              </a:ext>
            </a:extLst>
          </p:cNvPr>
          <p:cNvGrpSpPr/>
          <p:nvPr/>
        </p:nvGrpSpPr>
        <p:grpSpPr>
          <a:xfrm>
            <a:off x="5815910" y="3409827"/>
            <a:ext cx="2895201" cy="1726956"/>
            <a:chOff x="5841619" y="3443933"/>
            <a:chExt cx="2895201" cy="1726956"/>
          </a:xfrm>
        </p:grpSpPr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A70C7EF8-2AB2-E24F-A387-F6251EAF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BFED165E-64B3-2845-ACB8-CB1AE01C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  <a:blipFill>
                  <a:blip r:embed="rId17"/>
                  <a:stretch>
                    <a:fillRect l="-652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7AA87D4-58B8-8240-B42D-FBA53C2BAA6B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4D93E-1B8F-9A43-BB7B-819225DA857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/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/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blipFill>
                <a:blip r:embed="rId22"/>
                <a:stretch>
                  <a:fillRect l="-4000" r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79C67470-D6E4-AE43-B0C9-15E719A5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" y="4412678"/>
            <a:ext cx="819236" cy="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blipFill>
                <a:blip r:embed="rId23"/>
                <a:stretch>
                  <a:fillRect b="-119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5A3E577-9989-024C-8656-9235B14D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9" y="4412678"/>
            <a:ext cx="492122" cy="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blipFill>
                <a:blip r:embed="rId24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3" grpId="0" animBg="1"/>
      <p:bldP spid="44" grpId="0" animBg="1"/>
      <p:bldP spid="51" grpId="0" animBg="1"/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2483515" y="3380907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51D4A0-037A-7C49-8A96-0009040B60FA}"/>
              </a:ext>
            </a:extLst>
          </p:cNvPr>
          <p:cNvGrpSpPr/>
          <p:nvPr/>
        </p:nvGrpSpPr>
        <p:grpSpPr>
          <a:xfrm>
            <a:off x="2321024" y="5900709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1">
                  <a:extLst>
                    <a:ext uri="{FF2B5EF4-FFF2-40B4-BE49-F238E27FC236}">
                      <a16:creationId xmlns:a16="http://schemas.microsoft.com/office/drawing/2014/main" id="{06D25FD5-2CFE-5442-BE62-A53F5E569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1">
                  <a:extLst>
                    <a:ext uri="{FF2B5EF4-FFF2-40B4-BE49-F238E27FC236}">
                      <a16:creationId xmlns:a16="http://schemas.microsoft.com/office/drawing/2014/main" id="{67A4CFF6-6C14-C741-8351-AB77344F0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88E5A299-91F6-D649-B14A-37BBC4EE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9769D19C-CB38-5A4D-8851-0FA75CFB3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59A745FA-8AE5-714D-B16F-D6A772E1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A35FA3F2-CB32-5941-A260-CE72C9AD8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10AD61-0011-A44C-80CE-13C719D07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E465297-0B7D-254A-8D21-4A60D4CE7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Finally, Alice and Bob exchange the shares at the output wire, and XOR the shares together to obtain the output.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56" name="Picture 5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2F82F4B-3C5B-AF48-9A50-B39E1E62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30" y="3278091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28C39B3-27D9-9F4B-A5D8-3DFA8145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4" y="3743799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/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0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282CA1-10CA-A140-8E02-75FD8EDD8E2D}"/>
              </a:ext>
            </a:extLst>
          </p:cNvPr>
          <p:cNvSpPr/>
          <p:nvPr/>
        </p:nvSpPr>
        <p:spPr>
          <a:xfrm>
            <a:off x="611560" y="3501008"/>
            <a:ext cx="4680522" cy="111365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1879A-3F02-7B4F-87EF-D04AB1DA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2197626"/>
          </a:xfrm>
          <a:prstGeom prst="rect">
            <a:avLst/>
          </a:prstGeom>
        </p:spPr>
      </p:pic>
      <p:sp>
        <p:nvSpPr>
          <p:cNvPr id="59" name="Rectangle 41">
            <a:extLst>
              <a:ext uri="{FF2B5EF4-FFF2-40B4-BE49-F238E27FC236}">
                <a16:creationId xmlns:a16="http://schemas.microsoft.com/office/drawing/2014/main" id="{87FF4482-9001-D34E-A397-D126BC6B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64904"/>
            <a:ext cx="8769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Here is a “solution”. The server sends the DB to the client.</a:t>
            </a:r>
            <a:endParaRPr lang="en-US" altLang="en-US" sz="2400" dirty="0"/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301EBC3C-94F1-864D-85FE-2393FD8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564904"/>
            <a:ext cx="57606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Two ways to overcome the triviality</a:t>
            </a:r>
            <a:endParaRPr lang="en-US" altLang="en-US" sz="2400" dirty="0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61BB3F9D-4977-0545-B17C-F23E366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11" y="3501008"/>
            <a:ext cx="37098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Oblivious Transfer (OT)</a:t>
            </a:r>
            <a:endParaRPr lang="en-US" altLang="en-US" sz="2400" dirty="0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76751743-EEB0-6A42-AE79-B1375CF0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0" y="4005064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server privacy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F903FFE-9F9C-BC4F-AED6-B55D088EFC2D}"/>
              </a:ext>
            </a:extLst>
          </p:cNvPr>
          <p:cNvSpPr/>
          <p:nvPr/>
        </p:nvSpPr>
        <p:spPr>
          <a:xfrm>
            <a:off x="323528" y="5157192"/>
            <a:ext cx="5328592" cy="11136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594C894-43E7-9649-8B88-2C6227EE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6" y="5157192"/>
            <a:ext cx="55081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Private Information Retrieval (PIR)</a:t>
            </a:r>
            <a:endParaRPr lang="en-US" altLang="en-US" sz="2400" dirty="0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EBB733E1-2247-4645-A43A-92FF328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589240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succinctness</a:t>
            </a:r>
          </a:p>
        </p:txBody>
      </p:sp>
      <p:sp>
        <p:nvSpPr>
          <p:cNvPr id="67" name="Rectangle 41">
            <a:extLst>
              <a:ext uri="{FF2B5EF4-FFF2-40B4-BE49-F238E27FC236}">
                <a16:creationId xmlns:a16="http://schemas.microsoft.com/office/drawing/2014/main" id="{1D95957C-D45D-2245-877C-A107535D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54243"/>
            <a:ext cx="2874802" cy="12077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i="1" dirty="0"/>
              <a:t>Symmetric PIR</a:t>
            </a:r>
            <a:r>
              <a:rPr lang="en-US" altLang="en-US" sz="2400" dirty="0"/>
              <a:t> = </a:t>
            </a:r>
            <a:br>
              <a:rPr lang="en-US" altLang="en-US" sz="2400" dirty="0"/>
            </a:br>
            <a:r>
              <a:rPr lang="en-US" altLang="en-US" sz="2400" dirty="0"/>
              <a:t>Succinctness + </a:t>
            </a:r>
            <a:br>
              <a:rPr lang="en-US" altLang="en-US" sz="2400" dirty="0"/>
            </a:br>
            <a:r>
              <a:rPr lang="en-US" altLang="en-US" sz="2400" dirty="0"/>
              <a:t>Server privacy</a:t>
            </a:r>
          </a:p>
        </p:txBody>
      </p:sp>
    </p:spTree>
    <p:extLst>
      <p:ext uri="{BB962C8B-B14F-4D97-AF65-F5344CB8AC3E}">
        <p14:creationId xmlns:p14="http://schemas.microsoft.com/office/powerpoint/2010/main" val="11200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/>
      <p:bldP spid="60" grpId="1"/>
      <p:bldP spid="61" grpId="0"/>
      <p:bldP spid="63" grpId="0"/>
      <p:bldP spid="64" grpId="0" animBg="1"/>
      <p:bldP spid="65" grpId="0"/>
      <p:bldP spid="66" grpId="0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92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41">
            <a:extLst>
              <a:ext uri="{FF2B5EF4-FFF2-40B4-BE49-F238E27FC236}">
                <a16:creationId xmlns:a16="http://schemas.microsoft.com/office/drawing/2014/main" id="{08ABA92F-969F-3F4E-8931-EA6105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996356"/>
            <a:ext cx="7157392" cy="8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(We will consider </a:t>
            </a:r>
            <a:r>
              <a:rPr lang="en-US" altLang="en-US" sz="2000" b="1" dirty="0">
                <a:solidFill>
                  <a:srgbClr val="FF0000"/>
                </a:solidFill>
              </a:rPr>
              <a:t>honest-but-curious</a:t>
            </a:r>
            <a:r>
              <a:rPr lang="en-US" altLang="en-US" sz="2000" dirty="0"/>
              <a:t> adversaries; formal definition in a little bit…)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5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A66F3-D090-3F4A-90CE-F21E997C590D}"/>
              </a:ext>
            </a:extLst>
          </p:cNvPr>
          <p:cNvGrpSpPr/>
          <p:nvPr/>
        </p:nvGrpSpPr>
        <p:grpSpPr>
          <a:xfrm>
            <a:off x="971600" y="3645024"/>
            <a:ext cx="1214314" cy="1062372"/>
            <a:chOff x="1632077" y="2144627"/>
            <a:chExt cx="1214314" cy="10623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FC293-5380-F240-B63B-FABBD3AF3E14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CD3E41-779D-4F46-91A5-E2057562F425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0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E568-8B22-BC40-B1A5-F7F82366A3A1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C0355E1D-0B05-184A-94B9-CD6B39B1A9A1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Bob gets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=1, and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=0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blipFill>
                <a:blip r:embed="rId11"/>
                <a:stretch>
                  <a:fillRect l="-186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EFF9B09-66D2-A24C-8100-E120FCF7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21188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Here is a way to write the OT selection function: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w</a:t>
                </a:r>
                <a:r>
                  <a:rPr lang="en-US" altLang="en-US" sz="2400" b="0" dirty="0"/>
                  <a:t>hich, in this case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altLang="en-US" sz="2400" b="0" dirty="0"/>
                  <a:t>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blipFill>
                <a:blip r:embed="rId13"/>
                <a:stretch>
                  <a:fillRect l="-197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E0A6B-0AC7-F549-884F-48878C0A7249}"/>
              </a:ext>
            </a:extLst>
          </p:cNvPr>
          <p:cNvSpPr/>
          <p:nvPr/>
        </p:nvSpPr>
        <p:spPr>
          <a:xfrm>
            <a:off x="899592" y="1126679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$X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5EA4B6-0FC0-B744-936A-B6C83E4A81EB}"/>
              </a:ext>
            </a:extLst>
          </p:cNvPr>
          <p:cNvSpPr/>
          <p:nvPr/>
        </p:nvSpPr>
        <p:spPr>
          <a:xfrm>
            <a:off x="6444208" y="1042116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F28D4D-9DA2-0F49-AE4F-F8AAFBFAB6B4}"/>
              </a:ext>
            </a:extLst>
          </p:cNvPr>
          <p:cNvSpPr txBox="1">
            <a:spLocks noChangeArrowheads="1"/>
          </p:cNvSpPr>
          <p:nvPr/>
        </p:nvSpPr>
        <p:spPr>
          <a:xfrm>
            <a:off x="-756592" y="3796411"/>
            <a:ext cx="10363200" cy="76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</a:rPr>
              <a:t>Who is richer?</a:t>
            </a: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E6AF14F-AD89-4142-B234-C9E725AF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204838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0F580E-8791-474C-83D1-6AF40F9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9301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F252F-2222-7546-A8B6-38A7328DF13B}"/>
              </a:ext>
            </a:extLst>
          </p:cNvPr>
          <p:cNvCxnSpPr>
            <a:cxnSpLocks/>
          </p:cNvCxnSpPr>
          <p:nvPr/>
        </p:nvCxnSpPr>
        <p:spPr>
          <a:xfrm flipH="1">
            <a:off x="1616088" y="2661023"/>
            <a:ext cx="219608" cy="74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F1BF9B-0EAD-6245-93C5-8B1EC565709D}"/>
              </a:ext>
            </a:extLst>
          </p:cNvPr>
          <p:cNvCxnSpPr>
            <a:cxnSpLocks/>
          </p:cNvCxnSpPr>
          <p:nvPr/>
        </p:nvCxnSpPr>
        <p:spPr>
          <a:xfrm flipH="1">
            <a:off x="6663231" y="2636912"/>
            <a:ext cx="933105" cy="7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and 0 elsewhere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  <a:blipFill>
                <a:blip r:embed="rId8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3429000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onwards</a:t>
                </a: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  <a:blipFill>
                <a:blip r:embed="rId15"/>
                <a:stretch>
                  <a:fillRect l="-11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3400262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  <a:blipFill>
                <a:blip r:embed="rId23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C72B3362-9E71-BD4C-A5D9-B8453C0A339B}"/>
              </a:ext>
            </a:extLst>
          </p:cNvPr>
          <p:cNvSpPr txBox="1">
            <a:spLocks noChangeArrowheads="1"/>
          </p:cNvSpPr>
          <p:nvPr/>
        </p:nvSpPr>
        <p:spPr>
          <a:xfrm>
            <a:off x="897032" y="5860746"/>
            <a:ext cx="7131352" cy="90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itchFamily="34" charset="0"/>
              </a:rPr>
              <a:t>Compute each AND individually and sum it up?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0C31CF-B511-0E46-823C-F55953E4C8D9}"/>
              </a:ext>
            </a:extLst>
          </p:cNvPr>
          <p:cNvCxnSpPr/>
          <p:nvPr/>
        </p:nvCxnSpPr>
        <p:spPr>
          <a:xfrm>
            <a:off x="1115616" y="6309320"/>
            <a:ext cx="64807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48870</TotalTime>
  <Words>2149</Words>
  <Application>Microsoft Macintosh PowerPoint</Application>
  <PresentationFormat>On-screen Show (4:3)</PresentationFormat>
  <Paragraphs>436</Paragraphs>
  <Slides>38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Comic Sans MS</vt:lpstr>
      <vt:lpstr>New York</vt:lpstr>
      <vt:lpstr>Office Theme</vt:lpstr>
      <vt:lpstr>Custom Design</vt:lpstr>
      <vt:lpstr>PowerPoint Presentation</vt:lpstr>
      <vt:lpstr>TODAY: Oblivious Transfer and  Private Information Retrieval</vt:lpstr>
      <vt:lpstr>Basic Problem: Database Access</vt:lpstr>
      <vt:lpstr>PowerPoint Presentation</vt:lpstr>
      <vt:lpstr>Oblivious Transfer (OT)</vt:lpstr>
      <vt:lpstr>Why OT? The Dating Problem</vt:lpstr>
      <vt:lpstr>Why OT? The Dating Problem</vt:lpstr>
      <vt:lpstr>The Billionaires’ Problem</vt:lpstr>
      <vt:lpstr>The Billionaires’ Problem</vt:lpstr>
      <vt:lpstr>Detour: OT ⇒ Secret-Shared-AND</vt:lpstr>
      <vt:lpstr>The Billionaires’ Problem</vt:lpstr>
      <vt:lpstr>The Billionaires’ Problem</vt:lpstr>
      <vt:lpstr>“OT is Complete”</vt:lpstr>
      <vt:lpstr>OT Definition</vt:lpstr>
      <vt:lpstr>OT Definition</vt:lpstr>
      <vt:lpstr>OT Definition</vt:lpstr>
      <vt:lpstr>OT Definition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from Trapdoor Permutations</vt:lpstr>
      <vt:lpstr>OT Protocol 2: Additive HE</vt:lpstr>
      <vt:lpstr>Many More Constructions of OT</vt:lpstr>
      <vt:lpstr> Secure Two-Party Computation</vt:lpstr>
      <vt:lpstr>Secure Two-Party Computation</vt:lpstr>
      <vt:lpstr>Secure Two-Party Computation</vt:lpstr>
      <vt:lpstr>Secure Two-Party Computation</vt:lpstr>
      <vt:lpstr>Secure Two-Party Computation</vt:lpstr>
      <vt:lpstr>Secure 2PC from OT</vt:lpstr>
      <vt:lpstr>PowerPoint Presentation</vt:lpstr>
      <vt:lpstr>PowerPoint Presentation</vt:lpstr>
      <vt:lpstr>Recap: OT ⇒ Secret-Shared-AND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1229</cp:revision>
  <dcterms:created xsi:type="dcterms:W3CDTF">2014-03-14T23:52:55Z</dcterms:created>
  <dcterms:modified xsi:type="dcterms:W3CDTF">2022-11-28T03:01:28Z</dcterms:modified>
</cp:coreProperties>
</file>