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9"/>
  </p:notesMasterIdLst>
  <p:sldIdLst>
    <p:sldId id="529" r:id="rId3"/>
    <p:sldId id="1485" r:id="rId4"/>
    <p:sldId id="3231" r:id="rId5"/>
    <p:sldId id="1484" r:id="rId6"/>
    <p:sldId id="366" r:id="rId7"/>
    <p:sldId id="367" r:id="rId8"/>
    <p:sldId id="383" r:id="rId9"/>
    <p:sldId id="1515" r:id="rId10"/>
    <p:sldId id="1474" r:id="rId11"/>
    <p:sldId id="1481" r:id="rId12"/>
    <p:sldId id="1482" r:id="rId13"/>
    <p:sldId id="1483" r:id="rId14"/>
    <p:sldId id="1486" r:id="rId15"/>
    <p:sldId id="1487" r:id="rId16"/>
    <p:sldId id="1488" r:id="rId17"/>
    <p:sldId id="1376" r:id="rId18"/>
    <p:sldId id="1489" r:id="rId19"/>
    <p:sldId id="1494" r:id="rId20"/>
    <p:sldId id="1495" r:id="rId21"/>
    <p:sldId id="1496" r:id="rId22"/>
    <p:sldId id="1497" r:id="rId23"/>
    <p:sldId id="1498" r:id="rId24"/>
    <p:sldId id="1499" r:id="rId25"/>
    <p:sldId id="1500" r:id="rId26"/>
    <p:sldId id="1502" r:id="rId27"/>
    <p:sldId id="1248" r:id="rId28"/>
    <p:sldId id="1491" r:id="rId29"/>
    <p:sldId id="1492" r:id="rId30"/>
    <p:sldId id="1516" r:id="rId31"/>
    <p:sldId id="1456" r:id="rId32"/>
    <p:sldId id="1400" r:id="rId33"/>
    <p:sldId id="1470" r:id="rId34"/>
    <p:sldId id="1503" r:id="rId35"/>
    <p:sldId id="3225" r:id="rId36"/>
    <p:sldId id="3226" r:id="rId37"/>
    <p:sldId id="1517" r:id="rId38"/>
    <p:sldId id="1469" r:id="rId39"/>
    <p:sldId id="3218" r:id="rId40"/>
    <p:sldId id="3219" r:id="rId41"/>
    <p:sldId id="3220" r:id="rId42"/>
    <p:sldId id="3221" r:id="rId43"/>
    <p:sldId id="3222" r:id="rId44"/>
    <p:sldId id="3223" r:id="rId45"/>
    <p:sldId id="3224" r:id="rId46"/>
    <p:sldId id="1518" r:id="rId47"/>
    <p:sldId id="1519" r:id="rId48"/>
    <p:sldId id="3227" r:id="rId49"/>
    <p:sldId id="3228" r:id="rId50"/>
    <p:sldId id="1418" r:id="rId51"/>
    <p:sldId id="3229" r:id="rId52"/>
    <p:sldId id="3230" r:id="rId53"/>
    <p:sldId id="1501" r:id="rId54"/>
    <p:sldId id="1507" r:id="rId55"/>
    <p:sldId id="1508" r:id="rId56"/>
    <p:sldId id="1403" r:id="rId57"/>
    <p:sldId id="3232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62416"/>
    <a:srgbClr val="1E177C"/>
    <a:srgbClr val="EA968D"/>
    <a:srgbClr val="9290EA"/>
    <a:srgbClr val="FF0000"/>
    <a:srgbClr val="1A17A5"/>
    <a:srgbClr val="891637"/>
    <a:srgbClr val="CC0099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68"/>
    <p:restoredTop sz="76309" autoAdjust="0"/>
  </p:normalViewPr>
  <p:slideViewPr>
    <p:cSldViewPr>
      <p:cViewPr varScale="1">
        <p:scale>
          <a:sx n="82" d="100"/>
          <a:sy n="82" d="100"/>
        </p:scale>
        <p:origin x="176" y="4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2022-11-14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745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453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845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same kind of problems with </a:t>
            </a:r>
            <a:r>
              <a:rPr lang="en-US" baseline="0" dirty="0" err="1"/>
              <a:t>fhe</a:t>
            </a:r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529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383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749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682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696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9143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87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896529-A267-4484-B690-0C3E08E8A252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7060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9391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912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2171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8BDE52-626B-4F21-AEDE-1C14FF6C816F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a1 and a2 are columns of A</a:t>
            </a:r>
          </a:p>
        </p:txBody>
      </p:sp>
    </p:spTree>
    <p:extLst>
      <p:ext uri="{BB962C8B-B14F-4D97-AF65-F5344CB8AC3E}">
        <p14:creationId xmlns:p14="http://schemas.microsoft.com/office/powerpoint/2010/main" val="7803449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2469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047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6909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same kind of problems with </a:t>
            </a:r>
            <a:r>
              <a:rPr lang="en-US" baseline="0" dirty="0" err="1"/>
              <a:t>fhe</a:t>
            </a:r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5998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iteration is incorrect because you only recover </a:t>
            </a:r>
            <a:r>
              <a:rPr lang="en-US" dirty="0" err="1"/>
              <a:t>e+m</a:t>
            </a:r>
            <a:r>
              <a:rPr lang="en-US" dirty="0"/>
              <a:t> upon decrypting</a:t>
            </a:r>
          </a:p>
          <a:p>
            <a:r>
              <a:rPr lang="en-US" dirty="0"/>
              <a:t>Solution: “error correct” or “make sure that m is a large number compared to 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C13DC-EB30-4E7B-9A79-FF6A33A169FE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07553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iteration is incorrect because you only recover </a:t>
            </a:r>
            <a:r>
              <a:rPr lang="en-US" dirty="0" err="1"/>
              <a:t>e+m</a:t>
            </a:r>
            <a:r>
              <a:rPr lang="en-US" dirty="0"/>
              <a:t> upon decrypting</a:t>
            </a:r>
          </a:p>
          <a:p>
            <a:r>
              <a:rPr lang="en-US" dirty="0"/>
              <a:t>Solution: “error correct” or “make sure that m is a large number compared to 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C13DC-EB30-4E7B-9A79-FF6A33A169FE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3685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896529-A267-4484-B690-0C3E08E8A252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22705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iteration is incorrect because you only recover </a:t>
            </a:r>
            <a:r>
              <a:rPr lang="en-US" dirty="0" err="1"/>
              <a:t>e+m</a:t>
            </a:r>
            <a:r>
              <a:rPr lang="en-US" dirty="0"/>
              <a:t> upon decrypting</a:t>
            </a:r>
          </a:p>
          <a:p>
            <a:r>
              <a:rPr lang="en-US" dirty="0"/>
              <a:t>Solution: “error correct” or “make sure that m is a large number compared to 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C13DC-EB30-4E7B-9A79-FF6A33A169FE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3220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9984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162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931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777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720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4047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2122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9754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665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896529-A267-4484-B690-0C3E08E8A252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08872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0426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249"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742066" indent="-37287152" defTabSz="908249"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4914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0982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6474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19656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marL="0" marR="0" lvl="0" indent="0" algn="r" defTabSz="90824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5EB689-7D14-4F7D-9C4A-FA78C5284BC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 York" charset="0"/>
                <a:ea typeface="ＭＳ Ｐゴシック" pitchFamily="34" charset="-128"/>
                <a:cs typeface="Arial" charset="0"/>
              </a:rPr>
              <a:pPr marL="0" marR="0" lvl="0" indent="0" algn="r" defTabSz="90824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 York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52" y="4342017"/>
            <a:ext cx="5027096" cy="411598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16372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249"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742066" indent="-37287152" defTabSz="908249"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4914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0982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6474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19656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marL="0" marR="0" lvl="0" indent="0" algn="r" defTabSz="90824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5EB689-7D14-4F7D-9C4A-FA78C5284BC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 York" charset="0"/>
                <a:ea typeface="ＭＳ Ｐゴシック" pitchFamily="34" charset="-128"/>
                <a:cs typeface="Arial" charset="0"/>
              </a:rPr>
              <a:pPr marL="0" marR="0" lvl="0" indent="0" algn="r" defTabSz="90824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 York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52" y="4342017"/>
            <a:ext cx="5027096" cy="411598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8987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896529-A267-4484-B690-0C3E08E8A25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1676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441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634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342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4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2022-11-14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2022-11-14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2022-11-14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B9F1F-6480-4C70-B2FA-BA8A0780F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2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A9AA8-9734-4BF3-B765-B6D6DA530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6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FF70A-E8BF-49CE-95C1-B682D828A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4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20B10-6661-455B-BB94-5B71FDED7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9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3BE24-AC29-4FF4-ADC6-35745F5ED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9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8C519-6A07-4F9B-BB38-ED3C6DD52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2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7DFC7-3B6F-4FBE-A4FF-4EE991A62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9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0B428-9972-4656-AF57-9E452F34D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4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2022-11-14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ECDCB-AB58-484D-8F01-FB01F46F1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0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41C52-D49A-4C73-8E66-75469B719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5485C-AB55-4910-BC55-38AFE8FA6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1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484A2-B24B-476A-B461-1402D306B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9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2022-11-14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2022-11-14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2022-11-14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2022-11-14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2022-11-14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2022-11-14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2022-11-14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2022-11-14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09B1FC-1568-4664-B399-59FB0FF91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8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4.png"/><Relationship Id="rId5" Type="http://schemas.openxmlformats.org/officeDocument/2006/relationships/image" Target="../media/image41.png"/><Relationship Id="rId4" Type="http://schemas.openxmlformats.org/officeDocument/2006/relationships/image" Target="../media/image40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Relationship Id="rId5" Type="http://schemas.openxmlformats.org/officeDocument/2006/relationships/image" Target="NUL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8.xml"/><Relationship Id="rId6" Type="http://schemas.openxmlformats.org/officeDocument/2006/relationships/image" Target="NULL"/><Relationship Id="rId5" Type="http://schemas.openxmlformats.org/officeDocument/2006/relationships/image" Target="../media/image11.png"/><Relationship Id="rId4" Type="http://schemas.openxmlformats.org/officeDocument/2006/relationships/image" Target="NUL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8.xm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8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8.xml"/><Relationship Id="rId4" Type="http://schemas.openxmlformats.org/officeDocument/2006/relationships/image" Target="NUL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8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9.png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52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53.png"/><Relationship Id="rId9" Type="http://schemas.openxmlformats.org/officeDocument/2006/relationships/image" Target="NUL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52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53.png"/><Relationship Id="rId9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26876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4096544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Lecture 19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3410744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</p:spTree>
    <p:extLst>
      <p:ext uri="{BB962C8B-B14F-4D97-AF65-F5344CB8AC3E}">
        <p14:creationId xmlns:p14="http://schemas.microsoft.com/office/powerpoint/2010/main" val="647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Solving Linear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9C4690D-F43B-484F-AFB4-A46FFD65A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600" y="5503404"/>
                <a:ext cx="8280920" cy="589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More generally,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variables and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≫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equations.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9C4690D-F43B-484F-AFB4-A46FFD65A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5503404"/>
                <a:ext cx="8280920" cy="589892"/>
              </a:xfrm>
              <a:prstGeom prst="rect">
                <a:avLst/>
              </a:prstGeom>
              <a:blipFill>
                <a:blip r:embed="rId3"/>
                <a:stretch>
                  <a:fillRect l="-1531" t="-2083" b="-208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AD430D9E-9A5E-B549-8A6D-759351702076}"/>
              </a:ext>
            </a:extLst>
          </p:cNvPr>
          <p:cNvSpPr/>
          <p:nvPr/>
        </p:nvSpPr>
        <p:spPr>
          <a:xfrm>
            <a:off x="5148064" y="1556792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126426-02F9-7842-AA39-89B7B0A0365B}"/>
              </a:ext>
            </a:extLst>
          </p:cNvPr>
          <p:cNvSpPr/>
          <p:nvPr/>
        </p:nvSpPr>
        <p:spPr>
          <a:xfrm>
            <a:off x="2411760" y="1539656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CC1E67-C677-DE45-8FAB-E011A4A83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656" y="2348880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787821-04DD-D042-A867-E96A67C82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536" y="2420888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53F919-D65A-D144-B0AA-198E5B4AB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124" y="2382550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C3701D-AC23-6D43-968A-F21B83B26EBF}"/>
              </a:ext>
            </a:extLst>
          </p:cNvPr>
          <p:cNvSpPr/>
          <p:nvPr/>
        </p:nvSpPr>
        <p:spPr>
          <a:xfrm>
            <a:off x="6743664" y="1563706"/>
            <a:ext cx="456628" cy="11452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638FA7-861A-4546-A454-9FE7BE5B6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2542" y="1841367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481238-619A-1A45-BA9C-3A6525240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00" y="2396838"/>
            <a:ext cx="12606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FA1ADB-8FD3-E243-A2ED-3584AB343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220" y="4378712"/>
            <a:ext cx="576102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Find s.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857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Solving Linear Equations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FA1ADB-8FD3-E243-A2ED-3584AB343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220" y="4378712"/>
            <a:ext cx="576102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Find s.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F8275-C6B6-644A-B6A2-DA1DEFECD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5431396"/>
            <a:ext cx="8280920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EASY! 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by Gaussian Elimination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3D8F68-3806-5F47-B71B-13D8CF8C46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9082" r="11212" b="21561"/>
          <a:stretch/>
        </p:blipFill>
        <p:spPr>
          <a:xfrm>
            <a:off x="8022850" y="5098144"/>
            <a:ext cx="892550" cy="834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DBB1BC9-DF26-2F41-B386-E0B5C1466D75}"/>
              </a:ext>
            </a:extLst>
          </p:cNvPr>
          <p:cNvSpPr/>
          <p:nvPr/>
        </p:nvSpPr>
        <p:spPr>
          <a:xfrm>
            <a:off x="5148064" y="1556792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47CED3-2B97-7F46-9765-1111453B11DC}"/>
              </a:ext>
            </a:extLst>
          </p:cNvPr>
          <p:cNvSpPr/>
          <p:nvPr/>
        </p:nvSpPr>
        <p:spPr>
          <a:xfrm>
            <a:off x="2411760" y="1539656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8D78E0-A3E3-7040-9A0C-93E39F0D8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656" y="2348880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23BBDE-7D02-8443-9278-AFF71B906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536" y="2420888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09C6A2-DE58-7E4F-92A1-2637E0545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124" y="2382550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B95DB3-05BD-294D-8FE2-2367612BEC03}"/>
              </a:ext>
            </a:extLst>
          </p:cNvPr>
          <p:cNvSpPr/>
          <p:nvPr/>
        </p:nvSpPr>
        <p:spPr>
          <a:xfrm>
            <a:off x="6743664" y="1563706"/>
            <a:ext cx="456628" cy="11452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409C33-75AD-C144-86A1-6622EF5F4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2542" y="1841367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2037E7-410B-264D-A2DF-BB4757FAB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00" y="2396838"/>
            <a:ext cx="12606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48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Solving Linear Equations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FA1ADB-8FD3-E243-A2ED-3584AB343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220" y="4077072"/>
            <a:ext cx="576102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Find s.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8E156A-1DC5-004D-A882-193D946E0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4783544"/>
            <a:ext cx="331236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make it hard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627B6A-533C-774F-B8C1-370E3EB33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608" y="5345780"/>
                <a:ext cx="4474204" cy="589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That is, work modulo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627B6A-533C-774F-B8C1-370E3EB33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5345780"/>
                <a:ext cx="4474204" cy="589892"/>
              </a:xfrm>
              <a:prstGeom prst="rect">
                <a:avLst/>
              </a:prstGeom>
              <a:blipFill>
                <a:blip r:embed="rId3"/>
                <a:stretch>
                  <a:fillRect l="-2550" t="-4255" r="-4249" b="-212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BCFB658-841A-AF4D-B637-7EF05AEEE6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0112" y="5287600"/>
                <a:ext cx="3407232" cy="589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(1121 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𝑚𝑜𝑑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100=21</m:t>
                    </m:r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BCFB658-841A-AF4D-B637-7EF05AEEE6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0112" y="5287600"/>
                <a:ext cx="3407232" cy="589892"/>
              </a:xfrm>
              <a:prstGeom prst="rect">
                <a:avLst/>
              </a:prstGeom>
              <a:blipFill>
                <a:blip r:embed="rId4"/>
                <a:stretch>
                  <a:fillRect l="-1111" b="-41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9CAB7BF-6141-0548-B9C8-B7144A4FA5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220" y="6035116"/>
                <a:ext cx="8280920" cy="589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40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Still EASY! 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Gaussian Elimination mod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9CAB7BF-6141-0548-B9C8-B7144A4FA5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220" y="6035116"/>
                <a:ext cx="8280920" cy="589892"/>
              </a:xfrm>
              <a:prstGeom prst="rect">
                <a:avLst/>
              </a:prstGeom>
              <a:blipFill>
                <a:blip r:embed="rId5"/>
                <a:stretch>
                  <a:fillRect l="-2450" t="-25000" b="-5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A7F1C89B-80D9-DF45-AD34-32EAE313A54B}"/>
              </a:ext>
            </a:extLst>
          </p:cNvPr>
          <p:cNvSpPr/>
          <p:nvPr/>
        </p:nvSpPr>
        <p:spPr>
          <a:xfrm>
            <a:off x="5148064" y="1556792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208F33-7C82-3A45-9229-D5592F83B186}"/>
              </a:ext>
            </a:extLst>
          </p:cNvPr>
          <p:cNvSpPr/>
          <p:nvPr/>
        </p:nvSpPr>
        <p:spPr>
          <a:xfrm>
            <a:off x="2411760" y="1539656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F76571A-9AB5-0E49-86EB-999F99F6E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656" y="2348880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68195A-1D5A-2042-BD62-5B5090EC7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536" y="2420888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819237-4310-7345-B088-060B48B31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124" y="2382550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895B9B9-8F57-044E-8743-F1172B703E94}"/>
              </a:ext>
            </a:extLst>
          </p:cNvPr>
          <p:cNvSpPr/>
          <p:nvPr/>
        </p:nvSpPr>
        <p:spPr>
          <a:xfrm>
            <a:off x="6743664" y="1563706"/>
            <a:ext cx="456628" cy="11452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1EFBCF1-0538-EC49-A64A-9217FE710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2542" y="1841367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137EB3F-BF19-9845-8699-A11F601DA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00" y="2396838"/>
            <a:ext cx="12606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AF7798-6933-6744-B30F-E50B482C792B}"/>
              </a:ext>
            </a:extLst>
          </p:cNvPr>
          <p:cNvSpPr/>
          <p:nvPr/>
        </p:nvSpPr>
        <p:spPr>
          <a:xfrm>
            <a:off x="4279198" y="4799632"/>
            <a:ext cx="2525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Chop the head?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58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Solving Linear Equations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FA1ADB-8FD3-E243-A2ED-3584AB343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220" y="4077072"/>
            <a:ext cx="576102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Find s.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8E156A-1DC5-004D-A882-193D946E0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4783544"/>
            <a:ext cx="7488832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make it hard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Chop the tail?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627B6A-533C-774F-B8C1-370E3EB33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5345780"/>
            <a:ext cx="6408712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a small error to each equation.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CAB7BF-6141-0548-B9C8-B7144A4FA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220" y="6035116"/>
            <a:ext cx="8713356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Still EASY!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 regression.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F1C89B-80D9-DF45-AD34-32EAE313A54B}"/>
              </a:ext>
            </a:extLst>
          </p:cNvPr>
          <p:cNvSpPr/>
          <p:nvPr/>
        </p:nvSpPr>
        <p:spPr>
          <a:xfrm>
            <a:off x="5148064" y="1556792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208F33-7C82-3A45-9229-D5592F83B186}"/>
              </a:ext>
            </a:extLst>
          </p:cNvPr>
          <p:cNvSpPr/>
          <p:nvPr/>
        </p:nvSpPr>
        <p:spPr>
          <a:xfrm>
            <a:off x="2411760" y="1539656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F76571A-9AB5-0E49-86EB-999F99F6E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656" y="2348880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68195A-1D5A-2042-BD62-5B5090EC7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536" y="2420888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819237-4310-7345-B088-060B48B31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124" y="2382550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895B9B9-8F57-044E-8743-F1172B703E94}"/>
              </a:ext>
            </a:extLst>
          </p:cNvPr>
          <p:cNvSpPr/>
          <p:nvPr/>
        </p:nvSpPr>
        <p:spPr>
          <a:xfrm>
            <a:off x="6743664" y="1563706"/>
            <a:ext cx="456628" cy="11452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1EFBCF1-0538-EC49-A64A-9217FE710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2542" y="1841367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137EB3F-BF19-9845-8699-A11F601DA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00" y="2396838"/>
            <a:ext cx="12606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B1E78D-76AC-174C-985E-58ABA8AEB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2320" y="2479068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C7E1D6-4EB7-FB46-94B5-BA9AE9A08EF8}"/>
              </a:ext>
            </a:extLst>
          </p:cNvPr>
          <p:cNvSpPr/>
          <p:nvPr/>
        </p:nvSpPr>
        <p:spPr>
          <a:xfrm>
            <a:off x="8103522" y="1556792"/>
            <a:ext cx="456628" cy="22871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4DCB49-B50F-B249-BCD0-C6457D8E2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356" y="2348880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73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16" grpId="0"/>
      <p:bldP spid="17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Solving Linear Equations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FA1ADB-8FD3-E243-A2ED-3584AB343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220" y="4077072"/>
            <a:ext cx="576102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Find s.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8E156A-1DC5-004D-A882-193D946E0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4783544"/>
            <a:ext cx="8100392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make it hard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Chop the head 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tail?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627B6A-533C-774F-B8C1-370E3EB33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608" y="5345780"/>
                <a:ext cx="8100392" cy="589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Add a small error to each equation and work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627B6A-533C-774F-B8C1-370E3EB33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5345780"/>
                <a:ext cx="8100392" cy="589892"/>
              </a:xfrm>
              <a:prstGeom prst="rect">
                <a:avLst/>
              </a:prstGeom>
              <a:blipFill>
                <a:blip r:embed="rId3"/>
                <a:stretch>
                  <a:fillRect l="-1408" t="-4255" b="-212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39CAB7BF-6141-0548-B9C8-B7144A4FA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220" y="6035116"/>
            <a:ext cx="6157072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Turns out to be very HARD!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F1C89B-80D9-DF45-AD34-32EAE313A54B}"/>
              </a:ext>
            </a:extLst>
          </p:cNvPr>
          <p:cNvSpPr/>
          <p:nvPr/>
        </p:nvSpPr>
        <p:spPr>
          <a:xfrm>
            <a:off x="5148064" y="1556792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208F33-7C82-3A45-9229-D5592F83B186}"/>
              </a:ext>
            </a:extLst>
          </p:cNvPr>
          <p:cNvSpPr/>
          <p:nvPr/>
        </p:nvSpPr>
        <p:spPr>
          <a:xfrm>
            <a:off x="2411760" y="1539656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F76571A-9AB5-0E49-86EB-999F99F6E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656" y="2348880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68195A-1D5A-2042-BD62-5B5090EC7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536" y="2420888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819237-4310-7345-B088-060B48B31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124" y="2382550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895B9B9-8F57-044E-8743-F1172B703E94}"/>
              </a:ext>
            </a:extLst>
          </p:cNvPr>
          <p:cNvSpPr/>
          <p:nvPr/>
        </p:nvSpPr>
        <p:spPr>
          <a:xfrm>
            <a:off x="6743664" y="1563706"/>
            <a:ext cx="456628" cy="11452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1EFBCF1-0538-EC49-A64A-9217FE710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2542" y="1841367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137EB3F-BF19-9845-8699-A11F601DA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00" y="2396838"/>
            <a:ext cx="12606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B1E78D-76AC-174C-985E-58ABA8AEB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2320" y="2479068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C7E1D6-4EB7-FB46-94B5-BA9AE9A08EF8}"/>
              </a:ext>
            </a:extLst>
          </p:cNvPr>
          <p:cNvSpPr/>
          <p:nvPr/>
        </p:nvSpPr>
        <p:spPr>
          <a:xfrm>
            <a:off x="8103522" y="1556792"/>
            <a:ext cx="456628" cy="22871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4DCB49-B50F-B249-BCD0-C6457D8E2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356" y="2348880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184F94-E798-6147-B99A-474D400CDD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966904"/>
            <a:ext cx="733968" cy="7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4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62416"/>
                </a:solidFill>
                <a:latin typeface="Calibri" pitchFamily="34" charset="0"/>
              </a:rPr>
              <a:t>Solving </a:t>
            </a:r>
            <a:r>
              <a:rPr lang="en-US" sz="3600" b="1" i="1" dirty="0">
                <a:solidFill>
                  <a:srgbClr val="762416"/>
                </a:solidFill>
                <a:latin typeface="Calibri" pitchFamily="34" charset="0"/>
              </a:rPr>
              <a:t>Noisy</a:t>
            </a:r>
            <a:r>
              <a:rPr lang="en-US" sz="3600" b="1" dirty="0">
                <a:solidFill>
                  <a:srgbClr val="762416"/>
                </a:solidFill>
                <a:latin typeface="Calibri" pitchFamily="34" charset="0"/>
              </a:rPr>
              <a:t> Modular Linear Equations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FA1ADB-8FD3-E243-A2ED-3584AB343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220" y="4077072"/>
            <a:ext cx="576102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Find s.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627B6A-533C-774F-B8C1-370E3EB33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0" y="5733256"/>
                <a:ext cx="7190584" cy="1029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chosen at random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×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ℤ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:r>
                  <a:rPr lang="en-US" sz="28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𝜒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627B6A-533C-774F-B8C1-370E3EB33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0120" y="5733256"/>
                <a:ext cx="7190584" cy="1029950"/>
              </a:xfrm>
              <a:prstGeom prst="rect">
                <a:avLst/>
              </a:prstGeom>
              <a:blipFill>
                <a:blip r:embed="rId3"/>
                <a:stretch>
                  <a:fillRect l="-1764" t="-1205" b="-120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A7F1C89B-80D9-DF45-AD34-32EAE313A54B}"/>
              </a:ext>
            </a:extLst>
          </p:cNvPr>
          <p:cNvSpPr/>
          <p:nvPr/>
        </p:nvSpPr>
        <p:spPr>
          <a:xfrm>
            <a:off x="5148064" y="1556792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208F33-7C82-3A45-9229-D5592F83B186}"/>
              </a:ext>
            </a:extLst>
          </p:cNvPr>
          <p:cNvSpPr/>
          <p:nvPr/>
        </p:nvSpPr>
        <p:spPr>
          <a:xfrm>
            <a:off x="2411760" y="1539656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F76571A-9AB5-0E49-86EB-999F99F6E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656" y="2348880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68195A-1D5A-2042-BD62-5B5090EC7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536" y="2420888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819237-4310-7345-B088-060B48B31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124" y="2382550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895B9B9-8F57-044E-8743-F1172B703E94}"/>
              </a:ext>
            </a:extLst>
          </p:cNvPr>
          <p:cNvSpPr/>
          <p:nvPr/>
        </p:nvSpPr>
        <p:spPr>
          <a:xfrm>
            <a:off x="6743664" y="1563706"/>
            <a:ext cx="456628" cy="11452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1EFBCF1-0538-EC49-A64A-9217FE710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2542" y="1841367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137EB3F-BF19-9845-8699-A11F601DA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00" y="2396838"/>
            <a:ext cx="12606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B1E78D-76AC-174C-985E-58ABA8AEB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2320" y="2479068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C7E1D6-4EB7-FB46-94B5-BA9AE9A08EF8}"/>
              </a:ext>
            </a:extLst>
          </p:cNvPr>
          <p:cNvSpPr/>
          <p:nvPr/>
        </p:nvSpPr>
        <p:spPr>
          <a:xfrm>
            <a:off x="8103522" y="1556792"/>
            <a:ext cx="456628" cy="2287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4DCB49-B50F-B249-BCD0-C6457D8E2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356" y="2348880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E416F85-6F10-D547-9822-110131CCD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608" y="4599509"/>
                <a:ext cx="8100392" cy="1133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u="sng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Parameters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dimensions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𝒏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modulus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𝒒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error distribution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𝜒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uniform in some interval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[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𝑩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,…,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𝑩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    </a:t>
                </a:r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E416F85-6F10-D547-9822-110131CCDA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4599509"/>
                <a:ext cx="8100392" cy="1133747"/>
              </a:xfrm>
              <a:prstGeom prst="rect">
                <a:avLst/>
              </a:prstGeom>
              <a:blipFill>
                <a:blip r:embed="rId5"/>
                <a:stretch>
                  <a:fillRect l="-1408" r="-2973" b="-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3">
            <a:extLst>
              <a:ext uri="{FF2B5EF4-FFF2-40B4-BE49-F238E27FC236}">
                <a16:creationId xmlns:a16="http://schemas.microsoft.com/office/drawing/2014/main" id="{0E7CAF21-B0C4-5743-91B5-FDFE1AF70D77}"/>
              </a:ext>
            </a:extLst>
          </p:cNvPr>
          <p:cNvSpPr txBox="1">
            <a:spLocks noChangeArrowheads="1"/>
          </p:cNvSpPr>
          <p:nvPr/>
        </p:nvSpPr>
        <p:spPr>
          <a:xfrm>
            <a:off x="370112" y="125760"/>
            <a:ext cx="861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Learning with Errors (LWE)</a:t>
            </a:r>
          </a:p>
        </p:txBody>
      </p:sp>
    </p:spTree>
    <p:extLst>
      <p:ext uri="{BB962C8B-B14F-4D97-AF65-F5344CB8AC3E}">
        <p14:creationId xmlns:p14="http://schemas.microsoft.com/office/powerpoint/2010/main" val="201228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  <a:latin typeface="Calibri" pitchFamily="34" charset="0"/>
              </a:rPr>
              <a:t>Learning with Errors (LWE)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68180" y="1303790"/>
            <a:ext cx="752872" cy="752872"/>
          </a:xfrm>
          <a:prstGeom prst="rect">
            <a:avLst/>
          </a:prstGeom>
        </p:spPr>
      </p:pic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1043608" y="2564904"/>
            <a:ext cx="845820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10000"/>
              <a:buFont typeface="Wingdings" panose="05000000000000000000" pitchFamily="2" charset="2"/>
              <a:buChar char="u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Decoding Random Linear Codes</a:t>
            </a:r>
            <a:b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(over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kumimoji="0" lang="en-US" alt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with L</a:t>
            </a:r>
            <a:r>
              <a:rPr lang="en-US" altLang="en-US" sz="2000" baseline="-25000" dirty="0">
                <a:solidFill>
                  <a:srgbClr val="000000"/>
                </a:solidFill>
              </a:rPr>
              <a:t>1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errors) 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1043608" y="4077072"/>
            <a:ext cx="845820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10000"/>
              <a:buFont typeface="Wingdings" panose="05000000000000000000" pitchFamily="2" charset="2"/>
              <a:buChar char="u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Learning Noisy Linear Functions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043608" y="5373216"/>
            <a:ext cx="84582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10000"/>
              <a:buFont typeface="Wingdings" panose="05000000000000000000" pitchFamily="2" charset="2"/>
              <a:buChar char="u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Worst-case hard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Lattice Problems </a:t>
            </a:r>
            <a:b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[Regev’05, Peikert’09]</a:t>
            </a:r>
          </a:p>
        </p:txBody>
      </p:sp>
    </p:spTree>
    <p:extLst>
      <p:ext uri="{BB962C8B-B14F-4D97-AF65-F5344CB8AC3E}">
        <p14:creationId xmlns:p14="http://schemas.microsoft.com/office/powerpoint/2010/main" val="12800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Attack 1: </a:t>
            </a:r>
            <a:r>
              <a:rPr lang="en-US" sz="4800" b="1" i="1" dirty="0">
                <a:solidFill>
                  <a:srgbClr val="762416"/>
                </a:solidFill>
                <a:latin typeface="Calibri" pitchFamily="34" charset="0"/>
              </a:rPr>
              <a:t>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137EB3F-BF19-9845-8699-A11F601DA1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608" y="1484784"/>
                <a:ext cx="7416824" cy="589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u="sng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Given</a:t>
                </a:r>
                <a:r>
                  <a:rPr lang="en-US" sz="2800" b="1" u="sng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𝑨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𝑨𝒔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𝒆</m:t>
                    </m:r>
                  </m:oMath>
                </a14:m>
                <a:r>
                  <a:rPr kumimoji="0" lang="en-US" sz="280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find </a:t>
                </a:r>
                <a14:m>
                  <m:oMath xmlns:m="http://schemas.openxmlformats.org/officeDocument/2006/math">
                    <m:r>
                      <a:rPr lang="en-US" sz="2800" b="1" i="1" u="sng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𝒔</m:t>
                    </m:r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137EB3F-BF19-9845-8699-A11F601DA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1484784"/>
                <a:ext cx="7416824" cy="589892"/>
              </a:xfrm>
              <a:prstGeom prst="rect">
                <a:avLst/>
              </a:prstGeom>
              <a:blipFill>
                <a:blip r:embed="rId3"/>
                <a:stretch>
                  <a:fillRect l="-1538" t="-4255" b="-212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7DF4B46A-CDB1-FF48-BA90-838E5711F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2107943"/>
            <a:ext cx="9523784" cy="113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 (a)</a:t>
            </a:r>
            <a:r>
              <a:rPr lang="en-US" sz="2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Each noisy linear equation is an exact polynomial eqn.</a:t>
            </a:r>
            <a:endParaRPr kumimoji="0" lang="en-US" sz="2800" i="1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3A6705F-22DC-624B-BA2F-C5A4F52E79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632" y="2924944"/>
                <a:ext cx="8358632" cy="1133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Consider</a:t>
                </a:r>
                <a:r>
                  <a:rPr lang="en-US" sz="2800" b="1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𝒂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𝒔</m:t>
                        </m:r>
                      </m:e>
                    </m:d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  <m:r>
                      <a:rPr lang="en-US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endParaRPr kumimoji="0" lang="en-US" sz="2800" i="1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3A6705F-22DC-624B-BA2F-C5A4F52E79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3632" y="2924944"/>
                <a:ext cx="8358632" cy="1133747"/>
              </a:xfrm>
              <a:prstGeom prst="rect">
                <a:avLst/>
              </a:prstGeom>
              <a:blipFill>
                <a:blip r:embed="rId4"/>
                <a:stretch>
                  <a:fillRect l="-1366" t="-31868" b="-615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3B0E21D-867B-534B-AE5A-7C195D846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632" y="3861048"/>
                <a:ext cx="8358632" cy="1133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Imagine for now that the error bound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=1.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So,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−1,0,1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In other words,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b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>
                    <a:solidFill>
                      <a:srgbClr val="000000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−1,0,1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 </a:t>
                </a:r>
                <a:endParaRPr kumimoji="0" lang="en-US" sz="280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3B0E21D-867B-534B-AE5A-7C195D8461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3632" y="3861048"/>
                <a:ext cx="8358632" cy="1133747"/>
              </a:xfrm>
              <a:prstGeom prst="rect">
                <a:avLst/>
              </a:prstGeom>
              <a:blipFill>
                <a:blip r:embed="rId5"/>
                <a:stretch>
                  <a:fillRect l="-1366" t="-13333" b="-822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F85FE94-5970-594D-BEBF-7BA70D1B4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632" y="4725144"/>
                <a:ext cx="8358632" cy="1133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So, here is a noiseless polynomial equation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</m:oMath>
                </a14:m>
                <a:endParaRPr kumimoji="0" lang="en-US" sz="280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F85FE94-5970-594D-BEBF-7BA70D1B4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3632" y="4725144"/>
                <a:ext cx="8358632" cy="1133747"/>
              </a:xfrm>
              <a:prstGeom prst="rect">
                <a:avLst/>
              </a:prstGeom>
              <a:blipFill>
                <a:blip r:embed="rId6"/>
                <a:stretch>
                  <a:fillRect l="-13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DCFA24B-7217-D749-BE66-CDC2416052D0}"/>
                  </a:ext>
                </a:extLst>
              </p:cNvPr>
              <p:cNvSpPr/>
              <p:nvPr/>
            </p:nvSpPr>
            <p:spPr>
              <a:xfrm>
                <a:off x="251520" y="5837700"/>
                <a:ext cx="8872622" cy="5232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b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1)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b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b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1)=0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DCFA24B-7217-D749-BE66-CDC2416052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837700"/>
                <a:ext cx="8872622" cy="523220"/>
              </a:xfrm>
              <a:prstGeom prst="rect">
                <a:avLst/>
              </a:prstGeom>
              <a:blipFill>
                <a:blip r:embed="rId7"/>
                <a:stretch>
                  <a:fillRect l="-1431" t="-126190" b="-19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303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Attack 1: </a:t>
            </a:r>
            <a:r>
              <a:rPr lang="en-US" sz="4800" b="1" i="1" dirty="0">
                <a:solidFill>
                  <a:srgbClr val="762416"/>
                </a:solidFill>
                <a:latin typeface="Calibri" pitchFamily="34" charset="0"/>
              </a:rPr>
              <a:t>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137EB3F-BF19-9845-8699-A11F601DA1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608" y="1484784"/>
                <a:ext cx="7416824" cy="589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u="sng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Given</a:t>
                </a:r>
                <a:r>
                  <a:rPr lang="en-US" sz="2800" b="1" u="sng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𝑨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𝑨𝒔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𝒆</m:t>
                    </m:r>
                  </m:oMath>
                </a14:m>
                <a:r>
                  <a:rPr kumimoji="0" lang="en-US" sz="280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find </a:t>
                </a:r>
                <a14:m>
                  <m:oMath xmlns:m="http://schemas.openxmlformats.org/officeDocument/2006/math">
                    <m:r>
                      <a:rPr lang="en-US" sz="2800" b="1" i="1" u="sng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𝒔</m:t>
                    </m:r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137EB3F-BF19-9845-8699-A11F601DA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1484784"/>
                <a:ext cx="7416824" cy="589892"/>
              </a:xfrm>
              <a:prstGeom prst="rect">
                <a:avLst/>
              </a:prstGeom>
              <a:blipFill>
                <a:blip r:embed="rId3"/>
                <a:stretch>
                  <a:fillRect l="-1538" t="-4255" b="-212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7DF4B46A-CDB1-FF48-BA90-838E5711F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2107943"/>
            <a:ext cx="9523784" cy="113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BUT:</a:t>
            </a:r>
            <a:r>
              <a:rPr lang="en-US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Solving (even degree 2) polynomial equations is NP-hard.</a:t>
            </a:r>
            <a:endParaRPr kumimoji="0" lang="en-US" sz="2800" i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DCFA24B-7217-D749-BE66-CDC2416052D0}"/>
                  </a:ext>
                </a:extLst>
              </p:cNvPr>
              <p:cNvSpPr/>
              <p:nvPr/>
            </p:nvSpPr>
            <p:spPr>
              <a:xfrm>
                <a:off x="163874" y="3121804"/>
                <a:ext cx="8872622" cy="5232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b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1)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b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b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1)=0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DCFA24B-7217-D749-BE66-CDC2416052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74" y="3121804"/>
                <a:ext cx="8872622" cy="523220"/>
              </a:xfrm>
              <a:prstGeom prst="rect">
                <a:avLst/>
              </a:prstGeom>
              <a:blipFill>
                <a:blip r:embed="rId4"/>
                <a:stretch>
                  <a:fillRect l="-1429" t="-126190" b="-19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7313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Attack 1: </a:t>
            </a:r>
            <a:r>
              <a:rPr lang="en-US" sz="4800" b="1" i="1" dirty="0">
                <a:solidFill>
                  <a:srgbClr val="762416"/>
                </a:solidFill>
                <a:latin typeface="Calibri" pitchFamily="34" charset="0"/>
              </a:rPr>
              <a:t>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DCFA24B-7217-D749-BE66-CDC2416052D0}"/>
                  </a:ext>
                </a:extLst>
              </p:cNvPr>
              <p:cNvSpPr/>
              <p:nvPr/>
            </p:nvSpPr>
            <p:spPr>
              <a:xfrm>
                <a:off x="163874" y="1484784"/>
                <a:ext cx="8872622" cy="5232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b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1)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b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b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1)=0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DCFA24B-7217-D749-BE66-CDC2416052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74" y="1484784"/>
                <a:ext cx="8872622" cy="523220"/>
              </a:xfrm>
              <a:prstGeom prst="rect">
                <a:avLst/>
              </a:prstGeom>
              <a:blipFill>
                <a:blip r:embed="rId3"/>
                <a:stretch>
                  <a:fillRect l="-1429" t="-128571" b="-19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6F8BBBB-2FD0-604F-8E89-96D0658BF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954377"/>
            <a:ext cx="9523784" cy="113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 (b)</a:t>
            </a:r>
            <a:r>
              <a:rPr lang="en-US" sz="2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Easy to solve given </a:t>
            </a:r>
            <a:r>
              <a:rPr lang="en-US" sz="2800" i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sufficiently many</a:t>
            </a:r>
            <a:r>
              <a:rPr lang="en-US" sz="2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equations. </a:t>
            </a:r>
            <a:endParaRPr kumimoji="0" lang="en-US" sz="2800" i="1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B71DF7-C7BE-2841-A699-94AF829E9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2512060"/>
            <a:ext cx="6552728" cy="113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(using a technique called “linearization”)</a:t>
            </a:r>
            <a:endParaRPr kumimoji="0" lang="en-US" sz="2800" i="1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/>
              <p:nvPr/>
            </p:nvSpPr>
            <p:spPr>
              <a:xfrm>
                <a:off x="599314" y="3450560"/>
                <a:ext cx="8001741" cy="9865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e>
                          </m:nary>
                        </m:e>
                      </m:nary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+1)=0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14" y="3450560"/>
                <a:ext cx="8001741" cy="986552"/>
              </a:xfrm>
              <a:prstGeom prst="rect">
                <a:avLst/>
              </a:prstGeom>
              <a:blipFill>
                <a:blip r:embed="rId4"/>
                <a:stretch>
                  <a:fillRect l="-12361" t="-132051" b="-18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482C30-00DE-554B-A721-83644AA2F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640" y="4383485"/>
                <a:ext cx="8879904" cy="1133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Treat each “monomial”, 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i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j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k</m:t>
                        </m:r>
                      </m:sub>
                    </m:sSub>
                    <m:r>
                      <a:rPr lang="en-US" sz="2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as an independent variable, 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jk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endParaRPr kumimoji="0" lang="en-US" sz="280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482C30-00DE-554B-A721-83644AA2F9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640" y="4383485"/>
                <a:ext cx="8879904" cy="1133747"/>
              </a:xfrm>
              <a:prstGeom prst="rect">
                <a:avLst/>
              </a:prstGeom>
              <a:blipFill>
                <a:blip r:embed="rId5"/>
                <a:stretch>
                  <a:fillRect l="-1284" b="-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317B9C4-744F-1D4A-B69C-48A8855C2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26" y="5316410"/>
                <a:ext cx="9523784" cy="1133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Now, you have a noiseless linear equation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ijk</m:t>
                        </m:r>
                      </m:sub>
                    </m:sSub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!!!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317B9C4-744F-1D4A-B69C-48A8855C21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26" y="5316410"/>
                <a:ext cx="9523784" cy="1133747"/>
              </a:xfrm>
              <a:prstGeom prst="rect">
                <a:avLst/>
              </a:prstGeom>
              <a:blipFill>
                <a:blip r:embed="rId6"/>
                <a:stretch>
                  <a:fillRect l="-14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8FD17E0-593D-F34A-945A-E9124ECB7C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81184"/>
            <a:ext cx="3609764" cy="270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4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08920"/>
            <a:ext cx="86868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dirty="0">
                <a:solidFill>
                  <a:srgbClr val="762416"/>
                </a:solidFill>
              </a:rPr>
              <a:t>TODAY (and the next lecture):</a:t>
            </a:r>
            <a:br>
              <a:rPr lang="en-US" altLang="en-US" b="1" dirty="0">
                <a:solidFill>
                  <a:srgbClr val="762416"/>
                </a:solidFill>
              </a:rPr>
            </a:br>
            <a:r>
              <a:rPr lang="en-US" altLang="en-US" b="1" dirty="0">
                <a:solidFill>
                  <a:srgbClr val="762416"/>
                </a:solidFill>
              </a:rPr>
              <a:t>Lattice-based Cryptography</a:t>
            </a:r>
          </a:p>
        </p:txBody>
      </p:sp>
    </p:spTree>
    <p:extLst>
      <p:ext uri="{BB962C8B-B14F-4D97-AF65-F5344CB8AC3E}">
        <p14:creationId xmlns:p14="http://schemas.microsoft.com/office/powerpoint/2010/main" val="396836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Attack 1: </a:t>
            </a:r>
            <a:r>
              <a:rPr lang="en-US" sz="4800" b="1" i="1" dirty="0">
                <a:solidFill>
                  <a:srgbClr val="762416"/>
                </a:solidFill>
                <a:latin typeface="Calibri" pitchFamily="34" charset="0"/>
              </a:rPr>
              <a:t>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/>
              <p:nvPr/>
            </p:nvSpPr>
            <p:spPr>
              <a:xfrm>
                <a:off x="842017" y="1484784"/>
                <a:ext cx="7700954" cy="9865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e>
                          </m:nary>
                        </m:e>
                      </m:nary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+1)=0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17" y="1484784"/>
                <a:ext cx="7700954" cy="986552"/>
              </a:xfrm>
              <a:prstGeom prst="rect">
                <a:avLst/>
              </a:prstGeom>
              <a:blipFill>
                <a:blip r:embed="rId3"/>
                <a:stretch>
                  <a:fillRect l="-11678" t="-129114" b="-178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>
            <a:extLst>
              <a:ext uri="{FF2B5EF4-FFF2-40B4-BE49-F238E27FC236}">
                <a16:creationId xmlns:a16="http://schemas.microsoft.com/office/drawing/2014/main" id="{66D6D31B-9F30-BE4B-9999-7D7FBC4D1F49}"/>
              </a:ext>
            </a:extLst>
          </p:cNvPr>
          <p:cNvSpPr/>
          <p:nvPr/>
        </p:nvSpPr>
        <p:spPr>
          <a:xfrm>
            <a:off x="2968079" y="2889504"/>
            <a:ext cx="4988297" cy="3145536"/>
          </a:xfrm>
          <a:custGeom>
            <a:avLst/>
            <a:gdLst>
              <a:gd name="connsiteX0" fmla="*/ 264805 w 4988297"/>
              <a:gd name="connsiteY0" fmla="*/ 420624 h 3145536"/>
              <a:gd name="connsiteX1" fmla="*/ 264805 w 4988297"/>
              <a:gd name="connsiteY1" fmla="*/ 420624 h 3145536"/>
              <a:gd name="connsiteX2" fmla="*/ 191653 w 4988297"/>
              <a:gd name="connsiteY2" fmla="*/ 640080 h 3145536"/>
              <a:gd name="connsiteX3" fmla="*/ 173365 w 4988297"/>
              <a:gd name="connsiteY3" fmla="*/ 694944 h 3145536"/>
              <a:gd name="connsiteX4" fmla="*/ 118501 w 4988297"/>
              <a:gd name="connsiteY4" fmla="*/ 804672 h 3145536"/>
              <a:gd name="connsiteX5" fmla="*/ 81925 w 4988297"/>
              <a:gd name="connsiteY5" fmla="*/ 859536 h 3145536"/>
              <a:gd name="connsiteX6" fmla="*/ 27061 w 4988297"/>
              <a:gd name="connsiteY6" fmla="*/ 1042416 h 3145536"/>
              <a:gd name="connsiteX7" fmla="*/ 27061 w 4988297"/>
              <a:gd name="connsiteY7" fmla="*/ 1901952 h 3145536"/>
              <a:gd name="connsiteX8" fmla="*/ 45349 w 4988297"/>
              <a:gd name="connsiteY8" fmla="*/ 1993392 h 3145536"/>
              <a:gd name="connsiteX9" fmla="*/ 209941 w 4988297"/>
              <a:gd name="connsiteY9" fmla="*/ 2249424 h 3145536"/>
              <a:gd name="connsiteX10" fmla="*/ 319669 w 4988297"/>
              <a:gd name="connsiteY10" fmla="*/ 2377440 h 3145536"/>
              <a:gd name="connsiteX11" fmla="*/ 447685 w 4988297"/>
              <a:gd name="connsiteY11" fmla="*/ 2468880 h 3145536"/>
              <a:gd name="connsiteX12" fmla="*/ 502549 w 4988297"/>
              <a:gd name="connsiteY12" fmla="*/ 2487168 h 3145536"/>
              <a:gd name="connsiteX13" fmla="*/ 557413 w 4988297"/>
              <a:gd name="connsiteY13" fmla="*/ 2523744 h 3145536"/>
              <a:gd name="connsiteX14" fmla="*/ 667141 w 4988297"/>
              <a:gd name="connsiteY14" fmla="*/ 2542032 h 3145536"/>
              <a:gd name="connsiteX15" fmla="*/ 740293 w 4988297"/>
              <a:gd name="connsiteY15" fmla="*/ 2578608 h 3145536"/>
              <a:gd name="connsiteX16" fmla="*/ 904885 w 4988297"/>
              <a:gd name="connsiteY16" fmla="*/ 2651760 h 3145536"/>
              <a:gd name="connsiteX17" fmla="*/ 1051189 w 4988297"/>
              <a:gd name="connsiteY17" fmla="*/ 2761488 h 3145536"/>
              <a:gd name="connsiteX18" fmla="*/ 1160917 w 4988297"/>
              <a:gd name="connsiteY18" fmla="*/ 2834640 h 3145536"/>
              <a:gd name="connsiteX19" fmla="*/ 1215781 w 4988297"/>
              <a:gd name="connsiteY19" fmla="*/ 2871216 h 3145536"/>
              <a:gd name="connsiteX20" fmla="*/ 1362085 w 4988297"/>
              <a:gd name="connsiteY20" fmla="*/ 2944368 h 3145536"/>
              <a:gd name="connsiteX21" fmla="*/ 1490101 w 4988297"/>
              <a:gd name="connsiteY21" fmla="*/ 2962656 h 3145536"/>
              <a:gd name="connsiteX22" fmla="*/ 1800997 w 4988297"/>
              <a:gd name="connsiteY22" fmla="*/ 3017520 h 3145536"/>
              <a:gd name="connsiteX23" fmla="*/ 1965589 w 4988297"/>
              <a:gd name="connsiteY23" fmla="*/ 3035808 h 3145536"/>
              <a:gd name="connsiteX24" fmla="*/ 2331349 w 4988297"/>
              <a:gd name="connsiteY24" fmla="*/ 3017520 h 3145536"/>
              <a:gd name="connsiteX25" fmla="*/ 2459365 w 4988297"/>
              <a:gd name="connsiteY25" fmla="*/ 2999232 h 3145536"/>
              <a:gd name="connsiteX26" fmla="*/ 2623957 w 4988297"/>
              <a:gd name="connsiteY26" fmla="*/ 2980944 h 3145536"/>
              <a:gd name="connsiteX27" fmla="*/ 3282325 w 4988297"/>
              <a:gd name="connsiteY27" fmla="*/ 3017520 h 3145536"/>
              <a:gd name="connsiteX28" fmla="*/ 3355477 w 4988297"/>
              <a:gd name="connsiteY28" fmla="*/ 3054096 h 3145536"/>
              <a:gd name="connsiteX29" fmla="*/ 3428629 w 4988297"/>
              <a:gd name="connsiteY29" fmla="*/ 3072384 h 3145536"/>
              <a:gd name="connsiteX30" fmla="*/ 3483493 w 4988297"/>
              <a:gd name="connsiteY30" fmla="*/ 3108960 h 3145536"/>
              <a:gd name="connsiteX31" fmla="*/ 3611509 w 4988297"/>
              <a:gd name="connsiteY31" fmla="*/ 3145536 h 3145536"/>
              <a:gd name="connsiteX32" fmla="*/ 3885829 w 4988297"/>
              <a:gd name="connsiteY32" fmla="*/ 3108960 h 3145536"/>
              <a:gd name="connsiteX33" fmla="*/ 4050421 w 4988297"/>
              <a:gd name="connsiteY33" fmla="*/ 3017520 h 3145536"/>
              <a:gd name="connsiteX34" fmla="*/ 4105285 w 4988297"/>
              <a:gd name="connsiteY34" fmla="*/ 2962656 h 3145536"/>
              <a:gd name="connsiteX35" fmla="*/ 4251589 w 4988297"/>
              <a:gd name="connsiteY35" fmla="*/ 2852928 h 3145536"/>
              <a:gd name="connsiteX36" fmla="*/ 4306453 w 4988297"/>
              <a:gd name="connsiteY36" fmla="*/ 2798064 h 3145536"/>
              <a:gd name="connsiteX37" fmla="*/ 4397893 w 4988297"/>
              <a:gd name="connsiteY37" fmla="*/ 2743200 h 3145536"/>
              <a:gd name="connsiteX38" fmla="*/ 4507621 w 4988297"/>
              <a:gd name="connsiteY38" fmla="*/ 2670048 h 3145536"/>
              <a:gd name="connsiteX39" fmla="*/ 4544197 w 4988297"/>
              <a:gd name="connsiteY39" fmla="*/ 2615184 h 3145536"/>
              <a:gd name="connsiteX40" fmla="*/ 4599061 w 4988297"/>
              <a:gd name="connsiteY40" fmla="*/ 2578608 h 3145536"/>
              <a:gd name="connsiteX41" fmla="*/ 4672213 w 4988297"/>
              <a:gd name="connsiteY41" fmla="*/ 2505456 h 3145536"/>
              <a:gd name="connsiteX42" fmla="*/ 4781941 w 4988297"/>
              <a:gd name="connsiteY42" fmla="*/ 2395728 h 3145536"/>
              <a:gd name="connsiteX43" fmla="*/ 4836805 w 4988297"/>
              <a:gd name="connsiteY43" fmla="*/ 2286000 h 3145536"/>
              <a:gd name="connsiteX44" fmla="*/ 4873381 w 4988297"/>
              <a:gd name="connsiteY44" fmla="*/ 2231136 h 3145536"/>
              <a:gd name="connsiteX45" fmla="*/ 4909957 w 4988297"/>
              <a:gd name="connsiteY45" fmla="*/ 2103120 h 3145536"/>
              <a:gd name="connsiteX46" fmla="*/ 4946533 w 4988297"/>
              <a:gd name="connsiteY46" fmla="*/ 1938528 h 3145536"/>
              <a:gd name="connsiteX47" fmla="*/ 4964821 w 4988297"/>
              <a:gd name="connsiteY47" fmla="*/ 1719072 h 3145536"/>
              <a:gd name="connsiteX48" fmla="*/ 4983109 w 4988297"/>
              <a:gd name="connsiteY48" fmla="*/ 1572768 h 3145536"/>
              <a:gd name="connsiteX49" fmla="*/ 4946533 w 4988297"/>
              <a:gd name="connsiteY49" fmla="*/ 1078992 h 3145536"/>
              <a:gd name="connsiteX50" fmla="*/ 4891669 w 4988297"/>
              <a:gd name="connsiteY50" fmla="*/ 786384 h 3145536"/>
              <a:gd name="connsiteX51" fmla="*/ 4781941 w 4988297"/>
              <a:gd name="connsiteY51" fmla="*/ 621792 h 3145536"/>
              <a:gd name="connsiteX52" fmla="*/ 4745365 w 4988297"/>
              <a:gd name="connsiteY52" fmla="*/ 566928 h 3145536"/>
              <a:gd name="connsiteX53" fmla="*/ 4708789 w 4988297"/>
              <a:gd name="connsiteY53" fmla="*/ 512064 h 3145536"/>
              <a:gd name="connsiteX54" fmla="*/ 4672213 w 4988297"/>
              <a:gd name="connsiteY54" fmla="*/ 438912 h 3145536"/>
              <a:gd name="connsiteX55" fmla="*/ 4653925 w 4988297"/>
              <a:gd name="connsiteY55" fmla="*/ 365760 h 3145536"/>
              <a:gd name="connsiteX56" fmla="*/ 4599061 w 4988297"/>
              <a:gd name="connsiteY56" fmla="*/ 292608 h 3145536"/>
              <a:gd name="connsiteX57" fmla="*/ 4562485 w 4988297"/>
              <a:gd name="connsiteY57" fmla="*/ 219456 h 3145536"/>
              <a:gd name="connsiteX58" fmla="*/ 4397893 w 4988297"/>
              <a:gd name="connsiteY58" fmla="*/ 128016 h 3145536"/>
              <a:gd name="connsiteX59" fmla="*/ 4251589 w 4988297"/>
              <a:gd name="connsiteY59" fmla="*/ 73152 h 3145536"/>
              <a:gd name="connsiteX60" fmla="*/ 4160149 w 4988297"/>
              <a:gd name="connsiteY60" fmla="*/ 36576 h 3145536"/>
              <a:gd name="connsiteX61" fmla="*/ 4050421 w 4988297"/>
              <a:gd name="connsiteY61" fmla="*/ 18288 h 3145536"/>
              <a:gd name="connsiteX62" fmla="*/ 3958981 w 4988297"/>
              <a:gd name="connsiteY62" fmla="*/ 0 h 3145536"/>
              <a:gd name="connsiteX63" fmla="*/ 3410341 w 4988297"/>
              <a:gd name="connsiteY63" fmla="*/ 18288 h 3145536"/>
              <a:gd name="connsiteX64" fmla="*/ 3355477 w 4988297"/>
              <a:gd name="connsiteY64" fmla="*/ 36576 h 3145536"/>
              <a:gd name="connsiteX65" fmla="*/ 3282325 w 4988297"/>
              <a:gd name="connsiteY65" fmla="*/ 54864 h 3145536"/>
              <a:gd name="connsiteX66" fmla="*/ 3227461 w 4988297"/>
              <a:gd name="connsiteY66" fmla="*/ 73152 h 3145536"/>
              <a:gd name="connsiteX67" fmla="*/ 3154309 w 4988297"/>
              <a:gd name="connsiteY67" fmla="*/ 91440 h 3145536"/>
              <a:gd name="connsiteX68" fmla="*/ 3099445 w 4988297"/>
              <a:gd name="connsiteY68" fmla="*/ 109728 h 3145536"/>
              <a:gd name="connsiteX69" fmla="*/ 2623957 w 4988297"/>
              <a:gd name="connsiteY69" fmla="*/ 128016 h 3145536"/>
              <a:gd name="connsiteX70" fmla="*/ 2477653 w 4988297"/>
              <a:gd name="connsiteY70" fmla="*/ 146304 h 3145536"/>
              <a:gd name="connsiteX71" fmla="*/ 2331349 w 4988297"/>
              <a:gd name="connsiteY71" fmla="*/ 201168 h 3145536"/>
              <a:gd name="connsiteX72" fmla="*/ 2166757 w 4988297"/>
              <a:gd name="connsiteY72" fmla="*/ 237744 h 3145536"/>
              <a:gd name="connsiteX73" fmla="*/ 2093605 w 4988297"/>
              <a:gd name="connsiteY73" fmla="*/ 274320 h 3145536"/>
              <a:gd name="connsiteX74" fmla="*/ 1929013 w 4988297"/>
              <a:gd name="connsiteY74" fmla="*/ 329184 h 3145536"/>
              <a:gd name="connsiteX75" fmla="*/ 1874149 w 4988297"/>
              <a:gd name="connsiteY75" fmla="*/ 365760 h 3145536"/>
              <a:gd name="connsiteX76" fmla="*/ 1800997 w 4988297"/>
              <a:gd name="connsiteY76" fmla="*/ 384048 h 3145536"/>
              <a:gd name="connsiteX77" fmla="*/ 1544965 w 4988297"/>
              <a:gd name="connsiteY77" fmla="*/ 420624 h 3145536"/>
              <a:gd name="connsiteX78" fmla="*/ 996325 w 4988297"/>
              <a:gd name="connsiteY78" fmla="*/ 402336 h 3145536"/>
              <a:gd name="connsiteX79" fmla="*/ 831733 w 4988297"/>
              <a:gd name="connsiteY79" fmla="*/ 347472 h 3145536"/>
              <a:gd name="connsiteX80" fmla="*/ 612277 w 4988297"/>
              <a:gd name="connsiteY80" fmla="*/ 310896 h 3145536"/>
              <a:gd name="connsiteX81" fmla="*/ 429397 w 4988297"/>
              <a:gd name="connsiteY81" fmla="*/ 365760 h 3145536"/>
              <a:gd name="connsiteX82" fmla="*/ 319669 w 4988297"/>
              <a:gd name="connsiteY82" fmla="*/ 438912 h 3145536"/>
              <a:gd name="connsiteX83" fmla="*/ 264805 w 4988297"/>
              <a:gd name="connsiteY83" fmla="*/ 475488 h 3145536"/>
              <a:gd name="connsiteX84" fmla="*/ 283093 w 4988297"/>
              <a:gd name="connsiteY84" fmla="*/ 475488 h 314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4988297" h="3145536">
                <a:moveTo>
                  <a:pt x="264805" y="420624"/>
                </a:moveTo>
                <a:lnTo>
                  <a:pt x="264805" y="420624"/>
                </a:lnTo>
                <a:lnTo>
                  <a:pt x="191653" y="640080"/>
                </a:lnTo>
                <a:cubicBezTo>
                  <a:pt x="185557" y="658368"/>
                  <a:pt x="184058" y="678904"/>
                  <a:pt x="173365" y="694944"/>
                </a:cubicBezTo>
                <a:cubicBezTo>
                  <a:pt x="68543" y="852177"/>
                  <a:pt x="194217" y="653241"/>
                  <a:pt x="118501" y="804672"/>
                </a:cubicBezTo>
                <a:cubicBezTo>
                  <a:pt x="108671" y="824331"/>
                  <a:pt x="90852" y="839451"/>
                  <a:pt x="81925" y="859536"/>
                </a:cubicBezTo>
                <a:cubicBezTo>
                  <a:pt x="56483" y="916781"/>
                  <a:pt x="42260" y="981620"/>
                  <a:pt x="27061" y="1042416"/>
                </a:cubicBezTo>
                <a:cubicBezTo>
                  <a:pt x="-14273" y="1414423"/>
                  <a:pt x="-3358" y="1247937"/>
                  <a:pt x="27061" y="1901952"/>
                </a:cubicBezTo>
                <a:cubicBezTo>
                  <a:pt x="28505" y="1933002"/>
                  <a:pt x="33805" y="1964532"/>
                  <a:pt x="45349" y="1993392"/>
                </a:cubicBezTo>
                <a:cubicBezTo>
                  <a:pt x="138086" y="2225234"/>
                  <a:pt x="95743" y="2118912"/>
                  <a:pt x="209941" y="2249424"/>
                </a:cubicBezTo>
                <a:cubicBezTo>
                  <a:pt x="282215" y="2332023"/>
                  <a:pt x="241647" y="2310564"/>
                  <a:pt x="319669" y="2377440"/>
                </a:cubicBezTo>
                <a:cubicBezTo>
                  <a:pt x="331266" y="2387381"/>
                  <a:pt x="424527" y="2457301"/>
                  <a:pt x="447685" y="2468880"/>
                </a:cubicBezTo>
                <a:cubicBezTo>
                  <a:pt x="464927" y="2477501"/>
                  <a:pt x="485307" y="2478547"/>
                  <a:pt x="502549" y="2487168"/>
                </a:cubicBezTo>
                <a:cubicBezTo>
                  <a:pt x="522208" y="2496998"/>
                  <a:pt x="536561" y="2516793"/>
                  <a:pt x="557413" y="2523744"/>
                </a:cubicBezTo>
                <a:cubicBezTo>
                  <a:pt x="592591" y="2535470"/>
                  <a:pt x="630565" y="2535936"/>
                  <a:pt x="667141" y="2542032"/>
                </a:cubicBezTo>
                <a:cubicBezTo>
                  <a:pt x="691525" y="2554224"/>
                  <a:pt x="715381" y="2567536"/>
                  <a:pt x="740293" y="2578608"/>
                </a:cubicBezTo>
                <a:cubicBezTo>
                  <a:pt x="787813" y="2599728"/>
                  <a:pt x="859865" y="2621747"/>
                  <a:pt x="904885" y="2651760"/>
                </a:cubicBezTo>
                <a:cubicBezTo>
                  <a:pt x="955607" y="2685575"/>
                  <a:pt x="1000467" y="2727673"/>
                  <a:pt x="1051189" y="2761488"/>
                </a:cubicBezTo>
                <a:lnTo>
                  <a:pt x="1160917" y="2834640"/>
                </a:lnTo>
                <a:cubicBezTo>
                  <a:pt x="1179205" y="2846832"/>
                  <a:pt x="1196122" y="2861386"/>
                  <a:pt x="1215781" y="2871216"/>
                </a:cubicBezTo>
                <a:cubicBezTo>
                  <a:pt x="1264549" y="2895600"/>
                  <a:pt x="1308109" y="2936657"/>
                  <a:pt x="1362085" y="2944368"/>
                </a:cubicBezTo>
                <a:lnTo>
                  <a:pt x="1490101" y="2962656"/>
                </a:lnTo>
                <a:cubicBezTo>
                  <a:pt x="1617963" y="3005277"/>
                  <a:pt x="1565184" y="2991319"/>
                  <a:pt x="1800997" y="3017520"/>
                </a:cubicBezTo>
                <a:lnTo>
                  <a:pt x="1965589" y="3035808"/>
                </a:lnTo>
                <a:cubicBezTo>
                  <a:pt x="2087509" y="3029712"/>
                  <a:pt x="2209610" y="3026538"/>
                  <a:pt x="2331349" y="3017520"/>
                </a:cubicBezTo>
                <a:cubicBezTo>
                  <a:pt x="2374336" y="3014336"/>
                  <a:pt x="2416593" y="3004579"/>
                  <a:pt x="2459365" y="2999232"/>
                </a:cubicBezTo>
                <a:cubicBezTo>
                  <a:pt x="2514140" y="2992385"/>
                  <a:pt x="2569093" y="2987040"/>
                  <a:pt x="2623957" y="2980944"/>
                </a:cubicBezTo>
                <a:cubicBezTo>
                  <a:pt x="2843413" y="2993136"/>
                  <a:pt x="3063621" y="2995650"/>
                  <a:pt x="3282325" y="3017520"/>
                </a:cubicBezTo>
                <a:cubicBezTo>
                  <a:pt x="3309452" y="3020233"/>
                  <a:pt x="3329951" y="3044524"/>
                  <a:pt x="3355477" y="3054096"/>
                </a:cubicBezTo>
                <a:cubicBezTo>
                  <a:pt x="3379011" y="3062921"/>
                  <a:pt x="3404245" y="3066288"/>
                  <a:pt x="3428629" y="3072384"/>
                </a:cubicBezTo>
                <a:cubicBezTo>
                  <a:pt x="3446917" y="3084576"/>
                  <a:pt x="3463834" y="3099130"/>
                  <a:pt x="3483493" y="3108960"/>
                </a:cubicBezTo>
                <a:cubicBezTo>
                  <a:pt x="3509729" y="3122078"/>
                  <a:pt x="3588071" y="3139676"/>
                  <a:pt x="3611509" y="3145536"/>
                </a:cubicBezTo>
                <a:cubicBezTo>
                  <a:pt x="3657685" y="3141338"/>
                  <a:pt x="3814556" y="3137469"/>
                  <a:pt x="3885829" y="3108960"/>
                </a:cubicBezTo>
                <a:cubicBezTo>
                  <a:pt x="3921750" y="3094592"/>
                  <a:pt x="4011768" y="3049730"/>
                  <a:pt x="4050421" y="3017520"/>
                </a:cubicBezTo>
                <a:cubicBezTo>
                  <a:pt x="4070290" y="3000963"/>
                  <a:pt x="4085268" y="2979034"/>
                  <a:pt x="4105285" y="2962656"/>
                </a:cubicBezTo>
                <a:cubicBezTo>
                  <a:pt x="4152465" y="2924054"/>
                  <a:pt x="4208484" y="2896033"/>
                  <a:pt x="4251589" y="2852928"/>
                </a:cubicBezTo>
                <a:cubicBezTo>
                  <a:pt x="4269877" y="2834640"/>
                  <a:pt x="4285762" y="2813582"/>
                  <a:pt x="4306453" y="2798064"/>
                </a:cubicBezTo>
                <a:cubicBezTo>
                  <a:pt x="4334889" y="2776737"/>
                  <a:pt x="4367905" y="2762283"/>
                  <a:pt x="4397893" y="2743200"/>
                </a:cubicBezTo>
                <a:cubicBezTo>
                  <a:pt x="4434979" y="2719600"/>
                  <a:pt x="4471045" y="2694432"/>
                  <a:pt x="4507621" y="2670048"/>
                </a:cubicBezTo>
                <a:cubicBezTo>
                  <a:pt x="4519813" y="2651760"/>
                  <a:pt x="4528655" y="2630726"/>
                  <a:pt x="4544197" y="2615184"/>
                </a:cubicBezTo>
                <a:cubicBezTo>
                  <a:pt x="4559739" y="2599642"/>
                  <a:pt x="4582373" y="2592912"/>
                  <a:pt x="4599061" y="2578608"/>
                </a:cubicBezTo>
                <a:cubicBezTo>
                  <a:pt x="4625243" y="2556166"/>
                  <a:pt x="4649505" y="2531408"/>
                  <a:pt x="4672213" y="2505456"/>
                </a:cubicBezTo>
                <a:cubicBezTo>
                  <a:pt x="4767485" y="2396573"/>
                  <a:pt x="4682087" y="2462297"/>
                  <a:pt x="4781941" y="2395728"/>
                </a:cubicBezTo>
                <a:cubicBezTo>
                  <a:pt x="4886763" y="2238495"/>
                  <a:pt x="4761089" y="2437431"/>
                  <a:pt x="4836805" y="2286000"/>
                </a:cubicBezTo>
                <a:cubicBezTo>
                  <a:pt x="4846635" y="2266341"/>
                  <a:pt x="4863551" y="2250795"/>
                  <a:pt x="4873381" y="2231136"/>
                </a:cubicBezTo>
                <a:cubicBezTo>
                  <a:pt x="4885600" y="2206697"/>
                  <a:pt x="4905269" y="2124214"/>
                  <a:pt x="4909957" y="2103120"/>
                </a:cubicBezTo>
                <a:cubicBezTo>
                  <a:pt x="4956392" y="1894165"/>
                  <a:pt x="4901932" y="2116930"/>
                  <a:pt x="4946533" y="1938528"/>
                </a:cubicBezTo>
                <a:cubicBezTo>
                  <a:pt x="4952629" y="1865376"/>
                  <a:pt x="4957517" y="1792113"/>
                  <a:pt x="4964821" y="1719072"/>
                </a:cubicBezTo>
                <a:cubicBezTo>
                  <a:pt x="4969711" y="1670168"/>
                  <a:pt x="4983109" y="1621916"/>
                  <a:pt x="4983109" y="1572768"/>
                </a:cubicBezTo>
                <a:cubicBezTo>
                  <a:pt x="4983109" y="1171867"/>
                  <a:pt x="5008613" y="1265233"/>
                  <a:pt x="4946533" y="1078992"/>
                </a:cubicBezTo>
                <a:cubicBezTo>
                  <a:pt x="4940246" y="1028697"/>
                  <a:pt x="4921513" y="831150"/>
                  <a:pt x="4891669" y="786384"/>
                </a:cubicBezTo>
                <a:lnTo>
                  <a:pt x="4781941" y="621792"/>
                </a:lnTo>
                <a:lnTo>
                  <a:pt x="4745365" y="566928"/>
                </a:lnTo>
                <a:cubicBezTo>
                  <a:pt x="4733173" y="548640"/>
                  <a:pt x="4718619" y="531723"/>
                  <a:pt x="4708789" y="512064"/>
                </a:cubicBezTo>
                <a:cubicBezTo>
                  <a:pt x="4696597" y="487680"/>
                  <a:pt x="4681785" y="464438"/>
                  <a:pt x="4672213" y="438912"/>
                </a:cubicBezTo>
                <a:cubicBezTo>
                  <a:pt x="4663388" y="415378"/>
                  <a:pt x="4665165" y="388241"/>
                  <a:pt x="4653925" y="365760"/>
                </a:cubicBezTo>
                <a:cubicBezTo>
                  <a:pt x="4640294" y="338498"/>
                  <a:pt x="4615215" y="318455"/>
                  <a:pt x="4599061" y="292608"/>
                </a:cubicBezTo>
                <a:cubicBezTo>
                  <a:pt x="4584612" y="269490"/>
                  <a:pt x="4581762" y="238733"/>
                  <a:pt x="4562485" y="219456"/>
                </a:cubicBezTo>
                <a:cubicBezTo>
                  <a:pt x="4473381" y="130352"/>
                  <a:pt x="4478382" y="162511"/>
                  <a:pt x="4397893" y="128016"/>
                </a:cubicBezTo>
                <a:cubicBezTo>
                  <a:pt x="4136008" y="15779"/>
                  <a:pt x="4504466" y="157444"/>
                  <a:pt x="4251589" y="73152"/>
                </a:cubicBezTo>
                <a:cubicBezTo>
                  <a:pt x="4220446" y="62771"/>
                  <a:pt x="4191820" y="45214"/>
                  <a:pt x="4160149" y="36576"/>
                </a:cubicBezTo>
                <a:cubicBezTo>
                  <a:pt x="4124375" y="26819"/>
                  <a:pt x="4086903" y="24921"/>
                  <a:pt x="4050421" y="18288"/>
                </a:cubicBezTo>
                <a:cubicBezTo>
                  <a:pt x="4019839" y="12728"/>
                  <a:pt x="3989461" y="6096"/>
                  <a:pt x="3958981" y="0"/>
                </a:cubicBezTo>
                <a:cubicBezTo>
                  <a:pt x="3776101" y="6096"/>
                  <a:pt x="3592987" y="7219"/>
                  <a:pt x="3410341" y="18288"/>
                </a:cubicBezTo>
                <a:cubicBezTo>
                  <a:pt x="3391099" y="19454"/>
                  <a:pt x="3374013" y="31280"/>
                  <a:pt x="3355477" y="36576"/>
                </a:cubicBezTo>
                <a:cubicBezTo>
                  <a:pt x="3331310" y="43481"/>
                  <a:pt x="3306492" y="47959"/>
                  <a:pt x="3282325" y="54864"/>
                </a:cubicBezTo>
                <a:cubicBezTo>
                  <a:pt x="3263789" y="60160"/>
                  <a:pt x="3245997" y="67856"/>
                  <a:pt x="3227461" y="73152"/>
                </a:cubicBezTo>
                <a:cubicBezTo>
                  <a:pt x="3203294" y="80057"/>
                  <a:pt x="3178476" y="84535"/>
                  <a:pt x="3154309" y="91440"/>
                </a:cubicBezTo>
                <a:cubicBezTo>
                  <a:pt x="3135773" y="96736"/>
                  <a:pt x="3118677" y="108402"/>
                  <a:pt x="3099445" y="109728"/>
                </a:cubicBezTo>
                <a:cubicBezTo>
                  <a:pt x="2941208" y="120641"/>
                  <a:pt x="2782453" y="121920"/>
                  <a:pt x="2623957" y="128016"/>
                </a:cubicBezTo>
                <a:cubicBezTo>
                  <a:pt x="2575189" y="134112"/>
                  <a:pt x="2526008" y="137512"/>
                  <a:pt x="2477653" y="146304"/>
                </a:cubicBezTo>
                <a:cubicBezTo>
                  <a:pt x="2447584" y="151771"/>
                  <a:pt x="2345429" y="196944"/>
                  <a:pt x="2331349" y="201168"/>
                </a:cubicBezTo>
                <a:cubicBezTo>
                  <a:pt x="2273414" y="218549"/>
                  <a:pt x="2223043" y="216637"/>
                  <a:pt x="2166757" y="237744"/>
                </a:cubicBezTo>
                <a:cubicBezTo>
                  <a:pt x="2141231" y="247316"/>
                  <a:pt x="2118517" y="263248"/>
                  <a:pt x="2093605" y="274320"/>
                </a:cubicBezTo>
                <a:cubicBezTo>
                  <a:pt x="2005063" y="313672"/>
                  <a:pt x="2013926" y="307956"/>
                  <a:pt x="1929013" y="329184"/>
                </a:cubicBezTo>
                <a:cubicBezTo>
                  <a:pt x="1910725" y="341376"/>
                  <a:pt x="1894351" y="357102"/>
                  <a:pt x="1874149" y="365760"/>
                </a:cubicBezTo>
                <a:cubicBezTo>
                  <a:pt x="1851047" y="375661"/>
                  <a:pt x="1825643" y="379119"/>
                  <a:pt x="1800997" y="384048"/>
                </a:cubicBezTo>
                <a:cubicBezTo>
                  <a:pt x="1713104" y="401627"/>
                  <a:pt x="1634867" y="409386"/>
                  <a:pt x="1544965" y="420624"/>
                </a:cubicBezTo>
                <a:cubicBezTo>
                  <a:pt x="1362085" y="414528"/>
                  <a:pt x="1178675" y="417532"/>
                  <a:pt x="996325" y="402336"/>
                </a:cubicBezTo>
                <a:cubicBezTo>
                  <a:pt x="820760" y="387706"/>
                  <a:pt x="946947" y="363931"/>
                  <a:pt x="831733" y="347472"/>
                </a:cubicBezTo>
                <a:cubicBezTo>
                  <a:pt x="672946" y="324788"/>
                  <a:pt x="745985" y="337638"/>
                  <a:pt x="612277" y="310896"/>
                </a:cubicBezTo>
                <a:cubicBezTo>
                  <a:pt x="571385" y="321119"/>
                  <a:pt x="456112" y="347950"/>
                  <a:pt x="429397" y="365760"/>
                </a:cubicBezTo>
                <a:cubicBezTo>
                  <a:pt x="392821" y="390144"/>
                  <a:pt x="361372" y="425011"/>
                  <a:pt x="319669" y="438912"/>
                </a:cubicBezTo>
                <a:cubicBezTo>
                  <a:pt x="259022" y="459128"/>
                  <a:pt x="264805" y="437923"/>
                  <a:pt x="264805" y="475488"/>
                </a:cubicBezTo>
                <a:lnTo>
                  <a:pt x="283093" y="47548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52977A-82F4-0B45-B3E3-B3DD315FCD61}"/>
              </a:ext>
            </a:extLst>
          </p:cNvPr>
          <p:cNvSpPr>
            <a:spLocks noChangeArrowheads="1"/>
          </p:cNvSpPr>
          <p:nvPr/>
        </p:nvSpPr>
        <p:spPr bwMode="auto">
          <a:xfrm rot="19409569">
            <a:off x="235631" y="2848113"/>
            <a:ext cx="3281133" cy="112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 space </a:t>
            </a:r>
            <a:b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(with some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eqns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endParaRPr kumimoji="0" lang="en-US" sz="28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ADF257C-2CAE-8F4F-B37D-04E90438A3EC}"/>
              </a:ext>
            </a:extLst>
          </p:cNvPr>
          <p:cNvSpPr/>
          <p:nvPr/>
        </p:nvSpPr>
        <p:spPr>
          <a:xfrm>
            <a:off x="5300233" y="3969060"/>
            <a:ext cx="188126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EA9C2E4-D400-4648-8EB8-20277F60A50C}"/>
              </a:ext>
            </a:extLst>
          </p:cNvPr>
          <p:cNvGrpSpPr/>
          <p:nvPr/>
        </p:nvGrpSpPr>
        <p:grpSpPr>
          <a:xfrm>
            <a:off x="3519806" y="3331584"/>
            <a:ext cx="3560853" cy="1744158"/>
            <a:chOff x="3595032" y="3257892"/>
            <a:chExt cx="3560853" cy="174415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3297AAD-71DF-4E46-B6A3-59FF7BD7A3CC}"/>
                </a:ext>
              </a:extLst>
            </p:cNvPr>
            <p:cNvSpPr/>
            <p:nvPr/>
          </p:nvSpPr>
          <p:spPr>
            <a:xfrm>
              <a:off x="4598237" y="3502716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D331CC7-40E3-844D-B9A0-097FCA8DA98D}"/>
                </a:ext>
              </a:extLst>
            </p:cNvPr>
            <p:cNvSpPr/>
            <p:nvPr/>
          </p:nvSpPr>
          <p:spPr>
            <a:xfrm>
              <a:off x="3595032" y="4332324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247499F-4FF4-ED45-9A79-D99D4606517A}"/>
                </a:ext>
              </a:extLst>
            </p:cNvPr>
            <p:cNvSpPr/>
            <p:nvPr/>
          </p:nvSpPr>
          <p:spPr>
            <a:xfrm>
              <a:off x="5356621" y="4786026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271F1DB-F54F-6C43-AB2A-DCE2038EF3D2}"/>
                </a:ext>
              </a:extLst>
            </p:cNvPr>
            <p:cNvSpPr/>
            <p:nvPr/>
          </p:nvSpPr>
          <p:spPr>
            <a:xfrm>
              <a:off x="6911371" y="3257892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17FAA75-DDE5-704E-A59E-02D9D997FF8B}"/>
                </a:ext>
              </a:extLst>
            </p:cNvPr>
            <p:cNvSpPr/>
            <p:nvPr/>
          </p:nvSpPr>
          <p:spPr>
            <a:xfrm>
              <a:off x="6967759" y="4074858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30A1BE6-0B46-6C42-BE1B-37D4EF7376C5}"/>
              </a:ext>
            </a:extLst>
          </p:cNvPr>
          <p:cNvGrpSpPr/>
          <p:nvPr/>
        </p:nvGrpSpPr>
        <p:grpSpPr>
          <a:xfrm>
            <a:off x="3894940" y="3791817"/>
            <a:ext cx="3222276" cy="1339737"/>
            <a:chOff x="3783158" y="3645024"/>
            <a:chExt cx="3222276" cy="133973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0596EBC-BC56-2742-8FD8-B639455EC8D6}"/>
                </a:ext>
              </a:extLst>
            </p:cNvPr>
            <p:cNvSpPr/>
            <p:nvPr/>
          </p:nvSpPr>
          <p:spPr>
            <a:xfrm>
              <a:off x="3783158" y="3645024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12651DC-3342-E44A-914C-B6E23E85E623}"/>
                </a:ext>
              </a:extLst>
            </p:cNvPr>
            <p:cNvSpPr/>
            <p:nvPr/>
          </p:nvSpPr>
          <p:spPr>
            <a:xfrm>
              <a:off x="4410111" y="4254240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991592E-97D5-BB4B-8BDB-7DE2C6EF6795}"/>
                </a:ext>
              </a:extLst>
            </p:cNvPr>
            <p:cNvSpPr/>
            <p:nvPr/>
          </p:nvSpPr>
          <p:spPr>
            <a:xfrm>
              <a:off x="5941850" y="4325460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68FF507-62FE-A64D-A6AD-A657C2FD2B05}"/>
                </a:ext>
              </a:extLst>
            </p:cNvPr>
            <p:cNvSpPr/>
            <p:nvPr/>
          </p:nvSpPr>
          <p:spPr>
            <a:xfrm>
              <a:off x="6817308" y="4768737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C992AD6-7879-DE46-98A8-B003439FACFD}"/>
              </a:ext>
            </a:extLst>
          </p:cNvPr>
          <p:cNvGrpSpPr/>
          <p:nvPr/>
        </p:nvGrpSpPr>
        <p:grpSpPr>
          <a:xfrm>
            <a:off x="4330712" y="3543072"/>
            <a:ext cx="2731110" cy="2258655"/>
            <a:chOff x="4330712" y="3543072"/>
            <a:chExt cx="2731110" cy="225865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D152976-0F0E-114D-925C-57242DB34924}"/>
                </a:ext>
              </a:extLst>
            </p:cNvPr>
            <p:cNvSpPr/>
            <p:nvPr/>
          </p:nvSpPr>
          <p:spPr>
            <a:xfrm>
              <a:off x="4330712" y="5036628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B06CC7E-FBAE-F24E-9DC7-0B2C4280E958}"/>
                </a:ext>
              </a:extLst>
            </p:cNvPr>
            <p:cNvSpPr/>
            <p:nvPr/>
          </p:nvSpPr>
          <p:spPr>
            <a:xfrm>
              <a:off x="6021249" y="3543072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82AE6F6-CD4A-2846-96DC-8E868C52A77D}"/>
                </a:ext>
              </a:extLst>
            </p:cNvPr>
            <p:cNvSpPr/>
            <p:nvPr/>
          </p:nvSpPr>
          <p:spPr>
            <a:xfrm>
              <a:off x="5927186" y="5053917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98E1BC9-9E8F-A645-9DCE-2D15412CACDF}"/>
                </a:ext>
              </a:extLst>
            </p:cNvPr>
            <p:cNvSpPr/>
            <p:nvPr/>
          </p:nvSpPr>
          <p:spPr>
            <a:xfrm>
              <a:off x="6873696" y="5585703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F4184A8-BBAE-1D43-9249-CE87C4B9D742}"/>
              </a:ext>
            </a:extLst>
          </p:cNvPr>
          <p:cNvSpPr>
            <a:spLocks noChangeArrowheads="1"/>
          </p:cNvSpPr>
          <p:nvPr/>
        </p:nvSpPr>
        <p:spPr bwMode="auto">
          <a:xfrm rot="21443385">
            <a:off x="128867" y="5528455"/>
            <a:ext cx="3207254" cy="58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real solution</a:t>
            </a:r>
            <a:endParaRPr kumimoji="0" lang="en-US" sz="28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2137B2-206D-F848-9536-F58E0C193255}"/>
              </a:ext>
            </a:extLst>
          </p:cNvPr>
          <p:cNvCxnSpPr>
            <a:cxnSpLocks/>
          </p:cNvCxnSpPr>
          <p:nvPr/>
        </p:nvCxnSpPr>
        <p:spPr>
          <a:xfrm flipV="1">
            <a:off x="2489648" y="4182870"/>
            <a:ext cx="2810585" cy="1402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A9253B7-B3FD-7F40-90BC-5292905BC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43385">
                <a:off x="200889" y="6008515"/>
                <a:ext cx="3207254" cy="588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𝑖𝑗𝑘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etc.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A9253B7-B3FD-7F40-90BC-5292905BC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1443385">
                <a:off x="200889" y="6008515"/>
                <a:ext cx="3207254" cy="588118"/>
              </a:xfrm>
              <a:prstGeom prst="rect">
                <a:avLst/>
              </a:prstGeom>
              <a:blipFill>
                <a:blip r:embed="rId4"/>
                <a:stretch>
                  <a:fillRect t="-1724" b="-68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0720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Attack 1: </a:t>
            </a:r>
            <a:r>
              <a:rPr lang="en-US" sz="4800" b="1" i="1" dirty="0">
                <a:solidFill>
                  <a:srgbClr val="762416"/>
                </a:solidFill>
                <a:latin typeface="Calibri" pitchFamily="34" charset="0"/>
              </a:rPr>
              <a:t>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/>
              <p:nvPr/>
            </p:nvSpPr>
            <p:spPr>
              <a:xfrm>
                <a:off x="842017" y="1484784"/>
                <a:ext cx="7700954" cy="9865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e>
                          </m:nary>
                        </m:e>
                      </m:nary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+1)=0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17" y="1484784"/>
                <a:ext cx="7700954" cy="986552"/>
              </a:xfrm>
              <a:prstGeom prst="rect">
                <a:avLst/>
              </a:prstGeom>
              <a:blipFill>
                <a:blip r:embed="rId3"/>
                <a:stretch>
                  <a:fillRect l="-11678" t="-129114" b="-178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>
            <a:extLst>
              <a:ext uri="{FF2B5EF4-FFF2-40B4-BE49-F238E27FC236}">
                <a16:creationId xmlns:a16="http://schemas.microsoft.com/office/drawing/2014/main" id="{66D6D31B-9F30-BE4B-9999-7D7FBC4D1F49}"/>
              </a:ext>
            </a:extLst>
          </p:cNvPr>
          <p:cNvSpPr/>
          <p:nvPr/>
        </p:nvSpPr>
        <p:spPr>
          <a:xfrm>
            <a:off x="2968079" y="2889504"/>
            <a:ext cx="4988297" cy="3145536"/>
          </a:xfrm>
          <a:custGeom>
            <a:avLst/>
            <a:gdLst>
              <a:gd name="connsiteX0" fmla="*/ 264805 w 4988297"/>
              <a:gd name="connsiteY0" fmla="*/ 420624 h 3145536"/>
              <a:gd name="connsiteX1" fmla="*/ 264805 w 4988297"/>
              <a:gd name="connsiteY1" fmla="*/ 420624 h 3145536"/>
              <a:gd name="connsiteX2" fmla="*/ 191653 w 4988297"/>
              <a:gd name="connsiteY2" fmla="*/ 640080 h 3145536"/>
              <a:gd name="connsiteX3" fmla="*/ 173365 w 4988297"/>
              <a:gd name="connsiteY3" fmla="*/ 694944 h 3145536"/>
              <a:gd name="connsiteX4" fmla="*/ 118501 w 4988297"/>
              <a:gd name="connsiteY4" fmla="*/ 804672 h 3145536"/>
              <a:gd name="connsiteX5" fmla="*/ 81925 w 4988297"/>
              <a:gd name="connsiteY5" fmla="*/ 859536 h 3145536"/>
              <a:gd name="connsiteX6" fmla="*/ 27061 w 4988297"/>
              <a:gd name="connsiteY6" fmla="*/ 1042416 h 3145536"/>
              <a:gd name="connsiteX7" fmla="*/ 27061 w 4988297"/>
              <a:gd name="connsiteY7" fmla="*/ 1901952 h 3145536"/>
              <a:gd name="connsiteX8" fmla="*/ 45349 w 4988297"/>
              <a:gd name="connsiteY8" fmla="*/ 1993392 h 3145536"/>
              <a:gd name="connsiteX9" fmla="*/ 209941 w 4988297"/>
              <a:gd name="connsiteY9" fmla="*/ 2249424 h 3145536"/>
              <a:gd name="connsiteX10" fmla="*/ 319669 w 4988297"/>
              <a:gd name="connsiteY10" fmla="*/ 2377440 h 3145536"/>
              <a:gd name="connsiteX11" fmla="*/ 447685 w 4988297"/>
              <a:gd name="connsiteY11" fmla="*/ 2468880 h 3145536"/>
              <a:gd name="connsiteX12" fmla="*/ 502549 w 4988297"/>
              <a:gd name="connsiteY12" fmla="*/ 2487168 h 3145536"/>
              <a:gd name="connsiteX13" fmla="*/ 557413 w 4988297"/>
              <a:gd name="connsiteY13" fmla="*/ 2523744 h 3145536"/>
              <a:gd name="connsiteX14" fmla="*/ 667141 w 4988297"/>
              <a:gd name="connsiteY14" fmla="*/ 2542032 h 3145536"/>
              <a:gd name="connsiteX15" fmla="*/ 740293 w 4988297"/>
              <a:gd name="connsiteY15" fmla="*/ 2578608 h 3145536"/>
              <a:gd name="connsiteX16" fmla="*/ 904885 w 4988297"/>
              <a:gd name="connsiteY16" fmla="*/ 2651760 h 3145536"/>
              <a:gd name="connsiteX17" fmla="*/ 1051189 w 4988297"/>
              <a:gd name="connsiteY17" fmla="*/ 2761488 h 3145536"/>
              <a:gd name="connsiteX18" fmla="*/ 1160917 w 4988297"/>
              <a:gd name="connsiteY18" fmla="*/ 2834640 h 3145536"/>
              <a:gd name="connsiteX19" fmla="*/ 1215781 w 4988297"/>
              <a:gd name="connsiteY19" fmla="*/ 2871216 h 3145536"/>
              <a:gd name="connsiteX20" fmla="*/ 1362085 w 4988297"/>
              <a:gd name="connsiteY20" fmla="*/ 2944368 h 3145536"/>
              <a:gd name="connsiteX21" fmla="*/ 1490101 w 4988297"/>
              <a:gd name="connsiteY21" fmla="*/ 2962656 h 3145536"/>
              <a:gd name="connsiteX22" fmla="*/ 1800997 w 4988297"/>
              <a:gd name="connsiteY22" fmla="*/ 3017520 h 3145536"/>
              <a:gd name="connsiteX23" fmla="*/ 1965589 w 4988297"/>
              <a:gd name="connsiteY23" fmla="*/ 3035808 h 3145536"/>
              <a:gd name="connsiteX24" fmla="*/ 2331349 w 4988297"/>
              <a:gd name="connsiteY24" fmla="*/ 3017520 h 3145536"/>
              <a:gd name="connsiteX25" fmla="*/ 2459365 w 4988297"/>
              <a:gd name="connsiteY25" fmla="*/ 2999232 h 3145536"/>
              <a:gd name="connsiteX26" fmla="*/ 2623957 w 4988297"/>
              <a:gd name="connsiteY26" fmla="*/ 2980944 h 3145536"/>
              <a:gd name="connsiteX27" fmla="*/ 3282325 w 4988297"/>
              <a:gd name="connsiteY27" fmla="*/ 3017520 h 3145536"/>
              <a:gd name="connsiteX28" fmla="*/ 3355477 w 4988297"/>
              <a:gd name="connsiteY28" fmla="*/ 3054096 h 3145536"/>
              <a:gd name="connsiteX29" fmla="*/ 3428629 w 4988297"/>
              <a:gd name="connsiteY29" fmla="*/ 3072384 h 3145536"/>
              <a:gd name="connsiteX30" fmla="*/ 3483493 w 4988297"/>
              <a:gd name="connsiteY30" fmla="*/ 3108960 h 3145536"/>
              <a:gd name="connsiteX31" fmla="*/ 3611509 w 4988297"/>
              <a:gd name="connsiteY31" fmla="*/ 3145536 h 3145536"/>
              <a:gd name="connsiteX32" fmla="*/ 3885829 w 4988297"/>
              <a:gd name="connsiteY32" fmla="*/ 3108960 h 3145536"/>
              <a:gd name="connsiteX33" fmla="*/ 4050421 w 4988297"/>
              <a:gd name="connsiteY33" fmla="*/ 3017520 h 3145536"/>
              <a:gd name="connsiteX34" fmla="*/ 4105285 w 4988297"/>
              <a:gd name="connsiteY34" fmla="*/ 2962656 h 3145536"/>
              <a:gd name="connsiteX35" fmla="*/ 4251589 w 4988297"/>
              <a:gd name="connsiteY35" fmla="*/ 2852928 h 3145536"/>
              <a:gd name="connsiteX36" fmla="*/ 4306453 w 4988297"/>
              <a:gd name="connsiteY36" fmla="*/ 2798064 h 3145536"/>
              <a:gd name="connsiteX37" fmla="*/ 4397893 w 4988297"/>
              <a:gd name="connsiteY37" fmla="*/ 2743200 h 3145536"/>
              <a:gd name="connsiteX38" fmla="*/ 4507621 w 4988297"/>
              <a:gd name="connsiteY38" fmla="*/ 2670048 h 3145536"/>
              <a:gd name="connsiteX39" fmla="*/ 4544197 w 4988297"/>
              <a:gd name="connsiteY39" fmla="*/ 2615184 h 3145536"/>
              <a:gd name="connsiteX40" fmla="*/ 4599061 w 4988297"/>
              <a:gd name="connsiteY40" fmla="*/ 2578608 h 3145536"/>
              <a:gd name="connsiteX41" fmla="*/ 4672213 w 4988297"/>
              <a:gd name="connsiteY41" fmla="*/ 2505456 h 3145536"/>
              <a:gd name="connsiteX42" fmla="*/ 4781941 w 4988297"/>
              <a:gd name="connsiteY42" fmla="*/ 2395728 h 3145536"/>
              <a:gd name="connsiteX43" fmla="*/ 4836805 w 4988297"/>
              <a:gd name="connsiteY43" fmla="*/ 2286000 h 3145536"/>
              <a:gd name="connsiteX44" fmla="*/ 4873381 w 4988297"/>
              <a:gd name="connsiteY44" fmla="*/ 2231136 h 3145536"/>
              <a:gd name="connsiteX45" fmla="*/ 4909957 w 4988297"/>
              <a:gd name="connsiteY45" fmla="*/ 2103120 h 3145536"/>
              <a:gd name="connsiteX46" fmla="*/ 4946533 w 4988297"/>
              <a:gd name="connsiteY46" fmla="*/ 1938528 h 3145536"/>
              <a:gd name="connsiteX47" fmla="*/ 4964821 w 4988297"/>
              <a:gd name="connsiteY47" fmla="*/ 1719072 h 3145536"/>
              <a:gd name="connsiteX48" fmla="*/ 4983109 w 4988297"/>
              <a:gd name="connsiteY48" fmla="*/ 1572768 h 3145536"/>
              <a:gd name="connsiteX49" fmla="*/ 4946533 w 4988297"/>
              <a:gd name="connsiteY49" fmla="*/ 1078992 h 3145536"/>
              <a:gd name="connsiteX50" fmla="*/ 4891669 w 4988297"/>
              <a:gd name="connsiteY50" fmla="*/ 786384 h 3145536"/>
              <a:gd name="connsiteX51" fmla="*/ 4781941 w 4988297"/>
              <a:gd name="connsiteY51" fmla="*/ 621792 h 3145536"/>
              <a:gd name="connsiteX52" fmla="*/ 4745365 w 4988297"/>
              <a:gd name="connsiteY52" fmla="*/ 566928 h 3145536"/>
              <a:gd name="connsiteX53" fmla="*/ 4708789 w 4988297"/>
              <a:gd name="connsiteY53" fmla="*/ 512064 h 3145536"/>
              <a:gd name="connsiteX54" fmla="*/ 4672213 w 4988297"/>
              <a:gd name="connsiteY54" fmla="*/ 438912 h 3145536"/>
              <a:gd name="connsiteX55" fmla="*/ 4653925 w 4988297"/>
              <a:gd name="connsiteY55" fmla="*/ 365760 h 3145536"/>
              <a:gd name="connsiteX56" fmla="*/ 4599061 w 4988297"/>
              <a:gd name="connsiteY56" fmla="*/ 292608 h 3145536"/>
              <a:gd name="connsiteX57" fmla="*/ 4562485 w 4988297"/>
              <a:gd name="connsiteY57" fmla="*/ 219456 h 3145536"/>
              <a:gd name="connsiteX58" fmla="*/ 4397893 w 4988297"/>
              <a:gd name="connsiteY58" fmla="*/ 128016 h 3145536"/>
              <a:gd name="connsiteX59" fmla="*/ 4251589 w 4988297"/>
              <a:gd name="connsiteY59" fmla="*/ 73152 h 3145536"/>
              <a:gd name="connsiteX60" fmla="*/ 4160149 w 4988297"/>
              <a:gd name="connsiteY60" fmla="*/ 36576 h 3145536"/>
              <a:gd name="connsiteX61" fmla="*/ 4050421 w 4988297"/>
              <a:gd name="connsiteY61" fmla="*/ 18288 h 3145536"/>
              <a:gd name="connsiteX62" fmla="*/ 3958981 w 4988297"/>
              <a:gd name="connsiteY62" fmla="*/ 0 h 3145536"/>
              <a:gd name="connsiteX63" fmla="*/ 3410341 w 4988297"/>
              <a:gd name="connsiteY63" fmla="*/ 18288 h 3145536"/>
              <a:gd name="connsiteX64" fmla="*/ 3355477 w 4988297"/>
              <a:gd name="connsiteY64" fmla="*/ 36576 h 3145536"/>
              <a:gd name="connsiteX65" fmla="*/ 3282325 w 4988297"/>
              <a:gd name="connsiteY65" fmla="*/ 54864 h 3145536"/>
              <a:gd name="connsiteX66" fmla="*/ 3227461 w 4988297"/>
              <a:gd name="connsiteY66" fmla="*/ 73152 h 3145536"/>
              <a:gd name="connsiteX67" fmla="*/ 3154309 w 4988297"/>
              <a:gd name="connsiteY67" fmla="*/ 91440 h 3145536"/>
              <a:gd name="connsiteX68" fmla="*/ 3099445 w 4988297"/>
              <a:gd name="connsiteY68" fmla="*/ 109728 h 3145536"/>
              <a:gd name="connsiteX69" fmla="*/ 2623957 w 4988297"/>
              <a:gd name="connsiteY69" fmla="*/ 128016 h 3145536"/>
              <a:gd name="connsiteX70" fmla="*/ 2477653 w 4988297"/>
              <a:gd name="connsiteY70" fmla="*/ 146304 h 3145536"/>
              <a:gd name="connsiteX71" fmla="*/ 2331349 w 4988297"/>
              <a:gd name="connsiteY71" fmla="*/ 201168 h 3145536"/>
              <a:gd name="connsiteX72" fmla="*/ 2166757 w 4988297"/>
              <a:gd name="connsiteY72" fmla="*/ 237744 h 3145536"/>
              <a:gd name="connsiteX73" fmla="*/ 2093605 w 4988297"/>
              <a:gd name="connsiteY73" fmla="*/ 274320 h 3145536"/>
              <a:gd name="connsiteX74" fmla="*/ 1929013 w 4988297"/>
              <a:gd name="connsiteY74" fmla="*/ 329184 h 3145536"/>
              <a:gd name="connsiteX75" fmla="*/ 1874149 w 4988297"/>
              <a:gd name="connsiteY75" fmla="*/ 365760 h 3145536"/>
              <a:gd name="connsiteX76" fmla="*/ 1800997 w 4988297"/>
              <a:gd name="connsiteY76" fmla="*/ 384048 h 3145536"/>
              <a:gd name="connsiteX77" fmla="*/ 1544965 w 4988297"/>
              <a:gd name="connsiteY77" fmla="*/ 420624 h 3145536"/>
              <a:gd name="connsiteX78" fmla="*/ 996325 w 4988297"/>
              <a:gd name="connsiteY78" fmla="*/ 402336 h 3145536"/>
              <a:gd name="connsiteX79" fmla="*/ 831733 w 4988297"/>
              <a:gd name="connsiteY79" fmla="*/ 347472 h 3145536"/>
              <a:gd name="connsiteX80" fmla="*/ 612277 w 4988297"/>
              <a:gd name="connsiteY80" fmla="*/ 310896 h 3145536"/>
              <a:gd name="connsiteX81" fmla="*/ 429397 w 4988297"/>
              <a:gd name="connsiteY81" fmla="*/ 365760 h 3145536"/>
              <a:gd name="connsiteX82" fmla="*/ 319669 w 4988297"/>
              <a:gd name="connsiteY82" fmla="*/ 438912 h 3145536"/>
              <a:gd name="connsiteX83" fmla="*/ 264805 w 4988297"/>
              <a:gd name="connsiteY83" fmla="*/ 475488 h 3145536"/>
              <a:gd name="connsiteX84" fmla="*/ 283093 w 4988297"/>
              <a:gd name="connsiteY84" fmla="*/ 475488 h 314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4988297" h="3145536">
                <a:moveTo>
                  <a:pt x="264805" y="420624"/>
                </a:moveTo>
                <a:lnTo>
                  <a:pt x="264805" y="420624"/>
                </a:lnTo>
                <a:lnTo>
                  <a:pt x="191653" y="640080"/>
                </a:lnTo>
                <a:cubicBezTo>
                  <a:pt x="185557" y="658368"/>
                  <a:pt x="184058" y="678904"/>
                  <a:pt x="173365" y="694944"/>
                </a:cubicBezTo>
                <a:cubicBezTo>
                  <a:pt x="68543" y="852177"/>
                  <a:pt x="194217" y="653241"/>
                  <a:pt x="118501" y="804672"/>
                </a:cubicBezTo>
                <a:cubicBezTo>
                  <a:pt x="108671" y="824331"/>
                  <a:pt x="90852" y="839451"/>
                  <a:pt x="81925" y="859536"/>
                </a:cubicBezTo>
                <a:cubicBezTo>
                  <a:pt x="56483" y="916781"/>
                  <a:pt x="42260" y="981620"/>
                  <a:pt x="27061" y="1042416"/>
                </a:cubicBezTo>
                <a:cubicBezTo>
                  <a:pt x="-14273" y="1414423"/>
                  <a:pt x="-3358" y="1247937"/>
                  <a:pt x="27061" y="1901952"/>
                </a:cubicBezTo>
                <a:cubicBezTo>
                  <a:pt x="28505" y="1933002"/>
                  <a:pt x="33805" y="1964532"/>
                  <a:pt x="45349" y="1993392"/>
                </a:cubicBezTo>
                <a:cubicBezTo>
                  <a:pt x="138086" y="2225234"/>
                  <a:pt x="95743" y="2118912"/>
                  <a:pt x="209941" y="2249424"/>
                </a:cubicBezTo>
                <a:cubicBezTo>
                  <a:pt x="282215" y="2332023"/>
                  <a:pt x="241647" y="2310564"/>
                  <a:pt x="319669" y="2377440"/>
                </a:cubicBezTo>
                <a:cubicBezTo>
                  <a:pt x="331266" y="2387381"/>
                  <a:pt x="424527" y="2457301"/>
                  <a:pt x="447685" y="2468880"/>
                </a:cubicBezTo>
                <a:cubicBezTo>
                  <a:pt x="464927" y="2477501"/>
                  <a:pt x="485307" y="2478547"/>
                  <a:pt x="502549" y="2487168"/>
                </a:cubicBezTo>
                <a:cubicBezTo>
                  <a:pt x="522208" y="2496998"/>
                  <a:pt x="536561" y="2516793"/>
                  <a:pt x="557413" y="2523744"/>
                </a:cubicBezTo>
                <a:cubicBezTo>
                  <a:pt x="592591" y="2535470"/>
                  <a:pt x="630565" y="2535936"/>
                  <a:pt x="667141" y="2542032"/>
                </a:cubicBezTo>
                <a:cubicBezTo>
                  <a:pt x="691525" y="2554224"/>
                  <a:pt x="715381" y="2567536"/>
                  <a:pt x="740293" y="2578608"/>
                </a:cubicBezTo>
                <a:cubicBezTo>
                  <a:pt x="787813" y="2599728"/>
                  <a:pt x="859865" y="2621747"/>
                  <a:pt x="904885" y="2651760"/>
                </a:cubicBezTo>
                <a:cubicBezTo>
                  <a:pt x="955607" y="2685575"/>
                  <a:pt x="1000467" y="2727673"/>
                  <a:pt x="1051189" y="2761488"/>
                </a:cubicBezTo>
                <a:lnTo>
                  <a:pt x="1160917" y="2834640"/>
                </a:lnTo>
                <a:cubicBezTo>
                  <a:pt x="1179205" y="2846832"/>
                  <a:pt x="1196122" y="2861386"/>
                  <a:pt x="1215781" y="2871216"/>
                </a:cubicBezTo>
                <a:cubicBezTo>
                  <a:pt x="1264549" y="2895600"/>
                  <a:pt x="1308109" y="2936657"/>
                  <a:pt x="1362085" y="2944368"/>
                </a:cubicBezTo>
                <a:lnTo>
                  <a:pt x="1490101" y="2962656"/>
                </a:lnTo>
                <a:cubicBezTo>
                  <a:pt x="1617963" y="3005277"/>
                  <a:pt x="1565184" y="2991319"/>
                  <a:pt x="1800997" y="3017520"/>
                </a:cubicBezTo>
                <a:lnTo>
                  <a:pt x="1965589" y="3035808"/>
                </a:lnTo>
                <a:cubicBezTo>
                  <a:pt x="2087509" y="3029712"/>
                  <a:pt x="2209610" y="3026538"/>
                  <a:pt x="2331349" y="3017520"/>
                </a:cubicBezTo>
                <a:cubicBezTo>
                  <a:pt x="2374336" y="3014336"/>
                  <a:pt x="2416593" y="3004579"/>
                  <a:pt x="2459365" y="2999232"/>
                </a:cubicBezTo>
                <a:cubicBezTo>
                  <a:pt x="2514140" y="2992385"/>
                  <a:pt x="2569093" y="2987040"/>
                  <a:pt x="2623957" y="2980944"/>
                </a:cubicBezTo>
                <a:cubicBezTo>
                  <a:pt x="2843413" y="2993136"/>
                  <a:pt x="3063621" y="2995650"/>
                  <a:pt x="3282325" y="3017520"/>
                </a:cubicBezTo>
                <a:cubicBezTo>
                  <a:pt x="3309452" y="3020233"/>
                  <a:pt x="3329951" y="3044524"/>
                  <a:pt x="3355477" y="3054096"/>
                </a:cubicBezTo>
                <a:cubicBezTo>
                  <a:pt x="3379011" y="3062921"/>
                  <a:pt x="3404245" y="3066288"/>
                  <a:pt x="3428629" y="3072384"/>
                </a:cubicBezTo>
                <a:cubicBezTo>
                  <a:pt x="3446917" y="3084576"/>
                  <a:pt x="3463834" y="3099130"/>
                  <a:pt x="3483493" y="3108960"/>
                </a:cubicBezTo>
                <a:cubicBezTo>
                  <a:pt x="3509729" y="3122078"/>
                  <a:pt x="3588071" y="3139676"/>
                  <a:pt x="3611509" y="3145536"/>
                </a:cubicBezTo>
                <a:cubicBezTo>
                  <a:pt x="3657685" y="3141338"/>
                  <a:pt x="3814556" y="3137469"/>
                  <a:pt x="3885829" y="3108960"/>
                </a:cubicBezTo>
                <a:cubicBezTo>
                  <a:pt x="3921750" y="3094592"/>
                  <a:pt x="4011768" y="3049730"/>
                  <a:pt x="4050421" y="3017520"/>
                </a:cubicBezTo>
                <a:cubicBezTo>
                  <a:pt x="4070290" y="3000963"/>
                  <a:pt x="4085268" y="2979034"/>
                  <a:pt x="4105285" y="2962656"/>
                </a:cubicBezTo>
                <a:cubicBezTo>
                  <a:pt x="4152465" y="2924054"/>
                  <a:pt x="4208484" y="2896033"/>
                  <a:pt x="4251589" y="2852928"/>
                </a:cubicBezTo>
                <a:cubicBezTo>
                  <a:pt x="4269877" y="2834640"/>
                  <a:pt x="4285762" y="2813582"/>
                  <a:pt x="4306453" y="2798064"/>
                </a:cubicBezTo>
                <a:cubicBezTo>
                  <a:pt x="4334889" y="2776737"/>
                  <a:pt x="4367905" y="2762283"/>
                  <a:pt x="4397893" y="2743200"/>
                </a:cubicBezTo>
                <a:cubicBezTo>
                  <a:pt x="4434979" y="2719600"/>
                  <a:pt x="4471045" y="2694432"/>
                  <a:pt x="4507621" y="2670048"/>
                </a:cubicBezTo>
                <a:cubicBezTo>
                  <a:pt x="4519813" y="2651760"/>
                  <a:pt x="4528655" y="2630726"/>
                  <a:pt x="4544197" y="2615184"/>
                </a:cubicBezTo>
                <a:cubicBezTo>
                  <a:pt x="4559739" y="2599642"/>
                  <a:pt x="4582373" y="2592912"/>
                  <a:pt x="4599061" y="2578608"/>
                </a:cubicBezTo>
                <a:cubicBezTo>
                  <a:pt x="4625243" y="2556166"/>
                  <a:pt x="4649505" y="2531408"/>
                  <a:pt x="4672213" y="2505456"/>
                </a:cubicBezTo>
                <a:cubicBezTo>
                  <a:pt x="4767485" y="2396573"/>
                  <a:pt x="4682087" y="2462297"/>
                  <a:pt x="4781941" y="2395728"/>
                </a:cubicBezTo>
                <a:cubicBezTo>
                  <a:pt x="4886763" y="2238495"/>
                  <a:pt x="4761089" y="2437431"/>
                  <a:pt x="4836805" y="2286000"/>
                </a:cubicBezTo>
                <a:cubicBezTo>
                  <a:pt x="4846635" y="2266341"/>
                  <a:pt x="4863551" y="2250795"/>
                  <a:pt x="4873381" y="2231136"/>
                </a:cubicBezTo>
                <a:cubicBezTo>
                  <a:pt x="4885600" y="2206697"/>
                  <a:pt x="4905269" y="2124214"/>
                  <a:pt x="4909957" y="2103120"/>
                </a:cubicBezTo>
                <a:cubicBezTo>
                  <a:pt x="4956392" y="1894165"/>
                  <a:pt x="4901932" y="2116930"/>
                  <a:pt x="4946533" y="1938528"/>
                </a:cubicBezTo>
                <a:cubicBezTo>
                  <a:pt x="4952629" y="1865376"/>
                  <a:pt x="4957517" y="1792113"/>
                  <a:pt x="4964821" y="1719072"/>
                </a:cubicBezTo>
                <a:cubicBezTo>
                  <a:pt x="4969711" y="1670168"/>
                  <a:pt x="4983109" y="1621916"/>
                  <a:pt x="4983109" y="1572768"/>
                </a:cubicBezTo>
                <a:cubicBezTo>
                  <a:pt x="4983109" y="1171867"/>
                  <a:pt x="5008613" y="1265233"/>
                  <a:pt x="4946533" y="1078992"/>
                </a:cubicBezTo>
                <a:cubicBezTo>
                  <a:pt x="4940246" y="1028697"/>
                  <a:pt x="4921513" y="831150"/>
                  <a:pt x="4891669" y="786384"/>
                </a:cubicBezTo>
                <a:lnTo>
                  <a:pt x="4781941" y="621792"/>
                </a:lnTo>
                <a:lnTo>
                  <a:pt x="4745365" y="566928"/>
                </a:lnTo>
                <a:cubicBezTo>
                  <a:pt x="4733173" y="548640"/>
                  <a:pt x="4718619" y="531723"/>
                  <a:pt x="4708789" y="512064"/>
                </a:cubicBezTo>
                <a:cubicBezTo>
                  <a:pt x="4696597" y="487680"/>
                  <a:pt x="4681785" y="464438"/>
                  <a:pt x="4672213" y="438912"/>
                </a:cubicBezTo>
                <a:cubicBezTo>
                  <a:pt x="4663388" y="415378"/>
                  <a:pt x="4665165" y="388241"/>
                  <a:pt x="4653925" y="365760"/>
                </a:cubicBezTo>
                <a:cubicBezTo>
                  <a:pt x="4640294" y="338498"/>
                  <a:pt x="4615215" y="318455"/>
                  <a:pt x="4599061" y="292608"/>
                </a:cubicBezTo>
                <a:cubicBezTo>
                  <a:pt x="4584612" y="269490"/>
                  <a:pt x="4581762" y="238733"/>
                  <a:pt x="4562485" y="219456"/>
                </a:cubicBezTo>
                <a:cubicBezTo>
                  <a:pt x="4473381" y="130352"/>
                  <a:pt x="4478382" y="162511"/>
                  <a:pt x="4397893" y="128016"/>
                </a:cubicBezTo>
                <a:cubicBezTo>
                  <a:pt x="4136008" y="15779"/>
                  <a:pt x="4504466" y="157444"/>
                  <a:pt x="4251589" y="73152"/>
                </a:cubicBezTo>
                <a:cubicBezTo>
                  <a:pt x="4220446" y="62771"/>
                  <a:pt x="4191820" y="45214"/>
                  <a:pt x="4160149" y="36576"/>
                </a:cubicBezTo>
                <a:cubicBezTo>
                  <a:pt x="4124375" y="26819"/>
                  <a:pt x="4086903" y="24921"/>
                  <a:pt x="4050421" y="18288"/>
                </a:cubicBezTo>
                <a:cubicBezTo>
                  <a:pt x="4019839" y="12728"/>
                  <a:pt x="3989461" y="6096"/>
                  <a:pt x="3958981" y="0"/>
                </a:cubicBezTo>
                <a:cubicBezTo>
                  <a:pt x="3776101" y="6096"/>
                  <a:pt x="3592987" y="7219"/>
                  <a:pt x="3410341" y="18288"/>
                </a:cubicBezTo>
                <a:cubicBezTo>
                  <a:pt x="3391099" y="19454"/>
                  <a:pt x="3374013" y="31280"/>
                  <a:pt x="3355477" y="36576"/>
                </a:cubicBezTo>
                <a:cubicBezTo>
                  <a:pt x="3331310" y="43481"/>
                  <a:pt x="3306492" y="47959"/>
                  <a:pt x="3282325" y="54864"/>
                </a:cubicBezTo>
                <a:cubicBezTo>
                  <a:pt x="3263789" y="60160"/>
                  <a:pt x="3245997" y="67856"/>
                  <a:pt x="3227461" y="73152"/>
                </a:cubicBezTo>
                <a:cubicBezTo>
                  <a:pt x="3203294" y="80057"/>
                  <a:pt x="3178476" y="84535"/>
                  <a:pt x="3154309" y="91440"/>
                </a:cubicBezTo>
                <a:cubicBezTo>
                  <a:pt x="3135773" y="96736"/>
                  <a:pt x="3118677" y="108402"/>
                  <a:pt x="3099445" y="109728"/>
                </a:cubicBezTo>
                <a:cubicBezTo>
                  <a:pt x="2941208" y="120641"/>
                  <a:pt x="2782453" y="121920"/>
                  <a:pt x="2623957" y="128016"/>
                </a:cubicBezTo>
                <a:cubicBezTo>
                  <a:pt x="2575189" y="134112"/>
                  <a:pt x="2526008" y="137512"/>
                  <a:pt x="2477653" y="146304"/>
                </a:cubicBezTo>
                <a:cubicBezTo>
                  <a:pt x="2447584" y="151771"/>
                  <a:pt x="2345429" y="196944"/>
                  <a:pt x="2331349" y="201168"/>
                </a:cubicBezTo>
                <a:cubicBezTo>
                  <a:pt x="2273414" y="218549"/>
                  <a:pt x="2223043" y="216637"/>
                  <a:pt x="2166757" y="237744"/>
                </a:cubicBezTo>
                <a:cubicBezTo>
                  <a:pt x="2141231" y="247316"/>
                  <a:pt x="2118517" y="263248"/>
                  <a:pt x="2093605" y="274320"/>
                </a:cubicBezTo>
                <a:cubicBezTo>
                  <a:pt x="2005063" y="313672"/>
                  <a:pt x="2013926" y="307956"/>
                  <a:pt x="1929013" y="329184"/>
                </a:cubicBezTo>
                <a:cubicBezTo>
                  <a:pt x="1910725" y="341376"/>
                  <a:pt x="1894351" y="357102"/>
                  <a:pt x="1874149" y="365760"/>
                </a:cubicBezTo>
                <a:cubicBezTo>
                  <a:pt x="1851047" y="375661"/>
                  <a:pt x="1825643" y="379119"/>
                  <a:pt x="1800997" y="384048"/>
                </a:cubicBezTo>
                <a:cubicBezTo>
                  <a:pt x="1713104" y="401627"/>
                  <a:pt x="1634867" y="409386"/>
                  <a:pt x="1544965" y="420624"/>
                </a:cubicBezTo>
                <a:cubicBezTo>
                  <a:pt x="1362085" y="414528"/>
                  <a:pt x="1178675" y="417532"/>
                  <a:pt x="996325" y="402336"/>
                </a:cubicBezTo>
                <a:cubicBezTo>
                  <a:pt x="820760" y="387706"/>
                  <a:pt x="946947" y="363931"/>
                  <a:pt x="831733" y="347472"/>
                </a:cubicBezTo>
                <a:cubicBezTo>
                  <a:pt x="672946" y="324788"/>
                  <a:pt x="745985" y="337638"/>
                  <a:pt x="612277" y="310896"/>
                </a:cubicBezTo>
                <a:cubicBezTo>
                  <a:pt x="571385" y="321119"/>
                  <a:pt x="456112" y="347950"/>
                  <a:pt x="429397" y="365760"/>
                </a:cubicBezTo>
                <a:cubicBezTo>
                  <a:pt x="392821" y="390144"/>
                  <a:pt x="361372" y="425011"/>
                  <a:pt x="319669" y="438912"/>
                </a:cubicBezTo>
                <a:cubicBezTo>
                  <a:pt x="259022" y="459128"/>
                  <a:pt x="264805" y="437923"/>
                  <a:pt x="264805" y="475488"/>
                </a:cubicBezTo>
                <a:lnTo>
                  <a:pt x="283093" y="47548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52977A-82F4-0B45-B3E3-B3DD315FCD61}"/>
              </a:ext>
            </a:extLst>
          </p:cNvPr>
          <p:cNvSpPr>
            <a:spLocks noChangeArrowheads="1"/>
          </p:cNvSpPr>
          <p:nvPr/>
        </p:nvSpPr>
        <p:spPr bwMode="auto">
          <a:xfrm rot="19409569">
            <a:off x="235631" y="2848113"/>
            <a:ext cx="3281133" cy="112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 space </a:t>
            </a:r>
            <a:b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(with more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eqns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endParaRPr kumimoji="0" lang="en-US" sz="28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ADF257C-2CAE-8F4F-B37D-04E90438A3EC}"/>
              </a:ext>
            </a:extLst>
          </p:cNvPr>
          <p:cNvSpPr/>
          <p:nvPr/>
        </p:nvSpPr>
        <p:spPr>
          <a:xfrm>
            <a:off x="5300233" y="3969060"/>
            <a:ext cx="188126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30A1BE6-0B46-6C42-BE1B-37D4EF7376C5}"/>
              </a:ext>
            </a:extLst>
          </p:cNvPr>
          <p:cNvGrpSpPr/>
          <p:nvPr/>
        </p:nvGrpSpPr>
        <p:grpSpPr>
          <a:xfrm>
            <a:off x="3894940" y="3791817"/>
            <a:ext cx="3222276" cy="1339737"/>
            <a:chOff x="3783158" y="3645024"/>
            <a:chExt cx="3222276" cy="133973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0596EBC-BC56-2742-8FD8-B639455EC8D6}"/>
                </a:ext>
              </a:extLst>
            </p:cNvPr>
            <p:cNvSpPr/>
            <p:nvPr/>
          </p:nvSpPr>
          <p:spPr>
            <a:xfrm>
              <a:off x="3783158" y="3645024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12651DC-3342-E44A-914C-B6E23E85E623}"/>
                </a:ext>
              </a:extLst>
            </p:cNvPr>
            <p:cNvSpPr/>
            <p:nvPr/>
          </p:nvSpPr>
          <p:spPr>
            <a:xfrm>
              <a:off x="4410111" y="4254240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991592E-97D5-BB4B-8BDB-7DE2C6EF6795}"/>
                </a:ext>
              </a:extLst>
            </p:cNvPr>
            <p:cNvSpPr/>
            <p:nvPr/>
          </p:nvSpPr>
          <p:spPr>
            <a:xfrm>
              <a:off x="5941850" y="4325460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68FF507-62FE-A64D-A6AD-A657C2FD2B05}"/>
                </a:ext>
              </a:extLst>
            </p:cNvPr>
            <p:cNvSpPr/>
            <p:nvPr/>
          </p:nvSpPr>
          <p:spPr>
            <a:xfrm>
              <a:off x="6817308" y="4768737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C992AD6-7879-DE46-98A8-B003439FACFD}"/>
              </a:ext>
            </a:extLst>
          </p:cNvPr>
          <p:cNvGrpSpPr/>
          <p:nvPr/>
        </p:nvGrpSpPr>
        <p:grpSpPr>
          <a:xfrm>
            <a:off x="4330712" y="3543072"/>
            <a:ext cx="2731110" cy="2258655"/>
            <a:chOff x="4330712" y="3543072"/>
            <a:chExt cx="2731110" cy="225865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D152976-0F0E-114D-925C-57242DB34924}"/>
                </a:ext>
              </a:extLst>
            </p:cNvPr>
            <p:cNvSpPr/>
            <p:nvPr/>
          </p:nvSpPr>
          <p:spPr>
            <a:xfrm>
              <a:off x="4330712" y="5036628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B06CC7E-FBAE-F24E-9DC7-0B2C4280E958}"/>
                </a:ext>
              </a:extLst>
            </p:cNvPr>
            <p:cNvSpPr/>
            <p:nvPr/>
          </p:nvSpPr>
          <p:spPr>
            <a:xfrm>
              <a:off x="6021249" y="3543072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82AE6F6-CD4A-2846-96DC-8E868C52A77D}"/>
                </a:ext>
              </a:extLst>
            </p:cNvPr>
            <p:cNvSpPr/>
            <p:nvPr/>
          </p:nvSpPr>
          <p:spPr>
            <a:xfrm>
              <a:off x="5927186" y="5053917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98E1BC9-9E8F-A645-9DCE-2D15412CACDF}"/>
                </a:ext>
              </a:extLst>
            </p:cNvPr>
            <p:cNvSpPr/>
            <p:nvPr/>
          </p:nvSpPr>
          <p:spPr>
            <a:xfrm>
              <a:off x="6873696" y="5585703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F4184A8-BBAE-1D43-9249-CE87C4B9D742}"/>
              </a:ext>
            </a:extLst>
          </p:cNvPr>
          <p:cNvSpPr>
            <a:spLocks noChangeArrowheads="1"/>
          </p:cNvSpPr>
          <p:nvPr/>
        </p:nvSpPr>
        <p:spPr bwMode="auto">
          <a:xfrm rot="21443385">
            <a:off x="128867" y="5528455"/>
            <a:ext cx="3207254" cy="58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real solution</a:t>
            </a:r>
            <a:endParaRPr kumimoji="0" lang="en-US" sz="28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2137B2-206D-F848-9536-F58E0C193255}"/>
              </a:ext>
            </a:extLst>
          </p:cNvPr>
          <p:cNvCxnSpPr>
            <a:cxnSpLocks/>
          </p:cNvCxnSpPr>
          <p:nvPr/>
        </p:nvCxnSpPr>
        <p:spPr>
          <a:xfrm flipV="1">
            <a:off x="2489648" y="4182870"/>
            <a:ext cx="2810585" cy="1402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A9253B7-B3FD-7F40-90BC-5292905BC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43385">
                <a:off x="200889" y="6008515"/>
                <a:ext cx="3207254" cy="588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𝑖𝑗𝑘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etc.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A9253B7-B3FD-7F40-90BC-5292905BC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1443385">
                <a:off x="200889" y="6008515"/>
                <a:ext cx="3207254" cy="588118"/>
              </a:xfrm>
              <a:prstGeom prst="rect">
                <a:avLst/>
              </a:prstGeom>
              <a:blipFill>
                <a:blip r:embed="rId4"/>
                <a:stretch>
                  <a:fillRect t="-1724" b="-68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966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Attack 1: </a:t>
            </a:r>
            <a:r>
              <a:rPr lang="en-US" sz="4800" b="1" i="1" dirty="0">
                <a:solidFill>
                  <a:srgbClr val="762416"/>
                </a:solidFill>
                <a:latin typeface="Calibri" pitchFamily="34" charset="0"/>
              </a:rPr>
              <a:t>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/>
              <p:nvPr/>
            </p:nvSpPr>
            <p:spPr>
              <a:xfrm>
                <a:off x="842017" y="1484784"/>
                <a:ext cx="7700954" cy="9865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e>
                          </m:nary>
                        </m:e>
                      </m:nary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+1)=0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17" y="1484784"/>
                <a:ext cx="7700954" cy="986552"/>
              </a:xfrm>
              <a:prstGeom prst="rect">
                <a:avLst/>
              </a:prstGeom>
              <a:blipFill>
                <a:blip r:embed="rId3"/>
                <a:stretch>
                  <a:fillRect l="-11678" t="-129114" b="-178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>
            <a:extLst>
              <a:ext uri="{FF2B5EF4-FFF2-40B4-BE49-F238E27FC236}">
                <a16:creationId xmlns:a16="http://schemas.microsoft.com/office/drawing/2014/main" id="{66D6D31B-9F30-BE4B-9999-7D7FBC4D1F49}"/>
              </a:ext>
            </a:extLst>
          </p:cNvPr>
          <p:cNvSpPr/>
          <p:nvPr/>
        </p:nvSpPr>
        <p:spPr>
          <a:xfrm>
            <a:off x="2968079" y="2889504"/>
            <a:ext cx="4988297" cy="3145536"/>
          </a:xfrm>
          <a:custGeom>
            <a:avLst/>
            <a:gdLst>
              <a:gd name="connsiteX0" fmla="*/ 264805 w 4988297"/>
              <a:gd name="connsiteY0" fmla="*/ 420624 h 3145536"/>
              <a:gd name="connsiteX1" fmla="*/ 264805 w 4988297"/>
              <a:gd name="connsiteY1" fmla="*/ 420624 h 3145536"/>
              <a:gd name="connsiteX2" fmla="*/ 191653 w 4988297"/>
              <a:gd name="connsiteY2" fmla="*/ 640080 h 3145536"/>
              <a:gd name="connsiteX3" fmla="*/ 173365 w 4988297"/>
              <a:gd name="connsiteY3" fmla="*/ 694944 h 3145536"/>
              <a:gd name="connsiteX4" fmla="*/ 118501 w 4988297"/>
              <a:gd name="connsiteY4" fmla="*/ 804672 h 3145536"/>
              <a:gd name="connsiteX5" fmla="*/ 81925 w 4988297"/>
              <a:gd name="connsiteY5" fmla="*/ 859536 h 3145536"/>
              <a:gd name="connsiteX6" fmla="*/ 27061 w 4988297"/>
              <a:gd name="connsiteY6" fmla="*/ 1042416 h 3145536"/>
              <a:gd name="connsiteX7" fmla="*/ 27061 w 4988297"/>
              <a:gd name="connsiteY7" fmla="*/ 1901952 h 3145536"/>
              <a:gd name="connsiteX8" fmla="*/ 45349 w 4988297"/>
              <a:gd name="connsiteY8" fmla="*/ 1993392 h 3145536"/>
              <a:gd name="connsiteX9" fmla="*/ 209941 w 4988297"/>
              <a:gd name="connsiteY9" fmla="*/ 2249424 h 3145536"/>
              <a:gd name="connsiteX10" fmla="*/ 319669 w 4988297"/>
              <a:gd name="connsiteY10" fmla="*/ 2377440 h 3145536"/>
              <a:gd name="connsiteX11" fmla="*/ 447685 w 4988297"/>
              <a:gd name="connsiteY11" fmla="*/ 2468880 h 3145536"/>
              <a:gd name="connsiteX12" fmla="*/ 502549 w 4988297"/>
              <a:gd name="connsiteY12" fmla="*/ 2487168 h 3145536"/>
              <a:gd name="connsiteX13" fmla="*/ 557413 w 4988297"/>
              <a:gd name="connsiteY13" fmla="*/ 2523744 h 3145536"/>
              <a:gd name="connsiteX14" fmla="*/ 667141 w 4988297"/>
              <a:gd name="connsiteY14" fmla="*/ 2542032 h 3145536"/>
              <a:gd name="connsiteX15" fmla="*/ 740293 w 4988297"/>
              <a:gd name="connsiteY15" fmla="*/ 2578608 h 3145536"/>
              <a:gd name="connsiteX16" fmla="*/ 904885 w 4988297"/>
              <a:gd name="connsiteY16" fmla="*/ 2651760 h 3145536"/>
              <a:gd name="connsiteX17" fmla="*/ 1051189 w 4988297"/>
              <a:gd name="connsiteY17" fmla="*/ 2761488 h 3145536"/>
              <a:gd name="connsiteX18" fmla="*/ 1160917 w 4988297"/>
              <a:gd name="connsiteY18" fmla="*/ 2834640 h 3145536"/>
              <a:gd name="connsiteX19" fmla="*/ 1215781 w 4988297"/>
              <a:gd name="connsiteY19" fmla="*/ 2871216 h 3145536"/>
              <a:gd name="connsiteX20" fmla="*/ 1362085 w 4988297"/>
              <a:gd name="connsiteY20" fmla="*/ 2944368 h 3145536"/>
              <a:gd name="connsiteX21" fmla="*/ 1490101 w 4988297"/>
              <a:gd name="connsiteY21" fmla="*/ 2962656 h 3145536"/>
              <a:gd name="connsiteX22" fmla="*/ 1800997 w 4988297"/>
              <a:gd name="connsiteY22" fmla="*/ 3017520 h 3145536"/>
              <a:gd name="connsiteX23" fmla="*/ 1965589 w 4988297"/>
              <a:gd name="connsiteY23" fmla="*/ 3035808 h 3145536"/>
              <a:gd name="connsiteX24" fmla="*/ 2331349 w 4988297"/>
              <a:gd name="connsiteY24" fmla="*/ 3017520 h 3145536"/>
              <a:gd name="connsiteX25" fmla="*/ 2459365 w 4988297"/>
              <a:gd name="connsiteY25" fmla="*/ 2999232 h 3145536"/>
              <a:gd name="connsiteX26" fmla="*/ 2623957 w 4988297"/>
              <a:gd name="connsiteY26" fmla="*/ 2980944 h 3145536"/>
              <a:gd name="connsiteX27" fmla="*/ 3282325 w 4988297"/>
              <a:gd name="connsiteY27" fmla="*/ 3017520 h 3145536"/>
              <a:gd name="connsiteX28" fmla="*/ 3355477 w 4988297"/>
              <a:gd name="connsiteY28" fmla="*/ 3054096 h 3145536"/>
              <a:gd name="connsiteX29" fmla="*/ 3428629 w 4988297"/>
              <a:gd name="connsiteY29" fmla="*/ 3072384 h 3145536"/>
              <a:gd name="connsiteX30" fmla="*/ 3483493 w 4988297"/>
              <a:gd name="connsiteY30" fmla="*/ 3108960 h 3145536"/>
              <a:gd name="connsiteX31" fmla="*/ 3611509 w 4988297"/>
              <a:gd name="connsiteY31" fmla="*/ 3145536 h 3145536"/>
              <a:gd name="connsiteX32" fmla="*/ 3885829 w 4988297"/>
              <a:gd name="connsiteY32" fmla="*/ 3108960 h 3145536"/>
              <a:gd name="connsiteX33" fmla="*/ 4050421 w 4988297"/>
              <a:gd name="connsiteY33" fmla="*/ 3017520 h 3145536"/>
              <a:gd name="connsiteX34" fmla="*/ 4105285 w 4988297"/>
              <a:gd name="connsiteY34" fmla="*/ 2962656 h 3145536"/>
              <a:gd name="connsiteX35" fmla="*/ 4251589 w 4988297"/>
              <a:gd name="connsiteY35" fmla="*/ 2852928 h 3145536"/>
              <a:gd name="connsiteX36" fmla="*/ 4306453 w 4988297"/>
              <a:gd name="connsiteY36" fmla="*/ 2798064 h 3145536"/>
              <a:gd name="connsiteX37" fmla="*/ 4397893 w 4988297"/>
              <a:gd name="connsiteY37" fmla="*/ 2743200 h 3145536"/>
              <a:gd name="connsiteX38" fmla="*/ 4507621 w 4988297"/>
              <a:gd name="connsiteY38" fmla="*/ 2670048 h 3145536"/>
              <a:gd name="connsiteX39" fmla="*/ 4544197 w 4988297"/>
              <a:gd name="connsiteY39" fmla="*/ 2615184 h 3145536"/>
              <a:gd name="connsiteX40" fmla="*/ 4599061 w 4988297"/>
              <a:gd name="connsiteY40" fmla="*/ 2578608 h 3145536"/>
              <a:gd name="connsiteX41" fmla="*/ 4672213 w 4988297"/>
              <a:gd name="connsiteY41" fmla="*/ 2505456 h 3145536"/>
              <a:gd name="connsiteX42" fmla="*/ 4781941 w 4988297"/>
              <a:gd name="connsiteY42" fmla="*/ 2395728 h 3145536"/>
              <a:gd name="connsiteX43" fmla="*/ 4836805 w 4988297"/>
              <a:gd name="connsiteY43" fmla="*/ 2286000 h 3145536"/>
              <a:gd name="connsiteX44" fmla="*/ 4873381 w 4988297"/>
              <a:gd name="connsiteY44" fmla="*/ 2231136 h 3145536"/>
              <a:gd name="connsiteX45" fmla="*/ 4909957 w 4988297"/>
              <a:gd name="connsiteY45" fmla="*/ 2103120 h 3145536"/>
              <a:gd name="connsiteX46" fmla="*/ 4946533 w 4988297"/>
              <a:gd name="connsiteY46" fmla="*/ 1938528 h 3145536"/>
              <a:gd name="connsiteX47" fmla="*/ 4964821 w 4988297"/>
              <a:gd name="connsiteY47" fmla="*/ 1719072 h 3145536"/>
              <a:gd name="connsiteX48" fmla="*/ 4983109 w 4988297"/>
              <a:gd name="connsiteY48" fmla="*/ 1572768 h 3145536"/>
              <a:gd name="connsiteX49" fmla="*/ 4946533 w 4988297"/>
              <a:gd name="connsiteY49" fmla="*/ 1078992 h 3145536"/>
              <a:gd name="connsiteX50" fmla="*/ 4891669 w 4988297"/>
              <a:gd name="connsiteY50" fmla="*/ 786384 h 3145536"/>
              <a:gd name="connsiteX51" fmla="*/ 4781941 w 4988297"/>
              <a:gd name="connsiteY51" fmla="*/ 621792 h 3145536"/>
              <a:gd name="connsiteX52" fmla="*/ 4745365 w 4988297"/>
              <a:gd name="connsiteY52" fmla="*/ 566928 h 3145536"/>
              <a:gd name="connsiteX53" fmla="*/ 4708789 w 4988297"/>
              <a:gd name="connsiteY53" fmla="*/ 512064 h 3145536"/>
              <a:gd name="connsiteX54" fmla="*/ 4672213 w 4988297"/>
              <a:gd name="connsiteY54" fmla="*/ 438912 h 3145536"/>
              <a:gd name="connsiteX55" fmla="*/ 4653925 w 4988297"/>
              <a:gd name="connsiteY55" fmla="*/ 365760 h 3145536"/>
              <a:gd name="connsiteX56" fmla="*/ 4599061 w 4988297"/>
              <a:gd name="connsiteY56" fmla="*/ 292608 h 3145536"/>
              <a:gd name="connsiteX57" fmla="*/ 4562485 w 4988297"/>
              <a:gd name="connsiteY57" fmla="*/ 219456 h 3145536"/>
              <a:gd name="connsiteX58" fmla="*/ 4397893 w 4988297"/>
              <a:gd name="connsiteY58" fmla="*/ 128016 h 3145536"/>
              <a:gd name="connsiteX59" fmla="*/ 4251589 w 4988297"/>
              <a:gd name="connsiteY59" fmla="*/ 73152 h 3145536"/>
              <a:gd name="connsiteX60" fmla="*/ 4160149 w 4988297"/>
              <a:gd name="connsiteY60" fmla="*/ 36576 h 3145536"/>
              <a:gd name="connsiteX61" fmla="*/ 4050421 w 4988297"/>
              <a:gd name="connsiteY61" fmla="*/ 18288 h 3145536"/>
              <a:gd name="connsiteX62" fmla="*/ 3958981 w 4988297"/>
              <a:gd name="connsiteY62" fmla="*/ 0 h 3145536"/>
              <a:gd name="connsiteX63" fmla="*/ 3410341 w 4988297"/>
              <a:gd name="connsiteY63" fmla="*/ 18288 h 3145536"/>
              <a:gd name="connsiteX64" fmla="*/ 3355477 w 4988297"/>
              <a:gd name="connsiteY64" fmla="*/ 36576 h 3145536"/>
              <a:gd name="connsiteX65" fmla="*/ 3282325 w 4988297"/>
              <a:gd name="connsiteY65" fmla="*/ 54864 h 3145536"/>
              <a:gd name="connsiteX66" fmla="*/ 3227461 w 4988297"/>
              <a:gd name="connsiteY66" fmla="*/ 73152 h 3145536"/>
              <a:gd name="connsiteX67" fmla="*/ 3154309 w 4988297"/>
              <a:gd name="connsiteY67" fmla="*/ 91440 h 3145536"/>
              <a:gd name="connsiteX68" fmla="*/ 3099445 w 4988297"/>
              <a:gd name="connsiteY68" fmla="*/ 109728 h 3145536"/>
              <a:gd name="connsiteX69" fmla="*/ 2623957 w 4988297"/>
              <a:gd name="connsiteY69" fmla="*/ 128016 h 3145536"/>
              <a:gd name="connsiteX70" fmla="*/ 2477653 w 4988297"/>
              <a:gd name="connsiteY70" fmla="*/ 146304 h 3145536"/>
              <a:gd name="connsiteX71" fmla="*/ 2331349 w 4988297"/>
              <a:gd name="connsiteY71" fmla="*/ 201168 h 3145536"/>
              <a:gd name="connsiteX72" fmla="*/ 2166757 w 4988297"/>
              <a:gd name="connsiteY72" fmla="*/ 237744 h 3145536"/>
              <a:gd name="connsiteX73" fmla="*/ 2093605 w 4988297"/>
              <a:gd name="connsiteY73" fmla="*/ 274320 h 3145536"/>
              <a:gd name="connsiteX74" fmla="*/ 1929013 w 4988297"/>
              <a:gd name="connsiteY74" fmla="*/ 329184 h 3145536"/>
              <a:gd name="connsiteX75" fmla="*/ 1874149 w 4988297"/>
              <a:gd name="connsiteY75" fmla="*/ 365760 h 3145536"/>
              <a:gd name="connsiteX76" fmla="*/ 1800997 w 4988297"/>
              <a:gd name="connsiteY76" fmla="*/ 384048 h 3145536"/>
              <a:gd name="connsiteX77" fmla="*/ 1544965 w 4988297"/>
              <a:gd name="connsiteY77" fmla="*/ 420624 h 3145536"/>
              <a:gd name="connsiteX78" fmla="*/ 996325 w 4988297"/>
              <a:gd name="connsiteY78" fmla="*/ 402336 h 3145536"/>
              <a:gd name="connsiteX79" fmla="*/ 831733 w 4988297"/>
              <a:gd name="connsiteY79" fmla="*/ 347472 h 3145536"/>
              <a:gd name="connsiteX80" fmla="*/ 612277 w 4988297"/>
              <a:gd name="connsiteY80" fmla="*/ 310896 h 3145536"/>
              <a:gd name="connsiteX81" fmla="*/ 429397 w 4988297"/>
              <a:gd name="connsiteY81" fmla="*/ 365760 h 3145536"/>
              <a:gd name="connsiteX82" fmla="*/ 319669 w 4988297"/>
              <a:gd name="connsiteY82" fmla="*/ 438912 h 3145536"/>
              <a:gd name="connsiteX83" fmla="*/ 264805 w 4988297"/>
              <a:gd name="connsiteY83" fmla="*/ 475488 h 3145536"/>
              <a:gd name="connsiteX84" fmla="*/ 283093 w 4988297"/>
              <a:gd name="connsiteY84" fmla="*/ 475488 h 314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4988297" h="3145536">
                <a:moveTo>
                  <a:pt x="264805" y="420624"/>
                </a:moveTo>
                <a:lnTo>
                  <a:pt x="264805" y="420624"/>
                </a:lnTo>
                <a:lnTo>
                  <a:pt x="191653" y="640080"/>
                </a:lnTo>
                <a:cubicBezTo>
                  <a:pt x="185557" y="658368"/>
                  <a:pt x="184058" y="678904"/>
                  <a:pt x="173365" y="694944"/>
                </a:cubicBezTo>
                <a:cubicBezTo>
                  <a:pt x="68543" y="852177"/>
                  <a:pt x="194217" y="653241"/>
                  <a:pt x="118501" y="804672"/>
                </a:cubicBezTo>
                <a:cubicBezTo>
                  <a:pt x="108671" y="824331"/>
                  <a:pt x="90852" y="839451"/>
                  <a:pt x="81925" y="859536"/>
                </a:cubicBezTo>
                <a:cubicBezTo>
                  <a:pt x="56483" y="916781"/>
                  <a:pt x="42260" y="981620"/>
                  <a:pt x="27061" y="1042416"/>
                </a:cubicBezTo>
                <a:cubicBezTo>
                  <a:pt x="-14273" y="1414423"/>
                  <a:pt x="-3358" y="1247937"/>
                  <a:pt x="27061" y="1901952"/>
                </a:cubicBezTo>
                <a:cubicBezTo>
                  <a:pt x="28505" y="1933002"/>
                  <a:pt x="33805" y="1964532"/>
                  <a:pt x="45349" y="1993392"/>
                </a:cubicBezTo>
                <a:cubicBezTo>
                  <a:pt x="138086" y="2225234"/>
                  <a:pt x="95743" y="2118912"/>
                  <a:pt x="209941" y="2249424"/>
                </a:cubicBezTo>
                <a:cubicBezTo>
                  <a:pt x="282215" y="2332023"/>
                  <a:pt x="241647" y="2310564"/>
                  <a:pt x="319669" y="2377440"/>
                </a:cubicBezTo>
                <a:cubicBezTo>
                  <a:pt x="331266" y="2387381"/>
                  <a:pt x="424527" y="2457301"/>
                  <a:pt x="447685" y="2468880"/>
                </a:cubicBezTo>
                <a:cubicBezTo>
                  <a:pt x="464927" y="2477501"/>
                  <a:pt x="485307" y="2478547"/>
                  <a:pt x="502549" y="2487168"/>
                </a:cubicBezTo>
                <a:cubicBezTo>
                  <a:pt x="522208" y="2496998"/>
                  <a:pt x="536561" y="2516793"/>
                  <a:pt x="557413" y="2523744"/>
                </a:cubicBezTo>
                <a:cubicBezTo>
                  <a:pt x="592591" y="2535470"/>
                  <a:pt x="630565" y="2535936"/>
                  <a:pt x="667141" y="2542032"/>
                </a:cubicBezTo>
                <a:cubicBezTo>
                  <a:pt x="691525" y="2554224"/>
                  <a:pt x="715381" y="2567536"/>
                  <a:pt x="740293" y="2578608"/>
                </a:cubicBezTo>
                <a:cubicBezTo>
                  <a:pt x="787813" y="2599728"/>
                  <a:pt x="859865" y="2621747"/>
                  <a:pt x="904885" y="2651760"/>
                </a:cubicBezTo>
                <a:cubicBezTo>
                  <a:pt x="955607" y="2685575"/>
                  <a:pt x="1000467" y="2727673"/>
                  <a:pt x="1051189" y="2761488"/>
                </a:cubicBezTo>
                <a:lnTo>
                  <a:pt x="1160917" y="2834640"/>
                </a:lnTo>
                <a:cubicBezTo>
                  <a:pt x="1179205" y="2846832"/>
                  <a:pt x="1196122" y="2861386"/>
                  <a:pt x="1215781" y="2871216"/>
                </a:cubicBezTo>
                <a:cubicBezTo>
                  <a:pt x="1264549" y="2895600"/>
                  <a:pt x="1308109" y="2936657"/>
                  <a:pt x="1362085" y="2944368"/>
                </a:cubicBezTo>
                <a:lnTo>
                  <a:pt x="1490101" y="2962656"/>
                </a:lnTo>
                <a:cubicBezTo>
                  <a:pt x="1617963" y="3005277"/>
                  <a:pt x="1565184" y="2991319"/>
                  <a:pt x="1800997" y="3017520"/>
                </a:cubicBezTo>
                <a:lnTo>
                  <a:pt x="1965589" y="3035808"/>
                </a:lnTo>
                <a:cubicBezTo>
                  <a:pt x="2087509" y="3029712"/>
                  <a:pt x="2209610" y="3026538"/>
                  <a:pt x="2331349" y="3017520"/>
                </a:cubicBezTo>
                <a:cubicBezTo>
                  <a:pt x="2374336" y="3014336"/>
                  <a:pt x="2416593" y="3004579"/>
                  <a:pt x="2459365" y="2999232"/>
                </a:cubicBezTo>
                <a:cubicBezTo>
                  <a:pt x="2514140" y="2992385"/>
                  <a:pt x="2569093" y="2987040"/>
                  <a:pt x="2623957" y="2980944"/>
                </a:cubicBezTo>
                <a:cubicBezTo>
                  <a:pt x="2843413" y="2993136"/>
                  <a:pt x="3063621" y="2995650"/>
                  <a:pt x="3282325" y="3017520"/>
                </a:cubicBezTo>
                <a:cubicBezTo>
                  <a:pt x="3309452" y="3020233"/>
                  <a:pt x="3329951" y="3044524"/>
                  <a:pt x="3355477" y="3054096"/>
                </a:cubicBezTo>
                <a:cubicBezTo>
                  <a:pt x="3379011" y="3062921"/>
                  <a:pt x="3404245" y="3066288"/>
                  <a:pt x="3428629" y="3072384"/>
                </a:cubicBezTo>
                <a:cubicBezTo>
                  <a:pt x="3446917" y="3084576"/>
                  <a:pt x="3463834" y="3099130"/>
                  <a:pt x="3483493" y="3108960"/>
                </a:cubicBezTo>
                <a:cubicBezTo>
                  <a:pt x="3509729" y="3122078"/>
                  <a:pt x="3588071" y="3139676"/>
                  <a:pt x="3611509" y="3145536"/>
                </a:cubicBezTo>
                <a:cubicBezTo>
                  <a:pt x="3657685" y="3141338"/>
                  <a:pt x="3814556" y="3137469"/>
                  <a:pt x="3885829" y="3108960"/>
                </a:cubicBezTo>
                <a:cubicBezTo>
                  <a:pt x="3921750" y="3094592"/>
                  <a:pt x="4011768" y="3049730"/>
                  <a:pt x="4050421" y="3017520"/>
                </a:cubicBezTo>
                <a:cubicBezTo>
                  <a:pt x="4070290" y="3000963"/>
                  <a:pt x="4085268" y="2979034"/>
                  <a:pt x="4105285" y="2962656"/>
                </a:cubicBezTo>
                <a:cubicBezTo>
                  <a:pt x="4152465" y="2924054"/>
                  <a:pt x="4208484" y="2896033"/>
                  <a:pt x="4251589" y="2852928"/>
                </a:cubicBezTo>
                <a:cubicBezTo>
                  <a:pt x="4269877" y="2834640"/>
                  <a:pt x="4285762" y="2813582"/>
                  <a:pt x="4306453" y="2798064"/>
                </a:cubicBezTo>
                <a:cubicBezTo>
                  <a:pt x="4334889" y="2776737"/>
                  <a:pt x="4367905" y="2762283"/>
                  <a:pt x="4397893" y="2743200"/>
                </a:cubicBezTo>
                <a:cubicBezTo>
                  <a:pt x="4434979" y="2719600"/>
                  <a:pt x="4471045" y="2694432"/>
                  <a:pt x="4507621" y="2670048"/>
                </a:cubicBezTo>
                <a:cubicBezTo>
                  <a:pt x="4519813" y="2651760"/>
                  <a:pt x="4528655" y="2630726"/>
                  <a:pt x="4544197" y="2615184"/>
                </a:cubicBezTo>
                <a:cubicBezTo>
                  <a:pt x="4559739" y="2599642"/>
                  <a:pt x="4582373" y="2592912"/>
                  <a:pt x="4599061" y="2578608"/>
                </a:cubicBezTo>
                <a:cubicBezTo>
                  <a:pt x="4625243" y="2556166"/>
                  <a:pt x="4649505" y="2531408"/>
                  <a:pt x="4672213" y="2505456"/>
                </a:cubicBezTo>
                <a:cubicBezTo>
                  <a:pt x="4767485" y="2396573"/>
                  <a:pt x="4682087" y="2462297"/>
                  <a:pt x="4781941" y="2395728"/>
                </a:cubicBezTo>
                <a:cubicBezTo>
                  <a:pt x="4886763" y="2238495"/>
                  <a:pt x="4761089" y="2437431"/>
                  <a:pt x="4836805" y="2286000"/>
                </a:cubicBezTo>
                <a:cubicBezTo>
                  <a:pt x="4846635" y="2266341"/>
                  <a:pt x="4863551" y="2250795"/>
                  <a:pt x="4873381" y="2231136"/>
                </a:cubicBezTo>
                <a:cubicBezTo>
                  <a:pt x="4885600" y="2206697"/>
                  <a:pt x="4905269" y="2124214"/>
                  <a:pt x="4909957" y="2103120"/>
                </a:cubicBezTo>
                <a:cubicBezTo>
                  <a:pt x="4956392" y="1894165"/>
                  <a:pt x="4901932" y="2116930"/>
                  <a:pt x="4946533" y="1938528"/>
                </a:cubicBezTo>
                <a:cubicBezTo>
                  <a:pt x="4952629" y="1865376"/>
                  <a:pt x="4957517" y="1792113"/>
                  <a:pt x="4964821" y="1719072"/>
                </a:cubicBezTo>
                <a:cubicBezTo>
                  <a:pt x="4969711" y="1670168"/>
                  <a:pt x="4983109" y="1621916"/>
                  <a:pt x="4983109" y="1572768"/>
                </a:cubicBezTo>
                <a:cubicBezTo>
                  <a:pt x="4983109" y="1171867"/>
                  <a:pt x="5008613" y="1265233"/>
                  <a:pt x="4946533" y="1078992"/>
                </a:cubicBezTo>
                <a:cubicBezTo>
                  <a:pt x="4940246" y="1028697"/>
                  <a:pt x="4921513" y="831150"/>
                  <a:pt x="4891669" y="786384"/>
                </a:cubicBezTo>
                <a:lnTo>
                  <a:pt x="4781941" y="621792"/>
                </a:lnTo>
                <a:lnTo>
                  <a:pt x="4745365" y="566928"/>
                </a:lnTo>
                <a:cubicBezTo>
                  <a:pt x="4733173" y="548640"/>
                  <a:pt x="4718619" y="531723"/>
                  <a:pt x="4708789" y="512064"/>
                </a:cubicBezTo>
                <a:cubicBezTo>
                  <a:pt x="4696597" y="487680"/>
                  <a:pt x="4681785" y="464438"/>
                  <a:pt x="4672213" y="438912"/>
                </a:cubicBezTo>
                <a:cubicBezTo>
                  <a:pt x="4663388" y="415378"/>
                  <a:pt x="4665165" y="388241"/>
                  <a:pt x="4653925" y="365760"/>
                </a:cubicBezTo>
                <a:cubicBezTo>
                  <a:pt x="4640294" y="338498"/>
                  <a:pt x="4615215" y="318455"/>
                  <a:pt x="4599061" y="292608"/>
                </a:cubicBezTo>
                <a:cubicBezTo>
                  <a:pt x="4584612" y="269490"/>
                  <a:pt x="4581762" y="238733"/>
                  <a:pt x="4562485" y="219456"/>
                </a:cubicBezTo>
                <a:cubicBezTo>
                  <a:pt x="4473381" y="130352"/>
                  <a:pt x="4478382" y="162511"/>
                  <a:pt x="4397893" y="128016"/>
                </a:cubicBezTo>
                <a:cubicBezTo>
                  <a:pt x="4136008" y="15779"/>
                  <a:pt x="4504466" y="157444"/>
                  <a:pt x="4251589" y="73152"/>
                </a:cubicBezTo>
                <a:cubicBezTo>
                  <a:pt x="4220446" y="62771"/>
                  <a:pt x="4191820" y="45214"/>
                  <a:pt x="4160149" y="36576"/>
                </a:cubicBezTo>
                <a:cubicBezTo>
                  <a:pt x="4124375" y="26819"/>
                  <a:pt x="4086903" y="24921"/>
                  <a:pt x="4050421" y="18288"/>
                </a:cubicBezTo>
                <a:cubicBezTo>
                  <a:pt x="4019839" y="12728"/>
                  <a:pt x="3989461" y="6096"/>
                  <a:pt x="3958981" y="0"/>
                </a:cubicBezTo>
                <a:cubicBezTo>
                  <a:pt x="3776101" y="6096"/>
                  <a:pt x="3592987" y="7219"/>
                  <a:pt x="3410341" y="18288"/>
                </a:cubicBezTo>
                <a:cubicBezTo>
                  <a:pt x="3391099" y="19454"/>
                  <a:pt x="3374013" y="31280"/>
                  <a:pt x="3355477" y="36576"/>
                </a:cubicBezTo>
                <a:cubicBezTo>
                  <a:pt x="3331310" y="43481"/>
                  <a:pt x="3306492" y="47959"/>
                  <a:pt x="3282325" y="54864"/>
                </a:cubicBezTo>
                <a:cubicBezTo>
                  <a:pt x="3263789" y="60160"/>
                  <a:pt x="3245997" y="67856"/>
                  <a:pt x="3227461" y="73152"/>
                </a:cubicBezTo>
                <a:cubicBezTo>
                  <a:pt x="3203294" y="80057"/>
                  <a:pt x="3178476" y="84535"/>
                  <a:pt x="3154309" y="91440"/>
                </a:cubicBezTo>
                <a:cubicBezTo>
                  <a:pt x="3135773" y="96736"/>
                  <a:pt x="3118677" y="108402"/>
                  <a:pt x="3099445" y="109728"/>
                </a:cubicBezTo>
                <a:cubicBezTo>
                  <a:pt x="2941208" y="120641"/>
                  <a:pt x="2782453" y="121920"/>
                  <a:pt x="2623957" y="128016"/>
                </a:cubicBezTo>
                <a:cubicBezTo>
                  <a:pt x="2575189" y="134112"/>
                  <a:pt x="2526008" y="137512"/>
                  <a:pt x="2477653" y="146304"/>
                </a:cubicBezTo>
                <a:cubicBezTo>
                  <a:pt x="2447584" y="151771"/>
                  <a:pt x="2345429" y="196944"/>
                  <a:pt x="2331349" y="201168"/>
                </a:cubicBezTo>
                <a:cubicBezTo>
                  <a:pt x="2273414" y="218549"/>
                  <a:pt x="2223043" y="216637"/>
                  <a:pt x="2166757" y="237744"/>
                </a:cubicBezTo>
                <a:cubicBezTo>
                  <a:pt x="2141231" y="247316"/>
                  <a:pt x="2118517" y="263248"/>
                  <a:pt x="2093605" y="274320"/>
                </a:cubicBezTo>
                <a:cubicBezTo>
                  <a:pt x="2005063" y="313672"/>
                  <a:pt x="2013926" y="307956"/>
                  <a:pt x="1929013" y="329184"/>
                </a:cubicBezTo>
                <a:cubicBezTo>
                  <a:pt x="1910725" y="341376"/>
                  <a:pt x="1894351" y="357102"/>
                  <a:pt x="1874149" y="365760"/>
                </a:cubicBezTo>
                <a:cubicBezTo>
                  <a:pt x="1851047" y="375661"/>
                  <a:pt x="1825643" y="379119"/>
                  <a:pt x="1800997" y="384048"/>
                </a:cubicBezTo>
                <a:cubicBezTo>
                  <a:pt x="1713104" y="401627"/>
                  <a:pt x="1634867" y="409386"/>
                  <a:pt x="1544965" y="420624"/>
                </a:cubicBezTo>
                <a:cubicBezTo>
                  <a:pt x="1362085" y="414528"/>
                  <a:pt x="1178675" y="417532"/>
                  <a:pt x="996325" y="402336"/>
                </a:cubicBezTo>
                <a:cubicBezTo>
                  <a:pt x="820760" y="387706"/>
                  <a:pt x="946947" y="363931"/>
                  <a:pt x="831733" y="347472"/>
                </a:cubicBezTo>
                <a:cubicBezTo>
                  <a:pt x="672946" y="324788"/>
                  <a:pt x="745985" y="337638"/>
                  <a:pt x="612277" y="310896"/>
                </a:cubicBezTo>
                <a:cubicBezTo>
                  <a:pt x="571385" y="321119"/>
                  <a:pt x="456112" y="347950"/>
                  <a:pt x="429397" y="365760"/>
                </a:cubicBezTo>
                <a:cubicBezTo>
                  <a:pt x="392821" y="390144"/>
                  <a:pt x="361372" y="425011"/>
                  <a:pt x="319669" y="438912"/>
                </a:cubicBezTo>
                <a:cubicBezTo>
                  <a:pt x="259022" y="459128"/>
                  <a:pt x="264805" y="437923"/>
                  <a:pt x="264805" y="475488"/>
                </a:cubicBezTo>
                <a:lnTo>
                  <a:pt x="283093" y="47548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52977A-82F4-0B45-B3E3-B3DD315FCD61}"/>
              </a:ext>
            </a:extLst>
          </p:cNvPr>
          <p:cNvSpPr>
            <a:spLocks noChangeArrowheads="1"/>
          </p:cNvSpPr>
          <p:nvPr/>
        </p:nvSpPr>
        <p:spPr bwMode="auto">
          <a:xfrm rot="19409569">
            <a:off x="180363" y="2680545"/>
            <a:ext cx="3844461" cy="112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 space </a:t>
            </a:r>
            <a:b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(with even more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eqns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endParaRPr kumimoji="0" lang="en-US" sz="28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ADF257C-2CAE-8F4F-B37D-04E90438A3EC}"/>
              </a:ext>
            </a:extLst>
          </p:cNvPr>
          <p:cNvSpPr/>
          <p:nvPr/>
        </p:nvSpPr>
        <p:spPr>
          <a:xfrm>
            <a:off x="5300233" y="3969060"/>
            <a:ext cx="188126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30A1BE6-0B46-6C42-BE1B-37D4EF7376C5}"/>
              </a:ext>
            </a:extLst>
          </p:cNvPr>
          <p:cNvGrpSpPr/>
          <p:nvPr/>
        </p:nvGrpSpPr>
        <p:grpSpPr>
          <a:xfrm>
            <a:off x="3894940" y="3791817"/>
            <a:ext cx="3222276" cy="1339737"/>
            <a:chOff x="3783158" y="3645024"/>
            <a:chExt cx="3222276" cy="133973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0596EBC-BC56-2742-8FD8-B639455EC8D6}"/>
                </a:ext>
              </a:extLst>
            </p:cNvPr>
            <p:cNvSpPr/>
            <p:nvPr/>
          </p:nvSpPr>
          <p:spPr>
            <a:xfrm>
              <a:off x="3783158" y="3645024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12651DC-3342-E44A-914C-B6E23E85E623}"/>
                </a:ext>
              </a:extLst>
            </p:cNvPr>
            <p:cNvSpPr/>
            <p:nvPr/>
          </p:nvSpPr>
          <p:spPr>
            <a:xfrm>
              <a:off x="4410111" y="4254240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991592E-97D5-BB4B-8BDB-7DE2C6EF6795}"/>
                </a:ext>
              </a:extLst>
            </p:cNvPr>
            <p:cNvSpPr/>
            <p:nvPr/>
          </p:nvSpPr>
          <p:spPr>
            <a:xfrm>
              <a:off x="5941850" y="4325460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68FF507-62FE-A64D-A6AD-A657C2FD2B05}"/>
                </a:ext>
              </a:extLst>
            </p:cNvPr>
            <p:cNvSpPr/>
            <p:nvPr/>
          </p:nvSpPr>
          <p:spPr>
            <a:xfrm>
              <a:off x="6817308" y="4768737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F4184A8-BBAE-1D43-9249-CE87C4B9D742}"/>
              </a:ext>
            </a:extLst>
          </p:cNvPr>
          <p:cNvSpPr>
            <a:spLocks noChangeArrowheads="1"/>
          </p:cNvSpPr>
          <p:nvPr/>
        </p:nvSpPr>
        <p:spPr bwMode="auto">
          <a:xfrm rot="21443385">
            <a:off x="128867" y="5528455"/>
            <a:ext cx="3207254" cy="58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real solution</a:t>
            </a:r>
            <a:endParaRPr kumimoji="0" lang="en-US" sz="28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2137B2-206D-F848-9536-F58E0C193255}"/>
              </a:ext>
            </a:extLst>
          </p:cNvPr>
          <p:cNvCxnSpPr>
            <a:cxnSpLocks/>
          </p:cNvCxnSpPr>
          <p:nvPr/>
        </p:nvCxnSpPr>
        <p:spPr>
          <a:xfrm flipV="1">
            <a:off x="2489648" y="4182870"/>
            <a:ext cx="2810585" cy="1402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A9253B7-B3FD-7F40-90BC-5292905BC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43385">
                <a:off x="200889" y="6008515"/>
                <a:ext cx="3207254" cy="588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𝑖𝑗𝑘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etc.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A9253B7-B3FD-7F40-90BC-5292905BC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1443385">
                <a:off x="200889" y="6008515"/>
                <a:ext cx="3207254" cy="588118"/>
              </a:xfrm>
              <a:prstGeom prst="rect">
                <a:avLst/>
              </a:prstGeom>
              <a:blipFill>
                <a:blip r:embed="rId4"/>
                <a:stretch>
                  <a:fillRect t="-1724" b="-68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0796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Attack 1: </a:t>
            </a:r>
            <a:r>
              <a:rPr lang="en-US" sz="4800" b="1" i="1" dirty="0">
                <a:solidFill>
                  <a:srgbClr val="762416"/>
                </a:solidFill>
                <a:latin typeface="Calibri" pitchFamily="34" charset="0"/>
              </a:rPr>
              <a:t>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/>
              <p:nvPr/>
            </p:nvSpPr>
            <p:spPr>
              <a:xfrm>
                <a:off x="842017" y="1484784"/>
                <a:ext cx="7700954" cy="9865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e>
                          </m:nary>
                        </m:e>
                      </m:nary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+1)=0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17" y="1484784"/>
                <a:ext cx="7700954" cy="986552"/>
              </a:xfrm>
              <a:prstGeom prst="rect">
                <a:avLst/>
              </a:prstGeom>
              <a:blipFill>
                <a:blip r:embed="rId3"/>
                <a:stretch>
                  <a:fillRect l="-11678" t="-129114" b="-178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>
            <a:extLst>
              <a:ext uri="{FF2B5EF4-FFF2-40B4-BE49-F238E27FC236}">
                <a16:creationId xmlns:a16="http://schemas.microsoft.com/office/drawing/2014/main" id="{66D6D31B-9F30-BE4B-9999-7D7FBC4D1F49}"/>
              </a:ext>
            </a:extLst>
          </p:cNvPr>
          <p:cNvSpPr/>
          <p:nvPr/>
        </p:nvSpPr>
        <p:spPr>
          <a:xfrm>
            <a:off x="2968079" y="2889504"/>
            <a:ext cx="4988297" cy="3145536"/>
          </a:xfrm>
          <a:custGeom>
            <a:avLst/>
            <a:gdLst>
              <a:gd name="connsiteX0" fmla="*/ 264805 w 4988297"/>
              <a:gd name="connsiteY0" fmla="*/ 420624 h 3145536"/>
              <a:gd name="connsiteX1" fmla="*/ 264805 w 4988297"/>
              <a:gd name="connsiteY1" fmla="*/ 420624 h 3145536"/>
              <a:gd name="connsiteX2" fmla="*/ 191653 w 4988297"/>
              <a:gd name="connsiteY2" fmla="*/ 640080 h 3145536"/>
              <a:gd name="connsiteX3" fmla="*/ 173365 w 4988297"/>
              <a:gd name="connsiteY3" fmla="*/ 694944 h 3145536"/>
              <a:gd name="connsiteX4" fmla="*/ 118501 w 4988297"/>
              <a:gd name="connsiteY4" fmla="*/ 804672 h 3145536"/>
              <a:gd name="connsiteX5" fmla="*/ 81925 w 4988297"/>
              <a:gd name="connsiteY5" fmla="*/ 859536 h 3145536"/>
              <a:gd name="connsiteX6" fmla="*/ 27061 w 4988297"/>
              <a:gd name="connsiteY6" fmla="*/ 1042416 h 3145536"/>
              <a:gd name="connsiteX7" fmla="*/ 27061 w 4988297"/>
              <a:gd name="connsiteY7" fmla="*/ 1901952 h 3145536"/>
              <a:gd name="connsiteX8" fmla="*/ 45349 w 4988297"/>
              <a:gd name="connsiteY8" fmla="*/ 1993392 h 3145536"/>
              <a:gd name="connsiteX9" fmla="*/ 209941 w 4988297"/>
              <a:gd name="connsiteY9" fmla="*/ 2249424 h 3145536"/>
              <a:gd name="connsiteX10" fmla="*/ 319669 w 4988297"/>
              <a:gd name="connsiteY10" fmla="*/ 2377440 h 3145536"/>
              <a:gd name="connsiteX11" fmla="*/ 447685 w 4988297"/>
              <a:gd name="connsiteY11" fmla="*/ 2468880 h 3145536"/>
              <a:gd name="connsiteX12" fmla="*/ 502549 w 4988297"/>
              <a:gd name="connsiteY12" fmla="*/ 2487168 h 3145536"/>
              <a:gd name="connsiteX13" fmla="*/ 557413 w 4988297"/>
              <a:gd name="connsiteY13" fmla="*/ 2523744 h 3145536"/>
              <a:gd name="connsiteX14" fmla="*/ 667141 w 4988297"/>
              <a:gd name="connsiteY14" fmla="*/ 2542032 h 3145536"/>
              <a:gd name="connsiteX15" fmla="*/ 740293 w 4988297"/>
              <a:gd name="connsiteY15" fmla="*/ 2578608 h 3145536"/>
              <a:gd name="connsiteX16" fmla="*/ 904885 w 4988297"/>
              <a:gd name="connsiteY16" fmla="*/ 2651760 h 3145536"/>
              <a:gd name="connsiteX17" fmla="*/ 1051189 w 4988297"/>
              <a:gd name="connsiteY17" fmla="*/ 2761488 h 3145536"/>
              <a:gd name="connsiteX18" fmla="*/ 1160917 w 4988297"/>
              <a:gd name="connsiteY18" fmla="*/ 2834640 h 3145536"/>
              <a:gd name="connsiteX19" fmla="*/ 1215781 w 4988297"/>
              <a:gd name="connsiteY19" fmla="*/ 2871216 h 3145536"/>
              <a:gd name="connsiteX20" fmla="*/ 1362085 w 4988297"/>
              <a:gd name="connsiteY20" fmla="*/ 2944368 h 3145536"/>
              <a:gd name="connsiteX21" fmla="*/ 1490101 w 4988297"/>
              <a:gd name="connsiteY21" fmla="*/ 2962656 h 3145536"/>
              <a:gd name="connsiteX22" fmla="*/ 1800997 w 4988297"/>
              <a:gd name="connsiteY22" fmla="*/ 3017520 h 3145536"/>
              <a:gd name="connsiteX23" fmla="*/ 1965589 w 4988297"/>
              <a:gd name="connsiteY23" fmla="*/ 3035808 h 3145536"/>
              <a:gd name="connsiteX24" fmla="*/ 2331349 w 4988297"/>
              <a:gd name="connsiteY24" fmla="*/ 3017520 h 3145536"/>
              <a:gd name="connsiteX25" fmla="*/ 2459365 w 4988297"/>
              <a:gd name="connsiteY25" fmla="*/ 2999232 h 3145536"/>
              <a:gd name="connsiteX26" fmla="*/ 2623957 w 4988297"/>
              <a:gd name="connsiteY26" fmla="*/ 2980944 h 3145536"/>
              <a:gd name="connsiteX27" fmla="*/ 3282325 w 4988297"/>
              <a:gd name="connsiteY27" fmla="*/ 3017520 h 3145536"/>
              <a:gd name="connsiteX28" fmla="*/ 3355477 w 4988297"/>
              <a:gd name="connsiteY28" fmla="*/ 3054096 h 3145536"/>
              <a:gd name="connsiteX29" fmla="*/ 3428629 w 4988297"/>
              <a:gd name="connsiteY29" fmla="*/ 3072384 h 3145536"/>
              <a:gd name="connsiteX30" fmla="*/ 3483493 w 4988297"/>
              <a:gd name="connsiteY30" fmla="*/ 3108960 h 3145536"/>
              <a:gd name="connsiteX31" fmla="*/ 3611509 w 4988297"/>
              <a:gd name="connsiteY31" fmla="*/ 3145536 h 3145536"/>
              <a:gd name="connsiteX32" fmla="*/ 3885829 w 4988297"/>
              <a:gd name="connsiteY32" fmla="*/ 3108960 h 3145536"/>
              <a:gd name="connsiteX33" fmla="*/ 4050421 w 4988297"/>
              <a:gd name="connsiteY33" fmla="*/ 3017520 h 3145536"/>
              <a:gd name="connsiteX34" fmla="*/ 4105285 w 4988297"/>
              <a:gd name="connsiteY34" fmla="*/ 2962656 h 3145536"/>
              <a:gd name="connsiteX35" fmla="*/ 4251589 w 4988297"/>
              <a:gd name="connsiteY35" fmla="*/ 2852928 h 3145536"/>
              <a:gd name="connsiteX36" fmla="*/ 4306453 w 4988297"/>
              <a:gd name="connsiteY36" fmla="*/ 2798064 h 3145536"/>
              <a:gd name="connsiteX37" fmla="*/ 4397893 w 4988297"/>
              <a:gd name="connsiteY37" fmla="*/ 2743200 h 3145536"/>
              <a:gd name="connsiteX38" fmla="*/ 4507621 w 4988297"/>
              <a:gd name="connsiteY38" fmla="*/ 2670048 h 3145536"/>
              <a:gd name="connsiteX39" fmla="*/ 4544197 w 4988297"/>
              <a:gd name="connsiteY39" fmla="*/ 2615184 h 3145536"/>
              <a:gd name="connsiteX40" fmla="*/ 4599061 w 4988297"/>
              <a:gd name="connsiteY40" fmla="*/ 2578608 h 3145536"/>
              <a:gd name="connsiteX41" fmla="*/ 4672213 w 4988297"/>
              <a:gd name="connsiteY41" fmla="*/ 2505456 h 3145536"/>
              <a:gd name="connsiteX42" fmla="*/ 4781941 w 4988297"/>
              <a:gd name="connsiteY42" fmla="*/ 2395728 h 3145536"/>
              <a:gd name="connsiteX43" fmla="*/ 4836805 w 4988297"/>
              <a:gd name="connsiteY43" fmla="*/ 2286000 h 3145536"/>
              <a:gd name="connsiteX44" fmla="*/ 4873381 w 4988297"/>
              <a:gd name="connsiteY44" fmla="*/ 2231136 h 3145536"/>
              <a:gd name="connsiteX45" fmla="*/ 4909957 w 4988297"/>
              <a:gd name="connsiteY45" fmla="*/ 2103120 h 3145536"/>
              <a:gd name="connsiteX46" fmla="*/ 4946533 w 4988297"/>
              <a:gd name="connsiteY46" fmla="*/ 1938528 h 3145536"/>
              <a:gd name="connsiteX47" fmla="*/ 4964821 w 4988297"/>
              <a:gd name="connsiteY47" fmla="*/ 1719072 h 3145536"/>
              <a:gd name="connsiteX48" fmla="*/ 4983109 w 4988297"/>
              <a:gd name="connsiteY48" fmla="*/ 1572768 h 3145536"/>
              <a:gd name="connsiteX49" fmla="*/ 4946533 w 4988297"/>
              <a:gd name="connsiteY49" fmla="*/ 1078992 h 3145536"/>
              <a:gd name="connsiteX50" fmla="*/ 4891669 w 4988297"/>
              <a:gd name="connsiteY50" fmla="*/ 786384 h 3145536"/>
              <a:gd name="connsiteX51" fmla="*/ 4781941 w 4988297"/>
              <a:gd name="connsiteY51" fmla="*/ 621792 h 3145536"/>
              <a:gd name="connsiteX52" fmla="*/ 4745365 w 4988297"/>
              <a:gd name="connsiteY52" fmla="*/ 566928 h 3145536"/>
              <a:gd name="connsiteX53" fmla="*/ 4708789 w 4988297"/>
              <a:gd name="connsiteY53" fmla="*/ 512064 h 3145536"/>
              <a:gd name="connsiteX54" fmla="*/ 4672213 w 4988297"/>
              <a:gd name="connsiteY54" fmla="*/ 438912 h 3145536"/>
              <a:gd name="connsiteX55" fmla="*/ 4653925 w 4988297"/>
              <a:gd name="connsiteY55" fmla="*/ 365760 h 3145536"/>
              <a:gd name="connsiteX56" fmla="*/ 4599061 w 4988297"/>
              <a:gd name="connsiteY56" fmla="*/ 292608 h 3145536"/>
              <a:gd name="connsiteX57" fmla="*/ 4562485 w 4988297"/>
              <a:gd name="connsiteY57" fmla="*/ 219456 h 3145536"/>
              <a:gd name="connsiteX58" fmla="*/ 4397893 w 4988297"/>
              <a:gd name="connsiteY58" fmla="*/ 128016 h 3145536"/>
              <a:gd name="connsiteX59" fmla="*/ 4251589 w 4988297"/>
              <a:gd name="connsiteY59" fmla="*/ 73152 h 3145536"/>
              <a:gd name="connsiteX60" fmla="*/ 4160149 w 4988297"/>
              <a:gd name="connsiteY60" fmla="*/ 36576 h 3145536"/>
              <a:gd name="connsiteX61" fmla="*/ 4050421 w 4988297"/>
              <a:gd name="connsiteY61" fmla="*/ 18288 h 3145536"/>
              <a:gd name="connsiteX62" fmla="*/ 3958981 w 4988297"/>
              <a:gd name="connsiteY62" fmla="*/ 0 h 3145536"/>
              <a:gd name="connsiteX63" fmla="*/ 3410341 w 4988297"/>
              <a:gd name="connsiteY63" fmla="*/ 18288 h 3145536"/>
              <a:gd name="connsiteX64" fmla="*/ 3355477 w 4988297"/>
              <a:gd name="connsiteY64" fmla="*/ 36576 h 3145536"/>
              <a:gd name="connsiteX65" fmla="*/ 3282325 w 4988297"/>
              <a:gd name="connsiteY65" fmla="*/ 54864 h 3145536"/>
              <a:gd name="connsiteX66" fmla="*/ 3227461 w 4988297"/>
              <a:gd name="connsiteY66" fmla="*/ 73152 h 3145536"/>
              <a:gd name="connsiteX67" fmla="*/ 3154309 w 4988297"/>
              <a:gd name="connsiteY67" fmla="*/ 91440 h 3145536"/>
              <a:gd name="connsiteX68" fmla="*/ 3099445 w 4988297"/>
              <a:gd name="connsiteY68" fmla="*/ 109728 h 3145536"/>
              <a:gd name="connsiteX69" fmla="*/ 2623957 w 4988297"/>
              <a:gd name="connsiteY69" fmla="*/ 128016 h 3145536"/>
              <a:gd name="connsiteX70" fmla="*/ 2477653 w 4988297"/>
              <a:gd name="connsiteY70" fmla="*/ 146304 h 3145536"/>
              <a:gd name="connsiteX71" fmla="*/ 2331349 w 4988297"/>
              <a:gd name="connsiteY71" fmla="*/ 201168 h 3145536"/>
              <a:gd name="connsiteX72" fmla="*/ 2166757 w 4988297"/>
              <a:gd name="connsiteY72" fmla="*/ 237744 h 3145536"/>
              <a:gd name="connsiteX73" fmla="*/ 2093605 w 4988297"/>
              <a:gd name="connsiteY73" fmla="*/ 274320 h 3145536"/>
              <a:gd name="connsiteX74" fmla="*/ 1929013 w 4988297"/>
              <a:gd name="connsiteY74" fmla="*/ 329184 h 3145536"/>
              <a:gd name="connsiteX75" fmla="*/ 1874149 w 4988297"/>
              <a:gd name="connsiteY75" fmla="*/ 365760 h 3145536"/>
              <a:gd name="connsiteX76" fmla="*/ 1800997 w 4988297"/>
              <a:gd name="connsiteY76" fmla="*/ 384048 h 3145536"/>
              <a:gd name="connsiteX77" fmla="*/ 1544965 w 4988297"/>
              <a:gd name="connsiteY77" fmla="*/ 420624 h 3145536"/>
              <a:gd name="connsiteX78" fmla="*/ 996325 w 4988297"/>
              <a:gd name="connsiteY78" fmla="*/ 402336 h 3145536"/>
              <a:gd name="connsiteX79" fmla="*/ 831733 w 4988297"/>
              <a:gd name="connsiteY79" fmla="*/ 347472 h 3145536"/>
              <a:gd name="connsiteX80" fmla="*/ 612277 w 4988297"/>
              <a:gd name="connsiteY80" fmla="*/ 310896 h 3145536"/>
              <a:gd name="connsiteX81" fmla="*/ 429397 w 4988297"/>
              <a:gd name="connsiteY81" fmla="*/ 365760 h 3145536"/>
              <a:gd name="connsiteX82" fmla="*/ 319669 w 4988297"/>
              <a:gd name="connsiteY82" fmla="*/ 438912 h 3145536"/>
              <a:gd name="connsiteX83" fmla="*/ 264805 w 4988297"/>
              <a:gd name="connsiteY83" fmla="*/ 475488 h 3145536"/>
              <a:gd name="connsiteX84" fmla="*/ 283093 w 4988297"/>
              <a:gd name="connsiteY84" fmla="*/ 475488 h 314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4988297" h="3145536">
                <a:moveTo>
                  <a:pt x="264805" y="420624"/>
                </a:moveTo>
                <a:lnTo>
                  <a:pt x="264805" y="420624"/>
                </a:lnTo>
                <a:lnTo>
                  <a:pt x="191653" y="640080"/>
                </a:lnTo>
                <a:cubicBezTo>
                  <a:pt x="185557" y="658368"/>
                  <a:pt x="184058" y="678904"/>
                  <a:pt x="173365" y="694944"/>
                </a:cubicBezTo>
                <a:cubicBezTo>
                  <a:pt x="68543" y="852177"/>
                  <a:pt x="194217" y="653241"/>
                  <a:pt x="118501" y="804672"/>
                </a:cubicBezTo>
                <a:cubicBezTo>
                  <a:pt x="108671" y="824331"/>
                  <a:pt x="90852" y="839451"/>
                  <a:pt x="81925" y="859536"/>
                </a:cubicBezTo>
                <a:cubicBezTo>
                  <a:pt x="56483" y="916781"/>
                  <a:pt x="42260" y="981620"/>
                  <a:pt x="27061" y="1042416"/>
                </a:cubicBezTo>
                <a:cubicBezTo>
                  <a:pt x="-14273" y="1414423"/>
                  <a:pt x="-3358" y="1247937"/>
                  <a:pt x="27061" y="1901952"/>
                </a:cubicBezTo>
                <a:cubicBezTo>
                  <a:pt x="28505" y="1933002"/>
                  <a:pt x="33805" y="1964532"/>
                  <a:pt x="45349" y="1993392"/>
                </a:cubicBezTo>
                <a:cubicBezTo>
                  <a:pt x="138086" y="2225234"/>
                  <a:pt x="95743" y="2118912"/>
                  <a:pt x="209941" y="2249424"/>
                </a:cubicBezTo>
                <a:cubicBezTo>
                  <a:pt x="282215" y="2332023"/>
                  <a:pt x="241647" y="2310564"/>
                  <a:pt x="319669" y="2377440"/>
                </a:cubicBezTo>
                <a:cubicBezTo>
                  <a:pt x="331266" y="2387381"/>
                  <a:pt x="424527" y="2457301"/>
                  <a:pt x="447685" y="2468880"/>
                </a:cubicBezTo>
                <a:cubicBezTo>
                  <a:pt x="464927" y="2477501"/>
                  <a:pt x="485307" y="2478547"/>
                  <a:pt x="502549" y="2487168"/>
                </a:cubicBezTo>
                <a:cubicBezTo>
                  <a:pt x="522208" y="2496998"/>
                  <a:pt x="536561" y="2516793"/>
                  <a:pt x="557413" y="2523744"/>
                </a:cubicBezTo>
                <a:cubicBezTo>
                  <a:pt x="592591" y="2535470"/>
                  <a:pt x="630565" y="2535936"/>
                  <a:pt x="667141" y="2542032"/>
                </a:cubicBezTo>
                <a:cubicBezTo>
                  <a:pt x="691525" y="2554224"/>
                  <a:pt x="715381" y="2567536"/>
                  <a:pt x="740293" y="2578608"/>
                </a:cubicBezTo>
                <a:cubicBezTo>
                  <a:pt x="787813" y="2599728"/>
                  <a:pt x="859865" y="2621747"/>
                  <a:pt x="904885" y="2651760"/>
                </a:cubicBezTo>
                <a:cubicBezTo>
                  <a:pt x="955607" y="2685575"/>
                  <a:pt x="1000467" y="2727673"/>
                  <a:pt x="1051189" y="2761488"/>
                </a:cubicBezTo>
                <a:lnTo>
                  <a:pt x="1160917" y="2834640"/>
                </a:lnTo>
                <a:cubicBezTo>
                  <a:pt x="1179205" y="2846832"/>
                  <a:pt x="1196122" y="2861386"/>
                  <a:pt x="1215781" y="2871216"/>
                </a:cubicBezTo>
                <a:cubicBezTo>
                  <a:pt x="1264549" y="2895600"/>
                  <a:pt x="1308109" y="2936657"/>
                  <a:pt x="1362085" y="2944368"/>
                </a:cubicBezTo>
                <a:lnTo>
                  <a:pt x="1490101" y="2962656"/>
                </a:lnTo>
                <a:cubicBezTo>
                  <a:pt x="1617963" y="3005277"/>
                  <a:pt x="1565184" y="2991319"/>
                  <a:pt x="1800997" y="3017520"/>
                </a:cubicBezTo>
                <a:lnTo>
                  <a:pt x="1965589" y="3035808"/>
                </a:lnTo>
                <a:cubicBezTo>
                  <a:pt x="2087509" y="3029712"/>
                  <a:pt x="2209610" y="3026538"/>
                  <a:pt x="2331349" y="3017520"/>
                </a:cubicBezTo>
                <a:cubicBezTo>
                  <a:pt x="2374336" y="3014336"/>
                  <a:pt x="2416593" y="3004579"/>
                  <a:pt x="2459365" y="2999232"/>
                </a:cubicBezTo>
                <a:cubicBezTo>
                  <a:pt x="2514140" y="2992385"/>
                  <a:pt x="2569093" y="2987040"/>
                  <a:pt x="2623957" y="2980944"/>
                </a:cubicBezTo>
                <a:cubicBezTo>
                  <a:pt x="2843413" y="2993136"/>
                  <a:pt x="3063621" y="2995650"/>
                  <a:pt x="3282325" y="3017520"/>
                </a:cubicBezTo>
                <a:cubicBezTo>
                  <a:pt x="3309452" y="3020233"/>
                  <a:pt x="3329951" y="3044524"/>
                  <a:pt x="3355477" y="3054096"/>
                </a:cubicBezTo>
                <a:cubicBezTo>
                  <a:pt x="3379011" y="3062921"/>
                  <a:pt x="3404245" y="3066288"/>
                  <a:pt x="3428629" y="3072384"/>
                </a:cubicBezTo>
                <a:cubicBezTo>
                  <a:pt x="3446917" y="3084576"/>
                  <a:pt x="3463834" y="3099130"/>
                  <a:pt x="3483493" y="3108960"/>
                </a:cubicBezTo>
                <a:cubicBezTo>
                  <a:pt x="3509729" y="3122078"/>
                  <a:pt x="3588071" y="3139676"/>
                  <a:pt x="3611509" y="3145536"/>
                </a:cubicBezTo>
                <a:cubicBezTo>
                  <a:pt x="3657685" y="3141338"/>
                  <a:pt x="3814556" y="3137469"/>
                  <a:pt x="3885829" y="3108960"/>
                </a:cubicBezTo>
                <a:cubicBezTo>
                  <a:pt x="3921750" y="3094592"/>
                  <a:pt x="4011768" y="3049730"/>
                  <a:pt x="4050421" y="3017520"/>
                </a:cubicBezTo>
                <a:cubicBezTo>
                  <a:pt x="4070290" y="3000963"/>
                  <a:pt x="4085268" y="2979034"/>
                  <a:pt x="4105285" y="2962656"/>
                </a:cubicBezTo>
                <a:cubicBezTo>
                  <a:pt x="4152465" y="2924054"/>
                  <a:pt x="4208484" y="2896033"/>
                  <a:pt x="4251589" y="2852928"/>
                </a:cubicBezTo>
                <a:cubicBezTo>
                  <a:pt x="4269877" y="2834640"/>
                  <a:pt x="4285762" y="2813582"/>
                  <a:pt x="4306453" y="2798064"/>
                </a:cubicBezTo>
                <a:cubicBezTo>
                  <a:pt x="4334889" y="2776737"/>
                  <a:pt x="4367905" y="2762283"/>
                  <a:pt x="4397893" y="2743200"/>
                </a:cubicBezTo>
                <a:cubicBezTo>
                  <a:pt x="4434979" y="2719600"/>
                  <a:pt x="4471045" y="2694432"/>
                  <a:pt x="4507621" y="2670048"/>
                </a:cubicBezTo>
                <a:cubicBezTo>
                  <a:pt x="4519813" y="2651760"/>
                  <a:pt x="4528655" y="2630726"/>
                  <a:pt x="4544197" y="2615184"/>
                </a:cubicBezTo>
                <a:cubicBezTo>
                  <a:pt x="4559739" y="2599642"/>
                  <a:pt x="4582373" y="2592912"/>
                  <a:pt x="4599061" y="2578608"/>
                </a:cubicBezTo>
                <a:cubicBezTo>
                  <a:pt x="4625243" y="2556166"/>
                  <a:pt x="4649505" y="2531408"/>
                  <a:pt x="4672213" y="2505456"/>
                </a:cubicBezTo>
                <a:cubicBezTo>
                  <a:pt x="4767485" y="2396573"/>
                  <a:pt x="4682087" y="2462297"/>
                  <a:pt x="4781941" y="2395728"/>
                </a:cubicBezTo>
                <a:cubicBezTo>
                  <a:pt x="4886763" y="2238495"/>
                  <a:pt x="4761089" y="2437431"/>
                  <a:pt x="4836805" y="2286000"/>
                </a:cubicBezTo>
                <a:cubicBezTo>
                  <a:pt x="4846635" y="2266341"/>
                  <a:pt x="4863551" y="2250795"/>
                  <a:pt x="4873381" y="2231136"/>
                </a:cubicBezTo>
                <a:cubicBezTo>
                  <a:pt x="4885600" y="2206697"/>
                  <a:pt x="4905269" y="2124214"/>
                  <a:pt x="4909957" y="2103120"/>
                </a:cubicBezTo>
                <a:cubicBezTo>
                  <a:pt x="4956392" y="1894165"/>
                  <a:pt x="4901932" y="2116930"/>
                  <a:pt x="4946533" y="1938528"/>
                </a:cubicBezTo>
                <a:cubicBezTo>
                  <a:pt x="4952629" y="1865376"/>
                  <a:pt x="4957517" y="1792113"/>
                  <a:pt x="4964821" y="1719072"/>
                </a:cubicBezTo>
                <a:cubicBezTo>
                  <a:pt x="4969711" y="1670168"/>
                  <a:pt x="4983109" y="1621916"/>
                  <a:pt x="4983109" y="1572768"/>
                </a:cubicBezTo>
                <a:cubicBezTo>
                  <a:pt x="4983109" y="1171867"/>
                  <a:pt x="5008613" y="1265233"/>
                  <a:pt x="4946533" y="1078992"/>
                </a:cubicBezTo>
                <a:cubicBezTo>
                  <a:pt x="4940246" y="1028697"/>
                  <a:pt x="4921513" y="831150"/>
                  <a:pt x="4891669" y="786384"/>
                </a:cubicBezTo>
                <a:lnTo>
                  <a:pt x="4781941" y="621792"/>
                </a:lnTo>
                <a:lnTo>
                  <a:pt x="4745365" y="566928"/>
                </a:lnTo>
                <a:cubicBezTo>
                  <a:pt x="4733173" y="548640"/>
                  <a:pt x="4718619" y="531723"/>
                  <a:pt x="4708789" y="512064"/>
                </a:cubicBezTo>
                <a:cubicBezTo>
                  <a:pt x="4696597" y="487680"/>
                  <a:pt x="4681785" y="464438"/>
                  <a:pt x="4672213" y="438912"/>
                </a:cubicBezTo>
                <a:cubicBezTo>
                  <a:pt x="4663388" y="415378"/>
                  <a:pt x="4665165" y="388241"/>
                  <a:pt x="4653925" y="365760"/>
                </a:cubicBezTo>
                <a:cubicBezTo>
                  <a:pt x="4640294" y="338498"/>
                  <a:pt x="4615215" y="318455"/>
                  <a:pt x="4599061" y="292608"/>
                </a:cubicBezTo>
                <a:cubicBezTo>
                  <a:pt x="4584612" y="269490"/>
                  <a:pt x="4581762" y="238733"/>
                  <a:pt x="4562485" y="219456"/>
                </a:cubicBezTo>
                <a:cubicBezTo>
                  <a:pt x="4473381" y="130352"/>
                  <a:pt x="4478382" y="162511"/>
                  <a:pt x="4397893" y="128016"/>
                </a:cubicBezTo>
                <a:cubicBezTo>
                  <a:pt x="4136008" y="15779"/>
                  <a:pt x="4504466" y="157444"/>
                  <a:pt x="4251589" y="73152"/>
                </a:cubicBezTo>
                <a:cubicBezTo>
                  <a:pt x="4220446" y="62771"/>
                  <a:pt x="4191820" y="45214"/>
                  <a:pt x="4160149" y="36576"/>
                </a:cubicBezTo>
                <a:cubicBezTo>
                  <a:pt x="4124375" y="26819"/>
                  <a:pt x="4086903" y="24921"/>
                  <a:pt x="4050421" y="18288"/>
                </a:cubicBezTo>
                <a:cubicBezTo>
                  <a:pt x="4019839" y="12728"/>
                  <a:pt x="3989461" y="6096"/>
                  <a:pt x="3958981" y="0"/>
                </a:cubicBezTo>
                <a:cubicBezTo>
                  <a:pt x="3776101" y="6096"/>
                  <a:pt x="3592987" y="7219"/>
                  <a:pt x="3410341" y="18288"/>
                </a:cubicBezTo>
                <a:cubicBezTo>
                  <a:pt x="3391099" y="19454"/>
                  <a:pt x="3374013" y="31280"/>
                  <a:pt x="3355477" y="36576"/>
                </a:cubicBezTo>
                <a:cubicBezTo>
                  <a:pt x="3331310" y="43481"/>
                  <a:pt x="3306492" y="47959"/>
                  <a:pt x="3282325" y="54864"/>
                </a:cubicBezTo>
                <a:cubicBezTo>
                  <a:pt x="3263789" y="60160"/>
                  <a:pt x="3245997" y="67856"/>
                  <a:pt x="3227461" y="73152"/>
                </a:cubicBezTo>
                <a:cubicBezTo>
                  <a:pt x="3203294" y="80057"/>
                  <a:pt x="3178476" y="84535"/>
                  <a:pt x="3154309" y="91440"/>
                </a:cubicBezTo>
                <a:cubicBezTo>
                  <a:pt x="3135773" y="96736"/>
                  <a:pt x="3118677" y="108402"/>
                  <a:pt x="3099445" y="109728"/>
                </a:cubicBezTo>
                <a:cubicBezTo>
                  <a:pt x="2941208" y="120641"/>
                  <a:pt x="2782453" y="121920"/>
                  <a:pt x="2623957" y="128016"/>
                </a:cubicBezTo>
                <a:cubicBezTo>
                  <a:pt x="2575189" y="134112"/>
                  <a:pt x="2526008" y="137512"/>
                  <a:pt x="2477653" y="146304"/>
                </a:cubicBezTo>
                <a:cubicBezTo>
                  <a:pt x="2447584" y="151771"/>
                  <a:pt x="2345429" y="196944"/>
                  <a:pt x="2331349" y="201168"/>
                </a:cubicBezTo>
                <a:cubicBezTo>
                  <a:pt x="2273414" y="218549"/>
                  <a:pt x="2223043" y="216637"/>
                  <a:pt x="2166757" y="237744"/>
                </a:cubicBezTo>
                <a:cubicBezTo>
                  <a:pt x="2141231" y="247316"/>
                  <a:pt x="2118517" y="263248"/>
                  <a:pt x="2093605" y="274320"/>
                </a:cubicBezTo>
                <a:cubicBezTo>
                  <a:pt x="2005063" y="313672"/>
                  <a:pt x="2013926" y="307956"/>
                  <a:pt x="1929013" y="329184"/>
                </a:cubicBezTo>
                <a:cubicBezTo>
                  <a:pt x="1910725" y="341376"/>
                  <a:pt x="1894351" y="357102"/>
                  <a:pt x="1874149" y="365760"/>
                </a:cubicBezTo>
                <a:cubicBezTo>
                  <a:pt x="1851047" y="375661"/>
                  <a:pt x="1825643" y="379119"/>
                  <a:pt x="1800997" y="384048"/>
                </a:cubicBezTo>
                <a:cubicBezTo>
                  <a:pt x="1713104" y="401627"/>
                  <a:pt x="1634867" y="409386"/>
                  <a:pt x="1544965" y="420624"/>
                </a:cubicBezTo>
                <a:cubicBezTo>
                  <a:pt x="1362085" y="414528"/>
                  <a:pt x="1178675" y="417532"/>
                  <a:pt x="996325" y="402336"/>
                </a:cubicBezTo>
                <a:cubicBezTo>
                  <a:pt x="820760" y="387706"/>
                  <a:pt x="946947" y="363931"/>
                  <a:pt x="831733" y="347472"/>
                </a:cubicBezTo>
                <a:cubicBezTo>
                  <a:pt x="672946" y="324788"/>
                  <a:pt x="745985" y="337638"/>
                  <a:pt x="612277" y="310896"/>
                </a:cubicBezTo>
                <a:cubicBezTo>
                  <a:pt x="571385" y="321119"/>
                  <a:pt x="456112" y="347950"/>
                  <a:pt x="429397" y="365760"/>
                </a:cubicBezTo>
                <a:cubicBezTo>
                  <a:pt x="392821" y="390144"/>
                  <a:pt x="361372" y="425011"/>
                  <a:pt x="319669" y="438912"/>
                </a:cubicBezTo>
                <a:cubicBezTo>
                  <a:pt x="259022" y="459128"/>
                  <a:pt x="264805" y="437923"/>
                  <a:pt x="264805" y="475488"/>
                </a:cubicBezTo>
                <a:lnTo>
                  <a:pt x="283093" y="47548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52977A-82F4-0B45-B3E3-B3DD315FCD61}"/>
              </a:ext>
            </a:extLst>
          </p:cNvPr>
          <p:cNvSpPr>
            <a:spLocks noChangeArrowheads="1"/>
          </p:cNvSpPr>
          <p:nvPr/>
        </p:nvSpPr>
        <p:spPr bwMode="auto">
          <a:xfrm rot="19409569">
            <a:off x="180363" y="2680545"/>
            <a:ext cx="3844461" cy="112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 space </a:t>
            </a:r>
            <a:b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(keep going):</a:t>
            </a:r>
            <a:endParaRPr kumimoji="0" lang="en-US" sz="28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ADF257C-2CAE-8F4F-B37D-04E90438A3EC}"/>
              </a:ext>
            </a:extLst>
          </p:cNvPr>
          <p:cNvSpPr/>
          <p:nvPr/>
        </p:nvSpPr>
        <p:spPr>
          <a:xfrm>
            <a:off x="5300233" y="3969060"/>
            <a:ext cx="188126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F4184A8-BBAE-1D43-9249-CE87C4B9D742}"/>
              </a:ext>
            </a:extLst>
          </p:cNvPr>
          <p:cNvSpPr>
            <a:spLocks noChangeArrowheads="1"/>
          </p:cNvSpPr>
          <p:nvPr/>
        </p:nvSpPr>
        <p:spPr bwMode="auto">
          <a:xfrm rot="21443385">
            <a:off x="128867" y="5528455"/>
            <a:ext cx="3207254" cy="58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real solution</a:t>
            </a:r>
            <a:endParaRPr kumimoji="0" lang="en-US" sz="28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2137B2-206D-F848-9536-F58E0C193255}"/>
              </a:ext>
            </a:extLst>
          </p:cNvPr>
          <p:cNvCxnSpPr>
            <a:cxnSpLocks/>
          </p:cNvCxnSpPr>
          <p:nvPr/>
        </p:nvCxnSpPr>
        <p:spPr>
          <a:xfrm flipV="1">
            <a:off x="2489648" y="4182870"/>
            <a:ext cx="2810585" cy="1402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A9253B7-B3FD-7F40-90BC-5292905BC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43385">
                <a:off x="200889" y="6008515"/>
                <a:ext cx="3207254" cy="588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𝑖𝑗𝑘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etc.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A9253B7-B3FD-7F40-90BC-5292905BC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1443385">
                <a:off x="200889" y="6008515"/>
                <a:ext cx="3207254" cy="588118"/>
              </a:xfrm>
              <a:prstGeom prst="rect">
                <a:avLst/>
              </a:prstGeom>
              <a:blipFill>
                <a:blip r:embed="rId4"/>
                <a:stretch>
                  <a:fillRect t="-1724" b="-68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4859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Attack 1: </a:t>
            </a:r>
            <a:r>
              <a:rPr lang="en-US" sz="4800" b="1" i="1" dirty="0">
                <a:solidFill>
                  <a:srgbClr val="762416"/>
                </a:solidFill>
                <a:latin typeface="Calibri" pitchFamily="34" charset="0"/>
              </a:rPr>
              <a:t>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/>
              <p:nvPr/>
            </p:nvSpPr>
            <p:spPr>
              <a:xfrm>
                <a:off x="842017" y="1484784"/>
                <a:ext cx="7700954" cy="9865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e>
                          </m:nary>
                        </m:e>
                      </m:nary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+1)=0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17" y="1484784"/>
                <a:ext cx="7700954" cy="986552"/>
              </a:xfrm>
              <a:prstGeom prst="rect">
                <a:avLst/>
              </a:prstGeom>
              <a:blipFill>
                <a:blip r:embed="rId3"/>
                <a:stretch>
                  <a:fillRect l="-11678" t="-129114" b="-178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>
            <a:extLst>
              <a:ext uri="{FF2B5EF4-FFF2-40B4-BE49-F238E27FC236}">
                <a16:creationId xmlns:a16="http://schemas.microsoft.com/office/drawing/2014/main" id="{66D6D31B-9F30-BE4B-9999-7D7FBC4D1F49}"/>
              </a:ext>
            </a:extLst>
          </p:cNvPr>
          <p:cNvSpPr/>
          <p:nvPr/>
        </p:nvSpPr>
        <p:spPr>
          <a:xfrm>
            <a:off x="2968079" y="2889504"/>
            <a:ext cx="4988297" cy="3145536"/>
          </a:xfrm>
          <a:custGeom>
            <a:avLst/>
            <a:gdLst>
              <a:gd name="connsiteX0" fmla="*/ 264805 w 4988297"/>
              <a:gd name="connsiteY0" fmla="*/ 420624 h 3145536"/>
              <a:gd name="connsiteX1" fmla="*/ 264805 w 4988297"/>
              <a:gd name="connsiteY1" fmla="*/ 420624 h 3145536"/>
              <a:gd name="connsiteX2" fmla="*/ 191653 w 4988297"/>
              <a:gd name="connsiteY2" fmla="*/ 640080 h 3145536"/>
              <a:gd name="connsiteX3" fmla="*/ 173365 w 4988297"/>
              <a:gd name="connsiteY3" fmla="*/ 694944 h 3145536"/>
              <a:gd name="connsiteX4" fmla="*/ 118501 w 4988297"/>
              <a:gd name="connsiteY4" fmla="*/ 804672 h 3145536"/>
              <a:gd name="connsiteX5" fmla="*/ 81925 w 4988297"/>
              <a:gd name="connsiteY5" fmla="*/ 859536 h 3145536"/>
              <a:gd name="connsiteX6" fmla="*/ 27061 w 4988297"/>
              <a:gd name="connsiteY6" fmla="*/ 1042416 h 3145536"/>
              <a:gd name="connsiteX7" fmla="*/ 27061 w 4988297"/>
              <a:gd name="connsiteY7" fmla="*/ 1901952 h 3145536"/>
              <a:gd name="connsiteX8" fmla="*/ 45349 w 4988297"/>
              <a:gd name="connsiteY8" fmla="*/ 1993392 h 3145536"/>
              <a:gd name="connsiteX9" fmla="*/ 209941 w 4988297"/>
              <a:gd name="connsiteY9" fmla="*/ 2249424 h 3145536"/>
              <a:gd name="connsiteX10" fmla="*/ 319669 w 4988297"/>
              <a:gd name="connsiteY10" fmla="*/ 2377440 h 3145536"/>
              <a:gd name="connsiteX11" fmla="*/ 447685 w 4988297"/>
              <a:gd name="connsiteY11" fmla="*/ 2468880 h 3145536"/>
              <a:gd name="connsiteX12" fmla="*/ 502549 w 4988297"/>
              <a:gd name="connsiteY12" fmla="*/ 2487168 h 3145536"/>
              <a:gd name="connsiteX13" fmla="*/ 557413 w 4988297"/>
              <a:gd name="connsiteY13" fmla="*/ 2523744 h 3145536"/>
              <a:gd name="connsiteX14" fmla="*/ 667141 w 4988297"/>
              <a:gd name="connsiteY14" fmla="*/ 2542032 h 3145536"/>
              <a:gd name="connsiteX15" fmla="*/ 740293 w 4988297"/>
              <a:gd name="connsiteY15" fmla="*/ 2578608 h 3145536"/>
              <a:gd name="connsiteX16" fmla="*/ 904885 w 4988297"/>
              <a:gd name="connsiteY16" fmla="*/ 2651760 h 3145536"/>
              <a:gd name="connsiteX17" fmla="*/ 1051189 w 4988297"/>
              <a:gd name="connsiteY17" fmla="*/ 2761488 h 3145536"/>
              <a:gd name="connsiteX18" fmla="*/ 1160917 w 4988297"/>
              <a:gd name="connsiteY18" fmla="*/ 2834640 h 3145536"/>
              <a:gd name="connsiteX19" fmla="*/ 1215781 w 4988297"/>
              <a:gd name="connsiteY19" fmla="*/ 2871216 h 3145536"/>
              <a:gd name="connsiteX20" fmla="*/ 1362085 w 4988297"/>
              <a:gd name="connsiteY20" fmla="*/ 2944368 h 3145536"/>
              <a:gd name="connsiteX21" fmla="*/ 1490101 w 4988297"/>
              <a:gd name="connsiteY21" fmla="*/ 2962656 h 3145536"/>
              <a:gd name="connsiteX22" fmla="*/ 1800997 w 4988297"/>
              <a:gd name="connsiteY22" fmla="*/ 3017520 h 3145536"/>
              <a:gd name="connsiteX23" fmla="*/ 1965589 w 4988297"/>
              <a:gd name="connsiteY23" fmla="*/ 3035808 h 3145536"/>
              <a:gd name="connsiteX24" fmla="*/ 2331349 w 4988297"/>
              <a:gd name="connsiteY24" fmla="*/ 3017520 h 3145536"/>
              <a:gd name="connsiteX25" fmla="*/ 2459365 w 4988297"/>
              <a:gd name="connsiteY25" fmla="*/ 2999232 h 3145536"/>
              <a:gd name="connsiteX26" fmla="*/ 2623957 w 4988297"/>
              <a:gd name="connsiteY26" fmla="*/ 2980944 h 3145536"/>
              <a:gd name="connsiteX27" fmla="*/ 3282325 w 4988297"/>
              <a:gd name="connsiteY27" fmla="*/ 3017520 h 3145536"/>
              <a:gd name="connsiteX28" fmla="*/ 3355477 w 4988297"/>
              <a:gd name="connsiteY28" fmla="*/ 3054096 h 3145536"/>
              <a:gd name="connsiteX29" fmla="*/ 3428629 w 4988297"/>
              <a:gd name="connsiteY29" fmla="*/ 3072384 h 3145536"/>
              <a:gd name="connsiteX30" fmla="*/ 3483493 w 4988297"/>
              <a:gd name="connsiteY30" fmla="*/ 3108960 h 3145536"/>
              <a:gd name="connsiteX31" fmla="*/ 3611509 w 4988297"/>
              <a:gd name="connsiteY31" fmla="*/ 3145536 h 3145536"/>
              <a:gd name="connsiteX32" fmla="*/ 3885829 w 4988297"/>
              <a:gd name="connsiteY32" fmla="*/ 3108960 h 3145536"/>
              <a:gd name="connsiteX33" fmla="*/ 4050421 w 4988297"/>
              <a:gd name="connsiteY33" fmla="*/ 3017520 h 3145536"/>
              <a:gd name="connsiteX34" fmla="*/ 4105285 w 4988297"/>
              <a:gd name="connsiteY34" fmla="*/ 2962656 h 3145536"/>
              <a:gd name="connsiteX35" fmla="*/ 4251589 w 4988297"/>
              <a:gd name="connsiteY35" fmla="*/ 2852928 h 3145536"/>
              <a:gd name="connsiteX36" fmla="*/ 4306453 w 4988297"/>
              <a:gd name="connsiteY36" fmla="*/ 2798064 h 3145536"/>
              <a:gd name="connsiteX37" fmla="*/ 4397893 w 4988297"/>
              <a:gd name="connsiteY37" fmla="*/ 2743200 h 3145536"/>
              <a:gd name="connsiteX38" fmla="*/ 4507621 w 4988297"/>
              <a:gd name="connsiteY38" fmla="*/ 2670048 h 3145536"/>
              <a:gd name="connsiteX39" fmla="*/ 4544197 w 4988297"/>
              <a:gd name="connsiteY39" fmla="*/ 2615184 h 3145536"/>
              <a:gd name="connsiteX40" fmla="*/ 4599061 w 4988297"/>
              <a:gd name="connsiteY40" fmla="*/ 2578608 h 3145536"/>
              <a:gd name="connsiteX41" fmla="*/ 4672213 w 4988297"/>
              <a:gd name="connsiteY41" fmla="*/ 2505456 h 3145536"/>
              <a:gd name="connsiteX42" fmla="*/ 4781941 w 4988297"/>
              <a:gd name="connsiteY42" fmla="*/ 2395728 h 3145536"/>
              <a:gd name="connsiteX43" fmla="*/ 4836805 w 4988297"/>
              <a:gd name="connsiteY43" fmla="*/ 2286000 h 3145536"/>
              <a:gd name="connsiteX44" fmla="*/ 4873381 w 4988297"/>
              <a:gd name="connsiteY44" fmla="*/ 2231136 h 3145536"/>
              <a:gd name="connsiteX45" fmla="*/ 4909957 w 4988297"/>
              <a:gd name="connsiteY45" fmla="*/ 2103120 h 3145536"/>
              <a:gd name="connsiteX46" fmla="*/ 4946533 w 4988297"/>
              <a:gd name="connsiteY46" fmla="*/ 1938528 h 3145536"/>
              <a:gd name="connsiteX47" fmla="*/ 4964821 w 4988297"/>
              <a:gd name="connsiteY47" fmla="*/ 1719072 h 3145536"/>
              <a:gd name="connsiteX48" fmla="*/ 4983109 w 4988297"/>
              <a:gd name="connsiteY48" fmla="*/ 1572768 h 3145536"/>
              <a:gd name="connsiteX49" fmla="*/ 4946533 w 4988297"/>
              <a:gd name="connsiteY49" fmla="*/ 1078992 h 3145536"/>
              <a:gd name="connsiteX50" fmla="*/ 4891669 w 4988297"/>
              <a:gd name="connsiteY50" fmla="*/ 786384 h 3145536"/>
              <a:gd name="connsiteX51" fmla="*/ 4781941 w 4988297"/>
              <a:gd name="connsiteY51" fmla="*/ 621792 h 3145536"/>
              <a:gd name="connsiteX52" fmla="*/ 4745365 w 4988297"/>
              <a:gd name="connsiteY52" fmla="*/ 566928 h 3145536"/>
              <a:gd name="connsiteX53" fmla="*/ 4708789 w 4988297"/>
              <a:gd name="connsiteY53" fmla="*/ 512064 h 3145536"/>
              <a:gd name="connsiteX54" fmla="*/ 4672213 w 4988297"/>
              <a:gd name="connsiteY54" fmla="*/ 438912 h 3145536"/>
              <a:gd name="connsiteX55" fmla="*/ 4653925 w 4988297"/>
              <a:gd name="connsiteY55" fmla="*/ 365760 h 3145536"/>
              <a:gd name="connsiteX56" fmla="*/ 4599061 w 4988297"/>
              <a:gd name="connsiteY56" fmla="*/ 292608 h 3145536"/>
              <a:gd name="connsiteX57" fmla="*/ 4562485 w 4988297"/>
              <a:gd name="connsiteY57" fmla="*/ 219456 h 3145536"/>
              <a:gd name="connsiteX58" fmla="*/ 4397893 w 4988297"/>
              <a:gd name="connsiteY58" fmla="*/ 128016 h 3145536"/>
              <a:gd name="connsiteX59" fmla="*/ 4251589 w 4988297"/>
              <a:gd name="connsiteY59" fmla="*/ 73152 h 3145536"/>
              <a:gd name="connsiteX60" fmla="*/ 4160149 w 4988297"/>
              <a:gd name="connsiteY60" fmla="*/ 36576 h 3145536"/>
              <a:gd name="connsiteX61" fmla="*/ 4050421 w 4988297"/>
              <a:gd name="connsiteY61" fmla="*/ 18288 h 3145536"/>
              <a:gd name="connsiteX62" fmla="*/ 3958981 w 4988297"/>
              <a:gd name="connsiteY62" fmla="*/ 0 h 3145536"/>
              <a:gd name="connsiteX63" fmla="*/ 3410341 w 4988297"/>
              <a:gd name="connsiteY63" fmla="*/ 18288 h 3145536"/>
              <a:gd name="connsiteX64" fmla="*/ 3355477 w 4988297"/>
              <a:gd name="connsiteY64" fmla="*/ 36576 h 3145536"/>
              <a:gd name="connsiteX65" fmla="*/ 3282325 w 4988297"/>
              <a:gd name="connsiteY65" fmla="*/ 54864 h 3145536"/>
              <a:gd name="connsiteX66" fmla="*/ 3227461 w 4988297"/>
              <a:gd name="connsiteY66" fmla="*/ 73152 h 3145536"/>
              <a:gd name="connsiteX67" fmla="*/ 3154309 w 4988297"/>
              <a:gd name="connsiteY67" fmla="*/ 91440 h 3145536"/>
              <a:gd name="connsiteX68" fmla="*/ 3099445 w 4988297"/>
              <a:gd name="connsiteY68" fmla="*/ 109728 h 3145536"/>
              <a:gd name="connsiteX69" fmla="*/ 2623957 w 4988297"/>
              <a:gd name="connsiteY69" fmla="*/ 128016 h 3145536"/>
              <a:gd name="connsiteX70" fmla="*/ 2477653 w 4988297"/>
              <a:gd name="connsiteY70" fmla="*/ 146304 h 3145536"/>
              <a:gd name="connsiteX71" fmla="*/ 2331349 w 4988297"/>
              <a:gd name="connsiteY71" fmla="*/ 201168 h 3145536"/>
              <a:gd name="connsiteX72" fmla="*/ 2166757 w 4988297"/>
              <a:gd name="connsiteY72" fmla="*/ 237744 h 3145536"/>
              <a:gd name="connsiteX73" fmla="*/ 2093605 w 4988297"/>
              <a:gd name="connsiteY73" fmla="*/ 274320 h 3145536"/>
              <a:gd name="connsiteX74" fmla="*/ 1929013 w 4988297"/>
              <a:gd name="connsiteY74" fmla="*/ 329184 h 3145536"/>
              <a:gd name="connsiteX75" fmla="*/ 1874149 w 4988297"/>
              <a:gd name="connsiteY75" fmla="*/ 365760 h 3145536"/>
              <a:gd name="connsiteX76" fmla="*/ 1800997 w 4988297"/>
              <a:gd name="connsiteY76" fmla="*/ 384048 h 3145536"/>
              <a:gd name="connsiteX77" fmla="*/ 1544965 w 4988297"/>
              <a:gd name="connsiteY77" fmla="*/ 420624 h 3145536"/>
              <a:gd name="connsiteX78" fmla="*/ 996325 w 4988297"/>
              <a:gd name="connsiteY78" fmla="*/ 402336 h 3145536"/>
              <a:gd name="connsiteX79" fmla="*/ 831733 w 4988297"/>
              <a:gd name="connsiteY79" fmla="*/ 347472 h 3145536"/>
              <a:gd name="connsiteX80" fmla="*/ 612277 w 4988297"/>
              <a:gd name="connsiteY80" fmla="*/ 310896 h 3145536"/>
              <a:gd name="connsiteX81" fmla="*/ 429397 w 4988297"/>
              <a:gd name="connsiteY81" fmla="*/ 365760 h 3145536"/>
              <a:gd name="connsiteX82" fmla="*/ 319669 w 4988297"/>
              <a:gd name="connsiteY82" fmla="*/ 438912 h 3145536"/>
              <a:gd name="connsiteX83" fmla="*/ 264805 w 4988297"/>
              <a:gd name="connsiteY83" fmla="*/ 475488 h 3145536"/>
              <a:gd name="connsiteX84" fmla="*/ 283093 w 4988297"/>
              <a:gd name="connsiteY84" fmla="*/ 475488 h 314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4988297" h="3145536">
                <a:moveTo>
                  <a:pt x="264805" y="420624"/>
                </a:moveTo>
                <a:lnTo>
                  <a:pt x="264805" y="420624"/>
                </a:lnTo>
                <a:lnTo>
                  <a:pt x="191653" y="640080"/>
                </a:lnTo>
                <a:cubicBezTo>
                  <a:pt x="185557" y="658368"/>
                  <a:pt x="184058" y="678904"/>
                  <a:pt x="173365" y="694944"/>
                </a:cubicBezTo>
                <a:cubicBezTo>
                  <a:pt x="68543" y="852177"/>
                  <a:pt x="194217" y="653241"/>
                  <a:pt x="118501" y="804672"/>
                </a:cubicBezTo>
                <a:cubicBezTo>
                  <a:pt x="108671" y="824331"/>
                  <a:pt x="90852" y="839451"/>
                  <a:pt x="81925" y="859536"/>
                </a:cubicBezTo>
                <a:cubicBezTo>
                  <a:pt x="56483" y="916781"/>
                  <a:pt x="42260" y="981620"/>
                  <a:pt x="27061" y="1042416"/>
                </a:cubicBezTo>
                <a:cubicBezTo>
                  <a:pt x="-14273" y="1414423"/>
                  <a:pt x="-3358" y="1247937"/>
                  <a:pt x="27061" y="1901952"/>
                </a:cubicBezTo>
                <a:cubicBezTo>
                  <a:pt x="28505" y="1933002"/>
                  <a:pt x="33805" y="1964532"/>
                  <a:pt x="45349" y="1993392"/>
                </a:cubicBezTo>
                <a:cubicBezTo>
                  <a:pt x="138086" y="2225234"/>
                  <a:pt x="95743" y="2118912"/>
                  <a:pt x="209941" y="2249424"/>
                </a:cubicBezTo>
                <a:cubicBezTo>
                  <a:pt x="282215" y="2332023"/>
                  <a:pt x="241647" y="2310564"/>
                  <a:pt x="319669" y="2377440"/>
                </a:cubicBezTo>
                <a:cubicBezTo>
                  <a:pt x="331266" y="2387381"/>
                  <a:pt x="424527" y="2457301"/>
                  <a:pt x="447685" y="2468880"/>
                </a:cubicBezTo>
                <a:cubicBezTo>
                  <a:pt x="464927" y="2477501"/>
                  <a:pt x="485307" y="2478547"/>
                  <a:pt x="502549" y="2487168"/>
                </a:cubicBezTo>
                <a:cubicBezTo>
                  <a:pt x="522208" y="2496998"/>
                  <a:pt x="536561" y="2516793"/>
                  <a:pt x="557413" y="2523744"/>
                </a:cubicBezTo>
                <a:cubicBezTo>
                  <a:pt x="592591" y="2535470"/>
                  <a:pt x="630565" y="2535936"/>
                  <a:pt x="667141" y="2542032"/>
                </a:cubicBezTo>
                <a:cubicBezTo>
                  <a:pt x="691525" y="2554224"/>
                  <a:pt x="715381" y="2567536"/>
                  <a:pt x="740293" y="2578608"/>
                </a:cubicBezTo>
                <a:cubicBezTo>
                  <a:pt x="787813" y="2599728"/>
                  <a:pt x="859865" y="2621747"/>
                  <a:pt x="904885" y="2651760"/>
                </a:cubicBezTo>
                <a:cubicBezTo>
                  <a:pt x="955607" y="2685575"/>
                  <a:pt x="1000467" y="2727673"/>
                  <a:pt x="1051189" y="2761488"/>
                </a:cubicBezTo>
                <a:lnTo>
                  <a:pt x="1160917" y="2834640"/>
                </a:lnTo>
                <a:cubicBezTo>
                  <a:pt x="1179205" y="2846832"/>
                  <a:pt x="1196122" y="2861386"/>
                  <a:pt x="1215781" y="2871216"/>
                </a:cubicBezTo>
                <a:cubicBezTo>
                  <a:pt x="1264549" y="2895600"/>
                  <a:pt x="1308109" y="2936657"/>
                  <a:pt x="1362085" y="2944368"/>
                </a:cubicBezTo>
                <a:lnTo>
                  <a:pt x="1490101" y="2962656"/>
                </a:lnTo>
                <a:cubicBezTo>
                  <a:pt x="1617963" y="3005277"/>
                  <a:pt x="1565184" y="2991319"/>
                  <a:pt x="1800997" y="3017520"/>
                </a:cubicBezTo>
                <a:lnTo>
                  <a:pt x="1965589" y="3035808"/>
                </a:lnTo>
                <a:cubicBezTo>
                  <a:pt x="2087509" y="3029712"/>
                  <a:pt x="2209610" y="3026538"/>
                  <a:pt x="2331349" y="3017520"/>
                </a:cubicBezTo>
                <a:cubicBezTo>
                  <a:pt x="2374336" y="3014336"/>
                  <a:pt x="2416593" y="3004579"/>
                  <a:pt x="2459365" y="2999232"/>
                </a:cubicBezTo>
                <a:cubicBezTo>
                  <a:pt x="2514140" y="2992385"/>
                  <a:pt x="2569093" y="2987040"/>
                  <a:pt x="2623957" y="2980944"/>
                </a:cubicBezTo>
                <a:cubicBezTo>
                  <a:pt x="2843413" y="2993136"/>
                  <a:pt x="3063621" y="2995650"/>
                  <a:pt x="3282325" y="3017520"/>
                </a:cubicBezTo>
                <a:cubicBezTo>
                  <a:pt x="3309452" y="3020233"/>
                  <a:pt x="3329951" y="3044524"/>
                  <a:pt x="3355477" y="3054096"/>
                </a:cubicBezTo>
                <a:cubicBezTo>
                  <a:pt x="3379011" y="3062921"/>
                  <a:pt x="3404245" y="3066288"/>
                  <a:pt x="3428629" y="3072384"/>
                </a:cubicBezTo>
                <a:cubicBezTo>
                  <a:pt x="3446917" y="3084576"/>
                  <a:pt x="3463834" y="3099130"/>
                  <a:pt x="3483493" y="3108960"/>
                </a:cubicBezTo>
                <a:cubicBezTo>
                  <a:pt x="3509729" y="3122078"/>
                  <a:pt x="3588071" y="3139676"/>
                  <a:pt x="3611509" y="3145536"/>
                </a:cubicBezTo>
                <a:cubicBezTo>
                  <a:pt x="3657685" y="3141338"/>
                  <a:pt x="3814556" y="3137469"/>
                  <a:pt x="3885829" y="3108960"/>
                </a:cubicBezTo>
                <a:cubicBezTo>
                  <a:pt x="3921750" y="3094592"/>
                  <a:pt x="4011768" y="3049730"/>
                  <a:pt x="4050421" y="3017520"/>
                </a:cubicBezTo>
                <a:cubicBezTo>
                  <a:pt x="4070290" y="3000963"/>
                  <a:pt x="4085268" y="2979034"/>
                  <a:pt x="4105285" y="2962656"/>
                </a:cubicBezTo>
                <a:cubicBezTo>
                  <a:pt x="4152465" y="2924054"/>
                  <a:pt x="4208484" y="2896033"/>
                  <a:pt x="4251589" y="2852928"/>
                </a:cubicBezTo>
                <a:cubicBezTo>
                  <a:pt x="4269877" y="2834640"/>
                  <a:pt x="4285762" y="2813582"/>
                  <a:pt x="4306453" y="2798064"/>
                </a:cubicBezTo>
                <a:cubicBezTo>
                  <a:pt x="4334889" y="2776737"/>
                  <a:pt x="4367905" y="2762283"/>
                  <a:pt x="4397893" y="2743200"/>
                </a:cubicBezTo>
                <a:cubicBezTo>
                  <a:pt x="4434979" y="2719600"/>
                  <a:pt x="4471045" y="2694432"/>
                  <a:pt x="4507621" y="2670048"/>
                </a:cubicBezTo>
                <a:cubicBezTo>
                  <a:pt x="4519813" y="2651760"/>
                  <a:pt x="4528655" y="2630726"/>
                  <a:pt x="4544197" y="2615184"/>
                </a:cubicBezTo>
                <a:cubicBezTo>
                  <a:pt x="4559739" y="2599642"/>
                  <a:pt x="4582373" y="2592912"/>
                  <a:pt x="4599061" y="2578608"/>
                </a:cubicBezTo>
                <a:cubicBezTo>
                  <a:pt x="4625243" y="2556166"/>
                  <a:pt x="4649505" y="2531408"/>
                  <a:pt x="4672213" y="2505456"/>
                </a:cubicBezTo>
                <a:cubicBezTo>
                  <a:pt x="4767485" y="2396573"/>
                  <a:pt x="4682087" y="2462297"/>
                  <a:pt x="4781941" y="2395728"/>
                </a:cubicBezTo>
                <a:cubicBezTo>
                  <a:pt x="4886763" y="2238495"/>
                  <a:pt x="4761089" y="2437431"/>
                  <a:pt x="4836805" y="2286000"/>
                </a:cubicBezTo>
                <a:cubicBezTo>
                  <a:pt x="4846635" y="2266341"/>
                  <a:pt x="4863551" y="2250795"/>
                  <a:pt x="4873381" y="2231136"/>
                </a:cubicBezTo>
                <a:cubicBezTo>
                  <a:pt x="4885600" y="2206697"/>
                  <a:pt x="4905269" y="2124214"/>
                  <a:pt x="4909957" y="2103120"/>
                </a:cubicBezTo>
                <a:cubicBezTo>
                  <a:pt x="4956392" y="1894165"/>
                  <a:pt x="4901932" y="2116930"/>
                  <a:pt x="4946533" y="1938528"/>
                </a:cubicBezTo>
                <a:cubicBezTo>
                  <a:pt x="4952629" y="1865376"/>
                  <a:pt x="4957517" y="1792113"/>
                  <a:pt x="4964821" y="1719072"/>
                </a:cubicBezTo>
                <a:cubicBezTo>
                  <a:pt x="4969711" y="1670168"/>
                  <a:pt x="4983109" y="1621916"/>
                  <a:pt x="4983109" y="1572768"/>
                </a:cubicBezTo>
                <a:cubicBezTo>
                  <a:pt x="4983109" y="1171867"/>
                  <a:pt x="5008613" y="1265233"/>
                  <a:pt x="4946533" y="1078992"/>
                </a:cubicBezTo>
                <a:cubicBezTo>
                  <a:pt x="4940246" y="1028697"/>
                  <a:pt x="4921513" y="831150"/>
                  <a:pt x="4891669" y="786384"/>
                </a:cubicBezTo>
                <a:lnTo>
                  <a:pt x="4781941" y="621792"/>
                </a:lnTo>
                <a:lnTo>
                  <a:pt x="4745365" y="566928"/>
                </a:lnTo>
                <a:cubicBezTo>
                  <a:pt x="4733173" y="548640"/>
                  <a:pt x="4718619" y="531723"/>
                  <a:pt x="4708789" y="512064"/>
                </a:cubicBezTo>
                <a:cubicBezTo>
                  <a:pt x="4696597" y="487680"/>
                  <a:pt x="4681785" y="464438"/>
                  <a:pt x="4672213" y="438912"/>
                </a:cubicBezTo>
                <a:cubicBezTo>
                  <a:pt x="4663388" y="415378"/>
                  <a:pt x="4665165" y="388241"/>
                  <a:pt x="4653925" y="365760"/>
                </a:cubicBezTo>
                <a:cubicBezTo>
                  <a:pt x="4640294" y="338498"/>
                  <a:pt x="4615215" y="318455"/>
                  <a:pt x="4599061" y="292608"/>
                </a:cubicBezTo>
                <a:cubicBezTo>
                  <a:pt x="4584612" y="269490"/>
                  <a:pt x="4581762" y="238733"/>
                  <a:pt x="4562485" y="219456"/>
                </a:cubicBezTo>
                <a:cubicBezTo>
                  <a:pt x="4473381" y="130352"/>
                  <a:pt x="4478382" y="162511"/>
                  <a:pt x="4397893" y="128016"/>
                </a:cubicBezTo>
                <a:cubicBezTo>
                  <a:pt x="4136008" y="15779"/>
                  <a:pt x="4504466" y="157444"/>
                  <a:pt x="4251589" y="73152"/>
                </a:cubicBezTo>
                <a:cubicBezTo>
                  <a:pt x="4220446" y="62771"/>
                  <a:pt x="4191820" y="45214"/>
                  <a:pt x="4160149" y="36576"/>
                </a:cubicBezTo>
                <a:cubicBezTo>
                  <a:pt x="4124375" y="26819"/>
                  <a:pt x="4086903" y="24921"/>
                  <a:pt x="4050421" y="18288"/>
                </a:cubicBezTo>
                <a:cubicBezTo>
                  <a:pt x="4019839" y="12728"/>
                  <a:pt x="3989461" y="6096"/>
                  <a:pt x="3958981" y="0"/>
                </a:cubicBezTo>
                <a:cubicBezTo>
                  <a:pt x="3776101" y="6096"/>
                  <a:pt x="3592987" y="7219"/>
                  <a:pt x="3410341" y="18288"/>
                </a:cubicBezTo>
                <a:cubicBezTo>
                  <a:pt x="3391099" y="19454"/>
                  <a:pt x="3374013" y="31280"/>
                  <a:pt x="3355477" y="36576"/>
                </a:cubicBezTo>
                <a:cubicBezTo>
                  <a:pt x="3331310" y="43481"/>
                  <a:pt x="3306492" y="47959"/>
                  <a:pt x="3282325" y="54864"/>
                </a:cubicBezTo>
                <a:cubicBezTo>
                  <a:pt x="3263789" y="60160"/>
                  <a:pt x="3245997" y="67856"/>
                  <a:pt x="3227461" y="73152"/>
                </a:cubicBezTo>
                <a:cubicBezTo>
                  <a:pt x="3203294" y="80057"/>
                  <a:pt x="3178476" y="84535"/>
                  <a:pt x="3154309" y="91440"/>
                </a:cubicBezTo>
                <a:cubicBezTo>
                  <a:pt x="3135773" y="96736"/>
                  <a:pt x="3118677" y="108402"/>
                  <a:pt x="3099445" y="109728"/>
                </a:cubicBezTo>
                <a:cubicBezTo>
                  <a:pt x="2941208" y="120641"/>
                  <a:pt x="2782453" y="121920"/>
                  <a:pt x="2623957" y="128016"/>
                </a:cubicBezTo>
                <a:cubicBezTo>
                  <a:pt x="2575189" y="134112"/>
                  <a:pt x="2526008" y="137512"/>
                  <a:pt x="2477653" y="146304"/>
                </a:cubicBezTo>
                <a:cubicBezTo>
                  <a:pt x="2447584" y="151771"/>
                  <a:pt x="2345429" y="196944"/>
                  <a:pt x="2331349" y="201168"/>
                </a:cubicBezTo>
                <a:cubicBezTo>
                  <a:pt x="2273414" y="218549"/>
                  <a:pt x="2223043" y="216637"/>
                  <a:pt x="2166757" y="237744"/>
                </a:cubicBezTo>
                <a:cubicBezTo>
                  <a:pt x="2141231" y="247316"/>
                  <a:pt x="2118517" y="263248"/>
                  <a:pt x="2093605" y="274320"/>
                </a:cubicBezTo>
                <a:cubicBezTo>
                  <a:pt x="2005063" y="313672"/>
                  <a:pt x="2013926" y="307956"/>
                  <a:pt x="1929013" y="329184"/>
                </a:cubicBezTo>
                <a:cubicBezTo>
                  <a:pt x="1910725" y="341376"/>
                  <a:pt x="1894351" y="357102"/>
                  <a:pt x="1874149" y="365760"/>
                </a:cubicBezTo>
                <a:cubicBezTo>
                  <a:pt x="1851047" y="375661"/>
                  <a:pt x="1825643" y="379119"/>
                  <a:pt x="1800997" y="384048"/>
                </a:cubicBezTo>
                <a:cubicBezTo>
                  <a:pt x="1713104" y="401627"/>
                  <a:pt x="1634867" y="409386"/>
                  <a:pt x="1544965" y="420624"/>
                </a:cubicBezTo>
                <a:cubicBezTo>
                  <a:pt x="1362085" y="414528"/>
                  <a:pt x="1178675" y="417532"/>
                  <a:pt x="996325" y="402336"/>
                </a:cubicBezTo>
                <a:cubicBezTo>
                  <a:pt x="820760" y="387706"/>
                  <a:pt x="946947" y="363931"/>
                  <a:pt x="831733" y="347472"/>
                </a:cubicBezTo>
                <a:cubicBezTo>
                  <a:pt x="672946" y="324788"/>
                  <a:pt x="745985" y="337638"/>
                  <a:pt x="612277" y="310896"/>
                </a:cubicBezTo>
                <a:cubicBezTo>
                  <a:pt x="571385" y="321119"/>
                  <a:pt x="456112" y="347950"/>
                  <a:pt x="429397" y="365760"/>
                </a:cubicBezTo>
                <a:cubicBezTo>
                  <a:pt x="392821" y="390144"/>
                  <a:pt x="361372" y="425011"/>
                  <a:pt x="319669" y="438912"/>
                </a:cubicBezTo>
                <a:cubicBezTo>
                  <a:pt x="259022" y="459128"/>
                  <a:pt x="264805" y="437923"/>
                  <a:pt x="264805" y="475488"/>
                </a:cubicBezTo>
                <a:lnTo>
                  <a:pt x="283093" y="47548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ADF257C-2CAE-8F4F-B37D-04E90438A3EC}"/>
              </a:ext>
            </a:extLst>
          </p:cNvPr>
          <p:cNvSpPr/>
          <p:nvPr/>
        </p:nvSpPr>
        <p:spPr>
          <a:xfrm>
            <a:off x="5300233" y="3969060"/>
            <a:ext cx="188126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F4184A8-BBAE-1D43-9249-CE87C4B9D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43385">
                <a:off x="192002" y="5147464"/>
                <a:ext cx="4960902" cy="588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When #</a:t>
                </a:r>
                <a:r>
                  <a:rPr lang="en-US" sz="28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eqns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#</a:t>
                </a:r>
                <a:r>
                  <a:rPr lang="en-US" sz="28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vars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≈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kumimoji="0" lang="en-US" sz="280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F4184A8-BBAE-1D43-9249-CE87C4B9D7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1443385">
                <a:off x="192002" y="5147464"/>
                <a:ext cx="4960902" cy="588118"/>
              </a:xfrm>
              <a:prstGeom prst="rect">
                <a:avLst/>
              </a:prstGeom>
              <a:blipFill>
                <a:blip r:embed="rId4"/>
                <a:stretch>
                  <a:fillRect l="-2284" b="-17188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DA9253B7-B3FD-7F40-90BC-5292905BCAFB}"/>
              </a:ext>
            </a:extLst>
          </p:cNvPr>
          <p:cNvSpPr>
            <a:spLocks noChangeArrowheads="1"/>
          </p:cNvSpPr>
          <p:nvPr/>
        </p:nvSpPr>
        <p:spPr bwMode="auto">
          <a:xfrm rot="21443385">
            <a:off x="269330" y="5559467"/>
            <a:ext cx="8201395" cy="9689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only surviving solution to the linear system is the real solution.</a:t>
            </a:r>
            <a:endParaRPr kumimoji="0" lang="en-US" sz="28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089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Attack 1: </a:t>
            </a:r>
            <a:r>
              <a:rPr lang="en-US" sz="4800" b="1" i="1" dirty="0">
                <a:solidFill>
                  <a:srgbClr val="762416"/>
                </a:solidFill>
                <a:latin typeface="Calibri" pitchFamily="34" charset="0"/>
              </a:rPr>
              <a:t>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137EB3F-BF19-9845-8699-A11F601DA1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608" y="1484784"/>
                <a:ext cx="7416824" cy="589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u="sng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Given</a:t>
                </a:r>
                <a:r>
                  <a:rPr lang="en-US" sz="2800" b="1" u="sng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𝑨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𝑨𝒔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𝒆</m:t>
                    </m:r>
                  </m:oMath>
                </a14:m>
                <a:r>
                  <a:rPr kumimoji="0" lang="en-US" sz="280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find </a:t>
                </a:r>
                <a14:m>
                  <m:oMath xmlns:m="http://schemas.openxmlformats.org/officeDocument/2006/math">
                    <m:r>
                      <a:rPr lang="en-US" sz="2800" b="1" i="1" u="sng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𝒔</m:t>
                    </m:r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137EB3F-BF19-9845-8699-A11F601DA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1484784"/>
                <a:ext cx="7416824" cy="589892"/>
              </a:xfrm>
              <a:prstGeom prst="rect">
                <a:avLst/>
              </a:prstGeom>
              <a:blipFill>
                <a:blip r:embed="rId3"/>
                <a:stretch>
                  <a:fillRect l="-1538" t="-4255" b="-212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7DF4B46A-CDB1-FF48-BA90-838E5711F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632" y="2118252"/>
            <a:ext cx="7600816" cy="113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solve/break as long as </a:t>
            </a:r>
            <a:endParaRPr kumimoji="0" lang="en-US" sz="2800" i="1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3A6705F-22DC-624B-BA2F-C5A4F52E79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9748" y="2796694"/>
                <a:ext cx="4864512" cy="1133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𝒎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≫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𝒏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𝑩</m:t>
                          </m:r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kumimoji="0" lang="en-US" sz="2800" b="1" i="1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3A6705F-22DC-624B-BA2F-C5A4F52E79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9748" y="2796694"/>
                <a:ext cx="4864512" cy="11337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3B0E21D-867B-534B-AE5A-7C195D846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496" y="3879429"/>
                <a:ext cx="7856904" cy="1133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We will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Ω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in other words polynomial in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so as to blunt this attack.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3B0E21D-867B-534B-AE5A-7C195D8461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8496" y="3879429"/>
                <a:ext cx="7856904" cy="1133747"/>
              </a:xfrm>
              <a:prstGeom prst="rect">
                <a:avLst/>
              </a:prstGeom>
              <a:blipFill>
                <a:blip r:embed="rId5"/>
                <a:stretch>
                  <a:fillRect l="-1452" b="-65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082241C-BAA2-B542-A637-65086997E5A1}"/>
              </a:ext>
            </a:extLst>
          </p:cNvPr>
          <p:cNvSpPr txBox="1"/>
          <p:nvPr/>
        </p:nvSpPr>
        <p:spPr>
          <a:xfrm>
            <a:off x="5852160" y="24505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240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124200" y="-4191000"/>
            <a:ext cx="13792200" cy="16535400"/>
            <a:chOff x="-3124200" y="-4191000"/>
            <a:chExt cx="13792200" cy="16535400"/>
          </a:xfrm>
        </p:grpSpPr>
        <p:sp>
          <p:nvSpPr>
            <p:cNvPr id="165" name="Line 73"/>
            <p:cNvSpPr>
              <a:spLocks noChangeShapeType="1"/>
            </p:cNvSpPr>
            <p:nvPr/>
          </p:nvSpPr>
          <p:spPr bwMode="auto">
            <a:xfrm flipV="1">
              <a:off x="1147286" y="-533400"/>
              <a:ext cx="7844314" cy="9829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6" name="Line 73"/>
            <p:cNvSpPr>
              <a:spLocks noChangeShapeType="1"/>
            </p:cNvSpPr>
            <p:nvPr/>
          </p:nvSpPr>
          <p:spPr bwMode="auto">
            <a:xfrm flipV="1">
              <a:off x="1680686" y="76200"/>
              <a:ext cx="7844314" cy="9829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3" name="Line 73"/>
            <p:cNvSpPr>
              <a:spLocks noChangeShapeType="1"/>
            </p:cNvSpPr>
            <p:nvPr/>
          </p:nvSpPr>
          <p:spPr bwMode="auto">
            <a:xfrm flipV="1">
              <a:off x="-452914" y="-11430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4" name="Line 73"/>
            <p:cNvSpPr>
              <a:spLocks noChangeShapeType="1"/>
            </p:cNvSpPr>
            <p:nvPr/>
          </p:nvSpPr>
          <p:spPr bwMode="auto">
            <a:xfrm flipV="1">
              <a:off x="-990600" y="-17526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5" name="Line 73"/>
            <p:cNvSpPr>
              <a:spLocks noChangeShapeType="1"/>
            </p:cNvSpPr>
            <p:nvPr/>
          </p:nvSpPr>
          <p:spPr bwMode="auto">
            <a:xfrm flipV="1">
              <a:off x="-1519714" y="-23622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9" name="Line 73"/>
            <p:cNvSpPr>
              <a:spLocks noChangeShapeType="1"/>
            </p:cNvSpPr>
            <p:nvPr/>
          </p:nvSpPr>
          <p:spPr bwMode="auto">
            <a:xfrm flipV="1">
              <a:off x="2750661" y="25146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0" name="Line 73"/>
            <p:cNvSpPr>
              <a:spLocks noChangeShapeType="1"/>
            </p:cNvSpPr>
            <p:nvPr/>
          </p:nvSpPr>
          <p:spPr bwMode="auto">
            <a:xfrm flipV="1">
              <a:off x="2212975" y="19050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3" name="Line 73"/>
            <p:cNvSpPr>
              <a:spLocks noChangeShapeType="1"/>
            </p:cNvSpPr>
            <p:nvPr/>
          </p:nvSpPr>
          <p:spPr bwMode="auto">
            <a:xfrm flipV="1">
              <a:off x="612775" y="762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4" name="Line 73"/>
            <p:cNvSpPr>
              <a:spLocks noChangeShapeType="1"/>
            </p:cNvSpPr>
            <p:nvPr/>
          </p:nvSpPr>
          <p:spPr bwMode="auto">
            <a:xfrm flipV="1">
              <a:off x="79375" y="-5334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7" name="Line 73"/>
            <p:cNvSpPr>
              <a:spLocks noChangeShapeType="1"/>
            </p:cNvSpPr>
            <p:nvPr/>
          </p:nvSpPr>
          <p:spPr bwMode="auto">
            <a:xfrm flipV="1">
              <a:off x="3284061" y="31242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8" name="Line 73"/>
            <p:cNvSpPr>
              <a:spLocks noChangeShapeType="1"/>
            </p:cNvSpPr>
            <p:nvPr/>
          </p:nvSpPr>
          <p:spPr bwMode="auto">
            <a:xfrm flipV="1">
              <a:off x="3817461" y="37338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6" name="Line 73"/>
            <p:cNvSpPr>
              <a:spLocks noChangeShapeType="1"/>
            </p:cNvSpPr>
            <p:nvPr/>
          </p:nvSpPr>
          <p:spPr bwMode="auto">
            <a:xfrm flipV="1">
              <a:off x="-2057400" y="-29718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7" name="Line 73"/>
            <p:cNvSpPr>
              <a:spLocks noChangeShapeType="1"/>
            </p:cNvSpPr>
            <p:nvPr/>
          </p:nvSpPr>
          <p:spPr bwMode="auto">
            <a:xfrm flipV="1">
              <a:off x="-2590800" y="-35814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8" name="Line 73"/>
            <p:cNvSpPr>
              <a:spLocks noChangeShapeType="1"/>
            </p:cNvSpPr>
            <p:nvPr/>
          </p:nvSpPr>
          <p:spPr bwMode="auto">
            <a:xfrm flipV="1">
              <a:off x="-3124200" y="-41910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2673350" y="-1676400"/>
            <a:ext cx="14912976" cy="10134600"/>
            <a:chOff x="-2673350" y="-1676400"/>
            <a:chExt cx="14912976" cy="10134600"/>
          </a:xfrm>
        </p:grpSpPr>
        <p:sp>
          <p:nvSpPr>
            <p:cNvPr id="79" name="Line 73"/>
            <p:cNvSpPr>
              <a:spLocks noChangeShapeType="1"/>
            </p:cNvSpPr>
            <p:nvPr/>
          </p:nvSpPr>
          <p:spPr bwMode="auto">
            <a:xfrm>
              <a:off x="6096000" y="-1676400"/>
              <a:ext cx="6143626" cy="7013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Line 73"/>
            <p:cNvSpPr>
              <a:spLocks noChangeShapeType="1"/>
            </p:cNvSpPr>
            <p:nvPr/>
          </p:nvSpPr>
          <p:spPr bwMode="auto">
            <a:xfrm>
              <a:off x="4895852" y="-1520952"/>
              <a:ext cx="6353174" cy="7239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" name="Line 73"/>
            <p:cNvSpPr>
              <a:spLocks noChangeShapeType="1"/>
            </p:cNvSpPr>
            <p:nvPr/>
          </p:nvSpPr>
          <p:spPr bwMode="auto">
            <a:xfrm>
              <a:off x="3657600" y="-1520952"/>
              <a:ext cx="6143626" cy="7013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7" name="Line 73"/>
            <p:cNvSpPr>
              <a:spLocks noChangeShapeType="1"/>
            </p:cNvSpPr>
            <p:nvPr/>
          </p:nvSpPr>
          <p:spPr bwMode="auto">
            <a:xfrm>
              <a:off x="-2667000" y="1522476"/>
              <a:ext cx="5932488" cy="6783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8" name="Line 73"/>
            <p:cNvSpPr>
              <a:spLocks noChangeShapeType="1"/>
            </p:cNvSpPr>
            <p:nvPr/>
          </p:nvSpPr>
          <p:spPr bwMode="auto">
            <a:xfrm>
              <a:off x="-1495426" y="1370076"/>
              <a:ext cx="6143626" cy="7013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9" name="Line 73"/>
            <p:cNvSpPr>
              <a:spLocks noChangeShapeType="1"/>
            </p:cNvSpPr>
            <p:nvPr/>
          </p:nvSpPr>
          <p:spPr bwMode="auto">
            <a:xfrm>
              <a:off x="-2673350" y="2970276"/>
              <a:ext cx="4806950" cy="54879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" name="Line 73"/>
            <p:cNvSpPr>
              <a:spLocks noChangeShapeType="1"/>
            </p:cNvSpPr>
            <p:nvPr/>
          </p:nvSpPr>
          <p:spPr bwMode="auto">
            <a:xfrm>
              <a:off x="3533774" y="-231648"/>
              <a:ext cx="6143626" cy="7013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Line 73"/>
            <p:cNvSpPr>
              <a:spLocks noChangeShapeType="1"/>
            </p:cNvSpPr>
            <p:nvPr/>
          </p:nvSpPr>
          <p:spPr bwMode="auto">
            <a:xfrm>
              <a:off x="2333626" y="-76200"/>
              <a:ext cx="6353174" cy="7239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" name="Line 73"/>
            <p:cNvSpPr>
              <a:spLocks noChangeShapeType="1"/>
            </p:cNvSpPr>
            <p:nvPr/>
          </p:nvSpPr>
          <p:spPr bwMode="auto">
            <a:xfrm>
              <a:off x="-76200" y="76200"/>
              <a:ext cx="5932488" cy="6783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" name="Line 73"/>
            <p:cNvSpPr>
              <a:spLocks noChangeShapeType="1"/>
            </p:cNvSpPr>
            <p:nvPr/>
          </p:nvSpPr>
          <p:spPr bwMode="auto">
            <a:xfrm>
              <a:off x="1095374" y="-76200"/>
              <a:ext cx="6143626" cy="7013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" name="Line 73"/>
            <p:cNvSpPr>
              <a:spLocks noChangeShapeType="1"/>
            </p:cNvSpPr>
            <p:nvPr/>
          </p:nvSpPr>
          <p:spPr bwMode="auto">
            <a:xfrm>
              <a:off x="-82550" y="1524000"/>
              <a:ext cx="4806950" cy="54879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721938" name="Oval 18"/>
          <p:cNvSpPr>
            <a:spLocks noChangeArrowheads="1"/>
          </p:cNvSpPr>
          <p:nvPr/>
        </p:nvSpPr>
        <p:spPr bwMode="auto">
          <a:xfrm>
            <a:off x="2209800" y="2667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721958" name="Oval 38"/>
          <p:cNvSpPr>
            <a:spLocks noChangeArrowheads="1"/>
          </p:cNvSpPr>
          <p:nvPr/>
        </p:nvSpPr>
        <p:spPr bwMode="auto">
          <a:xfrm>
            <a:off x="7239000" y="4038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721990" name="Text Box 70"/>
          <p:cNvSpPr txBox="1">
            <a:spLocks noChangeArrowheads="1"/>
          </p:cNvSpPr>
          <p:nvPr/>
        </p:nvSpPr>
        <p:spPr bwMode="auto">
          <a:xfrm>
            <a:off x="1780064" y="2557010"/>
            <a:ext cx="3545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baseline="-25000" dirty="0">
                <a:latin typeface="Arial" charset="0"/>
                <a:ea typeface="Arial" charset="0"/>
              </a:rPr>
              <a:t>a1</a:t>
            </a:r>
            <a:endParaRPr lang="en-US" altLang="en-US" b="1" dirty="0">
              <a:latin typeface="Arial" charset="0"/>
              <a:ea typeface="Arial" charset="0"/>
            </a:endParaRPr>
          </a:p>
        </p:txBody>
      </p:sp>
      <p:sp>
        <p:nvSpPr>
          <p:cNvPr id="12295" name="Oval 22"/>
          <p:cNvSpPr>
            <a:spLocks noChangeArrowheads="1"/>
          </p:cNvSpPr>
          <p:nvPr/>
        </p:nvSpPr>
        <p:spPr bwMode="auto">
          <a:xfrm>
            <a:off x="2743200" y="3276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721951" name="Oval 31"/>
          <p:cNvSpPr>
            <a:spLocks noChangeArrowheads="1"/>
          </p:cNvSpPr>
          <p:nvPr/>
        </p:nvSpPr>
        <p:spPr bwMode="auto">
          <a:xfrm>
            <a:off x="4419600" y="3733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721954" name="Oval 34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299" name="Text Box 62"/>
          <p:cNvSpPr txBox="1">
            <a:spLocks noChangeArrowheads="1"/>
          </p:cNvSpPr>
          <p:nvPr/>
        </p:nvSpPr>
        <p:spPr bwMode="auto">
          <a:xfrm>
            <a:off x="2359762" y="3181290"/>
            <a:ext cx="3609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Apple Chancery" charset="0"/>
                <a:ea typeface="Apple Chancery" charset="0"/>
                <a:cs typeface="Apple Chancery" charset="0"/>
              </a:rPr>
              <a:t>O</a:t>
            </a:r>
          </a:p>
        </p:txBody>
      </p:sp>
      <p:sp>
        <p:nvSpPr>
          <p:cNvPr id="721941" name="Oval 21"/>
          <p:cNvSpPr>
            <a:spLocks noChangeArrowheads="1"/>
          </p:cNvSpPr>
          <p:nvPr/>
        </p:nvSpPr>
        <p:spPr bwMode="auto">
          <a:xfrm>
            <a:off x="3352800" y="2514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721946" name="Oval 26"/>
          <p:cNvSpPr>
            <a:spLocks noChangeArrowheads="1"/>
          </p:cNvSpPr>
          <p:nvPr/>
        </p:nvSpPr>
        <p:spPr bwMode="auto">
          <a:xfrm>
            <a:off x="3886200" y="3124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721947" name="Oval 27"/>
          <p:cNvSpPr>
            <a:spLocks noChangeArrowheads="1"/>
          </p:cNvSpPr>
          <p:nvPr/>
        </p:nvSpPr>
        <p:spPr bwMode="auto">
          <a:xfrm>
            <a:off x="3276600" y="3886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14" name="Oval 17"/>
          <p:cNvSpPr>
            <a:spLocks noChangeArrowheads="1"/>
          </p:cNvSpPr>
          <p:nvPr/>
        </p:nvSpPr>
        <p:spPr bwMode="auto">
          <a:xfrm>
            <a:off x="2819400" y="1905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15" name="Oval 19"/>
          <p:cNvSpPr>
            <a:spLocks noChangeArrowheads="1"/>
          </p:cNvSpPr>
          <p:nvPr/>
        </p:nvSpPr>
        <p:spPr bwMode="auto">
          <a:xfrm>
            <a:off x="1600200" y="3429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16" name="Oval 20"/>
          <p:cNvSpPr>
            <a:spLocks noChangeArrowheads="1"/>
          </p:cNvSpPr>
          <p:nvPr/>
        </p:nvSpPr>
        <p:spPr bwMode="auto">
          <a:xfrm>
            <a:off x="3962400" y="1752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17" name="Oval 23"/>
          <p:cNvSpPr>
            <a:spLocks noChangeArrowheads="1"/>
          </p:cNvSpPr>
          <p:nvPr/>
        </p:nvSpPr>
        <p:spPr bwMode="auto">
          <a:xfrm>
            <a:off x="2133600" y="4038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18" name="Oval 24"/>
          <p:cNvSpPr>
            <a:spLocks noChangeArrowheads="1"/>
          </p:cNvSpPr>
          <p:nvPr/>
        </p:nvSpPr>
        <p:spPr bwMode="auto">
          <a:xfrm>
            <a:off x="5105400" y="1600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19" name="Oval 25"/>
          <p:cNvSpPr>
            <a:spLocks noChangeArrowheads="1"/>
          </p:cNvSpPr>
          <p:nvPr/>
        </p:nvSpPr>
        <p:spPr bwMode="auto">
          <a:xfrm>
            <a:off x="4495800" y="2362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20" name="Oval 28"/>
          <p:cNvSpPr>
            <a:spLocks noChangeArrowheads="1"/>
          </p:cNvSpPr>
          <p:nvPr/>
        </p:nvSpPr>
        <p:spPr bwMode="auto">
          <a:xfrm>
            <a:off x="6248400" y="1447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21" name="Oval 29"/>
          <p:cNvSpPr>
            <a:spLocks noChangeArrowheads="1"/>
          </p:cNvSpPr>
          <p:nvPr/>
        </p:nvSpPr>
        <p:spPr bwMode="auto">
          <a:xfrm>
            <a:off x="5638800" y="2209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22" name="Oval 30"/>
          <p:cNvSpPr>
            <a:spLocks noChangeArrowheads="1"/>
          </p:cNvSpPr>
          <p:nvPr/>
        </p:nvSpPr>
        <p:spPr bwMode="auto">
          <a:xfrm>
            <a:off x="5029200" y="2971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23" name="Oval 32"/>
          <p:cNvSpPr>
            <a:spLocks noChangeArrowheads="1"/>
          </p:cNvSpPr>
          <p:nvPr/>
        </p:nvSpPr>
        <p:spPr bwMode="auto">
          <a:xfrm>
            <a:off x="6781800" y="2057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24" name="Oval 33"/>
          <p:cNvSpPr>
            <a:spLocks noChangeArrowheads="1"/>
          </p:cNvSpPr>
          <p:nvPr/>
        </p:nvSpPr>
        <p:spPr bwMode="auto">
          <a:xfrm>
            <a:off x="6172200" y="2819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25" name="Oval 35"/>
          <p:cNvSpPr>
            <a:spLocks noChangeArrowheads="1"/>
          </p:cNvSpPr>
          <p:nvPr/>
        </p:nvSpPr>
        <p:spPr bwMode="auto">
          <a:xfrm>
            <a:off x="7315200" y="2667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26" name="Oval 36"/>
          <p:cNvSpPr>
            <a:spLocks noChangeArrowheads="1"/>
          </p:cNvSpPr>
          <p:nvPr/>
        </p:nvSpPr>
        <p:spPr bwMode="auto">
          <a:xfrm>
            <a:off x="6705600" y="3429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27" name="Oval 37"/>
          <p:cNvSpPr>
            <a:spLocks noChangeArrowheads="1"/>
          </p:cNvSpPr>
          <p:nvPr/>
        </p:nvSpPr>
        <p:spPr bwMode="auto">
          <a:xfrm>
            <a:off x="6096000" y="4191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28" name="Oval 40"/>
          <p:cNvSpPr>
            <a:spLocks noChangeArrowheads="1"/>
          </p:cNvSpPr>
          <p:nvPr/>
        </p:nvSpPr>
        <p:spPr bwMode="auto">
          <a:xfrm>
            <a:off x="2667000" y="4648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29" name="Oval 41"/>
          <p:cNvSpPr>
            <a:spLocks noChangeArrowheads="1"/>
          </p:cNvSpPr>
          <p:nvPr/>
        </p:nvSpPr>
        <p:spPr bwMode="auto">
          <a:xfrm>
            <a:off x="3810000" y="4495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30" name="Oval 42"/>
          <p:cNvSpPr>
            <a:spLocks noChangeArrowheads="1"/>
          </p:cNvSpPr>
          <p:nvPr/>
        </p:nvSpPr>
        <p:spPr bwMode="auto">
          <a:xfrm>
            <a:off x="4953000" y="4343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31" name="Oval 43"/>
          <p:cNvSpPr>
            <a:spLocks noChangeArrowheads="1"/>
          </p:cNvSpPr>
          <p:nvPr/>
        </p:nvSpPr>
        <p:spPr bwMode="auto">
          <a:xfrm>
            <a:off x="1676400" y="2057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32" name="Oval 44"/>
          <p:cNvSpPr>
            <a:spLocks noChangeArrowheads="1"/>
          </p:cNvSpPr>
          <p:nvPr/>
        </p:nvSpPr>
        <p:spPr bwMode="auto">
          <a:xfrm>
            <a:off x="2286000" y="1295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33" name="Oval 45"/>
          <p:cNvSpPr>
            <a:spLocks noChangeArrowheads="1"/>
          </p:cNvSpPr>
          <p:nvPr/>
        </p:nvSpPr>
        <p:spPr bwMode="auto">
          <a:xfrm>
            <a:off x="7391400" y="1295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721992" name="Line 72"/>
          <p:cNvSpPr>
            <a:spLocks noChangeShapeType="1"/>
          </p:cNvSpPr>
          <p:nvPr/>
        </p:nvSpPr>
        <p:spPr bwMode="auto">
          <a:xfrm flipV="1">
            <a:off x="2851150" y="2667000"/>
            <a:ext cx="511175" cy="68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21993" name="Line 73"/>
          <p:cNvSpPr>
            <a:spLocks noChangeShapeType="1"/>
          </p:cNvSpPr>
          <p:nvPr/>
        </p:nvSpPr>
        <p:spPr bwMode="auto">
          <a:xfrm flipH="1" flipV="1">
            <a:off x="2285999" y="2819400"/>
            <a:ext cx="508001" cy="53187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21995" name="Text Box 75"/>
          <p:cNvSpPr txBox="1">
            <a:spLocks noChangeArrowheads="1"/>
          </p:cNvSpPr>
          <p:nvPr/>
        </p:nvSpPr>
        <p:spPr bwMode="auto">
          <a:xfrm>
            <a:off x="2944812" y="2362200"/>
            <a:ext cx="3385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baseline="-25000" dirty="0">
                <a:latin typeface="+mj-lt"/>
              </a:rPr>
              <a:t>a2</a:t>
            </a:r>
            <a:endParaRPr lang="en-US" altLang="en-US" b="1" dirty="0">
              <a:latin typeface="+mj-lt"/>
            </a:endParaRPr>
          </a:p>
        </p:txBody>
      </p:sp>
      <p:sp>
        <p:nvSpPr>
          <p:cNvPr id="43" name="Oval 21"/>
          <p:cNvSpPr>
            <a:spLocks noChangeArrowheads="1"/>
          </p:cNvSpPr>
          <p:nvPr/>
        </p:nvSpPr>
        <p:spPr bwMode="auto">
          <a:xfrm>
            <a:off x="1143000" y="1447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45" name="Oval 17"/>
          <p:cNvSpPr>
            <a:spLocks noChangeArrowheads="1"/>
          </p:cNvSpPr>
          <p:nvPr/>
        </p:nvSpPr>
        <p:spPr bwMode="auto">
          <a:xfrm>
            <a:off x="609600" y="838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46" name="Oval 44"/>
          <p:cNvSpPr>
            <a:spLocks noChangeArrowheads="1"/>
          </p:cNvSpPr>
          <p:nvPr/>
        </p:nvSpPr>
        <p:spPr bwMode="auto">
          <a:xfrm>
            <a:off x="76200" y="228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47" name="Oval 21"/>
          <p:cNvSpPr>
            <a:spLocks noChangeArrowheads="1"/>
          </p:cNvSpPr>
          <p:nvPr/>
        </p:nvSpPr>
        <p:spPr bwMode="auto">
          <a:xfrm>
            <a:off x="1752600" y="685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49" name="Oval 17"/>
          <p:cNvSpPr>
            <a:spLocks noChangeArrowheads="1"/>
          </p:cNvSpPr>
          <p:nvPr/>
        </p:nvSpPr>
        <p:spPr bwMode="auto">
          <a:xfrm>
            <a:off x="1219200" y="76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50" name="Oval 19"/>
          <p:cNvSpPr>
            <a:spLocks noChangeArrowheads="1"/>
          </p:cNvSpPr>
          <p:nvPr/>
        </p:nvSpPr>
        <p:spPr bwMode="auto">
          <a:xfrm>
            <a:off x="533400" y="2209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51" name="Oval 23"/>
          <p:cNvSpPr>
            <a:spLocks noChangeArrowheads="1"/>
          </p:cNvSpPr>
          <p:nvPr/>
        </p:nvSpPr>
        <p:spPr bwMode="auto">
          <a:xfrm>
            <a:off x="1066800" y="2819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0" y="1600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56" name="Oval 20"/>
          <p:cNvSpPr>
            <a:spLocks noChangeArrowheads="1"/>
          </p:cNvSpPr>
          <p:nvPr/>
        </p:nvSpPr>
        <p:spPr bwMode="auto">
          <a:xfrm>
            <a:off x="2362200" y="-76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57" name="Oval 25"/>
          <p:cNvSpPr>
            <a:spLocks noChangeArrowheads="1"/>
          </p:cNvSpPr>
          <p:nvPr/>
        </p:nvSpPr>
        <p:spPr bwMode="auto">
          <a:xfrm>
            <a:off x="2895600" y="533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58" name="Oval 30"/>
          <p:cNvSpPr>
            <a:spLocks noChangeArrowheads="1"/>
          </p:cNvSpPr>
          <p:nvPr/>
        </p:nvSpPr>
        <p:spPr bwMode="auto">
          <a:xfrm>
            <a:off x="3429000" y="1143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60" name="Oval 29"/>
          <p:cNvSpPr>
            <a:spLocks noChangeArrowheads="1"/>
          </p:cNvSpPr>
          <p:nvPr/>
        </p:nvSpPr>
        <p:spPr bwMode="auto">
          <a:xfrm>
            <a:off x="4038600" y="381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61" name="Oval 33"/>
          <p:cNvSpPr>
            <a:spLocks noChangeArrowheads="1"/>
          </p:cNvSpPr>
          <p:nvPr/>
        </p:nvSpPr>
        <p:spPr bwMode="auto">
          <a:xfrm>
            <a:off x="4572000" y="990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65" name="Oval 19"/>
          <p:cNvSpPr>
            <a:spLocks noChangeArrowheads="1"/>
          </p:cNvSpPr>
          <p:nvPr/>
        </p:nvSpPr>
        <p:spPr bwMode="auto">
          <a:xfrm>
            <a:off x="3200400" y="5257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66" name="Oval 23"/>
          <p:cNvSpPr>
            <a:spLocks noChangeArrowheads="1"/>
          </p:cNvSpPr>
          <p:nvPr/>
        </p:nvSpPr>
        <p:spPr bwMode="auto">
          <a:xfrm>
            <a:off x="3733800" y="5867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67" name="Oval 40"/>
          <p:cNvSpPr>
            <a:spLocks noChangeArrowheads="1"/>
          </p:cNvSpPr>
          <p:nvPr/>
        </p:nvSpPr>
        <p:spPr bwMode="auto">
          <a:xfrm>
            <a:off x="4267200" y="6477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70" name="Oval 22"/>
          <p:cNvSpPr>
            <a:spLocks noChangeArrowheads="1"/>
          </p:cNvSpPr>
          <p:nvPr/>
        </p:nvSpPr>
        <p:spPr bwMode="auto">
          <a:xfrm>
            <a:off x="4343400" y="5105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71" name="Oval 27"/>
          <p:cNvSpPr>
            <a:spLocks noChangeArrowheads="1"/>
          </p:cNvSpPr>
          <p:nvPr/>
        </p:nvSpPr>
        <p:spPr bwMode="auto">
          <a:xfrm>
            <a:off x="4876800" y="5715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72" name="Oval 41"/>
          <p:cNvSpPr>
            <a:spLocks noChangeArrowheads="1"/>
          </p:cNvSpPr>
          <p:nvPr/>
        </p:nvSpPr>
        <p:spPr bwMode="auto">
          <a:xfrm>
            <a:off x="5410200" y="6324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80" name="Oval 19"/>
          <p:cNvSpPr>
            <a:spLocks noChangeArrowheads="1"/>
          </p:cNvSpPr>
          <p:nvPr/>
        </p:nvSpPr>
        <p:spPr bwMode="auto">
          <a:xfrm>
            <a:off x="1524000" y="4800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81" name="Oval 23"/>
          <p:cNvSpPr>
            <a:spLocks noChangeArrowheads="1"/>
          </p:cNvSpPr>
          <p:nvPr/>
        </p:nvSpPr>
        <p:spPr bwMode="auto">
          <a:xfrm>
            <a:off x="2057400" y="5410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82" name="Oval 40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83" name="Oval 19"/>
          <p:cNvSpPr>
            <a:spLocks noChangeArrowheads="1"/>
          </p:cNvSpPr>
          <p:nvPr/>
        </p:nvSpPr>
        <p:spPr bwMode="auto">
          <a:xfrm>
            <a:off x="457200" y="3581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84" name="Oval 23"/>
          <p:cNvSpPr>
            <a:spLocks noChangeArrowheads="1"/>
          </p:cNvSpPr>
          <p:nvPr/>
        </p:nvSpPr>
        <p:spPr bwMode="auto">
          <a:xfrm>
            <a:off x="990600" y="4191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85" name="Oval 19"/>
          <p:cNvSpPr>
            <a:spLocks noChangeArrowheads="1"/>
          </p:cNvSpPr>
          <p:nvPr/>
        </p:nvSpPr>
        <p:spPr bwMode="auto">
          <a:xfrm>
            <a:off x="-76200" y="2971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86" name="Oval 19"/>
          <p:cNvSpPr>
            <a:spLocks noChangeArrowheads="1"/>
          </p:cNvSpPr>
          <p:nvPr/>
        </p:nvSpPr>
        <p:spPr bwMode="auto">
          <a:xfrm>
            <a:off x="3124200" y="6629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89" name="Oval 19"/>
          <p:cNvSpPr>
            <a:spLocks noChangeArrowheads="1"/>
          </p:cNvSpPr>
          <p:nvPr/>
        </p:nvSpPr>
        <p:spPr bwMode="auto">
          <a:xfrm>
            <a:off x="914400" y="5562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90" name="Oval 23"/>
          <p:cNvSpPr>
            <a:spLocks noChangeArrowheads="1"/>
          </p:cNvSpPr>
          <p:nvPr/>
        </p:nvSpPr>
        <p:spPr bwMode="auto">
          <a:xfrm>
            <a:off x="1447800" y="6172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91" name="Oval 40"/>
          <p:cNvSpPr>
            <a:spLocks noChangeArrowheads="1"/>
          </p:cNvSpPr>
          <p:nvPr/>
        </p:nvSpPr>
        <p:spPr bwMode="auto">
          <a:xfrm>
            <a:off x="1981200" y="6781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92" name="Oval 19"/>
          <p:cNvSpPr>
            <a:spLocks noChangeArrowheads="1"/>
          </p:cNvSpPr>
          <p:nvPr/>
        </p:nvSpPr>
        <p:spPr bwMode="auto">
          <a:xfrm>
            <a:off x="-152400" y="4343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93" name="Oval 23"/>
          <p:cNvSpPr>
            <a:spLocks noChangeArrowheads="1"/>
          </p:cNvSpPr>
          <p:nvPr/>
        </p:nvSpPr>
        <p:spPr bwMode="auto">
          <a:xfrm>
            <a:off x="381000" y="4953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98" name="Oval 19"/>
          <p:cNvSpPr>
            <a:spLocks noChangeArrowheads="1"/>
          </p:cNvSpPr>
          <p:nvPr/>
        </p:nvSpPr>
        <p:spPr bwMode="auto">
          <a:xfrm>
            <a:off x="304800" y="6324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99" name="Oval 23"/>
          <p:cNvSpPr>
            <a:spLocks noChangeArrowheads="1"/>
          </p:cNvSpPr>
          <p:nvPr/>
        </p:nvSpPr>
        <p:spPr bwMode="auto">
          <a:xfrm>
            <a:off x="838200" y="6934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02" name="Oval 23"/>
          <p:cNvSpPr>
            <a:spLocks noChangeArrowheads="1"/>
          </p:cNvSpPr>
          <p:nvPr/>
        </p:nvSpPr>
        <p:spPr bwMode="auto">
          <a:xfrm>
            <a:off x="-228600" y="5715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06" name="Oval 40"/>
          <p:cNvSpPr>
            <a:spLocks noChangeArrowheads="1"/>
          </p:cNvSpPr>
          <p:nvPr/>
        </p:nvSpPr>
        <p:spPr bwMode="auto">
          <a:xfrm>
            <a:off x="2971800" y="9372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10" name="Oval 34"/>
          <p:cNvSpPr>
            <a:spLocks noChangeArrowheads="1"/>
          </p:cNvSpPr>
          <p:nvPr/>
        </p:nvSpPr>
        <p:spPr bwMode="auto">
          <a:xfrm>
            <a:off x="7696200" y="6019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12" name="Oval 25"/>
          <p:cNvSpPr>
            <a:spLocks noChangeArrowheads="1"/>
          </p:cNvSpPr>
          <p:nvPr/>
        </p:nvSpPr>
        <p:spPr bwMode="auto">
          <a:xfrm>
            <a:off x="6629400" y="4800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13" name="Oval 30"/>
          <p:cNvSpPr>
            <a:spLocks noChangeArrowheads="1"/>
          </p:cNvSpPr>
          <p:nvPr/>
        </p:nvSpPr>
        <p:spPr bwMode="auto">
          <a:xfrm>
            <a:off x="7162800" y="5410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14" name="Oval 37"/>
          <p:cNvSpPr>
            <a:spLocks noChangeArrowheads="1"/>
          </p:cNvSpPr>
          <p:nvPr/>
        </p:nvSpPr>
        <p:spPr bwMode="auto">
          <a:xfrm>
            <a:off x="8229600" y="6629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15" name="Oval 31"/>
          <p:cNvSpPr>
            <a:spLocks noChangeArrowheads="1"/>
          </p:cNvSpPr>
          <p:nvPr/>
        </p:nvSpPr>
        <p:spPr bwMode="auto">
          <a:xfrm>
            <a:off x="6553200" y="6172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16" name="Oval 21"/>
          <p:cNvSpPr>
            <a:spLocks noChangeArrowheads="1"/>
          </p:cNvSpPr>
          <p:nvPr/>
        </p:nvSpPr>
        <p:spPr bwMode="auto">
          <a:xfrm>
            <a:off x="5486400" y="4953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17" name="Oval 26"/>
          <p:cNvSpPr>
            <a:spLocks noChangeArrowheads="1"/>
          </p:cNvSpPr>
          <p:nvPr/>
        </p:nvSpPr>
        <p:spPr bwMode="auto">
          <a:xfrm>
            <a:off x="6019800" y="5562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19" name="Oval 42"/>
          <p:cNvSpPr>
            <a:spLocks noChangeArrowheads="1"/>
          </p:cNvSpPr>
          <p:nvPr/>
        </p:nvSpPr>
        <p:spPr bwMode="auto">
          <a:xfrm>
            <a:off x="7086600" y="6781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0" name="Oval 38"/>
          <p:cNvSpPr>
            <a:spLocks noChangeArrowheads="1"/>
          </p:cNvSpPr>
          <p:nvPr/>
        </p:nvSpPr>
        <p:spPr bwMode="auto">
          <a:xfrm>
            <a:off x="8839200" y="5867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2" name="Oval 33"/>
          <p:cNvSpPr>
            <a:spLocks noChangeArrowheads="1"/>
          </p:cNvSpPr>
          <p:nvPr/>
        </p:nvSpPr>
        <p:spPr bwMode="auto">
          <a:xfrm>
            <a:off x="7772400" y="4648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" name="Oval 36"/>
          <p:cNvSpPr>
            <a:spLocks noChangeArrowheads="1"/>
          </p:cNvSpPr>
          <p:nvPr/>
        </p:nvSpPr>
        <p:spPr bwMode="auto">
          <a:xfrm>
            <a:off x="8305800" y="5257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6" name="Oval 32"/>
          <p:cNvSpPr>
            <a:spLocks noChangeArrowheads="1"/>
          </p:cNvSpPr>
          <p:nvPr/>
        </p:nvSpPr>
        <p:spPr bwMode="auto">
          <a:xfrm>
            <a:off x="7848600" y="3276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7" name="Oval 35"/>
          <p:cNvSpPr>
            <a:spLocks noChangeArrowheads="1"/>
          </p:cNvSpPr>
          <p:nvPr/>
        </p:nvSpPr>
        <p:spPr bwMode="auto">
          <a:xfrm>
            <a:off x="8382000" y="3886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9" name="Oval 35"/>
          <p:cNvSpPr>
            <a:spLocks noChangeArrowheads="1"/>
          </p:cNvSpPr>
          <p:nvPr/>
        </p:nvSpPr>
        <p:spPr bwMode="auto">
          <a:xfrm>
            <a:off x="8915400" y="4495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34" name="Oval 28"/>
          <p:cNvSpPr>
            <a:spLocks noChangeArrowheads="1"/>
          </p:cNvSpPr>
          <p:nvPr/>
        </p:nvSpPr>
        <p:spPr bwMode="auto">
          <a:xfrm>
            <a:off x="5181600" y="228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35" name="Oval 32"/>
          <p:cNvSpPr>
            <a:spLocks noChangeArrowheads="1"/>
          </p:cNvSpPr>
          <p:nvPr/>
        </p:nvSpPr>
        <p:spPr bwMode="auto">
          <a:xfrm>
            <a:off x="5715000" y="838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37" name="Oval 28"/>
          <p:cNvSpPr>
            <a:spLocks noChangeArrowheads="1"/>
          </p:cNvSpPr>
          <p:nvPr/>
        </p:nvSpPr>
        <p:spPr bwMode="auto">
          <a:xfrm>
            <a:off x="6858000" y="685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38" name="Oval 32"/>
          <p:cNvSpPr>
            <a:spLocks noChangeArrowheads="1"/>
          </p:cNvSpPr>
          <p:nvPr/>
        </p:nvSpPr>
        <p:spPr bwMode="auto">
          <a:xfrm>
            <a:off x="7391400" y="1295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39" name="Oval 35"/>
          <p:cNvSpPr>
            <a:spLocks noChangeArrowheads="1"/>
          </p:cNvSpPr>
          <p:nvPr/>
        </p:nvSpPr>
        <p:spPr bwMode="auto">
          <a:xfrm>
            <a:off x="7924800" y="1905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40" name="Oval 32"/>
          <p:cNvSpPr>
            <a:spLocks noChangeArrowheads="1"/>
          </p:cNvSpPr>
          <p:nvPr/>
        </p:nvSpPr>
        <p:spPr bwMode="auto">
          <a:xfrm>
            <a:off x="8458200" y="2514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41" name="Oval 35"/>
          <p:cNvSpPr>
            <a:spLocks noChangeArrowheads="1"/>
          </p:cNvSpPr>
          <p:nvPr/>
        </p:nvSpPr>
        <p:spPr bwMode="auto">
          <a:xfrm>
            <a:off x="8991600" y="3124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42" name="Oval 35"/>
          <p:cNvSpPr>
            <a:spLocks noChangeArrowheads="1"/>
          </p:cNvSpPr>
          <p:nvPr/>
        </p:nvSpPr>
        <p:spPr bwMode="auto">
          <a:xfrm>
            <a:off x="9525000" y="3733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44" name="Oval 32"/>
          <p:cNvSpPr>
            <a:spLocks noChangeArrowheads="1"/>
          </p:cNvSpPr>
          <p:nvPr/>
        </p:nvSpPr>
        <p:spPr bwMode="auto">
          <a:xfrm>
            <a:off x="6324600" y="76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45" name="Oval 28"/>
          <p:cNvSpPr>
            <a:spLocks noChangeArrowheads="1"/>
          </p:cNvSpPr>
          <p:nvPr/>
        </p:nvSpPr>
        <p:spPr bwMode="auto">
          <a:xfrm>
            <a:off x="7467600" y="-76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46" name="Oval 32"/>
          <p:cNvSpPr>
            <a:spLocks noChangeArrowheads="1"/>
          </p:cNvSpPr>
          <p:nvPr/>
        </p:nvSpPr>
        <p:spPr bwMode="auto">
          <a:xfrm>
            <a:off x="8001000" y="533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47" name="Oval 35"/>
          <p:cNvSpPr>
            <a:spLocks noChangeArrowheads="1"/>
          </p:cNvSpPr>
          <p:nvPr/>
        </p:nvSpPr>
        <p:spPr bwMode="auto">
          <a:xfrm>
            <a:off x="8534400" y="1143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48" name="Oval 32"/>
          <p:cNvSpPr>
            <a:spLocks noChangeArrowheads="1"/>
          </p:cNvSpPr>
          <p:nvPr/>
        </p:nvSpPr>
        <p:spPr bwMode="auto">
          <a:xfrm>
            <a:off x="9067800" y="1752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49" name="Oval 35"/>
          <p:cNvSpPr>
            <a:spLocks noChangeArrowheads="1"/>
          </p:cNvSpPr>
          <p:nvPr/>
        </p:nvSpPr>
        <p:spPr bwMode="auto">
          <a:xfrm>
            <a:off x="9601200" y="2362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52" name="Oval 29"/>
          <p:cNvSpPr>
            <a:spLocks noChangeArrowheads="1"/>
          </p:cNvSpPr>
          <p:nvPr/>
        </p:nvSpPr>
        <p:spPr bwMode="auto">
          <a:xfrm>
            <a:off x="3505200" y="-228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69" name="Oval 32"/>
          <p:cNvSpPr>
            <a:spLocks noChangeArrowheads="1"/>
          </p:cNvSpPr>
          <p:nvPr/>
        </p:nvSpPr>
        <p:spPr bwMode="auto">
          <a:xfrm>
            <a:off x="8610600" y="-228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70" name="Oval 35"/>
          <p:cNvSpPr>
            <a:spLocks noChangeArrowheads="1"/>
          </p:cNvSpPr>
          <p:nvPr/>
        </p:nvSpPr>
        <p:spPr bwMode="auto">
          <a:xfrm>
            <a:off x="9144000" y="381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293" name="Rectangle 63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086600" cy="6858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62416"/>
                </a:solidFill>
                <a:latin typeface="Calibri" pitchFamily="34" charset="0"/>
              </a:rPr>
              <a:t>LWE and Lattices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175" name="Oval 24"/>
          <p:cNvSpPr>
            <a:spLocks noChangeArrowheads="1"/>
          </p:cNvSpPr>
          <p:nvPr/>
        </p:nvSpPr>
        <p:spPr bwMode="auto">
          <a:xfrm>
            <a:off x="5105400" y="1600200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78" name="Oval 18"/>
          <p:cNvSpPr>
            <a:spLocks noChangeArrowheads="1"/>
          </p:cNvSpPr>
          <p:nvPr/>
        </p:nvSpPr>
        <p:spPr bwMode="auto">
          <a:xfrm>
            <a:off x="2209800" y="2667000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79" name="Oval 21"/>
          <p:cNvSpPr>
            <a:spLocks noChangeArrowheads="1"/>
          </p:cNvSpPr>
          <p:nvPr/>
        </p:nvSpPr>
        <p:spPr bwMode="auto">
          <a:xfrm>
            <a:off x="3352800" y="2514600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43" name="Text Box 75">
            <a:extLst>
              <a:ext uri="{FF2B5EF4-FFF2-40B4-BE49-F238E27FC236}">
                <a16:creationId xmlns:a16="http://schemas.microsoft.com/office/drawing/2014/main" id="{0DF50419-32CD-864C-9330-204F4BDDB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795" y="985319"/>
            <a:ext cx="12747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baseline="-25000" dirty="0">
                <a:latin typeface="+mj-lt"/>
              </a:rPr>
              <a:t>a1*s1+a2*s2</a:t>
            </a:r>
            <a:endParaRPr lang="en-US" altLang="en-US" sz="2400" b="1" dirty="0">
              <a:latin typeface="+mj-lt"/>
            </a:endParaRPr>
          </a:p>
        </p:txBody>
      </p:sp>
      <p:sp>
        <p:nvSpPr>
          <p:cNvPr id="150" name="Oval 24">
            <a:extLst>
              <a:ext uri="{FF2B5EF4-FFF2-40B4-BE49-F238E27FC236}">
                <a16:creationId xmlns:a16="http://schemas.microsoft.com/office/drawing/2014/main" id="{6514B569-95CF-E945-979D-3147BDA1A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072" y="1988840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51" name="Text Box 75">
            <a:extLst>
              <a:ext uri="{FF2B5EF4-FFF2-40B4-BE49-F238E27FC236}">
                <a16:creationId xmlns:a16="http://schemas.microsoft.com/office/drawing/2014/main" id="{4039D040-D553-5142-A1FC-94C2AC454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5383" y="1594918"/>
            <a:ext cx="14798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baseline="-25000" dirty="0">
                <a:latin typeface="+mj-lt"/>
              </a:rPr>
              <a:t>a1*s1+a2*s2+e</a:t>
            </a:r>
            <a:endParaRPr lang="en-US" altLang="en-US" sz="2400" b="1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218FFC6-5254-A4B0-3F2B-998441AE07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6159" y="6131333"/>
                <a:ext cx="7088215" cy="5646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 lattice is a discrete, additive subgroup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p>
                    </m:sSup>
                  </m:oMath>
                </a14:m>
                <a:endParaRPr kumimoji="0" lang="en-US" sz="2800" i="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218FFC6-5254-A4B0-3F2B-998441AE0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6159" y="6131333"/>
                <a:ext cx="7088215" cy="564655"/>
              </a:xfrm>
              <a:prstGeom prst="rect">
                <a:avLst/>
              </a:prstGeom>
              <a:blipFill>
                <a:blip r:embed="rId3"/>
                <a:stretch>
                  <a:fillRect l="-1607" t="-6522" b="-2391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328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990" grpId="0"/>
      <p:bldP spid="721990" grpId="1"/>
      <p:bldP spid="721992" grpId="0" animBg="1"/>
      <p:bldP spid="721993" grpId="0" animBg="1"/>
      <p:bldP spid="721995" grpId="0"/>
      <p:bldP spid="721995" grpId="1"/>
      <p:bldP spid="175" grpId="0" animBg="1"/>
      <p:bldP spid="175" grpId="1" animBg="1"/>
      <p:bldP spid="178" grpId="0" animBg="1"/>
      <p:bldP spid="179" grpId="0" animBg="1"/>
      <p:bldP spid="143" grpId="0"/>
      <p:bldP spid="143" grpId="1"/>
      <p:bldP spid="143" grpId="2"/>
      <p:bldP spid="150" grpId="0" animBg="1"/>
      <p:bldP spid="151" grpId="0"/>
      <p:bldP spid="151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Setting Parameters</a:t>
            </a:r>
            <a:endParaRPr lang="en-US" sz="4800" b="1" i="1" dirty="0">
              <a:solidFill>
                <a:srgbClr val="762416"/>
              </a:solidFill>
              <a:latin typeface="Calibr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32349D-C1C3-C944-AEA7-22BC2E46F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632" y="1268760"/>
            <a:ext cx="6696744" cy="75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Cryptanalysis over three decades suggests we are safe with the following parameters: </a:t>
            </a:r>
            <a:endParaRPr kumimoji="0" lang="en-US" sz="2800" i="1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0114383-1051-ED42-A693-17A025743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3648" y="2060848"/>
                <a:ext cx="6552728" cy="759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security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parameter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(</m:t>
                      </m:r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≈1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−10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K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kumimoji="0" lang="en-US" sz="280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0114383-1051-ED42-A693-17A025743E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648" y="2060848"/>
                <a:ext cx="6552728" cy="7591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29C7DD8-1660-B945-8E62-AF8EC463C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104" y="2819951"/>
                <a:ext cx="6552728" cy="759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𝑚</m:t>
                      </m:r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arbitrary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poly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in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</m:oMath>
                  </m:oMathPara>
                </a14:m>
                <a:endParaRPr kumimoji="0" lang="en-US" sz="2800" i="1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29C7DD8-1660-B945-8E62-AF8EC463CD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104" y="2819951"/>
                <a:ext cx="6552728" cy="7591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723197-42CF-C44C-A9AA-6D613BB075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3579054"/>
                <a:ext cx="6552728" cy="759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𝐵</m:t>
                      </m:r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small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poly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in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say</m:t>
                      </m:r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kumimoji="0" lang="en-US" sz="2800" b="0" i="1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2800" b="0" i="1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e>
                      </m:rad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kumimoji="0" lang="en-US" sz="2800" i="1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723197-42CF-C44C-A9AA-6D613BB075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3579054"/>
                <a:ext cx="6552728" cy="7591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CFBC830-9E26-6E4B-829B-E99AF44FB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5696" y="4365104"/>
                <a:ext cx="7079704" cy="1335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  <m:r>
                      <a:rPr kumimoji="0" lang="en-US" sz="28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kumimoji="0" lang="en-US" sz="2800" b="0" i="0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poly</m:t>
                    </m:r>
                    <m:r>
                      <a:rPr kumimoji="0" lang="en-US" sz="2800" b="0" i="0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in</m:t>
                    </m:r>
                    <m:r>
                      <a:rPr kumimoji="0" lang="en-US" sz="2800" b="0" i="0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kumimoji="0" lang="en-US" sz="28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kumimoji="0" lang="en-US" sz="2800" i="1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larger than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and could be 	</a:t>
                </a:r>
                <a:b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	as large as sub-exponential</a:t>
                </a:r>
                <a:r>
                  <a:rPr kumimoji="0" lang="en-US" sz="2800" i="1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say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i="1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sz="2800" b="0" i="1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kumimoji="0" lang="en-US" sz="2800" i="1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kumimoji="0" lang="en-US" sz="2800" b="0" i="1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0.99</m:t>
                            </m:r>
                          </m:sup>
                        </m:sSup>
                      </m:sup>
                    </m:sSup>
                  </m:oMath>
                </a14:m>
                <a:endParaRPr kumimoji="0" lang="en-US" sz="2800" i="1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CFBC830-9E26-6E4B-829B-E99AF44FB7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5696" y="4365104"/>
                <a:ext cx="7079704" cy="1335167"/>
              </a:xfrm>
              <a:prstGeom prst="rect">
                <a:avLst/>
              </a:prstGeom>
              <a:blipFill>
                <a:blip r:embed="rId6"/>
                <a:stretch>
                  <a:fillRect l="-3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38C71CD-0DF9-314B-BB27-15535624B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912" y="5654289"/>
            <a:ext cx="6696744" cy="75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from quantum computers, AFAWK!</a:t>
            </a:r>
            <a:endParaRPr kumimoji="0" lang="en-US" sz="2800" i="1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E32171-9D59-B84E-92F0-A6666794EEE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0"/>
          <a:stretch/>
        </p:blipFill>
        <p:spPr>
          <a:xfrm>
            <a:off x="7344308" y="5461600"/>
            <a:ext cx="1224136" cy="119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3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Decisional LWE</a:t>
            </a:r>
            <a:endParaRPr lang="en-US" sz="4800" b="1" i="1" dirty="0">
              <a:solidFill>
                <a:srgbClr val="762416"/>
              </a:solidFill>
              <a:latin typeface="Calibri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D640C1-50BA-1144-B32A-5B3E226E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111" y="6002744"/>
            <a:ext cx="8342337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Theorem: “Decisional LWE is as hard as LWE”.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E2A22C-6C31-E241-986B-1B7FED0D0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142" y="1268760"/>
            <a:ext cx="6855210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you distinguish between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C8A50EA-A7AF-2B42-A968-F8482C63867C}"/>
              </a:ext>
            </a:extLst>
          </p:cNvPr>
          <p:cNvGrpSpPr/>
          <p:nvPr/>
        </p:nvGrpSpPr>
        <p:grpSpPr>
          <a:xfrm>
            <a:off x="885142" y="2001015"/>
            <a:ext cx="5129394" cy="1532761"/>
            <a:chOff x="3131840" y="1841366"/>
            <a:chExt cx="5129394" cy="153276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AF872D4-D092-8144-B1CE-F20B750061CA}"/>
                </a:ext>
              </a:extLst>
            </p:cNvPr>
            <p:cNvSpPr/>
            <p:nvPr/>
          </p:nvSpPr>
          <p:spPr>
            <a:xfrm>
              <a:off x="5148064" y="1841366"/>
              <a:ext cx="1512168" cy="15327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6A0C3EE-E481-4D49-8716-55787B73BEF0}"/>
                </a:ext>
              </a:extLst>
            </p:cNvPr>
            <p:cNvSpPr/>
            <p:nvPr/>
          </p:nvSpPr>
          <p:spPr>
            <a:xfrm>
              <a:off x="3131840" y="1841366"/>
              <a:ext cx="1512168" cy="15327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B75649E-9CF6-234C-8CBE-5C988FF41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3736" y="2348880"/>
              <a:ext cx="818384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81DF4A0-7F58-1044-A150-A23F42DEB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3616" y="2420888"/>
              <a:ext cx="432048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D001868-8C83-5E40-A412-3985D8F18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8124" y="2382550"/>
              <a:ext cx="432048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EBE0B8-974A-6B46-BFFF-C4005B856472}"/>
                </a:ext>
              </a:extLst>
            </p:cNvPr>
            <p:cNvSpPr/>
            <p:nvPr/>
          </p:nvSpPr>
          <p:spPr>
            <a:xfrm>
              <a:off x="6743664" y="1923746"/>
              <a:ext cx="456628" cy="114521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3CA554-CE57-E34D-9C8C-ED4DC8044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2542" y="2204864"/>
              <a:ext cx="432048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A9C6B5-5602-504D-AD50-7062EA6D1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2008" y="2479068"/>
              <a:ext cx="818384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  <a:endPara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B43295-82FC-BF4A-9C66-E333C1AA35FA}"/>
                </a:ext>
              </a:extLst>
            </p:cNvPr>
            <p:cNvSpPr/>
            <p:nvPr/>
          </p:nvSpPr>
          <p:spPr>
            <a:xfrm>
              <a:off x="7740352" y="1841366"/>
              <a:ext cx="456628" cy="153276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D97486A-026F-AB47-9398-8E7923665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9186" y="2348880"/>
              <a:ext cx="432048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8F5D4AE-E18E-734C-A1BC-927CA2221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2367" y="2472449"/>
            <a:ext cx="79208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EBB74B-3E4E-1E42-9B30-86440FF36EC8}"/>
              </a:ext>
            </a:extLst>
          </p:cNvPr>
          <p:cNvGrpSpPr/>
          <p:nvPr/>
        </p:nvGrpSpPr>
        <p:grpSpPr>
          <a:xfrm>
            <a:off x="870302" y="3890461"/>
            <a:ext cx="2627842" cy="1532761"/>
            <a:chOff x="3131840" y="1841366"/>
            <a:chExt cx="2627842" cy="153276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9D8B447-83A1-B640-99E7-32C482DE0DA1}"/>
                </a:ext>
              </a:extLst>
            </p:cNvPr>
            <p:cNvSpPr/>
            <p:nvPr/>
          </p:nvSpPr>
          <p:spPr>
            <a:xfrm>
              <a:off x="3131840" y="1841366"/>
              <a:ext cx="1512168" cy="15327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99DD1E7-AE7E-3044-8744-678EB1C44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3736" y="2348880"/>
              <a:ext cx="818384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D07266C-AAAE-A844-9598-45D9DF49B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3616" y="2420888"/>
              <a:ext cx="432048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89B1405-B90F-2944-AC07-79C3858BFCC7}"/>
                </a:ext>
              </a:extLst>
            </p:cNvPr>
            <p:cNvSpPr/>
            <p:nvPr/>
          </p:nvSpPr>
          <p:spPr>
            <a:xfrm>
              <a:off x="5238800" y="1841366"/>
              <a:ext cx="456628" cy="15327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100728C-93F6-9B4A-8A69-5C239B58A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7634" y="2348880"/>
              <a:ext cx="432048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1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Information-Computation Gap</a:t>
            </a:r>
            <a:endParaRPr lang="en-US" sz="4800" b="1" i="1" dirty="0">
              <a:solidFill>
                <a:srgbClr val="762416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F9CFB62-B7B0-0B10-DEA6-007D558BF5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430" y="1279060"/>
                <a:ext cx="6552728" cy="759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sz="2800" b="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Fix </a:t>
                </a:r>
                <a14:m>
                  <m:oMath xmlns:m="http://schemas.openxmlformats.org/officeDocument/2006/math">
                    <m:r>
                      <a:rPr kumimoji="0" lang="en-US" sz="28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kumimoji="0" lang="en-US" sz="28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kumimoji="0" lang="en-US" sz="28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  <m:r>
                      <a:rPr kumimoji="0" lang="en-US" sz="28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kumimoji="0" lang="en-US" sz="28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  <m:r>
                      <a:rPr kumimoji="0" lang="en-US" sz="28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endParaRPr kumimoji="0" lang="en-US" sz="280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F9CFB62-B7B0-0B10-DEA6-007D558BF5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430" y="1279060"/>
                <a:ext cx="6552728" cy="759103"/>
              </a:xfrm>
              <a:prstGeom prst="rect">
                <a:avLst/>
              </a:prstGeom>
              <a:blipFill>
                <a:blip r:embed="rId3"/>
                <a:stretch>
                  <a:fillRect l="-1934" b="-65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ight Arrow 21">
            <a:extLst>
              <a:ext uri="{FF2B5EF4-FFF2-40B4-BE49-F238E27FC236}">
                <a16:creationId xmlns:a16="http://schemas.microsoft.com/office/drawing/2014/main" id="{998C4DC6-F959-30B9-60CC-7F4A1C7411B8}"/>
              </a:ext>
            </a:extLst>
          </p:cNvPr>
          <p:cNvSpPr/>
          <p:nvPr/>
        </p:nvSpPr>
        <p:spPr>
          <a:xfrm>
            <a:off x="323528" y="2780927"/>
            <a:ext cx="8625954" cy="252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6C862A-5D55-8E72-1EBF-ECED6B389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518" y="2116310"/>
            <a:ext cx="6552728" cy="75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b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(Search) LWE:</a:t>
            </a:r>
            <a:endParaRPr kumimoji="0" lang="en-US" sz="28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C985F95-6568-51B8-0AE6-FAC89214FC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504" y="3101945"/>
                <a:ext cx="1273980" cy="759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𝑚</m:t>
                      </m:r>
                      <m:r>
                        <a:rPr kumimoji="0" lang="en-US" sz="24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kumimoji="0" lang="en-US" sz="240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C985F95-6568-51B8-0AE6-FAC89214FC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3101945"/>
                <a:ext cx="1273980" cy="7591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F2D1408F-FEE9-E1F1-2CC3-F6605C40F14E}"/>
              </a:ext>
            </a:extLst>
          </p:cNvPr>
          <p:cNvSpPr/>
          <p:nvPr/>
        </p:nvSpPr>
        <p:spPr>
          <a:xfrm>
            <a:off x="323528" y="2852936"/>
            <a:ext cx="144016" cy="3220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892989A-647D-EE20-F7D7-5E9D519DBD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315" y="4967211"/>
                <a:ext cx="3384376" cy="11911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sz="24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Information-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theoretically impossible to recover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</m:oMath>
                </a14:m>
                <a:r>
                  <a:rPr kumimoji="0" lang="en-US" sz="24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892989A-647D-EE20-F7D7-5E9D519DB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315" y="4967211"/>
                <a:ext cx="3384376" cy="1191151"/>
              </a:xfrm>
              <a:prstGeom prst="rect">
                <a:avLst/>
              </a:prstGeom>
              <a:blipFill>
                <a:blip r:embed="rId5"/>
                <a:stretch>
                  <a:fillRect l="-2996" r="-22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614F921-9D92-C99C-96E5-28149070F3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6893" y="3429000"/>
                <a:ext cx="3734286" cy="759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𝑚</m:t>
                      </m:r>
                      <m:r>
                        <a:rPr kumimoji="0" lang="en-US" sz="24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≈</m:t>
                      </m:r>
                      <m:f>
                        <m:fPr>
                          <m:ctrlPr>
                            <a:rPr kumimoji="0" lang="en-US" sz="2400" b="0" i="1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𝒏</m:t>
                          </m:r>
                          <m:r>
                            <a:rPr kumimoji="0" lang="en-US" sz="2400" b="1" i="1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kumimoji="0" lang="en-US" sz="2400" b="1" i="0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𝐥𝐨𝐠</m:t>
                          </m:r>
                          <m:r>
                            <a:rPr kumimoji="0" lang="en-US" sz="2400" b="1" i="1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kumimoji="0" lang="en-US" sz="2400" b="1" i="1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𝒒</m:t>
                          </m:r>
                          <m:r>
                            <a:rPr kumimoji="0" lang="en-US" sz="2400" b="1" i="1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kumimoji="0" lang="en-US" sz="2400" b="0" i="1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(1−</m:t>
                          </m:r>
                          <m:func>
                            <m:funcPr>
                              <m:ctrlPr>
                                <a:rPr kumimoji="0" lang="en-US" sz="2400" b="0" i="1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2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𝐵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+1</m:t>
                                      </m:r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𝑞</m:t>
                                      </m:r>
                                    </m:e>
                                  </m:func>
                                </m:den>
                              </m:f>
                            </m:fName>
                            <m:e>
                              <m:r>
                                <a:rPr kumimoji="0" lang="en-US" sz="2400" b="0" i="1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kumimoji="0" lang="en-US" sz="240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614F921-9D92-C99C-96E5-28149070F3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66893" y="3429000"/>
                <a:ext cx="3734286" cy="759103"/>
              </a:xfrm>
              <a:prstGeom prst="rect">
                <a:avLst/>
              </a:prstGeom>
              <a:blipFill>
                <a:blip r:embed="rId6"/>
                <a:stretch>
                  <a:fillRect t="-30000" b="-38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2F897650-39E7-1A46-EA85-152253338ED6}"/>
              </a:ext>
            </a:extLst>
          </p:cNvPr>
          <p:cNvSpPr/>
          <p:nvPr/>
        </p:nvSpPr>
        <p:spPr>
          <a:xfrm>
            <a:off x="3916683" y="2817294"/>
            <a:ext cx="144016" cy="3220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98927068-468A-D111-C79F-9DC18253EBDE}"/>
              </a:ext>
            </a:extLst>
          </p:cNvPr>
          <p:cNvSpPr/>
          <p:nvPr/>
        </p:nvSpPr>
        <p:spPr>
          <a:xfrm rot="16200000">
            <a:off x="1993647" y="2763503"/>
            <a:ext cx="477028" cy="373428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DD16AF3E-6D31-D921-5CCC-56FF658B198C}"/>
              </a:ext>
            </a:extLst>
          </p:cNvPr>
          <p:cNvSpPr/>
          <p:nvPr/>
        </p:nvSpPr>
        <p:spPr>
          <a:xfrm rot="16200000">
            <a:off x="5701638" y="2946404"/>
            <a:ext cx="477028" cy="338437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32F9F63-C83A-A5C0-6754-2D9C425BE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9304" y="4958791"/>
                <a:ext cx="3824584" cy="11911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kumimoji="0" lang="en-US" sz="24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uniquely determined given </a:t>
                </a:r>
                <a14:m>
                  <m:oMath xmlns:m="http://schemas.openxmlformats.org/officeDocument/2006/math">
                    <m:r>
                      <a:rPr kumimoji="0" lang="en-US" sz="24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kumimoji="0" lang="en-US" sz="24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kumimoji="0" lang="en-US" sz="24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kumimoji="0" lang="en-US" sz="24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𝐴𝑠</m:t>
                    </m:r>
                    <m:r>
                      <a:rPr kumimoji="0" lang="en-US" sz="24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kumimoji="0" lang="en-US" sz="24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  <m:r>
                      <a:rPr kumimoji="0" lang="en-US" sz="24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kumimoji="0" lang="en-US" sz="24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computationally hard to recover</a:t>
                </a:r>
                <a:r>
                  <a:rPr kumimoji="0" lang="en-US" sz="24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32F9F63-C83A-A5C0-6754-2D9C425BE4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99304" y="4958791"/>
                <a:ext cx="3824584" cy="1191151"/>
              </a:xfrm>
              <a:prstGeom prst="rect">
                <a:avLst/>
              </a:prstGeom>
              <a:blipFill>
                <a:blip r:embed="rId7"/>
                <a:stretch>
                  <a:fillRect l="-2318" t="-3158" r="-2649" b="-105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A1E5C0C7-D565-CB42-6AAE-CB3FB5335D79}"/>
              </a:ext>
            </a:extLst>
          </p:cNvPr>
          <p:cNvSpPr/>
          <p:nvPr/>
        </p:nvSpPr>
        <p:spPr>
          <a:xfrm>
            <a:off x="7835752" y="2817294"/>
            <a:ext cx="144016" cy="3220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A587B9C-9B90-90F0-4553-86414ED216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8274" y="2999029"/>
                <a:ext cx="3734286" cy="12940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𝑚</m:t>
                      </m:r>
                      <m:r>
                        <a:rPr kumimoji="0" lang="en-US" sz="24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≈</m:t>
                      </m:r>
                      <m:sSup>
                        <m:sSupPr>
                          <m:ctrlPr>
                            <a:rPr kumimoji="0" lang="en-US" sz="2400" b="0" i="1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400" b="1" i="1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𝟐</m:t>
                          </m:r>
                        </m:e>
                        <m:sup>
                          <m:f>
                            <m:fPr>
                              <m:ctrlPr>
                                <a:rPr kumimoji="0" lang="en-US" sz="2400" b="0" i="1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kumimoji="0" lang="en-US" sz="2400" b="1" i="1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𝒏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kumimoji="0" lang="en-US" sz="2400" b="0" i="1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0" lang="en-US" sz="2400" b="0" i="0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kumimoji="0" lang="en-US" sz="2400" b="0" i="1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kumimoji="0" lang="en-US" sz="2400" b="0" i="1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sz="2400" b="0" i="1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𝑞</m:t>
                                      </m:r>
                                    </m:num>
                                    <m:den>
                                      <m:r>
                                        <a:rPr kumimoji="0" lang="en-US" sz="2400" b="0" i="1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2</m:t>
                                      </m:r>
                                      <m:r>
                                        <a:rPr kumimoji="0" lang="en-US" sz="2400" b="0" i="1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𝐵</m:t>
                                      </m:r>
                                      <m:r>
                                        <a:rPr kumimoji="0" lang="en-US" sz="2400" b="0" i="1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+1</m:t>
                                      </m:r>
                                    </m:den>
                                  </m:f>
                                  <m:r>
                                    <a:rPr kumimoji="0" lang="en-US" sz="2400" b="0" i="1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)</m:t>
                                  </m:r>
                                </m:e>
                              </m:func>
                            </m:den>
                          </m:f>
                        </m:sup>
                      </m:sSup>
                    </m:oMath>
                  </m:oMathPara>
                </a14:m>
                <a:endParaRPr kumimoji="0" lang="en-US" sz="240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A587B9C-9B90-90F0-4553-86414ED216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78274" y="2999029"/>
                <a:ext cx="3734286" cy="12940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A0583CA9-42A5-4592-C667-F6B0BD745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094" y="2342280"/>
            <a:ext cx="907347" cy="42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400" b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easy</a:t>
            </a:r>
          </a:p>
        </p:txBody>
      </p:sp>
    </p:spTree>
    <p:extLst>
      <p:ext uri="{BB962C8B-B14F-4D97-AF65-F5344CB8AC3E}">
        <p14:creationId xmlns:p14="http://schemas.microsoft.com/office/powerpoint/2010/main" val="2396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8" grpId="0"/>
      <p:bldP spid="30" grpId="0"/>
      <p:bldP spid="31" grpId="0" animBg="1"/>
      <p:bldP spid="2" grpId="0" animBg="1"/>
      <p:bldP spid="3" grpId="0" animBg="1"/>
      <p:bldP spid="4" grpId="0"/>
      <p:bldP spid="6" grpId="0" animBg="1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762416"/>
                </a:solidFill>
              </a:rPr>
              <a:t>Why Lattice-based Crypto?</a:t>
            </a:r>
          </a:p>
        </p:txBody>
      </p:sp>
      <p:sp>
        <p:nvSpPr>
          <p:cNvPr id="1056817" name="Text Box 49"/>
          <p:cNvSpPr txBox="1">
            <a:spLocks noChangeArrowheads="1"/>
          </p:cNvSpPr>
          <p:nvPr/>
        </p:nvSpPr>
        <p:spPr bwMode="auto">
          <a:xfrm>
            <a:off x="1676400" y="1600200"/>
            <a:ext cx="510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o"/>
            </a:pP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2800" b="1" dirty="0">
                <a:latin typeface="+mj-lt"/>
              </a:rPr>
              <a:t>Exponentially Hard</a:t>
            </a:r>
          </a:p>
        </p:txBody>
      </p: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6019800" y="1722437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+mj-lt"/>
              </a:rPr>
              <a:t>(so far)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345D0C-6D7F-45DE-A001-12AFBA0C06FB}"/>
              </a:ext>
            </a:extLst>
          </p:cNvPr>
          <p:cNvSpPr/>
          <p:nvPr/>
        </p:nvSpPr>
        <p:spPr>
          <a:xfrm rot="16200000" flipH="1">
            <a:off x="190500" y="2659063"/>
            <a:ext cx="2362200" cy="15240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Box 36">
                <a:extLst>
                  <a:ext uri="{FF2B5EF4-FFF2-40B4-BE49-F238E27FC236}">
                    <a16:creationId xmlns:a16="http://schemas.microsoft.com/office/drawing/2014/main" id="{9E29C938-C591-1B15-C2AC-933F809CE0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1720" y="2484437"/>
                <a:ext cx="6863680" cy="1298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00FF00"/>
                  </a:buClr>
                  <a:buFont typeface="Wingdings" panose="05000000000000000000" pitchFamily="2" charset="2"/>
                  <a:buNone/>
                </a:pPr>
                <a:r>
                  <a:rPr lang="en-US" altLang="en-US" sz="2400" dirty="0">
                    <a:latin typeface="+mj-lt"/>
                  </a:rPr>
                  <a:t>While factoring and discrete log can be solved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ctrlPr>
                              <a:rPr lang="en-US" altLang="en-US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altLang="en-US" sz="240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altLang="en-US" sz="2400" dirty="0">
                    <a:latin typeface="+mj-lt"/>
                  </a:rPr>
                  <a:t> for problems of size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400" dirty="0">
                    <a:latin typeface="+mj-lt"/>
                  </a:rPr>
                  <a:t>, the best algorithms for lattice-based crypto run in time nearly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+mj-lt"/>
                  </a:rPr>
                  <a:t>.</a:t>
                </a:r>
              </a:p>
            </p:txBody>
          </p:sp>
        </mc:Choice>
        <mc:Fallback>
          <p:sp>
            <p:nvSpPr>
              <p:cNvPr id="2" name="Text Box 36">
                <a:extLst>
                  <a:ext uri="{FF2B5EF4-FFF2-40B4-BE49-F238E27FC236}">
                    <a16:creationId xmlns:a16="http://schemas.microsoft.com/office/drawing/2014/main" id="{9E29C938-C591-1B15-C2AC-933F809CE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1720" y="2484437"/>
                <a:ext cx="6863680" cy="1298882"/>
              </a:xfrm>
              <a:prstGeom prst="rect">
                <a:avLst/>
              </a:prstGeom>
              <a:blipFill>
                <a:blip r:embed="rId3"/>
                <a:stretch>
                  <a:fillRect l="-1292" t="-3846" r="-1107" b="-67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585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  <a:latin typeface="Calibri" pitchFamily="34" charset="0"/>
              </a:rPr>
              <a:t>OWF and PRG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309706" y="1690255"/>
            <a:ext cx="4590047" cy="938626"/>
            <a:chOff x="-812990" y="4944212"/>
            <a:chExt cx="4590047" cy="938626"/>
          </a:xfrm>
        </p:grpSpPr>
        <p:sp>
          <p:nvSpPr>
            <p:cNvPr id="28" name="Rounded Rectangle 27"/>
            <p:cNvSpPr/>
            <p:nvPr/>
          </p:nvSpPr>
          <p:spPr>
            <a:xfrm>
              <a:off x="-812990" y="4944212"/>
              <a:ext cx="4243494" cy="93862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-566343" y="5021176"/>
              <a:ext cx="4343400" cy="726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g</a:t>
              </a:r>
              <a:r>
                <a:rPr kumimoji="0" lang="en-US" sz="36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(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s,e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) =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As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+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e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04800" y="3789040"/>
            <a:ext cx="899160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</a:t>
            </a:r>
            <a:r>
              <a:rPr kumimoji="0" lang="en-US" sz="2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is a one-way function (assuming LWE)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</a:t>
            </a:r>
            <a:r>
              <a:rPr kumimoji="0" lang="en-US" sz="2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is a pseudo-random generator (decisional LWE)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  <a:r>
              <a:rPr lang="en-US" sz="2800" baseline="-25000" dirty="0" err="1">
                <a:solidFill>
                  <a:srgbClr val="000000"/>
                </a:solidFill>
                <a:latin typeface="Arial" charset="0"/>
                <a:cs typeface="Arial" charset="0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 also a trapdoor function…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also a homomorphic commitment…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969B38C-1641-DB40-97A1-1160811F0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2779" y="3227303"/>
                <a:ext cx="4610100" cy="457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kumimoji="0" lang="en-US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/>
                      </a:rPr>
                      <m:t>𝒆</m:t>
                    </m:r>
                    <m:sSubSup>
                      <m:sSubSup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: random “small” error vector)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969B38C-1641-DB40-97A1-1160811F01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2779" y="3227303"/>
                <a:ext cx="4610100" cy="4571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E431E64-3AAC-1F49-9CD5-E855A7A2F7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7765" y="2795136"/>
                <a:ext cx="4332174" cy="457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(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A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𝑛𝑋𝑚</m:t>
                        </m:r>
                      </m:sup>
                    </m:sSubSup>
                  </m:oMath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Cambria Math" panose="02040503050406030204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s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random “small” secret</a:t>
                </a:r>
                <a:r>
                  <a:rPr kumimoji="0" lang="en-US" sz="16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vector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E431E64-3AAC-1F49-9CD5-E855A7A2F7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7765" y="2795136"/>
                <a:ext cx="4332174" cy="457199"/>
              </a:xfrm>
              <a:prstGeom prst="rect">
                <a:avLst/>
              </a:prstGeom>
              <a:blipFill>
                <a:blip r:embed="rId5"/>
                <a:stretch>
                  <a:fillRect l="-585" t="-18919" b="-270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21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Basic (Secret-key)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2061369"/>
                <a:ext cx="84582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342900" marR="0" lvl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Secret key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sk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= Uniformly random vector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s</a:t>
                </a:r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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  <m:t>𝑍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  <m:t>𝑞</m:t>
                        </m:r>
                      </m:sub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  <m:t>𝑛</m:t>
                        </m:r>
                      </m:sup>
                    </m:sSubSup>
                  </m:oMath>
                </a14:m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061369"/>
                <a:ext cx="8458200" cy="571500"/>
              </a:xfrm>
              <a:prstGeom prst="rect">
                <a:avLst/>
              </a:prstGeom>
              <a:blipFill rotWithShape="0">
                <a:blip r:embed="rId3"/>
                <a:stretch>
                  <a:fillRect l="-937" t="-202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2514600"/>
                <a:ext cx="8458200" cy="2209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Encryption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Enc</a:t>
                </a:r>
                <a:r>
                  <a:rPr kumimoji="0" lang="en-US" sz="24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s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):  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//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 {0,1}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</a:b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	</a:t>
                </a:r>
              </a:p>
              <a:p>
                <a:pPr marL="742950" marR="0" lvl="1" indent="-28575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Sample uniformly random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a</a:t>
                </a:r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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  <m:t>𝑍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  <m:t>𝑞</m:t>
                        </m:r>
                      </m:sub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  <m:t>𝑛</m:t>
                        </m:r>
                      </m:sup>
                    </m:sSub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, “small” noise e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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Symbol" pitchFamily="18" charset="2"/>
                      </a:rPr>
                      <m:t>𝑍</m:t>
                    </m:r>
                  </m:oMath>
                </a14:m>
                <a:br>
                  <a:rPr kumimoji="0" lang="en-US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</a:b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</a:p>
              <a:p>
                <a:pPr lvl="1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The ciphertext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c =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(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a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, b =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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a, s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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+ e +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begChr m:val="⌊"/>
                        <m:endChr m:val="⌋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𝑞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/2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)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514600"/>
                <a:ext cx="8458200" cy="2209800"/>
              </a:xfrm>
              <a:prstGeom prst="rect">
                <a:avLst/>
              </a:prstGeom>
              <a:blipFill>
                <a:blip r:embed="rId4"/>
                <a:stretch>
                  <a:fillRect l="-10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6" name="Rectangle 5"/>
          <p:cNvSpPr>
            <a:spLocks noChangeArrowheads="1"/>
          </p:cNvSpPr>
          <p:nvPr/>
        </p:nvSpPr>
        <p:spPr bwMode="auto">
          <a:xfrm>
            <a:off x="533400" y="1905000"/>
            <a:ext cx="8305800" cy="472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355976" y="1524000"/>
            <a:ext cx="478643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 = security parameter, q = “small” modulus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3800" y="107846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[Regev05]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09600" y="5143500"/>
            <a:ext cx="84582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Decryption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): Output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Round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(b −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Symbol" pitchFamily="18" charset="2"/>
              </a:rPr>
              <a:t>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a, 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Symbol" pitchFamily="18" charset="2"/>
              </a:rPr>
              <a:t>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Symbol" pitchFamily="18" charset="2"/>
              </a:rPr>
              <a:t>mod q)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295400" y="6096000"/>
            <a:ext cx="5410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// correctness as long as |e| &lt; q/4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3ADFD7-AEDE-494D-8E6B-44C5ACC1DA5D}"/>
              </a:ext>
            </a:extLst>
          </p:cNvPr>
          <p:cNvSpPr/>
          <p:nvPr/>
        </p:nvSpPr>
        <p:spPr>
          <a:xfrm>
            <a:off x="6705600" y="4149080"/>
            <a:ext cx="67471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AA9D7A-7585-1C41-A5EE-070FF2CA6715}"/>
              </a:ext>
            </a:extLst>
          </p:cNvPr>
          <p:cNvSpPr/>
          <p:nvPr/>
        </p:nvSpPr>
        <p:spPr>
          <a:xfrm>
            <a:off x="4852786" y="5445224"/>
            <a:ext cx="123138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8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Basic (Secret-key) Encryption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3800" y="107846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[Regev05]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F98FE-ECB9-374F-A6C3-A3539B595187}"/>
              </a:ext>
            </a:extLst>
          </p:cNvPr>
          <p:cNvSpPr/>
          <p:nvPr/>
        </p:nvSpPr>
        <p:spPr>
          <a:xfrm>
            <a:off x="4334644" y="5399088"/>
            <a:ext cx="1173460" cy="453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3A8DF-230B-CB44-84C9-61A2B7FDF455}"/>
              </a:ext>
            </a:extLst>
          </p:cNvPr>
          <p:cNvSpPr/>
          <p:nvPr/>
        </p:nvSpPr>
        <p:spPr>
          <a:xfrm>
            <a:off x="558964" y="1992283"/>
            <a:ext cx="8822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This scheme is additively homomorphic.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057BA6F-B9A8-2A44-BE1A-B26239B6ACA3}"/>
                  </a:ext>
                </a:extLst>
              </p:cNvPr>
              <p:cNvSpPr/>
              <p:nvPr/>
            </p:nvSpPr>
            <p:spPr>
              <a:xfrm>
                <a:off x="760881" y="3259425"/>
                <a:ext cx="39218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b = 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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a, s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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 e +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057BA6F-B9A8-2A44-BE1A-B26239B6A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81" y="3259425"/>
                <a:ext cx="3921843" cy="523220"/>
              </a:xfrm>
              <a:prstGeom prst="rect">
                <a:avLst/>
              </a:prstGeom>
              <a:blipFill>
                <a:blip r:embed="rId3"/>
                <a:stretch>
                  <a:fillRect t="-11905" r="-1942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5670EEF-4E13-A747-A16E-9420D9096E9B}"/>
                  </a:ext>
                </a:extLst>
              </p:cNvPr>
              <p:cNvSpPr/>
              <p:nvPr/>
            </p:nvSpPr>
            <p:spPr>
              <a:xfrm>
                <a:off x="760881" y="4028198"/>
                <a:ext cx="453899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b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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s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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 e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5670EEF-4E13-A747-A16E-9420D9096E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81" y="4028198"/>
                <a:ext cx="4538999" cy="523220"/>
              </a:xfrm>
              <a:prstGeom prst="rect">
                <a:avLst/>
              </a:prstGeom>
              <a:blipFill>
                <a:blip r:embed="rId4"/>
                <a:stretch>
                  <a:fillRect l="-560" t="-9524" r="-1681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6F744A-8AEA-A24C-AD9A-510CCB21637D}"/>
              </a:ext>
            </a:extLst>
          </p:cNvPr>
          <p:cNvCxnSpPr>
            <a:cxnSpLocks/>
          </p:cNvCxnSpPr>
          <p:nvPr/>
        </p:nvCxnSpPr>
        <p:spPr>
          <a:xfrm>
            <a:off x="467544" y="4725144"/>
            <a:ext cx="84095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13BADE2-F51C-7A4C-9C48-C84FBA1337F0}"/>
                  </a:ext>
                </a:extLst>
              </p:cNvPr>
              <p:cNvSpPr/>
              <p:nvPr/>
            </p:nvSpPr>
            <p:spPr>
              <a:xfrm>
                <a:off x="753668" y="5016265"/>
                <a:ext cx="28574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800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b+ b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13BADE2-F51C-7A4C-9C48-C84FBA1337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68" y="5016265"/>
                <a:ext cx="2857449" cy="523220"/>
              </a:xfrm>
              <a:prstGeom prst="rect">
                <a:avLst/>
              </a:prstGeom>
              <a:blipFill>
                <a:blip r:embed="rId5"/>
                <a:stretch>
                  <a:fillRect t="-11905" r="-354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9C890C-F035-5043-AE52-9F511826A375}"/>
                  </a:ext>
                </a:extLst>
              </p:cNvPr>
              <p:cNvSpPr/>
              <p:nvPr/>
            </p:nvSpPr>
            <p:spPr>
              <a:xfrm>
                <a:off x="4947070" y="3274941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9C890C-F035-5043-AE52-9F511826A3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070" y="3274941"/>
                <a:ext cx="53412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FE1AFC3-461D-7340-9174-734B73328F0D}"/>
                  </a:ext>
                </a:extLst>
              </p:cNvPr>
              <p:cNvSpPr/>
              <p:nvPr/>
            </p:nvSpPr>
            <p:spPr>
              <a:xfrm>
                <a:off x="755576" y="5877272"/>
                <a:ext cx="882214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 words: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an encryption of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:r>
                  <a:rPr lang="en-US" sz="2800" dirty="0">
                    <a:solidFill>
                      <a:srgbClr val="0000FF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′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(mod 2)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FE1AFC3-461D-7340-9174-734B73328F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877272"/>
                <a:ext cx="8822144" cy="523220"/>
              </a:xfrm>
              <a:prstGeom prst="rect">
                <a:avLst/>
              </a:prstGeom>
              <a:blipFill>
                <a:blip r:embed="rId7"/>
                <a:stretch>
                  <a:fillRect l="-1293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938A6D59-E853-5948-98A4-B414770C8B38}"/>
              </a:ext>
            </a:extLst>
          </p:cNvPr>
          <p:cNvSpPr/>
          <p:nvPr/>
        </p:nvSpPr>
        <p:spPr>
          <a:xfrm>
            <a:off x="6732240" y="3306789"/>
            <a:ext cx="107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Enc</a:t>
            </a:r>
            <a:r>
              <a:rPr lang="en-US" b="1" baseline="-25000" dirty="0" err="1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(m) 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E7021C-CE67-FD48-86DA-8C8E7938DCCA}"/>
              </a:ext>
            </a:extLst>
          </p:cNvPr>
          <p:cNvSpPr/>
          <p:nvPr/>
        </p:nvSpPr>
        <p:spPr>
          <a:xfrm>
            <a:off x="6755056" y="4042978"/>
            <a:ext cx="1128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Enc</a:t>
            </a:r>
            <a:r>
              <a:rPr lang="en-US" b="1" baseline="-25000" dirty="0" err="1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(m’) 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92419CF-FB47-9F4A-92AA-D426380A4644}"/>
              </a:ext>
            </a:extLst>
          </p:cNvPr>
          <p:cNvCxnSpPr/>
          <p:nvPr/>
        </p:nvCxnSpPr>
        <p:spPr>
          <a:xfrm flipH="1">
            <a:off x="4921374" y="3490873"/>
            <a:ext cx="1666850" cy="821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7F09858-6027-5B46-B217-2F2A163C6FEC}"/>
              </a:ext>
            </a:extLst>
          </p:cNvPr>
          <p:cNvCxnSpPr>
            <a:cxnSpLocks/>
          </p:cNvCxnSpPr>
          <p:nvPr/>
        </p:nvCxnSpPr>
        <p:spPr>
          <a:xfrm flipH="1">
            <a:off x="5293212" y="4227644"/>
            <a:ext cx="1295012" cy="410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6CDB93F-DC21-9349-BCA5-0AA7D062CC7E}"/>
                  </a:ext>
                </a:extLst>
              </p:cNvPr>
              <p:cNvSpPr/>
              <p:nvPr/>
            </p:nvSpPr>
            <p:spPr>
              <a:xfrm>
                <a:off x="760881" y="4988758"/>
                <a:ext cx="73622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800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b+ b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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 +a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s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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 (</a:t>
                </a:r>
                <a:r>
                  <a:rPr lang="en-US" sz="2400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e+e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+ (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:r>
                  <a:rPr lang="en-US" sz="2400" dirty="0">
                    <a:solidFill>
                      <a:srgbClr val="0000FF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′</m:t>
                    </m:r>
                    <m:r>
                      <a:rPr 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6CDB93F-DC21-9349-BCA5-0AA7D062CC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81" y="4988758"/>
                <a:ext cx="7362208" cy="523220"/>
              </a:xfrm>
              <a:prstGeom prst="rect">
                <a:avLst/>
              </a:prstGeom>
              <a:blipFill>
                <a:blip r:embed="rId8"/>
                <a:stretch>
                  <a:fillRect t="-11905" r="-1379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26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1" grpId="0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Basic (Secret-key) Encryption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3800" y="107846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[Regev05]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F98FE-ECB9-374F-A6C3-A3539B595187}"/>
              </a:ext>
            </a:extLst>
          </p:cNvPr>
          <p:cNvSpPr/>
          <p:nvPr/>
        </p:nvSpPr>
        <p:spPr>
          <a:xfrm>
            <a:off x="4334644" y="5399088"/>
            <a:ext cx="1173460" cy="453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3A8DF-230B-CB44-84C9-61A2B7FDF455}"/>
              </a:ext>
            </a:extLst>
          </p:cNvPr>
          <p:cNvSpPr/>
          <p:nvPr/>
        </p:nvSpPr>
        <p:spPr>
          <a:xfrm>
            <a:off x="558964" y="2996952"/>
            <a:ext cx="8318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We will see how to make this scheme into a fully homomorphic scheme.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FE1AFC3-461D-7340-9174-734B73328F0D}"/>
                  </a:ext>
                </a:extLst>
              </p:cNvPr>
              <p:cNvSpPr/>
              <p:nvPr/>
            </p:nvSpPr>
            <p:spPr>
              <a:xfrm>
                <a:off x="683568" y="5729813"/>
                <a:ext cx="8822144" cy="973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Setting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(for example) lets us support any polynomial number of additions.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FE1AFC3-461D-7340-9174-734B73328F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729813"/>
                <a:ext cx="8822144" cy="973280"/>
              </a:xfrm>
              <a:prstGeom prst="rect">
                <a:avLst/>
              </a:prstGeom>
              <a:blipFill>
                <a:blip r:embed="rId3"/>
                <a:stretch>
                  <a:fillRect l="-1439" t="-384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5100B6A-D269-7F43-907C-B76FB243BE1E}"/>
                  </a:ext>
                </a:extLst>
              </p:cNvPr>
              <p:cNvSpPr/>
              <p:nvPr/>
            </p:nvSpPr>
            <p:spPr>
              <a:xfrm>
                <a:off x="539552" y="4415666"/>
                <a:ext cx="831808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Calibri"/>
                  </a:rPr>
                  <a:t>For now, note that the error increases when you add two ciphertexts. That is,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𝑎𝑑𝑑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≈|</m:t>
                            </m:r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5100B6A-D269-7F43-907C-B76FB243B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415666"/>
                <a:ext cx="8318088" cy="954107"/>
              </a:xfrm>
              <a:prstGeom prst="rect">
                <a:avLst/>
              </a:prstGeom>
              <a:blipFill>
                <a:blip r:embed="rId4"/>
                <a:stretch>
                  <a:fillRect l="-1372" t="-8000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255DBCC6-0E1A-E44F-8BEE-E6D52EBD3427}"/>
              </a:ext>
            </a:extLst>
          </p:cNvPr>
          <p:cNvSpPr/>
          <p:nvPr/>
        </p:nvSpPr>
        <p:spPr>
          <a:xfrm>
            <a:off x="574392" y="2041684"/>
            <a:ext cx="8318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You can also negate the encrypted bit easily.</a:t>
            </a:r>
          </a:p>
        </p:txBody>
      </p:sp>
    </p:spTree>
    <p:extLst>
      <p:ext uri="{BB962C8B-B14F-4D97-AF65-F5344CB8AC3E}">
        <p14:creationId xmlns:p14="http://schemas.microsoft.com/office/powerpoint/2010/main" val="102718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048" y="1556792"/>
            <a:ext cx="9067800" cy="265030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NEXT UP: </a:t>
            </a:r>
            <a:b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1. Public-key Encryption from LWE and </a:t>
            </a:r>
            <a:b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2. Fully Homomorphic Encryption</a:t>
            </a:r>
          </a:p>
        </p:txBody>
      </p:sp>
    </p:spTree>
    <p:extLst>
      <p:ext uri="{BB962C8B-B14F-4D97-AF65-F5344CB8AC3E}">
        <p14:creationId xmlns:p14="http://schemas.microsoft.com/office/powerpoint/2010/main" val="15296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62416"/>
                </a:solidFill>
                <a:latin typeface="Calibri" pitchFamily="34" charset="0"/>
              </a:rPr>
              <a:t>LWE with Small Secrets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FA1ADB-8FD3-E243-A2ED-3584AB343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3878184"/>
            <a:ext cx="576102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Find s.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627B6A-533C-774F-B8C1-370E3EB33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484" y="5534368"/>
                <a:ext cx="7190584" cy="1029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chosen at random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×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𝝌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:r>
                  <a:rPr lang="en-US" sz="28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𝜒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627B6A-533C-774F-B8C1-370E3EB33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4484" y="5534368"/>
                <a:ext cx="7190584" cy="1029950"/>
              </a:xfrm>
              <a:prstGeom prst="rect">
                <a:avLst/>
              </a:prstGeom>
              <a:blipFill>
                <a:blip r:embed="rId3"/>
                <a:stretch>
                  <a:fillRect l="-1764" t="-23171" b="-329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A7F1C89B-80D9-DF45-AD34-32EAE313A54B}"/>
              </a:ext>
            </a:extLst>
          </p:cNvPr>
          <p:cNvSpPr/>
          <p:nvPr/>
        </p:nvSpPr>
        <p:spPr>
          <a:xfrm>
            <a:off x="4932428" y="1357904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208F33-7C82-3A45-9229-D5592F83B186}"/>
              </a:ext>
            </a:extLst>
          </p:cNvPr>
          <p:cNvSpPr/>
          <p:nvPr/>
        </p:nvSpPr>
        <p:spPr>
          <a:xfrm>
            <a:off x="2196124" y="1340768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F76571A-9AB5-0E49-86EB-999F99F6E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020" y="2149992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68195A-1D5A-2042-BD62-5B5090EC7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900" y="2222000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819237-4310-7345-B088-060B48B31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488" y="2183662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895B9B9-8F57-044E-8743-F1172B703E94}"/>
              </a:ext>
            </a:extLst>
          </p:cNvPr>
          <p:cNvSpPr/>
          <p:nvPr/>
        </p:nvSpPr>
        <p:spPr>
          <a:xfrm>
            <a:off x="6528028" y="1364818"/>
            <a:ext cx="456628" cy="11452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1EFBCF1-0538-EC49-A64A-9217FE710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906" y="1642479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137EB3F-BF19-9845-8699-A11F601DA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064" y="2197950"/>
            <a:ext cx="12606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B1E78D-76AC-174C-985E-58ABA8AEB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684" y="2280180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C7E1D6-4EB7-FB46-94B5-BA9AE9A08EF8}"/>
              </a:ext>
            </a:extLst>
          </p:cNvPr>
          <p:cNvSpPr/>
          <p:nvPr/>
        </p:nvSpPr>
        <p:spPr>
          <a:xfrm>
            <a:off x="7887886" y="1357904"/>
            <a:ext cx="456628" cy="2287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4DCB49-B50F-B249-BCD0-C6457D8E2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6720" y="2149992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E416F85-6F10-D547-9822-110131CCD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972" y="4400621"/>
                <a:ext cx="8100392" cy="1133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u="sng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Parameters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dimensions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𝒏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modulus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𝒒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error distribution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𝜒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uniform in some interval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[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𝑩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,…,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𝑩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    </a:t>
                </a:r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E416F85-6F10-D547-9822-110131CCDA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972" y="4400621"/>
                <a:ext cx="8100392" cy="1133747"/>
              </a:xfrm>
              <a:prstGeom prst="rect">
                <a:avLst/>
              </a:prstGeom>
              <a:blipFill>
                <a:blip r:embed="rId5"/>
                <a:stretch>
                  <a:fillRect l="-1565" r="-2973" b="-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459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62416"/>
                </a:solidFill>
                <a:latin typeface="Calibri" pitchFamily="34" charset="0"/>
              </a:rPr>
              <a:t>LWE with Small Secrets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FA1ADB-8FD3-E243-A2ED-3584AB343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3878184"/>
            <a:ext cx="576102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Find (the small secret) s.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627B6A-533C-774F-B8C1-370E3EB33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4581128"/>
            <a:ext cx="8050916" cy="102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Theorem: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LWE with small secrets is as hard as LWE.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F1C89B-80D9-DF45-AD34-32EAE313A54B}"/>
              </a:ext>
            </a:extLst>
          </p:cNvPr>
          <p:cNvSpPr/>
          <p:nvPr/>
        </p:nvSpPr>
        <p:spPr>
          <a:xfrm>
            <a:off x="4932428" y="1357904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208F33-7C82-3A45-9229-D5592F83B186}"/>
              </a:ext>
            </a:extLst>
          </p:cNvPr>
          <p:cNvSpPr/>
          <p:nvPr/>
        </p:nvSpPr>
        <p:spPr>
          <a:xfrm>
            <a:off x="2196124" y="1340768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F76571A-9AB5-0E49-86EB-999F99F6E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020" y="2149992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68195A-1D5A-2042-BD62-5B5090EC7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900" y="2222000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819237-4310-7345-B088-060B48B31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488" y="2183662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895B9B9-8F57-044E-8743-F1172B703E94}"/>
              </a:ext>
            </a:extLst>
          </p:cNvPr>
          <p:cNvSpPr/>
          <p:nvPr/>
        </p:nvSpPr>
        <p:spPr>
          <a:xfrm>
            <a:off x="6528028" y="1364818"/>
            <a:ext cx="456628" cy="11452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1EFBCF1-0538-EC49-A64A-9217FE710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906" y="1642479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137EB3F-BF19-9845-8699-A11F601DA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064" y="2197950"/>
            <a:ext cx="12606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B1E78D-76AC-174C-985E-58ABA8AEB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684" y="2280180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C7E1D6-4EB7-FB46-94B5-BA9AE9A08EF8}"/>
              </a:ext>
            </a:extLst>
          </p:cNvPr>
          <p:cNvSpPr/>
          <p:nvPr/>
        </p:nvSpPr>
        <p:spPr>
          <a:xfrm>
            <a:off x="7887886" y="1357904"/>
            <a:ext cx="456628" cy="22871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4DCB49-B50F-B249-BCD0-C6457D8E2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6720" y="2149992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261587-5019-FA4A-8920-0DAE33E92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564" y="5279370"/>
            <a:ext cx="8050916" cy="102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Proof on the board.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08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Public-key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1713161"/>
                <a:ext cx="84582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Secret key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sk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Small secret 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713161"/>
                <a:ext cx="8458200" cy="571500"/>
              </a:xfrm>
              <a:prstGeom prst="rect">
                <a:avLst/>
              </a:prstGeom>
              <a:blipFill>
                <a:blip r:embed="rId2"/>
                <a:stretch>
                  <a:fillRect l="-1199" t="-217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6" name="Rectangle 5"/>
          <p:cNvSpPr>
            <a:spLocks noChangeArrowheads="1"/>
          </p:cNvSpPr>
          <p:nvPr/>
        </p:nvSpPr>
        <p:spPr bwMode="auto">
          <a:xfrm>
            <a:off x="533400" y="1556792"/>
            <a:ext cx="8305800" cy="419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1241" y="1117883"/>
            <a:ext cx="6177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[Regev05, Micciancio’10, Lyubashevsky-Peikert-Regev’10]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2394991"/>
                <a:ext cx="8458200" cy="1619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Public key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pk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𝑓𝑟𝑜𝑚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1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𝑡𝑜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394991"/>
                <a:ext cx="8458200" cy="1619251"/>
              </a:xfrm>
              <a:prstGeom prst="rect">
                <a:avLst/>
              </a:prstGeom>
              <a:blipFill>
                <a:blip r:embed="rId3"/>
                <a:stretch>
                  <a:fillRect l="-1199" t="-77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297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Public-key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1713161"/>
                <a:ext cx="84582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Secret key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sk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Small secret </a:t>
                </a:r>
                <a:r>
                  <a:rPr lang="en-US" sz="24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US" sz="2400" b="1" i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713161"/>
                <a:ext cx="8458200" cy="571500"/>
              </a:xfrm>
              <a:prstGeom prst="rect">
                <a:avLst/>
              </a:prstGeom>
              <a:blipFill>
                <a:blip r:embed="rId2"/>
                <a:stretch>
                  <a:fillRect l="-1199" t="-217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6" name="Rectangle 5"/>
          <p:cNvSpPr>
            <a:spLocks noChangeArrowheads="1"/>
          </p:cNvSpPr>
          <p:nvPr/>
        </p:nvSpPr>
        <p:spPr bwMode="auto">
          <a:xfrm>
            <a:off x="533400" y="1556791"/>
            <a:ext cx="8305800" cy="5225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2394991"/>
                <a:ext cx="8458200" cy="1619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Public key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pk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𝑓𝑟𝑜𝑚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1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𝑡𝑜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𝑨𝒔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394991"/>
                <a:ext cx="8458200" cy="1619251"/>
              </a:xfrm>
              <a:prstGeom prst="rect">
                <a:avLst/>
              </a:prstGeom>
              <a:blipFill>
                <a:blip r:embed="rId3"/>
                <a:stretch>
                  <a:fillRect l="-1199" t="-77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3CB926B6-C66C-6E49-A867-FEBF9BF52E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560" y="3753965"/>
                <a:ext cx="8458200" cy="1083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Encrypting a message bit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pick a random vector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𝒓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𝜒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𝒓𝑨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𝒆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𝒓𝒃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+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3CB926B6-C66C-6E49-A867-FEBF9BF52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3753965"/>
                <a:ext cx="8458200" cy="1083267"/>
              </a:xfrm>
              <a:prstGeom prst="rect">
                <a:avLst/>
              </a:prstGeom>
              <a:blipFill>
                <a:blip r:embed="rId4"/>
                <a:stretch>
                  <a:fillRect l="-1199" t="-11494" b="-459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3B9301F4-8C54-2041-986A-7BB7D226745B}"/>
              </a:ext>
            </a:extLst>
          </p:cNvPr>
          <p:cNvGrpSpPr/>
          <p:nvPr/>
        </p:nvGrpSpPr>
        <p:grpSpPr>
          <a:xfrm>
            <a:off x="6336571" y="2776612"/>
            <a:ext cx="2721024" cy="720080"/>
            <a:chOff x="4267054" y="1763242"/>
            <a:chExt cx="2721024" cy="72008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D17B0E9-8B63-AA4D-8582-B33C81C272A4}"/>
                </a:ext>
              </a:extLst>
            </p:cNvPr>
            <p:cNvSpPr/>
            <p:nvPr/>
          </p:nvSpPr>
          <p:spPr>
            <a:xfrm>
              <a:off x="5148064" y="1841367"/>
              <a:ext cx="540060" cy="5699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1814199-2AD0-1A40-B7E9-07ACD52209DD}"/>
                </a:ext>
              </a:extLst>
            </p:cNvPr>
            <p:cNvSpPr/>
            <p:nvPr/>
          </p:nvSpPr>
          <p:spPr>
            <a:xfrm>
              <a:off x="4267054" y="1841367"/>
              <a:ext cx="569445" cy="5411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386E86-BB61-5442-9C9C-D4756781C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3736" y="1763242"/>
              <a:ext cx="818384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E726D79-2E68-E349-B811-B1E293473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5682" y="1798672"/>
              <a:ext cx="432048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5BE1EBB-E63A-D84B-8E1E-177B790EA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1929" y="1855299"/>
              <a:ext cx="432048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34527CC-B619-4D45-8024-91AE1B3067A0}"/>
                </a:ext>
              </a:extLst>
            </p:cNvPr>
            <p:cNvSpPr/>
            <p:nvPr/>
          </p:nvSpPr>
          <p:spPr>
            <a:xfrm>
              <a:off x="5772603" y="1856054"/>
              <a:ext cx="355235" cy="55526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8145599-4F7F-C944-847B-CD106D45E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9654" y="1825738"/>
              <a:ext cx="432048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7BB6AB5-143F-5841-8084-CA246B599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9694" y="1893430"/>
              <a:ext cx="818384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  <a:endPara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81A6620-827E-9D40-91ED-D48177A8D958}"/>
                </a:ext>
              </a:extLst>
            </p:cNvPr>
            <p:cNvSpPr/>
            <p:nvPr/>
          </p:nvSpPr>
          <p:spPr>
            <a:xfrm>
              <a:off x="6547865" y="1845682"/>
              <a:ext cx="298018" cy="541185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758EFA4-34F6-184B-9A79-E08D059D4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4931" y="1839566"/>
              <a:ext cx="432048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">
                <a:extLst>
                  <a:ext uri="{FF2B5EF4-FFF2-40B4-BE49-F238E27FC236}">
                    <a16:creationId xmlns:a16="http://schemas.microsoft.com/office/drawing/2014/main" id="{11ED6AB2-D911-D242-BF8C-98E22FDD3D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560" y="5013176"/>
                <a:ext cx="8458200" cy="1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Decryption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compute </a:t>
                </a:r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lvl="0" indent="0" algn="ctr" eaLnBrk="1" hangingPunct="1">
                  <a:lnSpc>
                    <a:spcPct val="80000"/>
                  </a:lnSpc>
                  <a:buNone/>
                  <a:defRPr/>
                </a:pPr>
                <a:r>
                  <a:rPr lang="en-US" sz="2400" b="1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𝒓𝒃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)−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𝒓𝑨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𝐬</m:t>
                    </m:r>
                  </m:oMath>
                </a14:m>
                <a:endParaRPr lang="en-US" sz="24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and round to nearest multiple of q/2.</a:t>
                </a: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Rectangle 3">
                <a:extLst>
                  <a:ext uri="{FF2B5EF4-FFF2-40B4-BE49-F238E27FC236}">
                    <a16:creationId xmlns:a16="http://schemas.microsoft.com/office/drawing/2014/main" id="{11ED6AB2-D911-D242-BF8C-98E22FDD3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5013176"/>
                <a:ext cx="8458200" cy="1769441"/>
              </a:xfrm>
              <a:prstGeom prst="rect">
                <a:avLst/>
              </a:prstGeom>
              <a:blipFill>
                <a:blip r:embed="rId6"/>
                <a:stretch>
                  <a:fillRect l="-1199" t="-7092" b="-85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8493CB1D-4F58-4349-A015-B57CCE82D1C8}"/>
              </a:ext>
            </a:extLst>
          </p:cNvPr>
          <p:cNvSpPr/>
          <p:nvPr/>
        </p:nvSpPr>
        <p:spPr>
          <a:xfrm>
            <a:off x="1521241" y="1117883"/>
            <a:ext cx="6177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[Regev05, Micciancio’10, Lyubashevsky-Peikert-Regev’10]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49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3CB926B6-C66C-6E49-A867-FEBF9BF52E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560" y="1412776"/>
                <a:ext cx="8458200" cy="1083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Encrypting a message bit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pick a random vector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𝒓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𝜒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𝒓𝑨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𝒓𝒃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3CB926B6-C66C-6E49-A867-FEBF9BF52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1412776"/>
                <a:ext cx="8458200" cy="1083267"/>
              </a:xfrm>
              <a:prstGeom prst="rect">
                <a:avLst/>
              </a:prstGeom>
              <a:blipFill>
                <a:blip r:embed="rId2"/>
                <a:stretch>
                  <a:fillRect l="-1199" t="-11628" b="-58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">
                <a:extLst>
                  <a:ext uri="{FF2B5EF4-FFF2-40B4-BE49-F238E27FC236}">
                    <a16:creationId xmlns:a16="http://schemas.microsoft.com/office/drawing/2014/main" id="{11ED6AB2-D911-D242-BF8C-98E22FDD3D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560" y="2671987"/>
                <a:ext cx="8458200" cy="2485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Decryption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dirty="0">
                          <a:solidFill>
                            <a:srgbClr val="000000"/>
                          </a:solidFill>
                        </a:rPr>
                        <m:t>(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𝒓𝒃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)−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𝒓𝑨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𝐬</m:t>
                      </m:r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  <a:defRPr/>
                </a:pPr>
                <a:endParaRPr lang="en-US" sz="2400" b="1" i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𝑨𝒔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𝒓𝑨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𝐬</m:t>
                      </m:r>
                    </m:oMath>
                  </m:oMathPara>
                </a14:m>
                <a:endParaRPr lang="en-US" sz="2400" b="1" i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 eaLnBrk="1" hangingPunct="1">
                  <a:lnSpc>
                    <a:spcPct val="80000"/>
                  </a:lnSpc>
                  <a:buNone/>
                  <a:defRPr/>
                </a:pPr>
                <a:br>
                  <a:rPr lang="en-US" sz="2400" b="1" i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22" name="Rectangle 3">
                <a:extLst>
                  <a:ext uri="{FF2B5EF4-FFF2-40B4-BE49-F238E27FC236}">
                    <a16:creationId xmlns:a16="http://schemas.microsoft.com/office/drawing/2014/main" id="{11ED6AB2-D911-D242-BF8C-98E22FDD3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2671987"/>
                <a:ext cx="8458200" cy="2485205"/>
              </a:xfrm>
              <a:prstGeom prst="rect">
                <a:avLst/>
              </a:prstGeom>
              <a:blipFill>
                <a:blip r:embed="rId3"/>
                <a:stretch>
                  <a:fillRect l="-1199" t="-50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3">
                <a:extLst>
                  <a:ext uri="{FF2B5EF4-FFF2-40B4-BE49-F238E27FC236}">
                    <a16:creationId xmlns:a16="http://schemas.microsoft.com/office/drawing/2014/main" id="{8FF3C878-1147-C04E-B60A-D8CCF90FC2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560" y="5445224"/>
                <a:ext cx="8458200" cy="1152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Decryption works as long as </a:t>
                </a:r>
                <a:r>
                  <a:rPr lang="en-US" sz="2400" b="1" noProof="0" dirty="0">
                    <a:solidFill>
                      <a:srgbClr val="000000"/>
                    </a:solidFill>
                  </a:rPr>
                  <a:t>|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𝒓𝒆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′|&lt;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24" name="Rectangle 3">
                <a:extLst>
                  <a:ext uri="{FF2B5EF4-FFF2-40B4-BE49-F238E27FC236}">
                    <a16:creationId xmlns:a16="http://schemas.microsoft.com/office/drawing/2014/main" id="{8FF3C878-1147-C04E-B60A-D8CCF90FC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5445224"/>
                <a:ext cx="8458200" cy="1152128"/>
              </a:xfrm>
              <a:prstGeom prst="rect">
                <a:avLst/>
              </a:prstGeom>
              <a:blipFill>
                <a:blip r:embed="rId4"/>
                <a:stretch>
                  <a:fillRect l="-1199" t="-76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096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762416"/>
                </a:solidFill>
              </a:rPr>
              <a:t>Why Lattice-based Crypto?</a:t>
            </a:r>
          </a:p>
        </p:txBody>
      </p:sp>
      <p:sp>
        <p:nvSpPr>
          <p:cNvPr id="1056782" name="Text Box 14"/>
          <p:cNvSpPr txBox="1">
            <a:spLocks noChangeArrowheads="1"/>
          </p:cNvSpPr>
          <p:nvPr/>
        </p:nvSpPr>
        <p:spPr bwMode="auto">
          <a:xfrm>
            <a:off x="1676400" y="2408237"/>
            <a:ext cx="510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+mj-lt"/>
                <a:sym typeface="Wingdings" panose="05000000000000000000" pitchFamily="2" charset="2"/>
              </a:rPr>
              <a:t> </a:t>
            </a:r>
            <a:r>
              <a:rPr lang="en-US" altLang="en-US" sz="2800" b="1" dirty="0">
                <a:latin typeface="+mj-lt"/>
              </a:rPr>
              <a:t>Quantum-Resistant</a:t>
            </a:r>
          </a:p>
        </p:txBody>
      </p:sp>
      <p:sp>
        <p:nvSpPr>
          <p:cNvPr id="1056804" name="Text Box 36"/>
          <p:cNvSpPr txBox="1">
            <a:spLocks noChangeArrowheads="1"/>
          </p:cNvSpPr>
          <p:nvPr/>
        </p:nvSpPr>
        <p:spPr bwMode="auto">
          <a:xfrm>
            <a:off x="6019800" y="2484437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+mj-lt"/>
              </a:rPr>
              <a:t>(so far)</a:t>
            </a:r>
          </a:p>
        </p:txBody>
      </p:sp>
      <p:sp>
        <p:nvSpPr>
          <p:cNvPr id="1056817" name="Text Box 49"/>
          <p:cNvSpPr txBox="1">
            <a:spLocks noChangeArrowheads="1"/>
          </p:cNvSpPr>
          <p:nvPr/>
        </p:nvSpPr>
        <p:spPr bwMode="auto">
          <a:xfrm>
            <a:off x="1676400" y="1600200"/>
            <a:ext cx="510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o"/>
            </a:pP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2800" b="1" dirty="0">
                <a:latin typeface="+mj-lt"/>
              </a:rPr>
              <a:t>Exponentially Hard</a:t>
            </a:r>
          </a:p>
        </p:txBody>
      </p: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6019800" y="1722437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+mj-lt"/>
              </a:rPr>
              <a:t>(so far)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345D0C-6D7F-45DE-A001-12AFBA0C06FB}"/>
              </a:ext>
            </a:extLst>
          </p:cNvPr>
          <p:cNvSpPr/>
          <p:nvPr/>
        </p:nvSpPr>
        <p:spPr>
          <a:xfrm rot="16200000" flipH="1">
            <a:off x="190500" y="2659063"/>
            <a:ext cx="2362200" cy="15240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3356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Security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A7BD4E-A09F-3F4F-9B4A-AC14B07FC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397676"/>
            <a:ext cx="7956884" cy="159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Theorem: under decisional LWE, the scheme is IND-secure. In fact, even more: a ciphertext together with the public key is pseudorandom.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CA3059-FF51-2240-B38D-0C20215AC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2981852"/>
            <a:ext cx="7956884" cy="80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We show this by a hybrid argument.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A2DE2A-EACC-AA4D-8CE3-C9292ED78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3845948"/>
            <a:ext cx="7956884" cy="80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Let’s stare at a public key, ciphertext pair.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/>
              <p:nvPr/>
            </p:nvSpPr>
            <p:spPr>
              <a:xfrm>
                <a:off x="-180528" y="4815814"/>
                <a:ext cx="9505056" cy="387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𝑨𝒔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𝑬𝒏𝒄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𝒑𝒌</m:t>
                          </m:r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𝒓𝑨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𝒓𝒃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28" y="4815814"/>
                <a:ext cx="9505056" cy="387798"/>
              </a:xfrm>
              <a:prstGeom prst="rect">
                <a:avLst/>
              </a:prstGeom>
              <a:blipFill>
                <a:blip r:embed="rId2"/>
                <a:stretch>
                  <a:fillRect t="-1612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9A189B6-5B25-C94B-A196-CE6FC70D0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5754088"/>
            <a:ext cx="7956884" cy="80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Call this distribution </a:t>
            </a:r>
            <a:r>
              <a:rPr kumimoji="0" lang="en-US" sz="2800" b="1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Hybrid 0</a:t>
            </a: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177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Security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A7BD4E-A09F-3F4F-9B4A-AC14B07FC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397676"/>
            <a:ext cx="7956884" cy="159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Theorem: under decisional LWE, the scheme is IND-secure. In fact, even more: a ciphertext together with the public key is pseudorandom.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A2DE2A-EACC-AA4D-8CE3-C9292ED78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3845948"/>
            <a:ext cx="8424936" cy="80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b="1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Hybrid 1</a:t>
            </a: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Change the public key to random (from LWE).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/>
              <p:nvPr/>
            </p:nvSpPr>
            <p:spPr>
              <a:xfrm>
                <a:off x="827584" y="4962000"/>
                <a:ext cx="8280920" cy="428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𝒑𝒌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̃"/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𝑬𝒏𝒄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𝒑𝒌</m:t>
                              </m:r>
                            </m:e>
                          </m:acc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𝒓𝑨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𝒓𝒃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962000"/>
                <a:ext cx="8280920" cy="428451"/>
              </a:xfrm>
              <a:prstGeom prst="rect">
                <a:avLst/>
              </a:prstGeom>
              <a:blipFill>
                <a:blip r:embed="rId2"/>
                <a:stretch>
                  <a:fillRect t="-14286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9A189B6-5B25-C94B-A196-CE6FC70D0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5754088"/>
            <a:ext cx="7956884" cy="80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Hybrids 0 and 1 are comp. </a:t>
            </a:r>
            <a:r>
              <a:rPr kumimoji="0" lang="en-US" sz="280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indist</a:t>
            </a: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 decisional LWE.</a:t>
            </a:r>
          </a:p>
        </p:txBody>
      </p:sp>
    </p:spTree>
    <p:extLst>
      <p:ext uri="{BB962C8B-B14F-4D97-AF65-F5344CB8AC3E}">
        <p14:creationId xmlns:p14="http://schemas.microsoft.com/office/powerpoint/2010/main" val="138345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Detour: Leftover Hash Lemma</a:t>
            </a:r>
            <a:b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[Impagliazzo-Levin-Luby’90]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A2DE2A-EACC-AA4D-8CE3-C9292ED78C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128" y="1196752"/>
                <a:ext cx="8424936" cy="1511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We want to understand how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𝒓𝑨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𝒓𝒃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begChr m:val="["/>
                        <m:endChr m:val="|"/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is</a:t>
                </a:r>
                <a:r>
                  <a:rPr kumimoji="0" lang="en-US" sz="2800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distributed when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is random (and public).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A2DE2A-EACC-AA4D-8CE3-C9292ED78C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2128" y="1196752"/>
                <a:ext cx="8424936" cy="1511225"/>
              </a:xfrm>
              <a:prstGeom prst="rect">
                <a:avLst/>
              </a:prstGeom>
              <a:blipFill>
                <a:blip r:embed="rId2"/>
                <a:stretch>
                  <a:fillRect l="-15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9A189B6-5B25-C94B-A196-CE6FC70D0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128" y="4472405"/>
                <a:ext cx="7956884" cy="807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But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NOT truly random! It has small entries. </a:t>
                </a:r>
                <a:r>
                  <a:rPr kumimoji="0" lang="en-US" sz="2800" b="1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9A189B6-5B25-C94B-A196-CE6FC70D09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2128" y="4472405"/>
                <a:ext cx="7956884" cy="807188"/>
              </a:xfrm>
              <a:prstGeom prst="rect">
                <a:avLst/>
              </a:prstGeom>
              <a:blipFill>
                <a:blip r:embed="rId3"/>
                <a:stretch>
                  <a:fillRect l="-1595" b="-15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05905A4-B5A1-EC43-A0D5-ADF150FB34BC}"/>
              </a:ext>
            </a:extLst>
          </p:cNvPr>
          <p:cNvSpPr/>
          <p:nvPr/>
        </p:nvSpPr>
        <p:spPr>
          <a:xfrm>
            <a:off x="3723292" y="2716681"/>
            <a:ext cx="569445" cy="9505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62C2CE7-42DE-E044-B4CA-C95E7BF728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1920" y="2875151"/>
                <a:ext cx="432048" cy="589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62C2CE7-42DE-E044-B4CA-C95E7BF728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1920" y="2875151"/>
                <a:ext cx="432048" cy="589892"/>
              </a:xfrm>
              <a:prstGeom prst="rect">
                <a:avLst/>
              </a:prstGeom>
              <a:blipFill>
                <a:blip r:embed="rId4"/>
                <a:stretch>
                  <a:fillRect l="-2857" r="-57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839329FB-91D5-584E-AF3A-932080BA0000}"/>
              </a:ext>
            </a:extLst>
          </p:cNvPr>
          <p:cNvSpPr/>
          <p:nvPr/>
        </p:nvSpPr>
        <p:spPr>
          <a:xfrm>
            <a:off x="4311552" y="2726318"/>
            <a:ext cx="404464" cy="9409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17803D1-DD19-B348-B13D-F1DA216116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5976" y="2875151"/>
                <a:ext cx="432048" cy="589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17803D1-DD19-B348-B13D-F1DA216116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5976" y="2875151"/>
                <a:ext cx="432048" cy="589892"/>
              </a:xfrm>
              <a:prstGeom prst="rect">
                <a:avLst/>
              </a:prstGeom>
              <a:blipFill>
                <a:blip r:embed="rId5"/>
                <a:stretch>
                  <a:fillRect l="-2857" r="-28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AD6DD1A-8DE2-5C41-B551-1D63DD57A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064" y="3451215"/>
                <a:ext cx="8424936" cy="1511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is</a:t>
                </a:r>
                <a:r>
                  <a:rPr kumimoji="0" lang="en-US" sz="2800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2800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trul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y random, so is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begChr m:val="["/>
                        <m:endChr m:val="|"/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AD6DD1A-8DE2-5C41-B551-1D63DD57AC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064" y="3451215"/>
                <a:ext cx="8424936" cy="1511225"/>
              </a:xfrm>
              <a:prstGeom prst="rect">
                <a:avLst/>
              </a:prstGeom>
              <a:blipFill>
                <a:blip r:embed="rId6"/>
                <a:stretch>
                  <a:fillRect l="-15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30C2D655-57A8-744E-B7F6-1456384CF49D}"/>
              </a:ext>
            </a:extLst>
          </p:cNvPr>
          <p:cNvSpPr/>
          <p:nvPr/>
        </p:nvSpPr>
        <p:spPr>
          <a:xfrm>
            <a:off x="2051720" y="2851257"/>
            <a:ext cx="1195384" cy="35006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F30BA05-E113-C144-9325-96668022CFDB}"/>
                  </a:ext>
                </a:extLst>
              </p:cNvPr>
              <p:cNvSpPr/>
              <p:nvPr/>
            </p:nvSpPr>
            <p:spPr>
              <a:xfrm>
                <a:off x="2411206" y="2726318"/>
                <a:ext cx="4764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F30BA05-E113-C144-9325-96668022CF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206" y="2726318"/>
                <a:ext cx="47641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ket 3">
            <a:extLst>
              <a:ext uri="{FF2B5EF4-FFF2-40B4-BE49-F238E27FC236}">
                <a16:creationId xmlns:a16="http://schemas.microsoft.com/office/drawing/2014/main" id="{039A5C8D-E9C9-FE4A-B5E6-71E2D920624B}"/>
              </a:ext>
            </a:extLst>
          </p:cNvPr>
          <p:cNvSpPr/>
          <p:nvPr/>
        </p:nvSpPr>
        <p:spPr>
          <a:xfrm>
            <a:off x="3548916" y="2550642"/>
            <a:ext cx="102368" cy="130210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ket 16">
            <a:extLst>
              <a:ext uri="{FF2B5EF4-FFF2-40B4-BE49-F238E27FC236}">
                <a16:creationId xmlns:a16="http://schemas.microsoft.com/office/drawing/2014/main" id="{58D7206D-5F80-8F45-A209-C21343CD4FC8}"/>
              </a:ext>
            </a:extLst>
          </p:cNvPr>
          <p:cNvSpPr/>
          <p:nvPr/>
        </p:nvSpPr>
        <p:spPr>
          <a:xfrm flipH="1">
            <a:off x="4788024" y="2587119"/>
            <a:ext cx="139286" cy="130210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E07FDAA-58C2-BF45-8893-CA4EE6C6FD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5158135"/>
                <a:ext cx="8424936" cy="1511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Nevertheless,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has entropy. Leftover hash lemma tells us that matrix multiplication turns (sufficient) entropy into true randomness.  We need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≫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+1</m:t>
                        </m:r>
                      </m:e>
                    </m:d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.</m:t>
                        </m:r>
                      </m:e>
                    </m:func>
                  </m:oMath>
                </a14:m>
                <a:endParaRPr kumimoji="0" lang="en-US" sz="2800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E07FDAA-58C2-BF45-8893-CA4EE6C6FD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5158135"/>
                <a:ext cx="8424936" cy="1511225"/>
              </a:xfrm>
              <a:prstGeom prst="rect">
                <a:avLst/>
              </a:prstGeom>
              <a:blipFill>
                <a:blip r:embed="rId8"/>
                <a:stretch>
                  <a:fillRect l="-1506" b="-58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4A8D07B9-F42A-6A4B-8CE9-E90A5CB7D50C}"/>
              </a:ext>
            </a:extLst>
          </p:cNvPr>
          <p:cNvGrpSpPr/>
          <p:nvPr/>
        </p:nvGrpSpPr>
        <p:grpSpPr>
          <a:xfrm>
            <a:off x="5266206" y="2632489"/>
            <a:ext cx="1985473" cy="669081"/>
            <a:chOff x="5266206" y="2632489"/>
            <a:chExt cx="1985473" cy="66908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9CDD121-226D-6847-AD77-BE0445190D00}"/>
                </a:ext>
              </a:extLst>
            </p:cNvPr>
            <p:cNvSpPr/>
            <p:nvPr/>
          </p:nvSpPr>
          <p:spPr>
            <a:xfrm>
              <a:off x="6804248" y="2725366"/>
              <a:ext cx="420979" cy="4567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98F5E43-D6B7-454E-BAB8-368077C51043}"/>
                    </a:ext>
                  </a:extLst>
                </p:cNvPr>
                <p:cNvSpPr/>
                <p:nvPr/>
              </p:nvSpPr>
              <p:spPr>
                <a:xfrm>
                  <a:off x="5266206" y="2778350"/>
                  <a:ext cx="54854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98F5E43-D6B7-454E-BAB8-368077C510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6206" y="2778350"/>
                  <a:ext cx="54854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F9F0E3F-3342-D046-AF15-72FE7B18FD4A}"/>
                    </a:ext>
                  </a:extLst>
                </p:cNvPr>
                <p:cNvSpPr/>
                <p:nvPr/>
              </p:nvSpPr>
              <p:spPr>
                <a:xfrm>
                  <a:off x="5335477" y="2632489"/>
                  <a:ext cx="38504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F9F0E3F-3342-D046-AF15-72FE7B18FD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5477" y="2632489"/>
                  <a:ext cx="385042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1FA9ACC-DE7C-4E4B-B4BE-A22C9DC870F3}"/>
                </a:ext>
              </a:extLst>
            </p:cNvPr>
            <p:cNvSpPr/>
            <p:nvPr/>
          </p:nvSpPr>
          <p:spPr>
            <a:xfrm>
              <a:off x="5943123" y="2751558"/>
              <a:ext cx="848722" cy="4043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F5A23623-F595-2C48-BD8D-9C240E6840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94658" y="2634208"/>
                  <a:ext cx="432048" cy="5898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lv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F5A23623-F595-2C48-BD8D-9C240E6840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94658" y="2634208"/>
                  <a:ext cx="432048" cy="589892"/>
                </a:xfrm>
                <a:prstGeom prst="rect">
                  <a:avLst/>
                </a:prstGeom>
                <a:blipFill>
                  <a:blip r:embed="rId11"/>
                  <a:stretch>
                    <a:fillRect l="-8571" r="-2285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3CF65C40-527E-DE46-9A3D-EC6E01F57A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19631" y="2662591"/>
                  <a:ext cx="432048" cy="5898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lv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3CF65C40-527E-DE46-9A3D-EC6E01F57A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19631" y="2662591"/>
                  <a:ext cx="432048" cy="589892"/>
                </a:xfrm>
                <a:prstGeom prst="rect">
                  <a:avLst/>
                </a:prstGeom>
                <a:blipFill>
                  <a:blip r:embed="rId12"/>
                  <a:stretch>
                    <a:fillRect l="-8571" r="-1714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2471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Security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A7BD4E-A09F-3F4F-9B4A-AC14B07FC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397676"/>
            <a:ext cx="7956884" cy="159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Theorem: under decisional LWE, the scheme is IND-secure. In fact, even more: a ciphertext together with the public key is pseudorandom.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A2DE2A-EACC-AA4D-8CE3-C9292ED78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3845948"/>
            <a:ext cx="8424936" cy="80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b="1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Hybrid 1</a:t>
            </a: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Change the public key to random (from LWE).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/>
              <p:nvPr/>
            </p:nvSpPr>
            <p:spPr>
              <a:xfrm>
                <a:off x="827584" y="4962000"/>
                <a:ext cx="8280920" cy="428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𝒑𝒌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̃"/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𝑬𝒏𝒄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𝒑𝒌</m:t>
                              </m:r>
                            </m:e>
                          </m:acc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𝒓𝑨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𝒓𝒃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962000"/>
                <a:ext cx="8280920" cy="428451"/>
              </a:xfrm>
              <a:prstGeom prst="rect">
                <a:avLst/>
              </a:prstGeom>
              <a:blipFill>
                <a:blip r:embed="rId2"/>
                <a:stretch>
                  <a:fillRect t="-14706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9A189B6-5B25-C94B-A196-CE6FC70D0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5754088"/>
            <a:ext cx="7956884" cy="80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Hybrids 0 and 1 are comp. </a:t>
            </a:r>
            <a:r>
              <a:rPr kumimoji="0" lang="en-US" sz="280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indist</a:t>
            </a: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 decisional LWE.</a:t>
            </a:r>
          </a:p>
        </p:txBody>
      </p:sp>
    </p:spTree>
    <p:extLst>
      <p:ext uri="{BB962C8B-B14F-4D97-AF65-F5344CB8AC3E}">
        <p14:creationId xmlns:p14="http://schemas.microsoft.com/office/powerpoint/2010/main" val="22310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Security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A7BD4E-A09F-3F4F-9B4A-AC14B07FC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397676"/>
            <a:ext cx="7956884" cy="159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Theorem: under decisional LWE, the scheme is IND-secure. In fact, even more: a ciphertext together with the public key is pseudorandom.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A2DE2A-EACC-AA4D-8CE3-C9292ED78C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3845948"/>
                <a:ext cx="8424936" cy="807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sz="2800" b="1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Hybrid 2</a:t>
                </a:r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Change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𝒓𝑨</m:t>
                    </m:r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𝒓𝒃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into random.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A2DE2A-EACC-AA4D-8CE3-C9292ED78C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3845948"/>
                <a:ext cx="8424936" cy="807188"/>
              </a:xfrm>
              <a:prstGeom prst="rect">
                <a:avLst/>
              </a:prstGeom>
              <a:blipFill>
                <a:blip r:embed="rId2"/>
                <a:stretch>
                  <a:fillRect l="-1504"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/>
              <p:nvPr/>
            </p:nvSpPr>
            <p:spPr>
              <a:xfrm>
                <a:off x="827584" y="4962000"/>
                <a:ext cx="8280920" cy="428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𝒑𝒌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̃"/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𝑬𝒏𝒄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𝒑𝒌</m:t>
                              </m:r>
                            </m:e>
                          </m:acc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962000"/>
                <a:ext cx="8280920" cy="428451"/>
              </a:xfrm>
              <a:prstGeom prst="rect">
                <a:avLst/>
              </a:prstGeom>
              <a:blipFill>
                <a:blip r:embed="rId3"/>
                <a:stretch>
                  <a:fillRect t="-14706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9A189B6-5B25-C94B-A196-CE6FC70D0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5754088"/>
            <a:ext cx="8460432" cy="80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Hybrids 1 and 2 are comp. </a:t>
            </a:r>
            <a:r>
              <a:rPr kumimoji="0" lang="en-US" sz="280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indist</a:t>
            </a: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 LWE.</a:t>
            </a:r>
          </a:p>
        </p:txBody>
      </p:sp>
    </p:spTree>
    <p:extLst>
      <p:ext uri="{BB962C8B-B14F-4D97-AF65-F5344CB8AC3E}">
        <p14:creationId xmlns:p14="http://schemas.microsoft.com/office/powerpoint/2010/main" val="233140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Security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A7BD4E-A09F-3F4F-9B4A-AC14B07FC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397676"/>
            <a:ext cx="7956884" cy="159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Theorem: under decisional LWE, the scheme is IND-secure. In fact, even more: a ciphertext together with the public key is pseudorandom.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A2DE2A-EACC-AA4D-8CE3-C9292ED78C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3845948"/>
                <a:ext cx="8424936" cy="807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sz="2800" b="1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Hybrid 2</a:t>
                </a:r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Change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𝒓𝑨</m:t>
                    </m:r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𝒓𝒃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into random.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A2DE2A-EACC-AA4D-8CE3-C9292ED78C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3845948"/>
                <a:ext cx="8424936" cy="807188"/>
              </a:xfrm>
              <a:prstGeom prst="rect">
                <a:avLst/>
              </a:prstGeom>
              <a:blipFill>
                <a:blip r:embed="rId2"/>
                <a:stretch>
                  <a:fillRect l="-1504"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/>
              <p:nvPr/>
            </p:nvSpPr>
            <p:spPr>
              <a:xfrm>
                <a:off x="827584" y="4962000"/>
                <a:ext cx="8280920" cy="428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𝒑𝒌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̃"/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𝑬𝒏𝒄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𝒑𝒌</m:t>
                              </m:r>
                            </m:e>
                          </m:acc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962000"/>
                <a:ext cx="8280920" cy="428451"/>
              </a:xfrm>
              <a:prstGeom prst="rect">
                <a:avLst/>
              </a:prstGeom>
              <a:blipFill>
                <a:blip r:embed="rId3"/>
                <a:stretch>
                  <a:fillRect t="-14706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A6E7EF0-68A1-614C-9134-30148256D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5661248"/>
                <a:ext cx="8460432" cy="11039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Now, we have the message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encrypted with a one-time</a:t>
                </a:r>
                <a:r>
                  <a:rPr kumimoji="0" lang="en-US" sz="2800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pad which perfectly hides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A6E7EF0-68A1-614C-9134-30148256DD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5661248"/>
                <a:ext cx="8460432" cy="1103912"/>
              </a:xfrm>
              <a:prstGeom prst="rect">
                <a:avLst/>
              </a:prstGeom>
              <a:blipFill>
                <a:blip r:embed="rId4"/>
                <a:stretch>
                  <a:fillRect l="-1499" b="-79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702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44624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Public-key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1713161"/>
                <a:ext cx="84582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Secret key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sk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Small secret </a:t>
                </a:r>
                <a:r>
                  <a:rPr lang="en-US" sz="24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US" sz="2400" b="1" i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713161"/>
                <a:ext cx="8458200" cy="571500"/>
              </a:xfrm>
              <a:prstGeom prst="rect">
                <a:avLst/>
              </a:prstGeom>
              <a:blipFill>
                <a:blip r:embed="rId2"/>
                <a:stretch>
                  <a:fillRect l="-1199" t="-217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6" name="Rectangle 5"/>
          <p:cNvSpPr>
            <a:spLocks noChangeArrowheads="1"/>
          </p:cNvSpPr>
          <p:nvPr/>
        </p:nvSpPr>
        <p:spPr bwMode="auto">
          <a:xfrm>
            <a:off x="533400" y="1556791"/>
            <a:ext cx="8305800" cy="5225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2394991"/>
                <a:ext cx="8458200" cy="1619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Public key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pk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𝑓𝑟𝑜𝑚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1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𝑡𝑜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𝑨𝒔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394991"/>
                <a:ext cx="8458200" cy="1619251"/>
              </a:xfrm>
              <a:prstGeom prst="rect">
                <a:avLst/>
              </a:prstGeom>
              <a:blipFill>
                <a:blip r:embed="rId3"/>
                <a:stretch>
                  <a:fillRect l="-1199" t="-77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3CB926B6-C66C-6E49-A867-FEBF9BF52E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560" y="3753965"/>
                <a:ext cx="8458200" cy="1083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Encrypting a message bit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pick a random vector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𝒓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𝜒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𝒓𝑨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𝒆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𝒓𝒃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+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3CB926B6-C66C-6E49-A867-FEBF9BF52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3753965"/>
                <a:ext cx="8458200" cy="1083267"/>
              </a:xfrm>
              <a:prstGeom prst="rect">
                <a:avLst/>
              </a:prstGeom>
              <a:blipFill>
                <a:blip r:embed="rId4"/>
                <a:stretch>
                  <a:fillRect l="-1199" t="-11494" b="-459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">
                <a:extLst>
                  <a:ext uri="{FF2B5EF4-FFF2-40B4-BE49-F238E27FC236}">
                    <a16:creationId xmlns:a16="http://schemas.microsoft.com/office/drawing/2014/main" id="{11ED6AB2-D911-D242-BF8C-98E22FDD3D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560" y="5013176"/>
                <a:ext cx="8458200" cy="1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Decryption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compute </a:t>
                </a:r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lvl="0" indent="0" algn="ctr" eaLnBrk="1" hangingPunct="1">
                  <a:lnSpc>
                    <a:spcPct val="80000"/>
                  </a:lnSpc>
                  <a:buNone/>
                  <a:defRPr/>
                </a:pPr>
                <a:r>
                  <a:rPr lang="en-US" sz="2400" b="1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𝒓𝒃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)−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𝒓𝑨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𝐬</m:t>
                    </m:r>
                  </m:oMath>
                </a14:m>
                <a:endParaRPr lang="en-US" sz="24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and round to nearest multiple of q/2.</a:t>
                </a: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Rectangle 3">
                <a:extLst>
                  <a:ext uri="{FF2B5EF4-FFF2-40B4-BE49-F238E27FC236}">
                    <a16:creationId xmlns:a16="http://schemas.microsoft.com/office/drawing/2014/main" id="{11ED6AB2-D911-D242-BF8C-98E22FDD3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5013176"/>
                <a:ext cx="8458200" cy="1769441"/>
              </a:xfrm>
              <a:prstGeom prst="rect">
                <a:avLst/>
              </a:prstGeom>
              <a:blipFill>
                <a:blip r:embed="rId5"/>
                <a:stretch>
                  <a:fillRect l="-1199" t="-7092" b="-85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7A719C77-7C0D-2EE8-9C56-F66F6FC2199F}"/>
              </a:ext>
            </a:extLst>
          </p:cNvPr>
          <p:cNvSpPr/>
          <p:nvPr/>
        </p:nvSpPr>
        <p:spPr>
          <a:xfrm>
            <a:off x="1521241" y="887869"/>
            <a:ext cx="6177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[Regev05, Micciancio’10, Lyubashevsky-Peikert-Regev’10]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97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40568" y="2132856"/>
            <a:ext cx="10363200" cy="172819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Homomorphic Encryption</a:t>
            </a:r>
          </a:p>
        </p:txBody>
      </p:sp>
    </p:spTree>
    <p:extLst>
      <p:ext uri="{BB962C8B-B14F-4D97-AF65-F5344CB8AC3E}">
        <p14:creationId xmlns:p14="http://schemas.microsoft.com/office/powerpoint/2010/main" val="192647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Application 1. Secure Outsourcing</a:t>
            </a:r>
          </a:p>
        </p:txBody>
      </p:sp>
      <p:pic>
        <p:nvPicPr>
          <p:cNvPr id="3" name="Picture 3" descr="stick">
            <a:extLst>
              <a:ext uri="{FF2B5EF4-FFF2-40B4-BE49-F238E27FC236}">
                <a16:creationId xmlns:a16="http://schemas.microsoft.com/office/drawing/2014/main" id="{99CCD26A-0A19-1D44-9BF1-C52B56A06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84" y="2151112"/>
            <a:ext cx="168116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3" descr="Cloud 06">
            <a:extLst>
              <a:ext uri="{FF2B5EF4-FFF2-40B4-BE49-F238E27FC236}">
                <a16:creationId xmlns:a16="http://schemas.microsoft.com/office/drawing/2014/main" id="{6950B334-2687-DF40-B1DD-0ACB81D9B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984" y="2074912"/>
            <a:ext cx="2971800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 descr="TAC TowerDrive">
            <a:extLst>
              <a:ext uri="{FF2B5EF4-FFF2-40B4-BE49-F238E27FC236}">
                <a16:creationId xmlns:a16="http://schemas.microsoft.com/office/drawing/2014/main" id="{C490EEE7-FDB9-594A-8BE0-4048ECA68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384" y="2478137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5" descr="TAC TowerDrive">
            <a:extLst>
              <a:ext uri="{FF2B5EF4-FFF2-40B4-BE49-F238E27FC236}">
                <a16:creationId xmlns:a16="http://schemas.microsoft.com/office/drawing/2014/main" id="{DA9F636C-01FD-7B4A-AE38-5C231C73E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847" y="2501950"/>
            <a:ext cx="363537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6" descr="TAC TowerDrive">
            <a:extLst>
              <a:ext uri="{FF2B5EF4-FFF2-40B4-BE49-F238E27FC236}">
                <a16:creationId xmlns:a16="http://schemas.microsoft.com/office/drawing/2014/main" id="{8E1DD8CB-BAD2-CC4F-9FFB-90DFE42FA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384" y="2489250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1" descr="TAC TowerDrive">
            <a:extLst>
              <a:ext uri="{FF2B5EF4-FFF2-40B4-BE49-F238E27FC236}">
                <a16:creationId xmlns:a16="http://schemas.microsoft.com/office/drawing/2014/main" id="{40EB4B19-8973-7243-A1C3-FBBF4F2F9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847" y="2478137"/>
            <a:ext cx="363537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9" descr="TAC TowerDrive">
            <a:extLst>
              <a:ext uri="{FF2B5EF4-FFF2-40B4-BE49-F238E27FC236}">
                <a16:creationId xmlns:a16="http://schemas.microsoft.com/office/drawing/2014/main" id="{108DCAC2-EB54-E44E-A775-1764E3380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384" y="2455912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984" y="3827512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/>
              <a:t>Client</a:t>
            </a:r>
          </a:p>
        </p:txBody>
      </p:sp>
      <p:sp>
        <p:nvSpPr>
          <p:cNvPr id="11" name="Rectangle 42">
            <a:extLst>
              <a:ext uri="{FF2B5EF4-FFF2-40B4-BE49-F238E27FC236}">
                <a16:creationId xmlns:a16="http://schemas.microsoft.com/office/drawing/2014/main" id="{45AC7054-774F-954B-9C01-EE81B027C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784" y="3827512"/>
            <a:ext cx="297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/>
              <a:t>Server (the Cloud)</a:t>
            </a:r>
          </a:p>
        </p:txBody>
      </p:sp>
      <p:sp>
        <p:nvSpPr>
          <p:cNvPr id="12" name="Rectangle 58">
            <a:extLst>
              <a:ext uri="{FF2B5EF4-FFF2-40B4-BE49-F238E27FC236}">
                <a16:creationId xmlns:a16="http://schemas.microsoft.com/office/drawing/2014/main" id="{BD80B82D-78F5-054C-AB34-661B2B4D8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784" y="1541512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/>
              <a:t>Input: </a:t>
            </a:r>
            <a:r>
              <a:rPr lang="en-US" altLang="en-US" sz="2400" b="1">
                <a:solidFill>
                  <a:srgbClr val="0000CC"/>
                </a:solidFill>
              </a:rPr>
              <a:t>x</a:t>
            </a:r>
          </a:p>
        </p:txBody>
      </p:sp>
      <p:sp>
        <p:nvSpPr>
          <p:cNvPr id="13" name="Rectangle 59">
            <a:extLst>
              <a:ext uri="{FF2B5EF4-FFF2-40B4-BE49-F238E27FC236}">
                <a16:creationId xmlns:a16="http://schemas.microsoft.com/office/drawing/2014/main" id="{D56064BE-F2CD-C243-B1A9-B086FB2E5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5384" y="1541512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/>
              <a:t>Program: </a:t>
            </a:r>
            <a:r>
              <a:rPr lang="en-US" altLang="en-US" sz="2400" b="1">
                <a:solidFill>
                  <a:srgbClr val="0000CC"/>
                </a:solidFill>
              </a:rPr>
              <a:t>P</a:t>
            </a:r>
          </a:p>
        </p:txBody>
      </p:sp>
      <p:sp>
        <p:nvSpPr>
          <p:cNvPr id="14" name="Line 69">
            <a:extLst>
              <a:ext uri="{FF2B5EF4-FFF2-40B4-BE49-F238E27FC236}">
                <a16:creationId xmlns:a16="http://schemas.microsoft.com/office/drawing/2014/main" id="{4F3077DB-1107-8E42-B640-83070AF818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2584" y="2760712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73">
            <a:extLst>
              <a:ext uri="{FF2B5EF4-FFF2-40B4-BE49-F238E27FC236}">
                <a16:creationId xmlns:a16="http://schemas.microsoft.com/office/drawing/2014/main" id="{062F3E40-1222-3940-8010-94821DACC1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6384" y="3598912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74">
            <a:extLst>
              <a:ext uri="{FF2B5EF4-FFF2-40B4-BE49-F238E27FC236}">
                <a16:creationId xmlns:a16="http://schemas.microsoft.com/office/drawing/2014/main" id="{46456CA8-2644-0E45-AF8E-F701AAB84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1184" y="3141712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Enc</a:t>
            </a:r>
            <a:r>
              <a:rPr lang="en-US" altLang="en-US" sz="2400">
                <a:solidFill>
                  <a:srgbClr val="0000CC"/>
                </a:solidFill>
              </a:rPr>
              <a:t>(P(x))</a:t>
            </a:r>
          </a:p>
        </p:txBody>
      </p:sp>
      <p:sp>
        <p:nvSpPr>
          <p:cNvPr id="17" name="Rectangle 87">
            <a:extLst>
              <a:ext uri="{FF2B5EF4-FFF2-40B4-BE49-F238E27FC236}">
                <a16:creationId xmlns:a16="http://schemas.microsoft.com/office/drawing/2014/main" id="{EFEB6AD5-F179-2A43-B8AA-FC870F524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3584" y="2227312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Enc</a:t>
            </a:r>
            <a:r>
              <a:rPr lang="en-US" altLang="en-US" sz="2400">
                <a:solidFill>
                  <a:srgbClr val="0000CC"/>
                </a:solidFill>
              </a:rPr>
              <a:t>(x) </a:t>
            </a:r>
          </a:p>
        </p:txBody>
      </p:sp>
      <p:sp>
        <p:nvSpPr>
          <p:cNvPr id="18" name="Rectangle 90">
            <a:extLst>
              <a:ext uri="{FF2B5EF4-FFF2-40B4-BE49-F238E27FC236}">
                <a16:creationId xmlns:a16="http://schemas.microsoft.com/office/drawing/2014/main" id="{9DAAEFEE-5018-924E-92C2-552DBC3E0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655" y="4912928"/>
            <a:ext cx="7315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>
                <a:solidFill>
                  <a:srgbClr val="FF0000"/>
                </a:solidFill>
              </a:rPr>
              <a:t>A Special Case: </a:t>
            </a:r>
            <a:r>
              <a:rPr lang="en-US" altLang="en-US" sz="2400" dirty="0"/>
              <a:t>Encrypted Database Lookup</a:t>
            </a:r>
            <a:endParaRPr lang="en-US" altLang="en-US" sz="2000" dirty="0"/>
          </a:p>
        </p:txBody>
      </p:sp>
      <p:sp>
        <p:nvSpPr>
          <p:cNvPr id="19" name="Rectangle 91">
            <a:extLst>
              <a:ext uri="{FF2B5EF4-FFF2-40B4-BE49-F238E27FC236}">
                <a16:creationId xmlns:a16="http://schemas.microsoft.com/office/drawing/2014/main" id="{F04866C5-3D61-7643-8E86-867912157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855" y="5598728"/>
            <a:ext cx="7315200" cy="108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Char char="–"/>
            </a:pPr>
            <a:r>
              <a:rPr lang="en-US" altLang="en-US" sz="2400" dirty="0"/>
              <a:t> also called “private information retrieval” (we’ll see in two lectures)</a:t>
            </a:r>
          </a:p>
        </p:txBody>
      </p:sp>
      <p:sp>
        <p:nvSpPr>
          <p:cNvPr id="20" name="Rectangle 101">
            <a:extLst>
              <a:ext uri="{FF2B5EF4-FFF2-40B4-BE49-F238E27FC236}">
                <a16:creationId xmlns:a16="http://schemas.microsoft.com/office/drawing/2014/main" id="{06A49B8F-95B0-BA4A-A465-CC76753AE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9384" y="2227312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CC"/>
                </a:solidFill>
              </a:rPr>
              <a:t>x </a:t>
            </a:r>
          </a:p>
        </p:txBody>
      </p:sp>
      <p:sp>
        <p:nvSpPr>
          <p:cNvPr id="21" name="Rectangle 102">
            <a:extLst>
              <a:ext uri="{FF2B5EF4-FFF2-40B4-BE49-F238E27FC236}">
                <a16:creationId xmlns:a16="http://schemas.microsoft.com/office/drawing/2014/main" id="{A477B899-4853-E749-AD7E-5D6789FAE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784" y="3141712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CC"/>
                </a:solidFill>
              </a:rPr>
              <a:t>P(x)</a:t>
            </a:r>
          </a:p>
        </p:txBody>
      </p:sp>
      <p:grpSp>
        <p:nvGrpSpPr>
          <p:cNvPr id="22" name="Group 115">
            <a:extLst>
              <a:ext uri="{FF2B5EF4-FFF2-40B4-BE49-F238E27FC236}">
                <a16:creationId xmlns:a16="http://schemas.microsoft.com/office/drawing/2014/main" id="{8798C0F7-693D-4A42-AE59-3C20E0B71F03}"/>
              </a:ext>
            </a:extLst>
          </p:cNvPr>
          <p:cNvGrpSpPr>
            <a:grpSpLocks/>
          </p:cNvGrpSpPr>
          <p:nvPr/>
        </p:nvGrpSpPr>
        <p:grpSpPr bwMode="auto">
          <a:xfrm>
            <a:off x="3723184" y="1770112"/>
            <a:ext cx="2590800" cy="1752600"/>
            <a:chOff x="2448" y="1008"/>
            <a:chExt cx="1632" cy="1104"/>
          </a:xfrm>
        </p:grpSpPr>
        <p:sp>
          <p:nvSpPr>
            <p:cNvPr id="23" name="Rectangle 111">
              <a:extLst>
                <a:ext uri="{FF2B5EF4-FFF2-40B4-BE49-F238E27FC236}">
                  <a16:creationId xmlns:a16="http://schemas.microsoft.com/office/drawing/2014/main" id="{86F9AF6D-32EC-614C-B40B-FCBD8D12F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536"/>
              <a:ext cx="384" cy="384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112">
              <a:extLst>
                <a:ext uri="{FF2B5EF4-FFF2-40B4-BE49-F238E27FC236}">
                  <a16:creationId xmlns:a16="http://schemas.microsoft.com/office/drawing/2014/main" id="{01C87B91-0E6C-3D49-953E-F8AC3D832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1120"/>
              <a:ext cx="720" cy="320"/>
            </a:xfrm>
            <a:custGeom>
              <a:avLst/>
              <a:gdLst>
                <a:gd name="T0" fmla="*/ 0 w 576"/>
                <a:gd name="T1" fmla="*/ 128 h 320"/>
                <a:gd name="T2" fmla="*/ 432 w 576"/>
                <a:gd name="T3" fmla="*/ 32 h 320"/>
                <a:gd name="T4" fmla="*/ 576 w 576"/>
                <a:gd name="T5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6" h="320">
                  <a:moveTo>
                    <a:pt x="0" y="128"/>
                  </a:moveTo>
                  <a:cubicBezTo>
                    <a:pt x="168" y="64"/>
                    <a:pt x="336" y="0"/>
                    <a:pt x="432" y="32"/>
                  </a:cubicBezTo>
                  <a:cubicBezTo>
                    <a:pt x="528" y="64"/>
                    <a:pt x="552" y="192"/>
                    <a:pt x="576" y="3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13">
              <a:extLst>
                <a:ext uri="{FF2B5EF4-FFF2-40B4-BE49-F238E27FC236}">
                  <a16:creationId xmlns:a16="http://schemas.microsoft.com/office/drawing/2014/main" id="{3FB6B8FD-6386-6241-80DB-88210700B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1008"/>
              <a:ext cx="672" cy="448"/>
            </a:xfrm>
            <a:custGeom>
              <a:avLst/>
              <a:gdLst>
                <a:gd name="T0" fmla="*/ 672 w 672"/>
                <a:gd name="T1" fmla="*/ 64 h 448"/>
                <a:gd name="T2" fmla="*/ 192 w 672"/>
                <a:gd name="T3" fmla="*/ 64 h 448"/>
                <a:gd name="T4" fmla="*/ 0 w 672"/>
                <a:gd name="T5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2" h="448">
                  <a:moveTo>
                    <a:pt x="672" y="64"/>
                  </a:moveTo>
                  <a:cubicBezTo>
                    <a:pt x="488" y="32"/>
                    <a:pt x="304" y="0"/>
                    <a:pt x="192" y="64"/>
                  </a:cubicBezTo>
                  <a:cubicBezTo>
                    <a:pt x="80" y="128"/>
                    <a:pt x="40" y="288"/>
                    <a:pt x="0" y="4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14">
              <a:extLst>
                <a:ext uri="{FF2B5EF4-FFF2-40B4-BE49-F238E27FC236}">
                  <a16:creationId xmlns:a16="http://schemas.microsoft.com/office/drawing/2014/main" id="{AAF78133-DC43-0848-B9B8-92201A220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1968"/>
              <a:ext cx="288" cy="144"/>
            </a:xfrm>
            <a:custGeom>
              <a:avLst/>
              <a:gdLst>
                <a:gd name="T0" fmla="*/ 288 w 288"/>
                <a:gd name="T1" fmla="*/ 0 h 216"/>
                <a:gd name="T2" fmla="*/ 144 w 288"/>
                <a:gd name="T3" fmla="*/ 192 h 216"/>
                <a:gd name="T4" fmla="*/ 0 w 288"/>
                <a:gd name="T5" fmla="*/ 144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" h="216">
                  <a:moveTo>
                    <a:pt x="288" y="0"/>
                  </a:moveTo>
                  <a:cubicBezTo>
                    <a:pt x="240" y="84"/>
                    <a:pt x="192" y="168"/>
                    <a:pt x="144" y="192"/>
                  </a:cubicBezTo>
                  <a:cubicBezTo>
                    <a:pt x="96" y="216"/>
                    <a:pt x="48" y="180"/>
                    <a:pt x="0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27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56337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Application 2. Secure Collaboration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979DBAD-1292-B846-A59B-70446F52A735}"/>
              </a:ext>
            </a:extLst>
          </p:cNvPr>
          <p:cNvGrpSpPr/>
          <p:nvPr/>
        </p:nvGrpSpPr>
        <p:grpSpPr>
          <a:xfrm>
            <a:off x="6444208" y="1881627"/>
            <a:ext cx="1237764" cy="1115325"/>
            <a:chOff x="902959" y="596449"/>
            <a:chExt cx="3922312" cy="4774826"/>
          </a:xfrm>
        </p:grpSpPr>
        <p:pic>
          <p:nvPicPr>
            <p:cNvPr id="37" name="Picture 36" descr="Hospital.png">
              <a:extLst>
                <a:ext uri="{FF2B5EF4-FFF2-40B4-BE49-F238E27FC236}">
                  <a16:creationId xmlns:a16="http://schemas.microsoft.com/office/drawing/2014/main" id="{285EA805-2C0C-B34C-81B0-FDA090120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959" y="2308379"/>
              <a:ext cx="3672796" cy="3062896"/>
            </a:xfrm>
            <a:prstGeom prst="rect">
              <a:avLst/>
            </a:prstGeom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771C416-4F8E-564C-91BD-FA964CBC395D}"/>
                </a:ext>
              </a:extLst>
            </p:cNvPr>
            <p:cNvGrpSpPr/>
            <p:nvPr/>
          </p:nvGrpSpPr>
          <p:grpSpPr>
            <a:xfrm>
              <a:off x="1274574" y="4863385"/>
              <a:ext cx="3005582" cy="309638"/>
              <a:chOff x="2317301" y="4128690"/>
              <a:chExt cx="3070416" cy="793842"/>
            </a:xfrm>
          </p:grpSpPr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4C058E7D-F41D-9142-B7F6-A70C49C6A2E7}"/>
                  </a:ext>
                </a:extLst>
              </p:cNvPr>
              <p:cNvSpPr/>
              <p:nvPr/>
            </p:nvSpPr>
            <p:spPr>
              <a:xfrm>
                <a:off x="2317301" y="4128690"/>
                <a:ext cx="353728" cy="732734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solidFill>
                <a:srgbClr val="FAC09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0CE71A63-C279-A147-8F5F-C4766AB9096F}"/>
                  </a:ext>
                </a:extLst>
              </p:cNvPr>
              <p:cNvSpPr/>
              <p:nvPr/>
            </p:nvSpPr>
            <p:spPr>
              <a:xfrm>
                <a:off x="3024758" y="4207853"/>
                <a:ext cx="243629" cy="514154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solidFill>
                <a:srgbClr val="FAC09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0BE74D5C-3FC1-5B41-9259-11CA7CF7DC35}"/>
                  </a:ext>
                </a:extLst>
              </p:cNvPr>
              <p:cNvSpPr/>
              <p:nvPr/>
            </p:nvSpPr>
            <p:spPr>
              <a:xfrm>
                <a:off x="3813686" y="4128690"/>
                <a:ext cx="329992" cy="732735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solidFill>
                <a:srgbClr val="FAC09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4B1D30E7-FA25-3B46-AA39-9BB24D1B652A}"/>
                  </a:ext>
                </a:extLst>
              </p:cNvPr>
              <p:cNvSpPr/>
              <p:nvPr/>
            </p:nvSpPr>
            <p:spPr>
              <a:xfrm flipH="1">
                <a:off x="3446105" y="4217365"/>
                <a:ext cx="227032" cy="593317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solidFill>
                <a:srgbClr val="FAC09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75F68EE1-1A5A-F842-9BAF-5C658F1051B1}"/>
                  </a:ext>
                </a:extLst>
              </p:cNvPr>
              <p:cNvSpPr/>
              <p:nvPr/>
            </p:nvSpPr>
            <p:spPr>
              <a:xfrm>
                <a:off x="3446105" y="4128690"/>
                <a:ext cx="227032" cy="593317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solidFill>
                <a:srgbClr val="FAC09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70056D3D-05EB-764F-9FA6-E72FCCDC7B35}"/>
                  </a:ext>
                </a:extLst>
              </p:cNvPr>
              <p:cNvSpPr/>
              <p:nvPr/>
            </p:nvSpPr>
            <p:spPr>
              <a:xfrm>
                <a:off x="4143679" y="4246037"/>
                <a:ext cx="227032" cy="593317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solidFill>
                <a:srgbClr val="FAC09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C958D157-A3CF-2446-A60E-A541473F9D55}"/>
                  </a:ext>
                </a:extLst>
              </p:cNvPr>
              <p:cNvSpPr/>
              <p:nvPr/>
            </p:nvSpPr>
            <p:spPr>
              <a:xfrm flipH="1">
                <a:off x="4224848" y="4246038"/>
                <a:ext cx="145863" cy="475970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solidFill>
                <a:srgbClr val="FAC09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D56A2FAA-EA11-874D-8DC8-AC450C605654}"/>
                  </a:ext>
                </a:extLst>
              </p:cNvPr>
              <p:cNvSpPr/>
              <p:nvPr/>
            </p:nvSpPr>
            <p:spPr>
              <a:xfrm>
                <a:off x="5057725" y="4189798"/>
                <a:ext cx="329992" cy="732734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solidFill>
                <a:srgbClr val="00800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D3A2F78-5870-214E-B3E3-C6FCCC0055C6}"/>
                </a:ext>
              </a:extLst>
            </p:cNvPr>
            <p:cNvGrpSpPr/>
            <p:nvPr/>
          </p:nvGrpSpPr>
          <p:grpSpPr>
            <a:xfrm>
              <a:off x="1274571" y="4484231"/>
              <a:ext cx="3005582" cy="319075"/>
              <a:chOff x="2306150" y="4128690"/>
              <a:chExt cx="3070416" cy="818038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6A8D2943-FF58-324F-A752-F3C5F89FBCEA}"/>
                  </a:ext>
                </a:extLst>
              </p:cNvPr>
              <p:cNvSpPr/>
              <p:nvPr/>
            </p:nvSpPr>
            <p:spPr>
              <a:xfrm>
                <a:off x="2306150" y="4128690"/>
                <a:ext cx="353728" cy="732734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5A4577B7-A351-0B4B-968A-68EC3A4D0507}"/>
                  </a:ext>
                </a:extLst>
              </p:cNvPr>
              <p:cNvSpPr/>
              <p:nvPr/>
            </p:nvSpPr>
            <p:spPr>
              <a:xfrm>
                <a:off x="3024758" y="4207853"/>
                <a:ext cx="243629" cy="514154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E8E73EDB-75FB-204E-81BF-F4D03F067F14}"/>
                  </a:ext>
                </a:extLst>
              </p:cNvPr>
              <p:cNvSpPr/>
              <p:nvPr/>
            </p:nvSpPr>
            <p:spPr>
              <a:xfrm>
                <a:off x="3813686" y="4128690"/>
                <a:ext cx="329992" cy="732735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solidFill>
                <a:srgbClr val="00800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4502C17E-4DDE-6B47-88E0-96E398A3F6CA}"/>
                  </a:ext>
                </a:extLst>
              </p:cNvPr>
              <p:cNvSpPr/>
              <p:nvPr/>
            </p:nvSpPr>
            <p:spPr>
              <a:xfrm flipH="1">
                <a:off x="3446105" y="4217365"/>
                <a:ext cx="227032" cy="593317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47F79123-C6A4-114C-A3AB-6A2F0E22952F}"/>
                  </a:ext>
                </a:extLst>
              </p:cNvPr>
              <p:cNvSpPr/>
              <p:nvPr/>
            </p:nvSpPr>
            <p:spPr>
              <a:xfrm>
                <a:off x="3446105" y="4128690"/>
                <a:ext cx="227032" cy="593317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5D462954-D591-F847-B247-2727156565EF}"/>
                  </a:ext>
                </a:extLst>
              </p:cNvPr>
              <p:cNvSpPr/>
              <p:nvPr/>
            </p:nvSpPr>
            <p:spPr>
              <a:xfrm>
                <a:off x="4143679" y="4246037"/>
                <a:ext cx="227032" cy="593317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C7D96558-4CB1-FE44-94E2-55799F22F1FD}"/>
                  </a:ext>
                </a:extLst>
              </p:cNvPr>
              <p:cNvSpPr/>
              <p:nvPr/>
            </p:nvSpPr>
            <p:spPr>
              <a:xfrm flipH="1">
                <a:off x="4224848" y="4246038"/>
                <a:ext cx="145863" cy="475970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06665B74-EFFE-B440-ADCC-4E2E9116302D}"/>
                  </a:ext>
                </a:extLst>
              </p:cNvPr>
              <p:cNvSpPr/>
              <p:nvPr/>
            </p:nvSpPr>
            <p:spPr>
              <a:xfrm>
                <a:off x="5046574" y="4213994"/>
                <a:ext cx="329992" cy="732734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EEF4DE2-6A0C-3943-9051-470425CB2CBB}"/>
                </a:ext>
              </a:extLst>
            </p:cNvPr>
            <p:cNvGrpSpPr/>
            <p:nvPr/>
          </p:nvGrpSpPr>
          <p:grpSpPr>
            <a:xfrm>
              <a:off x="1285488" y="4189785"/>
              <a:ext cx="2994664" cy="325325"/>
              <a:chOff x="2317301" y="4128690"/>
              <a:chExt cx="3059263" cy="83406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FFFB499A-FA38-1545-B0DE-F7B4D805CECF}"/>
                  </a:ext>
                </a:extLst>
              </p:cNvPr>
              <p:cNvSpPr/>
              <p:nvPr/>
            </p:nvSpPr>
            <p:spPr>
              <a:xfrm>
                <a:off x="2317301" y="4230021"/>
                <a:ext cx="353728" cy="732734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03E2CFA3-E2B7-2448-BAC8-F0C171FB4C1F}"/>
                  </a:ext>
                </a:extLst>
              </p:cNvPr>
              <p:cNvSpPr/>
              <p:nvPr/>
            </p:nvSpPr>
            <p:spPr>
              <a:xfrm>
                <a:off x="3024758" y="4207853"/>
                <a:ext cx="243629" cy="514154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363F7B9B-41D8-B34D-9983-097680A241D6}"/>
                  </a:ext>
                </a:extLst>
              </p:cNvPr>
              <p:cNvSpPr/>
              <p:nvPr/>
            </p:nvSpPr>
            <p:spPr>
              <a:xfrm>
                <a:off x="3813686" y="4128690"/>
                <a:ext cx="329992" cy="732735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4784D015-1476-ED4B-85EF-DA88886529EE}"/>
                  </a:ext>
                </a:extLst>
              </p:cNvPr>
              <p:cNvSpPr/>
              <p:nvPr/>
            </p:nvSpPr>
            <p:spPr>
              <a:xfrm flipH="1">
                <a:off x="3446105" y="4217365"/>
                <a:ext cx="227032" cy="593317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EA6CBE85-185B-6843-964D-2A262155FD33}"/>
                  </a:ext>
                </a:extLst>
              </p:cNvPr>
              <p:cNvSpPr/>
              <p:nvPr/>
            </p:nvSpPr>
            <p:spPr>
              <a:xfrm>
                <a:off x="3446105" y="4128690"/>
                <a:ext cx="227032" cy="593317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24878156-81ED-0A43-ABF7-B6F43ACC43B2}"/>
                  </a:ext>
                </a:extLst>
              </p:cNvPr>
              <p:cNvSpPr/>
              <p:nvPr/>
            </p:nvSpPr>
            <p:spPr>
              <a:xfrm>
                <a:off x="4143679" y="4246037"/>
                <a:ext cx="227032" cy="593317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4AA60344-7554-D349-B8FC-E82F087E5755}"/>
                  </a:ext>
                </a:extLst>
              </p:cNvPr>
              <p:cNvSpPr/>
              <p:nvPr/>
            </p:nvSpPr>
            <p:spPr>
              <a:xfrm flipH="1">
                <a:off x="4224848" y="4246038"/>
                <a:ext cx="145863" cy="475970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7FC337ED-80C9-9442-A587-25EA19D78DA0}"/>
                  </a:ext>
                </a:extLst>
              </p:cNvPr>
              <p:cNvSpPr/>
              <p:nvPr/>
            </p:nvSpPr>
            <p:spPr>
              <a:xfrm>
                <a:off x="5046572" y="4189798"/>
                <a:ext cx="329992" cy="732736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1CAC40A-D7B5-9144-8C37-291C29D7A69A}"/>
                </a:ext>
              </a:extLst>
            </p:cNvPr>
            <p:cNvSpPr/>
            <p:nvPr/>
          </p:nvSpPr>
          <p:spPr>
            <a:xfrm>
              <a:off x="1615143" y="596449"/>
              <a:ext cx="3210128" cy="1630524"/>
            </a:xfrm>
            <a:prstGeom prst="rect">
              <a:avLst/>
            </a:prstGeom>
          </p:spPr>
          <p:txBody>
            <a:bodyPr wrap="none" lIns="57143" tIns="28571" rIns="57143" bIns="2857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Hospital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33C0FD8-940A-224C-9F16-BE16D6798D82}"/>
              </a:ext>
            </a:extLst>
          </p:cNvPr>
          <p:cNvGrpSpPr/>
          <p:nvPr/>
        </p:nvGrpSpPr>
        <p:grpSpPr>
          <a:xfrm>
            <a:off x="1286421" y="3172906"/>
            <a:ext cx="1800201" cy="1552238"/>
            <a:chOff x="395535" y="4757082"/>
            <a:chExt cx="1800201" cy="1552238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4162C53-94F8-1446-9CD9-A27C68CFB278}"/>
                </a:ext>
              </a:extLst>
            </p:cNvPr>
            <p:cNvSpPr/>
            <p:nvPr/>
          </p:nvSpPr>
          <p:spPr>
            <a:xfrm>
              <a:off x="395535" y="4797152"/>
              <a:ext cx="1688483" cy="151216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F6D6521-DBBC-414D-A5FA-9D5F151C5B4D}"/>
                </a:ext>
              </a:extLst>
            </p:cNvPr>
            <p:cNvSpPr/>
            <p:nvPr/>
          </p:nvSpPr>
          <p:spPr>
            <a:xfrm>
              <a:off x="395536" y="4797152"/>
              <a:ext cx="1688482" cy="32810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E055BA7-5C51-BF42-913D-3411F4C3D834}"/>
                </a:ext>
              </a:extLst>
            </p:cNvPr>
            <p:cNvCxnSpPr/>
            <p:nvPr/>
          </p:nvCxnSpPr>
          <p:spPr>
            <a:xfrm>
              <a:off x="971600" y="4797152"/>
              <a:ext cx="0" cy="151216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2755734-2277-5940-98D3-6A47EC75B62F}"/>
                </a:ext>
              </a:extLst>
            </p:cNvPr>
            <p:cNvSpPr txBox="1"/>
            <p:nvPr/>
          </p:nvSpPr>
          <p:spPr>
            <a:xfrm>
              <a:off x="395536" y="4757082"/>
              <a:ext cx="8627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"/>
                </a:rPr>
                <a:t>ID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7C778B5-4D1E-F24D-910C-442E48B1329A}"/>
                </a:ext>
              </a:extLst>
            </p:cNvPr>
            <p:cNvSpPr txBox="1"/>
            <p:nvPr/>
          </p:nvSpPr>
          <p:spPr>
            <a:xfrm>
              <a:off x="1044934" y="4757082"/>
              <a:ext cx="11508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"/>
                </a:rPr>
                <a:t>Genome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572B93B-DF2C-BE42-A624-9DCFE38589AE}"/>
              </a:ext>
            </a:extLst>
          </p:cNvPr>
          <p:cNvGrpSpPr/>
          <p:nvPr/>
        </p:nvGrpSpPr>
        <p:grpSpPr>
          <a:xfrm>
            <a:off x="6030961" y="3172906"/>
            <a:ext cx="2329659" cy="1552238"/>
            <a:chOff x="6804248" y="4725144"/>
            <a:chExt cx="2329659" cy="1552238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3A36CC3-13BD-6E4E-AF2B-A85C7836FE56}"/>
                </a:ext>
              </a:extLst>
            </p:cNvPr>
            <p:cNvSpPr/>
            <p:nvPr/>
          </p:nvSpPr>
          <p:spPr>
            <a:xfrm>
              <a:off x="6804248" y="4765214"/>
              <a:ext cx="2160240" cy="151216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A141087-B0E5-B849-AAAD-672C1A19A33E}"/>
                </a:ext>
              </a:extLst>
            </p:cNvPr>
            <p:cNvSpPr/>
            <p:nvPr/>
          </p:nvSpPr>
          <p:spPr>
            <a:xfrm>
              <a:off x="6804248" y="4765214"/>
              <a:ext cx="2160239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81A5019-682E-044F-8CB8-6E1B7ED3AB67}"/>
                </a:ext>
              </a:extLst>
            </p:cNvPr>
            <p:cNvCxnSpPr/>
            <p:nvPr/>
          </p:nvCxnSpPr>
          <p:spPr>
            <a:xfrm>
              <a:off x="7380313" y="4765214"/>
              <a:ext cx="0" cy="151216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CF854D4-74A7-2846-BB32-C98A3DFADFE3}"/>
                </a:ext>
              </a:extLst>
            </p:cNvPr>
            <p:cNvSpPr txBox="1"/>
            <p:nvPr/>
          </p:nvSpPr>
          <p:spPr>
            <a:xfrm>
              <a:off x="6804249" y="4725144"/>
              <a:ext cx="8627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"/>
                </a:rPr>
                <a:t>ID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E60B8E2-323A-7440-9442-FF56D0A4205A}"/>
                </a:ext>
              </a:extLst>
            </p:cNvPr>
            <p:cNvSpPr txBox="1"/>
            <p:nvPr/>
          </p:nvSpPr>
          <p:spPr>
            <a:xfrm>
              <a:off x="7453647" y="4757082"/>
              <a:ext cx="1680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"/>
                </a:rPr>
                <a:t>Phenotype</a:t>
              </a:r>
            </a:p>
          </p:txBody>
        </p:sp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30F7AA77-F2CD-E14E-A53B-313DD3FC0B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77" y="1786259"/>
            <a:ext cx="2154931" cy="1106986"/>
          </a:xfrm>
          <a:prstGeom prst="rect">
            <a:avLst/>
          </a:prstGeom>
        </p:spPr>
      </p:pic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9F47C8A-5D99-4449-8E62-9934B5E35F15}"/>
              </a:ext>
            </a:extLst>
          </p:cNvPr>
          <p:cNvCxnSpPr>
            <a:cxnSpLocks/>
          </p:cNvCxnSpPr>
          <p:nvPr/>
        </p:nvCxnSpPr>
        <p:spPr>
          <a:xfrm>
            <a:off x="3564545" y="3969060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4C7DB69C-7044-3D4C-8FEE-C58C9C201FA3}"/>
              </a:ext>
            </a:extLst>
          </p:cNvPr>
          <p:cNvSpPr txBox="1"/>
          <p:nvPr/>
        </p:nvSpPr>
        <p:spPr>
          <a:xfrm>
            <a:off x="245411" y="5487615"/>
            <a:ext cx="8848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"/>
              </a:rPr>
              <a:t>“Parties learn the genotype-phenotype correlations and nothing else”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882859A-FDA4-DB4B-BCFE-8D7D0692179E}"/>
              </a:ext>
            </a:extLst>
          </p:cNvPr>
          <p:cNvSpPr/>
          <p:nvPr/>
        </p:nvSpPr>
        <p:spPr>
          <a:xfrm>
            <a:off x="203004" y="5474168"/>
            <a:ext cx="8804604" cy="4485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55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FB1C-327F-744B-8362-432AAEF54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579296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1A17A5"/>
                </a:solidFill>
                <a:latin typeface="Calibri" pitchFamily="34" charset="0"/>
              </a:rPr>
              <a:t>Quantum Computers Break Crypto</a:t>
            </a: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91C697-7C1E-884C-97D0-D6BA11614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89240"/>
            <a:ext cx="933487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Calibri" pitchFamily="34" charset="0"/>
              </a:rPr>
              <a:t>Shor’s Algorithm for Factoring and Discrete Logarithms.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F65669-AF9C-3745-8ABD-AD085964E500}"/>
              </a:ext>
            </a:extLst>
          </p:cNvPr>
          <p:cNvGrpSpPr/>
          <p:nvPr/>
        </p:nvGrpSpPr>
        <p:grpSpPr>
          <a:xfrm>
            <a:off x="3419872" y="1763378"/>
            <a:ext cx="1977008" cy="2670197"/>
            <a:chOff x="3563888" y="1550891"/>
            <a:chExt cx="1977008" cy="267019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88B41D3-B8B3-F648-8C5E-81CE0394A5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87" b="57188"/>
            <a:stretch/>
          </p:blipFill>
          <p:spPr>
            <a:xfrm>
              <a:off x="4633884" y="1550891"/>
              <a:ext cx="876218" cy="1143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F141F27-D6C4-A641-8B01-52401F271A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880" b="57188"/>
            <a:stretch/>
          </p:blipFill>
          <p:spPr>
            <a:xfrm>
              <a:off x="3563888" y="1550891"/>
              <a:ext cx="864096" cy="1143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9EE66A7-FF48-8149-9491-49D8934D86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66" b="20159"/>
            <a:stretch/>
          </p:blipFill>
          <p:spPr>
            <a:xfrm>
              <a:off x="3635896" y="2261545"/>
              <a:ext cx="1905000" cy="1959543"/>
            </a:xfrm>
            <a:prstGeom prst="rect">
              <a:avLst/>
            </a:prstGeom>
          </p:spPr>
        </p:pic>
      </p:grpSp>
      <p:sp>
        <p:nvSpPr>
          <p:cNvPr id="13" name="Rectangle 5">
            <a:extLst>
              <a:ext uri="{FF2B5EF4-FFF2-40B4-BE49-F238E27FC236}">
                <a16:creationId xmlns:a16="http://schemas.microsoft.com/office/drawing/2014/main" id="{DAFC4E76-EF09-034F-AC3F-73893B1A2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5969" y="116632"/>
            <a:ext cx="1956881" cy="37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alibri" pitchFamily="34" charset="0"/>
              </a:rPr>
              <a:t>(if they exist)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DBB30CD-D183-A140-B234-78FC7473DE00}"/>
              </a:ext>
            </a:extLst>
          </p:cNvPr>
          <p:cNvGrpSpPr/>
          <p:nvPr/>
        </p:nvGrpSpPr>
        <p:grpSpPr>
          <a:xfrm>
            <a:off x="5004048" y="560946"/>
            <a:ext cx="720080" cy="347774"/>
            <a:chOff x="683568" y="2285961"/>
            <a:chExt cx="1575792" cy="977319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80CF4CCE-32F9-154F-9073-7DFB6D718724}"/>
                </a:ext>
              </a:extLst>
            </p:cNvPr>
            <p:cNvSpPr/>
            <p:nvPr/>
          </p:nvSpPr>
          <p:spPr>
            <a:xfrm>
              <a:off x="683568" y="2348880"/>
              <a:ext cx="914400" cy="914400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60DA2119-DBDD-C64E-B570-8132D20FC89C}"/>
                </a:ext>
              </a:extLst>
            </p:cNvPr>
            <p:cNvSpPr/>
            <p:nvPr/>
          </p:nvSpPr>
          <p:spPr>
            <a:xfrm flipH="1">
              <a:off x="1597968" y="2285961"/>
              <a:ext cx="661392" cy="914400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5">
            <a:extLst>
              <a:ext uri="{FF2B5EF4-FFF2-40B4-BE49-F238E27FC236}">
                <a16:creationId xmlns:a16="http://schemas.microsoft.com/office/drawing/2014/main" id="{B470B697-BD77-5F4A-B025-2D5973085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4544" y="139021"/>
            <a:ext cx="2928737" cy="37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alibri" pitchFamily="34" charset="0"/>
              </a:rPr>
              <a:t>(Very large scale)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FE5A17-6060-C54F-B3E1-1EDB40EBD601}"/>
              </a:ext>
            </a:extLst>
          </p:cNvPr>
          <p:cNvGrpSpPr/>
          <p:nvPr/>
        </p:nvGrpSpPr>
        <p:grpSpPr>
          <a:xfrm>
            <a:off x="-36512" y="548680"/>
            <a:ext cx="720080" cy="347774"/>
            <a:chOff x="683568" y="2285961"/>
            <a:chExt cx="1575792" cy="977319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E033245C-C85F-2B42-B06B-3ACEDE92CB64}"/>
                </a:ext>
              </a:extLst>
            </p:cNvPr>
            <p:cNvSpPr/>
            <p:nvPr/>
          </p:nvSpPr>
          <p:spPr>
            <a:xfrm>
              <a:off x="683568" y="2348880"/>
              <a:ext cx="914400" cy="914400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3890C69E-EB1E-F640-83EB-6A91F51EA851}"/>
                </a:ext>
              </a:extLst>
            </p:cNvPr>
            <p:cNvSpPr/>
            <p:nvPr/>
          </p:nvSpPr>
          <p:spPr>
            <a:xfrm flipH="1">
              <a:off x="1597968" y="2285961"/>
              <a:ext cx="661392" cy="914400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908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35496" y="23644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Homomorphic Encryption: Syntax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90061F8A-350A-9746-8E3F-4C343089BA4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6408" y="1844824"/>
                <a:ext cx="8316416" cy="16051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𝑠𝑘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𝑒𝑘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𝐺𝑒𝑛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PPT Key generation algorithm generates a secret key </a:t>
                </a:r>
                <a:r>
                  <a:rPr lang="en-US" sz="2400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as well as a (public) evaluation key</a:t>
                </a:r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90061F8A-350A-9746-8E3F-4C343089B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08" y="1844824"/>
                <a:ext cx="8316416" cy="1605156"/>
              </a:xfrm>
              <a:prstGeom prst="rect">
                <a:avLst/>
              </a:prstGeom>
              <a:blipFill>
                <a:blip r:embed="rId3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850EC10B-B4A8-6646-9CE7-CAF8E0685EA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3568" y="3284984"/>
                <a:ext cx="8316416" cy="110514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𝐸𝑛𝑐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Encryption algorithm uses the secret key to encrypt message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850EC10B-B4A8-6646-9CE7-CAF8E0685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284984"/>
                <a:ext cx="8316416" cy="1105140"/>
              </a:xfrm>
              <a:prstGeom prst="rect">
                <a:avLst/>
              </a:prstGeom>
              <a:blipFill>
                <a:blip r:embed="rId4"/>
                <a:stretch>
                  <a:fillRect l="-1220" b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F80F46AD-85D7-524F-B131-EE159D09AE1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3568" y="5805264"/>
                <a:ext cx="8316416" cy="91305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𝐷𝑒𝑐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Decryption algorithm uses the secret key to decrypt ciphertext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F80F46AD-85D7-524F-B131-EE159D09A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805264"/>
                <a:ext cx="8316416" cy="913052"/>
              </a:xfrm>
              <a:prstGeom prst="rect">
                <a:avLst/>
              </a:prstGeom>
              <a:blipFill>
                <a:blip r:embed="rId5"/>
                <a:stretch>
                  <a:fillRect l="-1220" t="-1370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28D54FA8-605A-104C-BDE1-B1D33F2ECC9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20080" y="1268760"/>
                <a:ext cx="8316416" cy="72215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i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merican Typewriter" charset="0"/>
                  </a:rPr>
                  <a:t>4-tuple of PPT algorithms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𝐺𝑒𝑛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𝐸𝑛𝑐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𝐷𝑒𝑐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𝐸𝑣𝑎𝑙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s.t.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28D54FA8-605A-104C-BDE1-B1D33F2EC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0" y="1268760"/>
                <a:ext cx="8316416" cy="722152"/>
              </a:xfrm>
              <a:prstGeom prst="rect">
                <a:avLst/>
              </a:prstGeom>
              <a:blipFill>
                <a:blip r:embed="rId6"/>
                <a:stretch>
                  <a:fillRect l="-1524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ubtitle 1">
            <a:extLst>
              <a:ext uri="{FF2B5EF4-FFF2-40B4-BE49-F238E27FC236}">
                <a16:creationId xmlns:a16="http://schemas.microsoft.com/office/drawing/2014/main" id="{5D04ECC6-8718-E94A-AB0F-91EAD40855DB}"/>
              </a:ext>
            </a:extLst>
          </p:cNvPr>
          <p:cNvSpPr txBox="1">
            <a:spLocks/>
          </p:cNvSpPr>
          <p:nvPr/>
        </p:nvSpPr>
        <p:spPr>
          <a:xfrm>
            <a:off x="35496" y="62068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(can be either secret-key or public-key </a:t>
            </a:r>
            <a:r>
              <a:rPr lang="en-US" sz="2800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enc</a:t>
            </a:r>
            <a:r>
              <a:rPr lang="en-US" sz="2800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)</a:t>
            </a:r>
            <a:endParaRPr lang="en-US" sz="28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6BC95727-3CCD-584D-AFB7-E10CB467D0D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3568" y="4509120"/>
                <a:ext cx="8316416" cy="113158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′←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𝐸𝑣𝑎𝑙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𝑒𝑘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𝑓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Homomorphic evaluation algorithm uses the evaluation key to produce an “evaluated ciphertext”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6BC95727-3CCD-584D-AFB7-E10CB467D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509120"/>
                <a:ext cx="8316416" cy="1131586"/>
              </a:xfrm>
              <a:prstGeom prst="rect">
                <a:avLst/>
              </a:prstGeom>
              <a:blipFill>
                <a:blip r:embed="rId7"/>
                <a:stretch>
                  <a:fillRect l="-1220" t="-777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681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35496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Homomorphic Encryption: Correctness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6BC95727-3CCD-584D-AFB7-E10CB467D0D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8943" y="1574413"/>
                <a:ext cx="8316416" cy="113158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𝐷𝑒𝑐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𝑠𝑘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𝐸𝑣𝑎𝑙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𝑒𝑘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𝑓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6BC95727-3CCD-584D-AFB7-E10CB467D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3" y="1574413"/>
                <a:ext cx="8316416" cy="11315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0E183EED-5C63-BC43-B6D6-72F0CAD2A38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89650" y="3140968"/>
                <a:ext cx="539552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0E183EED-5C63-BC43-B6D6-72F0CAD2A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650" y="3140968"/>
                <a:ext cx="539552" cy="4835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DEB4D6A-B6E9-A04E-B662-11E607C1E6E9}"/>
              </a:ext>
            </a:extLst>
          </p:cNvPr>
          <p:cNvCxnSpPr/>
          <p:nvPr/>
        </p:nvCxnSpPr>
        <p:spPr>
          <a:xfrm>
            <a:off x="2909730" y="3429000"/>
            <a:ext cx="2520280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DE95800-8035-0342-900C-34F609BCC1C2}"/>
              </a:ext>
            </a:extLst>
          </p:cNvPr>
          <p:cNvCxnSpPr>
            <a:cxnSpLocks/>
          </p:cNvCxnSpPr>
          <p:nvPr/>
        </p:nvCxnSpPr>
        <p:spPr>
          <a:xfrm>
            <a:off x="2377648" y="3933056"/>
            <a:ext cx="0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64ACB86-42A6-744E-9C18-8689FF9B30A5}"/>
              </a:ext>
            </a:extLst>
          </p:cNvPr>
          <p:cNvCxnSpPr>
            <a:cxnSpLocks/>
          </p:cNvCxnSpPr>
          <p:nvPr/>
        </p:nvCxnSpPr>
        <p:spPr>
          <a:xfrm flipV="1">
            <a:off x="6078082" y="3933056"/>
            <a:ext cx="0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2F0AD69-5980-D94C-A680-171C444009E0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2935456" y="5517232"/>
            <a:ext cx="24945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046735DE-DAF3-F946-B3E0-5A506F664AE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829610" y="5275475"/>
                <a:ext cx="1105846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046735DE-DAF3-F946-B3E0-5A506F664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610" y="5275475"/>
                <a:ext cx="1105846" cy="4835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CC2901EF-CB60-9149-892A-BD8DC7007C5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371836" y="4169622"/>
                <a:ext cx="1105846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𝑬𝒏𝒄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CC2901EF-CB60-9149-892A-BD8DC7007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836" y="4169622"/>
                <a:ext cx="1105846" cy="483514"/>
              </a:xfrm>
              <a:prstGeom prst="rect">
                <a:avLst/>
              </a:prstGeom>
              <a:blipFill>
                <a:blip r:embed="rId6"/>
                <a:stretch>
                  <a:fillRect l="-9195" r="-1149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B0B795A7-9AF2-EA49-9E9C-D83BCE1B284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78115" y="4169622"/>
                <a:ext cx="1105846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𝑬𝒏𝒄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𝒔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B0B795A7-9AF2-EA49-9E9C-D83BCE1B2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115" y="4169622"/>
                <a:ext cx="1105846" cy="483514"/>
              </a:xfrm>
              <a:prstGeom prst="rect">
                <a:avLst/>
              </a:prstGeom>
              <a:blipFill>
                <a:blip r:embed="rId7"/>
                <a:stretch>
                  <a:fillRect l="-6818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6158F960-265A-C346-BADE-57FE8C99A33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26531" y="5736880"/>
                <a:ext cx="1912403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𝑬𝒗𝒂𝒍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6158F960-265A-C346-BADE-57FE8C99A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531" y="5736880"/>
                <a:ext cx="1912403" cy="483514"/>
              </a:xfrm>
              <a:prstGeom prst="rect">
                <a:avLst/>
              </a:prstGeom>
              <a:blipFill>
                <a:blip r:embed="rId8"/>
                <a:stretch>
                  <a:fillRect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38FB11D1-D15C-C94F-8D0F-310A093A8C1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625192" y="5275475"/>
                <a:ext cx="1105846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′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38FB11D1-D15C-C94F-8D0F-310A093A8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192" y="5275475"/>
                <a:ext cx="1105846" cy="483514"/>
              </a:xfrm>
              <a:prstGeom prst="rect">
                <a:avLst/>
              </a:prstGeom>
              <a:blipFill>
                <a:blip r:embed="rId9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B189CFBD-589B-C540-8124-A07D4C559F9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808306" y="3115235"/>
                <a:ext cx="539552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B189CFBD-589B-C540-8124-A07D4C559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306" y="3115235"/>
                <a:ext cx="539552" cy="483514"/>
              </a:xfrm>
              <a:prstGeom prst="rect">
                <a:avLst/>
              </a:prstGeom>
              <a:blipFill>
                <a:blip r:embed="rId10"/>
                <a:stretch>
                  <a:fillRect l="-50000" r="-36364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2CF4F26-74E4-1A49-AD54-223B03B71B52}"/>
              </a:ext>
            </a:extLst>
          </p:cNvPr>
          <p:cNvSpPr/>
          <p:nvPr/>
        </p:nvSpPr>
        <p:spPr>
          <a:xfrm>
            <a:off x="683568" y="4653136"/>
            <a:ext cx="7681791" cy="1944216"/>
          </a:xfrm>
          <a:prstGeom prst="rect">
            <a:avLst/>
          </a:prstGeom>
          <a:solidFill>
            <a:srgbClr val="FF00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AFFEF5-732A-D94D-ABDD-30023DDC1D0F}"/>
              </a:ext>
            </a:extLst>
          </p:cNvPr>
          <p:cNvSpPr/>
          <p:nvPr/>
        </p:nvSpPr>
        <p:spPr>
          <a:xfrm>
            <a:off x="713284" y="6165756"/>
            <a:ext cx="1756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Cambria Math" panose="02040503050406030204" pitchFamily="18" charset="0"/>
                <a:cs typeface="American Typewriter" charset="0"/>
              </a:rPr>
              <a:t>Ciphertext world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476362-37F7-EE4F-9F27-6F201128161C}"/>
              </a:ext>
            </a:extLst>
          </p:cNvPr>
          <p:cNvSpPr/>
          <p:nvPr/>
        </p:nvSpPr>
        <p:spPr>
          <a:xfrm>
            <a:off x="744315" y="2702549"/>
            <a:ext cx="1595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Cambria Math" panose="02040503050406030204" pitchFamily="18" charset="0"/>
                <a:cs typeface="American Typewriter" charset="0"/>
              </a:rPr>
              <a:t>Plaintext world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4BDBDDC-F5CE-484F-8CC3-4AC0C664AE33}"/>
              </a:ext>
            </a:extLst>
          </p:cNvPr>
          <p:cNvSpPr/>
          <p:nvPr/>
        </p:nvSpPr>
        <p:spPr>
          <a:xfrm>
            <a:off x="683568" y="2689987"/>
            <a:ext cx="7681791" cy="1944216"/>
          </a:xfrm>
          <a:prstGeom prst="rect">
            <a:avLst/>
          </a:prstGeom>
          <a:solidFill>
            <a:srgbClr val="0000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8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35496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Homomorphic Encryption: Security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0E183EED-5C63-BC43-B6D6-72F0CAD2A38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93842" y="2924944"/>
                <a:ext cx="539552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0E183EED-5C63-BC43-B6D6-72F0CAD2A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842" y="2924944"/>
                <a:ext cx="539552" cy="4835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3" descr="stick">
            <a:extLst>
              <a:ext uri="{FF2B5EF4-FFF2-40B4-BE49-F238E27FC236}">
                <a16:creationId xmlns:a16="http://schemas.microsoft.com/office/drawing/2014/main" id="{9BA7044D-2145-9640-9715-C6D7B2B02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35088"/>
            <a:ext cx="168116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3" descr="Cloud 06">
            <a:extLst>
              <a:ext uri="{FF2B5EF4-FFF2-40B4-BE49-F238E27FC236}">
                <a16:creationId xmlns:a16="http://schemas.microsoft.com/office/drawing/2014/main" id="{2FEF7118-D4DE-C141-8A4E-862BBE9C9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76" y="1858888"/>
            <a:ext cx="2971800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4" descr="TAC TowerDrive">
            <a:extLst>
              <a:ext uri="{FF2B5EF4-FFF2-40B4-BE49-F238E27FC236}">
                <a16:creationId xmlns:a16="http://schemas.microsoft.com/office/drawing/2014/main" id="{91D77048-DE17-7F47-9CEA-B908DFF9D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76" y="2262113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5" descr="TAC TowerDrive">
            <a:extLst>
              <a:ext uri="{FF2B5EF4-FFF2-40B4-BE49-F238E27FC236}">
                <a16:creationId xmlns:a16="http://schemas.microsoft.com/office/drawing/2014/main" id="{6B202469-48DF-5649-9570-F0539FF88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39" y="2285926"/>
            <a:ext cx="363537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 descr="TAC TowerDrive">
            <a:extLst>
              <a:ext uri="{FF2B5EF4-FFF2-40B4-BE49-F238E27FC236}">
                <a16:creationId xmlns:a16="http://schemas.microsoft.com/office/drawing/2014/main" id="{131D391A-D616-CC45-B928-ECE08E108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76" y="2273226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1" descr="TAC TowerDrive">
            <a:extLst>
              <a:ext uri="{FF2B5EF4-FFF2-40B4-BE49-F238E27FC236}">
                <a16:creationId xmlns:a16="http://schemas.microsoft.com/office/drawing/2014/main" id="{525D024A-F747-4D44-8210-EE759A53C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039" y="2262113"/>
            <a:ext cx="363537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9" descr="TAC TowerDrive">
            <a:extLst>
              <a:ext uri="{FF2B5EF4-FFF2-40B4-BE49-F238E27FC236}">
                <a16:creationId xmlns:a16="http://schemas.microsoft.com/office/drawing/2014/main" id="{C6069C13-D03F-5D47-8B73-1736FEDBF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576" y="2239888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41">
            <a:extLst>
              <a:ext uri="{FF2B5EF4-FFF2-40B4-BE49-F238E27FC236}">
                <a16:creationId xmlns:a16="http://schemas.microsoft.com/office/drawing/2014/main" id="{08B5E478-02D3-D04E-9151-D33051878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176" y="3611488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/>
              <a:t>Client</a:t>
            </a:r>
          </a:p>
        </p:txBody>
      </p:sp>
      <p:sp>
        <p:nvSpPr>
          <p:cNvPr id="32" name="Rectangle 42">
            <a:extLst>
              <a:ext uri="{FF2B5EF4-FFF2-40B4-BE49-F238E27FC236}">
                <a16:creationId xmlns:a16="http://schemas.microsoft.com/office/drawing/2014/main" id="{38DF6451-7F7E-5144-9A33-77222C7D5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0976" y="3611488"/>
            <a:ext cx="297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/>
              <a:t>Server (the Cloud)</a:t>
            </a:r>
          </a:p>
        </p:txBody>
      </p:sp>
      <p:sp>
        <p:nvSpPr>
          <p:cNvPr id="33" name="Rectangle 58">
            <a:extLst>
              <a:ext uri="{FF2B5EF4-FFF2-40B4-BE49-F238E27FC236}">
                <a16:creationId xmlns:a16="http://schemas.microsoft.com/office/drawing/2014/main" id="{1255DCE8-BFFF-8F41-A239-0CB813E6B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976" y="1325488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/>
              <a:t>Input: </a:t>
            </a:r>
            <a:r>
              <a:rPr lang="en-US" altLang="en-US" sz="2400" b="1">
                <a:solidFill>
                  <a:srgbClr val="0000CC"/>
                </a:solidFill>
              </a:rPr>
              <a:t>x</a:t>
            </a:r>
          </a:p>
        </p:txBody>
      </p:sp>
      <p:sp>
        <p:nvSpPr>
          <p:cNvPr id="34" name="Rectangle 59">
            <a:extLst>
              <a:ext uri="{FF2B5EF4-FFF2-40B4-BE49-F238E27FC236}">
                <a16:creationId xmlns:a16="http://schemas.microsoft.com/office/drawing/2014/main" id="{66FD0D27-1C94-6941-8CDA-1359E1548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9576" y="1325488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/>
              <a:t>Function: </a:t>
            </a:r>
            <a:r>
              <a:rPr lang="en-US" altLang="en-US" sz="2400" b="1" dirty="0">
                <a:solidFill>
                  <a:srgbClr val="0000CC"/>
                </a:solidFill>
              </a:rPr>
              <a:t>f</a:t>
            </a:r>
          </a:p>
        </p:txBody>
      </p:sp>
      <p:sp>
        <p:nvSpPr>
          <p:cNvPr id="35" name="Line 69">
            <a:extLst>
              <a:ext uri="{FF2B5EF4-FFF2-40B4-BE49-F238E27FC236}">
                <a16:creationId xmlns:a16="http://schemas.microsoft.com/office/drawing/2014/main" id="{7CFF6877-3BF2-3444-B3A5-975DBA6DB3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6776" y="2544688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73">
            <a:extLst>
              <a:ext uri="{FF2B5EF4-FFF2-40B4-BE49-F238E27FC236}">
                <a16:creationId xmlns:a16="http://schemas.microsoft.com/office/drawing/2014/main" id="{3949A919-F0D8-D143-BDE4-6FFDD571D0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576" y="3382888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Rectangle 74">
            <a:extLst>
              <a:ext uri="{FF2B5EF4-FFF2-40B4-BE49-F238E27FC236}">
                <a16:creationId xmlns:a16="http://schemas.microsoft.com/office/drawing/2014/main" id="{5805A462-3D81-CA46-BCF8-9E5E4D23A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376" y="2925688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 err="1">
                <a:solidFill>
                  <a:srgbClr val="0000CC"/>
                </a:solidFill>
              </a:rPr>
              <a:t>Enc</a:t>
            </a:r>
            <a:r>
              <a:rPr lang="en-US" altLang="en-US" sz="2400" dirty="0">
                <a:solidFill>
                  <a:srgbClr val="0000CC"/>
                </a:solidFill>
              </a:rPr>
              <a:t>(f(x))</a:t>
            </a:r>
          </a:p>
        </p:txBody>
      </p:sp>
      <p:sp>
        <p:nvSpPr>
          <p:cNvPr id="38" name="Rectangle 87">
            <a:extLst>
              <a:ext uri="{FF2B5EF4-FFF2-40B4-BE49-F238E27FC236}">
                <a16:creationId xmlns:a16="http://schemas.microsoft.com/office/drawing/2014/main" id="{D7B839E2-32FF-D14B-BCDA-B0EE670EC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775" y="2011287"/>
            <a:ext cx="1641475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 err="1">
                <a:solidFill>
                  <a:srgbClr val="0000CC"/>
                </a:solidFill>
              </a:rPr>
              <a:t>Enc</a:t>
            </a:r>
            <a:r>
              <a:rPr lang="en-US" altLang="en-US" sz="2400" dirty="0">
                <a:solidFill>
                  <a:srgbClr val="0000CC"/>
                </a:solidFill>
              </a:rPr>
              <a:t>(</a:t>
            </a:r>
            <a:r>
              <a:rPr lang="en-US" altLang="en-US" sz="2400" dirty="0" err="1">
                <a:solidFill>
                  <a:srgbClr val="0000CC"/>
                </a:solidFill>
              </a:rPr>
              <a:t>sk,x</a:t>
            </a:r>
            <a:r>
              <a:rPr lang="en-US" altLang="en-US" sz="2400" dirty="0">
                <a:solidFill>
                  <a:srgbClr val="0000CC"/>
                </a:solidFill>
              </a:rPr>
              <a:t>) </a:t>
            </a:r>
          </a:p>
        </p:txBody>
      </p:sp>
      <p:sp>
        <p:nvSpPr>
          <p:cNvPr id="46" name="Rectangle 63">
            <a:extLst>
              <a:ext uri="{FF2B5EF4-FFF2-40B4-BE49-F238E27FC236}">
                <a16:creationId xmlns:a16="http://schemas.microsoft.com/office/drawing/2014/main" id="{98D7DA12-E28C-D146-B43D-AE4BDDA8D9B8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509120"/>
            <a:ext cx="8316416" cy="11513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Cambria Math" panose="02040503050406030204" pitchFamily="18" charset="0"/>
                <a:cs typeface="American Typewriter" charset="0"/>
              </a:rPr>
              <a:t>Security against the “curious cloud” = standard </a:t>
            </a:r>
            <a:r>
              <a:rPr lang="en-US" sz="2800" b="1" dirty="0">
                <a:ea typeface="Cambria Math" panose="02040503050406030204" pitchFamily="18" charset="0"/>
                <a:cs typeface="American Typewriter" charset="0"/>
              </a:rPr>
              <a:t>IND-security </a:t>
            </a:r>
            <a:r>
              <a:rPr lang="en-US" sz="2800" dirty="0">
                <a:ea typeface="Cambria Math" panose="02040503050406030204" pitchFamily="18" charset="0"/>
                <a:cs typeface="American Typewriter" charset="0"/>
              </a:rPr>
              <a:t>of secret-key encryption  </a:t>
            </a:r>
            <a:endParaRPr lang="en-US" sz="24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48" name="Rectangle 63">
            <a:extLst>
              <a:ext uri="{FF2B5EF4-FFF2-40B4-BE49-F238E27FC236}">
                <a16:creationId xmlns:a16="http://schemas.microsoft.com/office/drawing/2014/main" id="{EE3502E4-FFCF-6947-BD79-C362FDE1C72F}"/>
              </a:ext>
            </a:extLst>
          </p:cNvPr>
          <p:cNvSpPr txBox="1">
            <a:spLocks noChangeArrowheads="1"/>
          </p:cNvSpPr>
          <p:nvPr/>
        </p:nvSpPr>
        <p:spPr>
          <a:xfrm>
            <a:off x="431032" y="5661992"/>
            <a:ext cx="8568952" cy="11513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i="1" dirty="0">
                <a:ea typeface="Cambria Math" panose="02040503050406030204" pitchFamily="18" charset="0"/>
                <a:cs typeface="American Typewriter" charset="0"/>
              </a:rPr>
              <a:t>Key Point</a:t>
            </a:r>
            <a:r>
              <a:rPr lang="en-US" sz="2800" b="0" dirty="0">
                <a:ea typeface="Cambria Math" panose="02040503050406030204" pitchFamily="18" charset="0"/>
                <a:cs typeface="American Typewriter" charset="0"/>
              </a:rPr>
              <a:t>: </a:t>
            </a:r>
            <a:r>
              <a:rPr lang="en-US" sz="2800" b="0" dirty="0" err="1">
                <a:ea typeface="Cambria Math" panose="02040503050406030204" pitchFamily="18" charset="0"/>
                <a:cs typeface="American Typewriter" charset="0"/>
              </a:rPr>
              <a:t>Eval</a:t>
            </a:r>
            <a:r>
              <a:rPr lang="en-US" sz="2800" b="0" dirty="0">
                <a:ea typeface="Cambria Math" panose="02040503050406030204" pitchFamily="18" charset="0"/>
                <a:cs typeface="American Typewriter" charset="0"/>
              </a:rPr>
              <a:t> is an entirely public algorithm with public inputs. </a:t>
            </a:r>
            <a:endParaRPr lang="en-US" sz="2400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12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35496" y="188640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Here is a homomorphic encryption scheme…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0A7F6E3A-9749-B24E-B70A-6405043325C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6408" y="620688"/>
                <a:ext cx="8316416" cy="16051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𝑠𝑘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,−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𝐺𝑒𝑛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Use any old secret key </a:t>
                </a:r>
                <a:r>
                  <a:rPr lang="en-US" sz="2400" dirty="0" err="1">
                    <a:latin typeface="+mn-lt"/>
                    <a:ea typeface="American Typewriter" charset="0"/>
                    <a:cs typeface="American Typewriter" charset="0"/>
                  </a:rPr>
                  <a:t>enc</a:t>
                </a:r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 scheme.</a:t>
                </a: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0A7F6E3A-9749-B24E-B70A-640504332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08" y="620688"/>
                <a:ext cx="8316416" cy="1605156"/>
              </a:xfrm>
              <a:prstGeom prst="rect">
                <a:avLst/>
              </a:prstGeom>
              <a:blipFill>
                <a:blip r:embed="rId3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649028BF-B09A-3541-9B94-2D3D7A69CF9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3568" y="2060848"/>
                <a:ext cx="8316416" cy="110514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𝐸𝑛𝑐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Just the secret key encryption algorithm…</a:t>
                </a:r>
              </a:p>
            </p:txBody>
          </p:sp>
        </mc:Choice>
        <mc:Fallback xmlns="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649028BF-B09A-3541-9B94-2D3D7A69C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060848"/>
                <a:ext cx="8316416" cy="1105140"/>
              </a:xfrm>
              <a:prstGeom prst="rect">
                <a:avLst/>
              </a:prstGeom>
              <a:blipFill>
                <a:blip r:embed="rId4"/>
                <a:stretch>
                  <a:fillRect l="-1220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80A843D7-DA45-A643-B00D-7F220465247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3568" y="4437112"/>
                <a:ext cx="8316416" cy="151216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𝐷𝑒𝑐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Parse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𝑐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||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𝑓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 as a ciphertext concatenated with a function description. Decrypt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 and compute the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𝑓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80A843D7-DA45-A643-B00D-7F2204652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437112"/>
                <a:ext cx="8316416" cy="1512168"/>
              </a:xfrm>
              <a:prstGeom prst="rect">
                <a:avLst/>
              </a:prstGeom>
              <a:blipFill>
                <a:blip r:embed="rId5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C2480299-3506-194F-AE6B-DD2A6C9DFFD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3568" y="3284984"/>
                <a:ext cx="8316416" cy="113158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′←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𝐸𝑣𝑎𝑙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𝑒𝑘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𝑓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 ||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𝑓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. </a:t>
                </a:r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 So </a:t>
                </a:r>
                <a:r>
                  <a:rPr lang="en-US" sz="2400" dirty="0" err="1">
                    <a:latin typeface="+mn-lt"/>
                    <a:ea typeface="American Typewriter" charset="0"/>
                    <a:cs typeface="American Typewriter" charset="0"/>
                  </a:rPr>
                  <a:t>Eval</a:t>
                </a:r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 is basically the identity function!!</a:t>
                </a:r>
                <a:endParaRPr lang="en-US" sz="24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C2480299-3506-194F-AE6B-DD2A6C9DF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284984"/>
                <a:ext cx="8316416" cy="1131586"/>
              </a:xfrm>
              <a:prstGeom prst="rect">
                <a:avLst/>
              </a:prstGeom>
              <a:blipFill>
                <a:blip r:embed="rId6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63">
            <a:extLst>
              <a:ext uri="{FF2B5EF4-FFF2-40B4-BE49-F238E27FC236}">
                <a16:creationId xmlns:a16="http://schemas.microsoft.com/office/drawing/2014/main" id="{9A629A42-5D8B-4A44-99F4-451601BA7A49}"/>
              </a:ext>
            </a:extLst>
          </p:cNvPr>
          <p:cNvSpPr txBox="1">
            <a:spLocks noChangeArrowheads="1"/>
          </p:cNvSpPr>
          <p:nvPr/>
        </p:nvSpPr>
        <p:spPr>
          <a:xfrm>
            <a:off x="683568" y="5733256"/>
            <a:ext cx="8316416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This is correct and it is IND-secure.</a:t>
            </a:r>
          </a:p>
        </p:txBody>
      </p:sp>
    </p:spTree>
    <p:extLst>
      <p:ext uri="{BB962C8B-B14F-4D97-AF65-F5344CB8AC3E}">
        <p14:creationId xmlns:p14="http://schemas.microsoft.com/office/powerpoint/2010/main" val="276303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35496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Homomorphic Encryption: Compactness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6" name="Rectangle 63">
            <a:extLst>
              <a:ext uri="{FF2B5EF4-FFF2-40B4-BE49-F238E27FC236}">
                <a16:creationId xmlns:a16="http://schemas.microsoft.com/office/drawing/2014/main" id="{98D7DA12-E28C-D146-B43D-AE4BDDA8D9B8}"/>
              </a:ext>
            </a:extLst>
          </p:cNvPr>
          <p:cNvSpPr txBox="1">
            <a:spLocks noChangeArrowheads="1"/>
          </p:cNvSpPr>
          <p:nvPr/>
        </p:nvSpPr>
        <p:spPr>
          <a:xfrm>
            <a:off x="432048" y="1628800"/>
            <a:ext cx="8316416" cy="18714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Cambria Math" panose="02040503050406030204" pitchFamily="18" charset="0"/>
                <a:cs typeface="American Typewriter" charset="0"/>
              </a:rPr>
              <a:t>The size (bit-length) of the evaluated ciphertext and the runtime of the decryption is </a:t>
            </a:r>
            <a:r>
              <a:rPr lang="en-US" sz="2800" b="0" i="1" dirty="0">
                <a:solidFill>
                  <a:srgbClr val="0000FF"/>
                </a:solidFill>
                <a:ea typeface="Cambria Math" panose="02040503050406030204" pitchFamily="18" charset="0"/>
                <a:cs typeface="American Typewriter" charset="0"/>
              </a:rPr>
              <a:t>independent of </a:t>
            </a:r>
            <a:r>
              <a:rPr lang="en-US" sz="2800" b="0" dirty="0">
                <a:ea typeface="Cambria Math" panose="02040503050406030204" pitchFamily="18" charset="0"/>
                <a:cs typeface="American Typewriter" charset="0"/>
              </a:rPr>
              <a:t>the complexity of the evaluated function.</a:t>
            </a:r>
            <a:endParaRPr lang="en-US" sz="24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48" name="Rectangle 63">
            <a:extLst>
              <a:ext uri="{FF2B5EF4-FFF2-40B4-BE49-F238E27FC236}">
                <a16:creationId xmlns:a16="http://schemas.microsoft.com/office/drawing/2014/main" id="{EE3502E4-FFCF-6947-BD79-C362FDE1C72F}"/>
              </a:ext>
            </a:extLst>
          </p:cNvPr>
          <p:cNvSpPr txBox="1">
            <a:spLocks noChangeArrowheads="1"/>
          </p:cNvSpPr>
          <p:nvPr/>
        </p:nvSpPr>
        <p:spPr>
          <a:xfrm>
            <a:off x="432048" y="4004320"/>
            <a:ext cx="8568952" cy="23762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en-US" sz="2800" b="1" i="1" dirty="0">
                <a:ea typeface="Cambria Math" panose="02040503050406030204" pitchFamily="18" charset="0"/>
                <a:cs typeface="American Typewriter" charset="0"/>
              </a:rPr>
              <a:t>A Relaxation:  </a:t>
            </a:r>
            <a:r>
              <a:rPr lang="en-US" sz="2800" dirty="0">
                <a:solidFill>
                  <a:prstClr val="black"/>
                </a:solidFill>
                <a:ea typeface="Cambria Math" panose="02040503050406030204" pitchFamily="18" charset="0"/>
                <a:cs typeface="American Typewriter" charset="0"/>
              </a:rPr>
              <a:t>The size (bit-length) of the evaluated ciphertext and the runtime of the decryption </a:t>
            </a:r>
            <a:r>
              <a:rPr lang="en-US" sz="2800" i="1" dirty="0">
                <a:solidFill>
                  <a:srgbClr val="0000FF"/>
                </a:solidFill>
                <a:ea typeface="Cambria Math" panose="02040503050406030204" pitchFamily="18" charset="0"/>
                <a:cs typeface="American Typewriter" charset="0"/>
              </a:rPr>
              <a:t>depends </a:t>
            </a:r>
            <a:r>
              <a:rPr lang="en-US" sz="2800" i="1" dirty="0" err="1">
                <a:solidFill>
                  <a:srgbClr val="0000FF"/>
                </a:solidFill>
                <a:ea typeface="Cambria Math" panose="02040503050406030204" pitchFamily="18" charset="0"/>
                <a:cs typeface="American Typewriter" charset="0"/>
              </a:rPr>
              <a:t>sublinearly</a:t>
            </a:r>
            <a:r>
              <a:rPr lang="en-US" sz="2800" i="1" dirty="0">
                <a:solidFill>
                  <a:srgbClr val="0000FF"/>
                </a:solidFill>
                <a:ea typeface="Cambria Math" panose="02040503050406030204" pitchFamily="18" charset="0"/>
                <a:cs typeface="American Typewriter" charset="0"/>
              </a:rPr>
              <a:t> on </a:t>
            </a:r>
            <a:r>
              <a:rPr lang="en-US" sz="2800" dirty="0">
                <a:solidFill>
                  <a:prstClr val="black"/>
                </a:solidFill>
                <a:ea typeface="Cambria Math" panose="02040503050406030204" pitchFamily="18" charset="0"/>
                <a:cs typeface="American Typewriter" charset="0"/>
              </a:rPr>
              <a:t>the complexity of the evaluated function.</a:t>
            </a:r>
            <a:endParaRPr lang="en-US" sz="2400" dirty="0">
              <a:solidFill>
                <a:prstClr val="black"/>
              </a:solidFill>
              <a:ea typeface="American Typewriter" charset="0"/>
              <a:cs typeface="American Typewriter" charset="0"/>
            </a:endParaRPr>
          </a:p>
          <a:p>
            <a:pPr algn="l"/>
            <a:endParaRPr lang="en-US" sz="2400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30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26064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How to Compute Arbitrary Functions</a:t>
            </a:r>
          </a:p>
        </p:txBody>
      </p:sp>
      <p:grpSp>
        <p:nvGrpSpPr>
          <p:cNvPr id="39" name="Group 99">
            <a:extLst>
              <a:ext uri="{FF2B5EF4-FFF2-40B4-BE49-F238E27FC236}">
                <a16:creationId xmlns:a16="http://schemas.microsoft.com/office/drawing/2014/main" id="{2DD732EC-29CA-E346-90E4-39ECB545311E}"/>
              </a:ext>
            </a:extLst>
          </p:cNvPr>
          <p:cNvGrpSpPr>
            <a:grpSpLocks/>
          </p:cNvGrpSpPr>
          <p:nvPr/>
        </p:nvGrpSpPr>
        <p:grpSpPr bwMode="auto">
          <a:xfrm>
            <a:off x="2555878" y="2420888"/>
            <a:ext cx="4176717" cy="3124200"/>
            <a:chOff x="2522" y="2448"/>
            <a:chExt cx="2631" cy="1968"/>
          </a:xfrm>
        </p:grpSpPr>
        <p:pic>
          <p:nvPicPr>
            <p:cNvPr id="40" name="Picture 63" descr="xorg">
              <a:extLst>
                <a:ext uri="{FF2B5EF4-FFF2-40B4-BE49-F238E27FC236}">
                  <a16:creationId xmlns:a16="http://schemas.microsoft.com/office/drawing/2014/main" id="{1B353B5C-9B29-4F45-907B-6172CE4A4C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264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67" descr="andg">
              <a:extLst>
                <a:ext uri="{FF2B5EF4-FFF2-40B4-BE49-F238E27FC236}">
                  <a16:creationId xmlns:a16="http://schemas.microsoft.com/office/drawing/2014/main" id="{C72E4D99-24A5-D242-ADBA-F8E07231F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3264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ectangle 68">
              <a:extLst>
                <a:ext uri="{FF2B5EF4-FFF2-40B4-BE49-F238E27FC236}">
                  <a16:creationId xmlns:a16="http://schemas.microsoft.com/office/drawing/2014/main" id="{F6CB5C42-B1B1-0946-8EAC-5E2DA755D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3527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71">
              <a:extLst>
                <a:ext uri="{FF2B5EF4-FFF2-40B4-BE49-F238E27FC236}">
                  <a16:creationId xmlns:a16="http://schemas.microsoft.com/office/drawing/2014/main" id="{D31D5AEC-8078-7E49-97E1-766AE4537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3642"/>
              <a:ext cx="275" cy="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4" name="Picture 78" descr="andg">
              <a:extLst>
                <a:ext uri="{FF2B5EF4-FFF2-40B4-BE49-F238E27FC236}">
                  <a16:creationId xmlns:a16="http://schemas.microsoft.com/office/drawing/2014/main" id="{D75A684E-67AE-3144-9223-57DE620247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Line 79">
              <a:extLst>
                <a:ext uri="{FF2B5EF4-FFF2-40B4-BE49-F238E27FC236}">
                  <a16:creationId xmlns:a16="http://schemas.microsoft.com/office/drawing/2014/main" id="{B5885DA3-07A2-A645-81F8-4B3A50FFC9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3264"/>
              <a:ext cx="62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46" name="Line 80">
              <a:extLst>
                <a:ext uri="{FF2B5EF4-FFF2-40B4-BE49-F238E27FC236}">
                  <a16:creationId xmlns:a16="http://schemas.microsoft.com/office/drawing/2014/main" id="{8F0216A9-521D-594D-9FEA-6231EA4C4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264"/>
              <a:ext cx="6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47" name="Rectangle 81">
              <a:extLst>
                <a:ext uri="{FF2B5EF4-FFF2-40B4-BE49-F238E27FC236}">
                  <a16:creationId xmlns:a16="http://schemas.microsoft.com/office/drawing/2014/main" id="{713FA7C3-DC27-2A42-A1BA-3B7D0AB94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688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85">
              <a:extLst>
                <a:ext uri="{FF2B5EF4-FFF2-40B4-BE49-F238E27FC236}">
                  <a16:creationId xmlns:a16="http://schemas.microsoft.com/office/drawing/2014/main" id="{73571759-ECC1-6C4B-8A77-26C01BB99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4128"/>
              <a:ext cx="110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3">
                <a:extLst>
                  <a:ext uri="{FF2B5EF4-FFF2-40B4-BE49-F238E27FC236}">
                    <a16:creationId xmlns:a16="http://schemas.microsoft.com/office/drawing/2014/main" id="{F787CA70-C655-9848-8B9E-3720D63CCD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424" y="1347770"/>
                <a:ext cx="8650176" cy="92910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For us, programs = functions = Boolean circuits with XOR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+ 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𝑚𝑜𝑑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 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) and AND (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×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𝑚𝑜𝑑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 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) gates.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7" name="Rectangle 3">
                <a:extLst>
                  <a:ext uri="{FF2B5EF4-FFF2-40B4-BE49-F238E27FC236}">
                    <a16:creationId xmlns:a16="http://schemas.microsoft.com/office/drawing/2014/main" id="{F787CA70-C655-9848-8B9E-3720D63CCD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424" y="1347770"/>
                <a:ext cx="8650176" cy="929102"/>
              </a:xfrm>
              <a:prstGeom prst="rect">
                <a:avLst/>
              </a:prstGeom>
              <a:blipFill>
                <a:blip r:embed="rId5"/>
                <a:stretch>
                  <a:fillRect l="-1757" t="-8000" b="-16000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3">
            <a:extLst>
              <a:ext uri="{FF2B5EF4-FFF2-40B4-BE49-F238E27FC236}">
                <a16:creationId xmlns:a16="http://schemas.microsoft.com/office/drawing/2014/main" id="{5C2E8235-ACA6-AE47-8360-862870CCA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5805264"/>
            <a:ext cx="8650176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i="1" dirty="0">
                <a:solidFill>
                  <a:srgbClr val="891637"/>
                </a:solidFill>
                <a:cs typeface="Arial"/>
              </a:rPr>
              <a:t>Takeaway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: If you can compute XOR and AND on encrypted bits, you can compute everything.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3">
                <a:extLst>
                  <a:ext uri="{FF2B5EF4-FFF2-40B4-BE49-F238E27FC236}">
                    <a16:creationId xmlns:a16="http://schemas.microsoft.com/office/drawing/2014/main" id="{80F44628-2DCA-0E43-BE26-F3F423FFE3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200888" y="5106668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9" name="Rectangle 3">
                <a:extLst>
                  <a:ext uri="{FF2B5EF4-FFF2-40B4-BE49-F238E27FC236}">
                    <a16:creationId xmlns:a16="http://schemas.microsoft.com/office/drawing/2014/main" id="{80F44628-2DCA-0E43-BE26-F3F423FFE3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200888" y="5106668"/>
                <a:ext cx="8650176" cy="375104"/>
              </a:xfrm>
              <a:prstGeom prst="rect">
                <a:avLst/>
              </a:prstGeom>
              <a:blipFill>
                <a:blip r:embed="rId6"/>
                <a:stretch>
                  <a:fillRect b="-9375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3">
                <a:extLst>
                  <a:ext uri="{FF2B5EF4-FFF2-40B4-BE49-F238E27FC236}">
                    <a16:creationId xmlns:a16="http://schemas.microsoft.com/office/drawing/2014/main" id="{42B46CCD-23C6-9B46-B471-C10770F01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34088" y="5098727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60" name="Rectangle 3">
                <a:extLst>
                  <a:ext uri="{FF2B5EF4-FFF2-40B4-BE49-F238E27FC236}">
                    <a16:creationId xmlns:a16="http://schemas.microsoft.com/office/drawing/2014/main" id="{42B46CCD-23C6-9B46-B471-C10770F01D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34088" y="5098727"/>
                <a:ext cx="8650176" cy="375104"/>
              </a:xfrm>
              <a:prstGeom prst="rect">
                <a:avLst/>
              </a:prstGeom>
              <a:blipFill>
                <a:blip r:embed="rId7"/>
                <a:stretch>
                  <a:fillRect b="-12500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>
                <a:extLst>
                  <a:ext uri="{FF2B5EF4-FFF2-40B4-BE49-F238E27FC236}">
                    <a16:creationId xmlns:a16="http://schemas.microsoft.com/office/drawing/2014/main" id="{0A5E774F-517E-9E46-A426-8CC5CE67EF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912" y="5085184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3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61" name="Rectangle 3">
                <a:extLst>
                  <a:ext uri="{FF2B5EF4-FFF2-40B4-BE49-F238E27FC236}">
                    <a16:creationId xmlns:a16="http://schemas.microsoft.com/office/drawing/2014/main" id="{0A5E774F-517E-9E46-A426-8CC5CE67E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8912" y="5085184"/>
                <a:ext cx="8650176" cy="375104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3">
                <a:extLst>
                  <a:ext uri="{FF2B5EF4-FFF2-40B4-BE49-F238E27FC236}">
                    <a16:creationId xmlns:a16="http://schemas.microsoft.com/office/drawing/2014/main" id="{986A3751-A45B-8345-99B9-F4CC0CBE1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4512" y="5085184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4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62" name="Rectangle 3">
                <a:extLst>
                  <a:ext uri="{FF2B5EF4-FFF2-40B4-BE49-F238E27FC236}">
                    <a16:creationId xmlns:a16="http://schemas.microsoft.com/office/drawing/2014/main" id="{986A3751-A45B-8345-99B9-F4CC0CBE1A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14512" y="5085184"/>
                <a:ext cx="8650176" cy="375104"/>
              </a:xfrm>
              <a:prstGeom prst="rect">
                <a:avLst/>
              </a:prstGeom>
              <a:blipFill>
                <a:blip r:embed="rId9"/>
                <a:stretch>
                  <a:fillRect b="-12500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3">
                <a:extLst>
                  <a:ext uri="{FF2B5EF4-FFF2-40B4-BE49-F238E27FC236}">
                    <a16:creationId xmlns:a16="http://schemas.microsoft.com/office/drawing/2014/main" id="{19EA98EB-7926-A540-B28F-2DF7D6E55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17581" y="3649132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63" name="Rectangle 3">
                <a:extLst>
                  <a:ext uri="{FF2B5EF4-FFF2-40B4-BE49-F238E27FC236}">
                    <a16:creationId xmlns:a16="http://schemas.microsoft.com/office/drawing/2014/main" id="{19EA98EB-7926-A540-B28F-2DF7D6E55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17581" y="3649132"/>
                <a:ext cx="8650176" cy="375104"/>
              </a:xfrm>
              <a:prstGeom prst="rect">
                <a:avLst/>
              </a:prstGeom>
              <a:blipFill>
                <a:blip r:embed="rId10"/>
                <a:stretch>
                  <a:fillRect b="-12500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>
                <a:extLst>
                  <a:ext uri="{FF2B5EF4-FFF2-40B4-BE49-F238E27FC236}">
                    <a16:creationId xmlns:a16="http://schemas.microsoft.com/office/drawing/2014/main" id="{3E626B0D-E314-954A-A4FD-BDF9CFAAB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1970" y="3567498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64" name="Rectangle 3">
                <a:extLst>
                  <a:ext uri="{FF2B5EF4-FFF2-40B4-BE49-F238E27FC236}">
                    <a16:creationId xmlns:a16="http://schemas.microsoft.com/office/drawing/2014/main" id="{3E626B0D-E314-954A-A4FD-BDF9CFAAB4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1970" y="3567498"/>
                <a:ext cx="8650176" cy="375104"/>
              </a:xfrm>
              <a:prstGeom prst="rect">
                <a:avLst/>
              </a:prstGeom>
              <a:blipFill>
                <a:blip r:embed="rId11"/>
                <a:stretch>
                  <a:fillRect b="-12903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3">
                <a:extLst>
                  <a:ext uri="{FF2B5EF4-FFF2-40B4-BE49-F238E27FC236}">
                    <a16:creationId xmlns:a16="http://schemas.microsoft.com/office/drawing/2014/main" id="{8A73C9FF-87FD-664E-BA06-3C35B9B9D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8448" y="2372002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)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98" name="Rectangle 3">
                <a:extLst>
                  <a:ext uri="{FF2B5EF4-FFF2-40B4-BE49-F238E27FC236}">
                    <a16:creationId xmlns:a16="http://schemas.microsoft.com/office/drawing/2014/main" id="{8A73C9FF-87FD-664E-BA06-3C35B9B9D1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8448" y="2372002"/>
                <a:ext cx="8650176" cy="375104"/>
              </a:xfrm>
              <a:prstGeom prst="rect">
                <a:avLst/>
              </a:prstGeom>
              <a:blipFill>
                <a:blip r:embed="rId12"/>
                <a:stretch>
                  <a:fillRect b="-12903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1928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9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26064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How to Compute Arbitrary Functions</a:t>
            </a:r>
          </a:p>
        </p:txBody>
      </p:sp>
      <p:grpSp>
        <p:nvGrpSpPr>
          <p:cNvPr id="39" name="Group 99">
            <a:extLst>
              <a:ext uri="{FF2B5EF4-FFF2-40B4-BE49-F238E27FC236}">
                <a16:creationId xmlns:a16="http://schemas.microsoft.com/office/drawing/2014/main" id="{2DD732EC-29CA-E346-90E4-39ECB545311E}"/>
              </a:ext>
            </a:extLst>
          </p:cNvPr>
          <p:cNvGrpSpPr>
            <a:grpSpLocks/>
          </p:cNvGrpSpPr>
          <p:nvPr/>
        </p:nvGrpSpPr>
        <p:grpSpPr bwMode="auto">
          <a:xfrm>
            <a:off x="2555878" y="2420888"/>
            <a:ext cx="4176717" cy="3124200"/>
            <a:chOff x="2522" y="2448"/>
            <a:chExt cx="2631" cy="1968"/>
          </a:xfrm>
        </p:grpSpPr>
        <p:pic>
          <p:nvPicPr>
            <p:cNvPr id="40" name="Picture 63" descr="xorg">
              <a:extLst>
                <a:ext uri="{FF2B5EF4-FFF2-40B4-BE49-F238E27FC236}">
                  <a16:creationId xmlns:a16="http://schemas.microsoft.com/office/drawing/2014/main" id="{1B353B5C-9B29-4F45-907B-6172CE4A4C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264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67" descr="andg">
              <a:extLst>
                <a:ext uri="{FF2B5EF4-FFF2-40B4-BE49-F238E27FC236}">
                  <a16:creationId xmlns:a16="http://schemas.microsoft.com/office/drawing/2014/main" id="{C72E4D99-24A5-D242-ADBA-F8E07231F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3264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ectangle 68">
              <a:extLst>
                <a:ext uri="{FF2B5EF4-FFF2-40B4-BE49-F238E27FC236}">
                  <a16:creationId xmlns:a16="http://schemas.microsoft.com/office/drawing/2014/main" id="{F6CB5C42-B1B1-0946-8EAC-5E2DA755D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3527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71">
              <a:extLst>
                <a:ext uri="{FF2B5EF4-FFF2-40B4-BE49-F238E27FC236}">
                  <a16:creationId xmlns:a16="http://schemas.microsoft.com/office/drawing/2014/main" id="{D31D5AEC-8078-7E49-97E1-766AE4537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3642"/>
              <a:ext cx="275" cy="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4" name="Picture 78" descr="andg">
              <a:extLst>
                <a:ext uri="{FF2B5EF4-FFF2-40B4-BE49-F238E27FC236}">
                  <a16:creationId xmlns:a16="http://schemas.microsoft.com/office/drawing/2014/main" id="{D75A684E-67AE-3144-9223-57DE620247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Line 79">
              <a:extLst>
                <a:ext uri="{FF2B5EF4-FFF2-40B4-BE49-F238E27FC236}">
                  <a16:creationId xmlns:a16="http://schemas.microsoft.com/office/drawing/2014/main" id="{B5885DA3-07A2-A645-81F8-4B3A50FFC9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3264"/>
              <a:ext cx="62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46" name="Line 80">
              <a:extLst>
                <a:ext uri="{FF2B5EF4-FFF2-40B4-BE49-F238E27FC236}">
                  <a16:creationId xmlns:a16="http://schemas.microsoft.com/office/drawing/2014/main" id="{8F0216A9-521D-594D-9FEA-6231EA4C4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264"/>
              <a:ext cx="6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47" name="Rectangle 81">
              <a:extLst>
                <a:ext uri="{FF2B5EF4-FFF2-40B4-BE49-F238E27FC236}">
                  <a16:creationId xmlns:a16="http://schemas.microsoft.com/office/drawing/2014/main" id="{713FA7C3-DC27-2A42-A1BA-3B7D0AB94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688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85">
              <a:extLst>
                <a:ext uri="{FF2B5EF4-FFF2-40B4-BE49-F238E27FC236}">
                  <a16:creationId xmlns:a16="http://schemas.microsoft.com/office/drawing/2014/main" id="{73571759-ECC1-6C4B-8A77-26C01BB99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4128"/>
              <a:ext cx="110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3">
                <a:extLst>
                  <a:ext uri="{FF2B5EF4-FFF2-40B4-BE49-F238E27FC236}">
                    <a16:creationId xmlns:a16="http://schemas.microsoft.com/office/drawing/2014/main" id="{F787CA70-C655-9848-8B9E-3720D63CCD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424" y="1347770"/>
                <a:ext cx="8650176" cy="92910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For us, programs = functions = Boolean circuits with XOR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+ 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𝑚𝑜𝑑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 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) and AND (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×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𝑚𝑜𝑑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 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) gates.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7" name="Rectangle 3">
                <a:extLst>
                  <a:ext uri="{FF2B5EF4-FFF2-40B4-BE49-F238E27FC236}">
                    <a16:creationId xmlns:a16="http://schemas.microsoft.com/office/drawing/2014/main" id="{F787CA70-C655-9848-8B9E-3720D63CCD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424" y="1347770"/>
                <a:ext cx="8650176" cy="929102"/>
              </a:xfrm>
              <a:prstGeom prst="rect">
                <a:avLst/>
              </a:prstGeom>
              <a:blipFill>
                <a:blip r:embed="rId5"/>
                <a:stretch>
                  <a:fillRect l="-1757" t="-8000" b="-16000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3">
            <a:extLst>
              <a:ext uri="{FF2B5EF4-FFF2-40B4-BE49-F238E27FC236}">
                <a16:creationId xmlns:a16="http://schemas.microsoft.com/office/drawing/2014/main" id="{5C2E8235-ACA6-AE47-8360-862870CCA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5805264"/>
            <a:ext cx="8650176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i="1" dirty="0">
                <a:solidFill>
                  <a:srgbClr val="891637"/>
                </a:solidFill>
                <a:cs typeface="Arial"/>
              </a:rPr>
              <a:t>We already know how to add (XOR), can we multiply?? Next lecture…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3">
                <a:extLst>
                  <a:ext uri="{FF2B5EF4-FFF2-40B4-BE49-F238E27FC236}">
                    <a16:creationId xmlns:a16="http://schemas.microsoft.com/office/drawing/2014/main" id="{80F44628-2DCA-0E43-BE26-F3F423FFE3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200888" y="5106668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9" name="Rectangle 3">
                <a:extLst>
                  <a:ext uri="{FF2B5EF4-FFF2-40B4-BE49-F238E27FC236}">
                    <a16:creationId xmlns:a16="http://schemas.microsoft.com/office/drawing/2014/main" id="{80F44628-2DCA-0E43-BE26-F3F423FFE3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200888" y="5106668"/>
                <a:ext cx="8650176" cy="375104"/>
              </a:xfrm>
              <a:prstGeom prst="rect">
                <a:avLst/>
              </a:prstGeom>
              <a:blipFill>
                <a:blip r:embed="rId6"/>
                <a:stretch>
                  <a:fillRect b="-9375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3">
                <a:extLst>
                  <a:ext uri="{FF2B5EF4-FFF2-40B4-BE49-F238E27FC236}">
                    <a16:creationId xmlns:a16="http://schemas.microsoft.com/office/drawing/2014/main" id="{42B46CCD-23C6-9B46-B471-C10770F01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34088" y="5098727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60" name="Rectangle 3">
                <a:extLst>
                  <a:ext uri="{FF2B5EF4-FFF2-40B4-BE49-F238E27FC236}">
                    <a16:creationId xmlns:a16="http://schemas.microsoft.com/office/drawing/2014/main" id="{42B46CCD-23C6-9B46-B471-C10770F01D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34088" y="5098727"/>
                <a:ext cx="8650176" cy="375104"/>
              </a:xfrm>
              <a:prstGeom prst="rect">
                <a:avLst/>
              </a:prstGeom>
              <a:blipFill>
                <a:blip r:embed="rId7"/>
                <a:stretch>
                  <a:fillRect b="-12500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>
                <a:extLst>
                  <a:ext uri="{FF2B5EF4-FFF2-40B4-BE49-F238E27FC236}">
                    <a16:creationId xmlns:a16="http://schemas.microsoft.com/office/drawing/2014/main" id="{0A5E774F-517E-9E46-A426-8CC5CE67EF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912" y="5085184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3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61" name="Rectangle 3">
                <a:extLst>
                  <a:ext uri="{FF2B5EF4-FFF2-40B4-BE49-F238E27FC236}">
                    <a16:creationId xmlns:a16="http://schemas.microsoft.com/office/drawing/2014/main" id="{0A5E774F-517E-9E46-A426-8CC5CE67E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8912" y="5085184"/>
                <a:ext cx="8650176" cy="375104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3">
                <a:extLst>
                  <a:ext uri="{FF2B5EF4-FFF2-40B4-BE49-F238E27FC236}">
                    <a16:creationId xmlns:a16="http://schemas.microsoft.com/office/drawing/2014/main" id="{986A3751-A45B-8345-99B9-F4CC0CBE1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4512" y="5085184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4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62" name="Rectangle 3">
                <a:extLst>
                  <a:ext uri="{FF2B5EF4-FFF2-40B4-BE49-F238E27FC236}">
                    <a16:creationId xmlns:a16="http://schemas.microsoft.com/office/drawing/2014/main" id="{986A3751-A45B-8345-99B9-F4CC0CBE1A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14512" y="5085184"/>
                <a:ext cx="8650176" cy="375104"/>
              </a:xfrm>
              <a:prstGeom prst="rect">
                <a:avLst/>
              </a:prstGeom>
              <a:blipFill>
                <a:blip r:embed="rId9"/>
                <a:stretch>
                  <a:fillRect b="-12500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3">
                <a:extLst>
                  <a:ext uri="{FF2B5EF4-FFF2-40B4-BE49-F238E27FC236}">
                    <a16:creationId xmlns:a16="http://schemas.microsoft.com/office/drawing/2014/main" id="{19EA98EB-7926-A540-B28F-2DF7D6E55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17581" y="3649132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63" name="Rectangle 3">
                <a:extLst>
                  <a:ext uri="{FF2B5EF4-FFF2-40B4-BE49-F238E27FC236}">
                    <a16:creationId xmlns:a16="http://schemas.microsoft.com/office/drawing/2014/main" id="{19EA98EB-7926-A540-B28F-2DF7D6E55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17581" y="3649132"/>
                <a:ext cx="8650176" cy="375104"/>
              </a:xfrm>
              <a:prstGeom prst="rect">
                <a:avLst/>
              </a:prstGeom>
              <a:blipFill>
                <a:blip r:embed="rId10"/>
                <a:stretch>
                  <a:fillRect b="-12500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>
                <a:extLst>
                  <a:ext uri="{FF2B5EF4-FFF2-40B4-BE49-F238E27FC236}">
                    <a16:creationId xmlns:a16="http://schemas.microsoft.com/office/drawing/2014/main" id="{3E626B0D-E314-954A-A4FD-BDF9CFAAB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1970" y="3567498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64" name="Rectangle 3">
                <a:extLst>
                  <a:ext uri="{FF2B5EF4-FFF2-40B4-BE49-F238E27FC236}">
                    <a16:creationId xmlns:a16="http://schemas.microsoft.com/office/drawing/2014/main" id="{3E626B0D-E314-954A-A4FD-BDF9CFAAB4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1970" y="3567498"/>
                <a:ext cx="8650176" cy="375104"/>
              </a:xfrm>
              <a:prstGeom prst="rect">
                <a:avLst/>
              </a:prstGeom>
              <a:blipFill>
                <a:blip r:embed="rId11"/>
                <a:stretch>
                  <a:fillRect b="-12903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3">
                <a:extLst>
                  <a:ext uri="{FF2B5EF4-FFF2-40B4-BE49-F238E27FC236}">
                    <a16:creationId xmlns:a16="http://schemas.microsoft.com/office/drawing/2014/main" id="{8A73C9FF-87FD-664E-BA06-3C35B9B9D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8448" y="2372002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)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98" name="Rectangle 3">
                <a:extLst>
                  <a:ext uri="{FF2B5EF4-FFF2-40B4-BE49-F238E27FC236}">
                    <a16:creationId xmlns:a16="http://schemas.microsoft.com/office/drawing/2014/main" id="{8A73C9FF-87FD-664E-BA06-3C35B9B9D1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8448" y="2372002"/>
                <a:ext cx="8650176" cy="375104"/>
              </a:xfrm>
              <a:prstGeom prst="rect">
                <a:avLst/>
              </a:prstGeom>
              <a:blipFill>
                <a:blip r:embed="rId12"/>
                <a:stretch>
                  <a:fillRect b="-12903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27664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ED2356-8077-D84A-BD5C-4748E87BB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794" y="1358770"/>
            <a:ext cx="1872208" cy="1404156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5E1D8F5B-ECDF-894D-AABD-40F7AB19F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5940" y="1716868"/>
            <a:ext cx="565212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latin typeface="Calibri" pitchFamily="34" charset="0"/>
              </a:rPr>
              <a:t>“Cryptographers seldom sleep well”.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33E974-FEC6-7747-B975-C0BDEFEE5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164" y="2148916"/>
            <a:ext cx="2714183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alibri" pitchFamily="34" charset="0"/>
              </a:rPr>
              <a:t>[Silvio Micali, 1988]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2201DF9-2F9E-634F-9343-432C36DED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93096"/>
            <a:ext cx="1665095" cy="217128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8147239-1197-7A4E-8A6C-3494B52D5E17}"/>
              </a:ext>
            </a:extLst>
          </p:cNvPr>
          <p:cNvGrpSpPr/>
          <p:nvPr/>
        </p:nvGrpSpPr>
        <p:grpSpPr>
          <a:xfrm>
            <a:off x="4417177" y="4226769"/>
            <a:ext cx="1404156" cy="1872209"/>
            <a:chOff x="3563888" y="1550891"/>
            <a:chExt cx="1977008" cy="267019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A523FFB-37DC-0041-B7EA-AC13ECB24F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87" b="57188"/>
            <a:stretch/>
          </p:blipFill>
          <p:spPr>
            <a:xfrm>
              <a:off x="4633884" y="1550891"/>
              <a:ext cx="876218" cy="1143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08543B7-CD23-0943-B9A0-A3F059E055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880" b="57188"/>
            <a:stretch/>
          </p:blipFill>
          <p:spPr>
            <a:xfrm>
              <a:off x="3563888" y="1550891"/>
              <a:ext cx="864096" cy="11430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7C10408-5824-CE4F-9D17-43493D948E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66" b="20159"/>
            <a:stretch/>
          </p:blipFill>
          <p:spPr>
            <a:xfrm>
              <a:off x="3635896" y="2261545"/>
              <a:ext cx="1905000" cy="1959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016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FB1C-327F-744B-8362-432AAEF54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1A17A5"/>
                </a:solidFill>
                <a:latin typeface="Calibri" pitchFamily="34" charset="0"/>
              </a:rPr>
              <a:t>Post-Quantum Cryptography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7F3398-7B37-8B4E-B87F-726873A2B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283" y="4272289"/>
            <a:ext cx="3441434" cy="1711068"/>
          </a:xfrm>
          <a:prstGeom prst="rect">
            <a:avLst/>
          </a:prstGeom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id="{BEF9CDC4-E31B-624F-B03F-6A32E56F2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6093296"/>
            <a:ext cx="460103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latin typeface="Calibri" pitchFamily="34" charset="0"/>
              </a:rPr>
              <a:t>3 out of 4: Lattice-based Cryptography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8255A97-2CEB-EC4C-8BE7-0F66F84C8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436" y="1164492"/>
            <a:ext cx="933487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latin typeface="Calibri" pitchFamily="34" charset="0"/>
              </a:rPr>
              <a:t>Cryptography that is (believed to be) secure against quantum attacks.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9D5E57-D494-0F83-FD11-A002A58CF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53279"/>
            <a:ext cx="7772400" cy="220893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54558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762416"/>
                </a:solidFill>
              </a:rPr>
              <a:t>Why Lattice-based Crypto?</a:t>
            </a:r>
          </a:p>
        </p:txBody>
      </p:sp>
      <p:sp>
        <p:nvSpPr>
          <p:cNvPr id="1056782" name="Text Box 14"/>
          <p:cNvSpPr txBox="1">
            <a:spLocks noChangeArrowheads="1"/>
          </p:cNvSpPr>
          <p:nvPr/>
        </p:nvSpPr>
        <p:spPr bwMode="auto">
          <a:xfrm>
            <a:off x="1676400" y="2408237"/>
            <a:ext cx="510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+mj-lt"/>
                <a:sym typeface="Wingdings" panose="05000000000000000000" pitchFamily="2" charset="2"/>
              </a:rPr>
              <a:t> </a:t>
            </a:r>
            <a:r>
              <a:rPr lang="en-US" altLang="en-US" sz="2800" b="1" dirty="0">
                <a:latin typeface="+mj-lt"/>
              </a:rPr>
              <a:t>Quantum-Resistant</a:t>
            </a:r>
          </a:p>
        </p:txBody>
      </p:sp>
      <p:sp>
        <p:nvSpPr>
          <p:cNvPr id="1056804" name="Text Box 36"/>
          <p:cNvSpPr txBox="1">
            <a:spLocks noChangeArrowheads="1"/>
          </p:cNvSpPr>
          <p:nvPr/>
        </p:nvSpPr>
        <p:spPr bwMode="auto">
          <a:xfrm>
            <a:off x="6019800" y="2484437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+mj-lt"/>
              </a:rPr>
              <a:t>(so far)</a:t>
            </a:r>
          </a:p>
        </p:txBody>
      </p:sp>
      <p:sp>
        <p:nvSpPr>
          <p:cNvPr id="1056811" name="Text Box 43"/>
          <p:cNvSpPr txBox="1">
            <a:spLocks noChangeArrowheads="1"/>
          </p:cNvSpPr>
          <p:nvPr/>
        </p:nvSpPr>
        <p:spPr bwMode="auto">
          <a:xfrm>
            <a:off x="1689100" y="3165772"/>
            <a:ext cx="6019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o"/>
            </a:pPr>
            <a:r>
              <a:rPr lang="en-US" altLang="en-US" sz="2800" b="1" dirty="0">
                <a:latin typeface="+mj-lt"/>
              </a:rPr>
              <a:t> Worst-case hardness</a:t>
            </a:r>
          </a:p>
        </p:txBody>
      </p:sp>
      <p:sp>
        <p:nvSpPr>
          <p:cNvPr id="1056817" name="Text Box 49"/>
          <p:cNvSpPr txBox="1">
            <a:spLocks noChangeArrowheads="1"/>
          </p:cNvSpPr>
          <p:nvPr/>
        </p:nvSpPr>
        <p:spPr bwMode="auto">
          <a:xfrm>
            <a:off x="1676400" y="1600200"/>
            <a:ext cx="510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o"/>
            </a:pP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2800" b="1" dirty="0">
                <a:latin typeface="+mj-lt"/>
              </a:rPr>
              <a:t>Exponentially Hard</a:t>
            </a:r>
          </a:p>
        </p:txBody>
      </p:sp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1676400" y="4261862"/>
            <a:ext cx="6172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o"/>
            </a:pPr>
            <a:r>
              <a:rPr lang="en-US" altLang="en-US" sz="2800" b="1" dirty="0">
                <a:latin typeface="+mj-lt"/>
              </a:rPr>
              <a:t> Simple and Efficient</a:t>
            </a:r>
          </a:p>
        </p:txBody>
      </p:sp>
      <p:sp>
        <p:nvSpPr>
          <p:cNvPr id="12" name="Text Box 52"/>
          <p:cNvSpPr txBox="1">
            <a:spLocks noChangeArrowheads="1"/>
          </p:cNvSpPr>
          <p:nvPr/>
        </p:nvSpPr>
        <p:spPr bwMode="auto">
          <a:xfrm>
            <a:off x="2438400" y="3699172"/>
            <a:ext cx="594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+mj-lt"/>
              </a:rPr>
              <a:t>(unique feature of lattice-based crypto)</a:t>
            </a:r>
          </a:p>
        </p:txBody>
      </p:sp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1676400" y="5075237"/>
            <a:ext cx="701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o"/>
            </a:pPr>
            <a:r>
              <a:rPr lang="en-US" altLang="en-US" sz="2800" b="1" dirty="0">
                <a:latin typeface="+mj-lt"/>
              </a:rPr>
              <a:t> Enabler of Surprising Capabilities</a:t>
            </a:r>
          </a:p>
        </p:txBody>
      </p:sp>
      <p:sp>
        <p:nvSpPr>
          <p:cNvPr id="13" name="Text Box 52"/>
          <p:cNvSpPr txBox="1">
            <a:spLocks noChangeArrowheads="1"/>
          </p:cNvSpPr>
          <p:nvPr/>
        </p:nvSpPr>
        <p:spPr bwMode="auto">
          <a:xfrm>
            <a:off x="2438400" y="5608637"/>
            <a:ext cx="594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+mj-lt"/>
              </a:rPr>
              <a:t>(Fully Homomorphic Encryption)</a:t>
            </a:r>
          </a:p>
        </p:txBody>
      </p: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6019800" y="1722437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+mj-lt"/>
              </a:rPr>
              <a:t>(so far)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345D0C-6D7F-45DE-A001-12AFBA0C06FB}"/>
              </a:ext>
            </a:extLst>
          </p:cNvPr>
          <p:cNvSpPr/>
          <p:nvPr/>
        </p:nvSpPr>
        <p:spPr>
          <a:xfrm rot="16200000" flipH="1">
            <a:off x="190500" y="2659063"/>
            <a:ext cx="2362200" cy="15240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345D0C-6D7F-45DE-A001-12AFBA0C06FB}"/>
              </a:ext>
            </a:extLst>
          </p:cNvPr>
          <p:cNvSpPr/>
          <p:nvPr/>
        </p:nvSpPr>
        <p:spPr>
          <a:xfrm rot="16200000" flipH="1">
            <a:off x="929483" y="4434680"/>
            <a:ext cx="884237" cy="15240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345D0C-6D7F-45DE-A001-12AFBA0C06FB}"/>
              </a:ext>
            </a:extLst>
          </p:cNvPr>
          <p:cNvSpPr/>
          <p:nvPr/>
        </p:nvSpPr>
        <p:spPr>
          <a:xfrm rot="16200000" flipH="1">
            <a:off x="800101" y="5600700"/>
            <a:ext cx="1143002" cy="152402"/>
          </a:xfrm>
          <a:prstGeom prst="rect">
            <a:avLst/>
          </a:prstGeom>
          <a:solidFill>
            <a:srgbClr val="FCA2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878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Solving Linear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915816" y="1772816"/>
                <a:ext cx="26123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+11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kumimoji="0" lang="en-CA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772816"/>
                <a:ext cx="2612318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18BD96-5066-D241-827F-43A179D4868B}"/>
                  </a:ext>
                </a:extLst>
              </p:cNvPr>
              <p:cNvSpPr txBox="1"/>
              <p:nvPr/>
            </p:nvSpPr>
            <p:spPr>
              <a:xfrm>
                <a:off x="2915816" y="2447310"/>
                <a:ext cx="26075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    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kumimoji="0" lang="en-CA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18BD96-5066-D241-827F-43A179D48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447310"/>
                <a:ext cx="2607509" cy="523220"/>
              </a:xfrm>
              <a:prstGeom prst="rect">
                <a:avLst/>
              </a:prstGeom>
              <a:blipFill>
                <a:blip r:embed="rId4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4468D95-ECB1-A245-A445-326F93CEA2BC}"/>
                  </a:ext>
                </a:extLst>
              </p:cNvPr>
              <p:cNvSpPr txBox="1"/>
              <p:nvPr/>
            </p:nvSpPr>
            <p:spPr>
              <a:xfrm>
                <a:off x="2915816" y="3127516"/>
                <a:ext cx="28062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    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=26</m:t>
                      </m:r>
                    </m:oMath>
                  </m:oMathPara>
                </a14:m>
                <a:endParaRPr kumimoji="0" lang="en-CA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4468D95-ECB1-A245-A445-326F93CEA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3127516"/>
                <a:ext cx="2806281" cy="523220"/>
              </a:xfrm>
              <a:prstGeom prst="rect">
                <a:avLst/>
              </a:prstGeom>
              <a:blipFill>
                <a:blip r:embed="rId5"/>
                <a:stretch>
                  <a:fillRect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1E250C0-FC69-4048-900F-5409E5419D1D}"/>
              </a:ext>
            </a:extLst>
          </p:cNvPr>
          <p:cNvSpPr/>
          <p:nvPr/>
        </p:nvSpPr>
        <p:spPr>
          <a:xfrm>
            <a:off x="2627784" y="1556792"/>
            <a:ext cx="3384376" cy="242163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9C4690D-F43B-484F-AFB4-A46FFD65A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560" y="4149080"/>
                <a:ext cx="8280920" cy="589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where all equations are over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ℤ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the integers</a:t>
                </a:r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9C4690D-F43B-484F-AFB4-A46FFD65A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4149080"/>
                <a:ext cx="8280920" cy="589892"/>
              </a:xfrm>
              <a:prstGeom prst="rect">
                <a:avLst/>
              </a:prstGeom>
              <a:blipFill>
                <a:blip r:embed="rId6"/>
                <a:stretch>
                  <a:fillRect l="-1687" t="-4255" b="-212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36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47072</TotalTime>
  <Words>3101</Words>
  <Application>Microsoft Macintosh PowerPoint</Application>
  <PresentationFormat>On-screen Show (4:3)</PresentationFormat>
  <Paragraphs>475</Paragraphs>
  <Slides>56</Slides>
  <Notes>42</Notes>
  <HiddenSlides>11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Apple Chancery</vt:lpstr>
      <vt:lpstr>Arial</vt:lpstr>
      <vt:lpstr>Calibri</vt:lpstr>
      <vt:lpstr>Cambria Math</vt:lpstr>
      <vt:lpstr>Comic Sans MS</vt:lpstr>
      <vt:lpstr>New York</vt:lpstr>
      <vt:lpstr>Wingdings</vt:lpstr>
      <vt:lpstr>Office Theme</vt:lpstr>
      <vt:lpstr>Default Design</vt:lpstr>
      <vt:lpstr>PowerPoint Presentation</vt:lpstr>
      <vt:lpstr>TODAY (and the next lecture): Lattice-based Cryptography</vt:lpstr>
      <vt:lpstr>Why Lattice-based Crypto?</vt:lpstr>
      <vt:lpstr>Why Lattice-based Crypto?</vt:lpstr>
      <vt:lpstr>Quantum Computers Break Crypto</vt:lpstr>
      <vt:lpstr>PowerPoint Presentation</vt:lpstr>
      <vt:lpstr>Post-Quantum Cryptography</vt:lpstr>
      <vt:lpstr>Why Lattice-based Crypto?</vt:lpstr>
      <vt:lpstr>Solving Linear Equations</vt:lpstr>
      <vt:lpstr>Solving Linear Equations</vt:lpstr>
      <vt:lpstr>Solving Linear Equations</vt:lpstr>
      <vt:lpstr>Solving Linear Equations</vt:lpstr>
      <vt:lpstr>Solving Linear Equations</vt:lpstr>
      <vt:lpstr>Solving Linear Equations</vt:lpstr>
      <vt:lpstr>Solving Noisy Modular Linear Equations</vt:lpstr>
      <vt:lpstr>Learning with Errors (LWE)</vt:lpstr>
      <vt:lpstr>Attack 1: Linearization</vt:lpstr>
      <vt:lpstr>Attack 1: Linearization</vt:lpstr>
      <vt:lpstr>Attack 1: Linearization</vt:lpstr>
      <vt:lpstr>Attack 1: Linearization</vt:lpstr>
      <vt:lpstr>Attack 1: Linearization</vt:lpstr>
      <vt:lpstr>Attack 1: Linearization</vt:lpstr>
      <vt:lpstr>Attack 1: Linearization</vt:lpstr>
      <vt:lpstr>Attack 1: Linearization</vt:lpstr>
      <vt:lpstr>Attack 1: Linearization</vt:lpstr>
      <vt:lpstr>LWE and Lattices</vt:lpstr>
      <vt:lpstr>Setting Parameters</vt:lpstr>
      <vt:lpstr>Decisional LWE</vt:lpstr>
      <vt:lpstr>Information-Computation Gap</vt:lpstr>
      <vt:lpstr>OWF and PRG</vt:lpstr>
      <vt:lpstr>Basic (Secret-key) Encryption</vt:lpstr>
      <vt:lpstr>Basic (Secret-key) Encryption</vt:lpstr>
      <vt:lpstr>Basic (Secret-key) Encryption</vt:lpstr>
      <vt:lpstr>NEXT UP:  1. Public-key Encryption from LWE and  2. Fully Homomorphic Encryption</vt:lpstr>
      <vt:lpstr>LWE with Small Secrets</vt:lpstr>
      <vt:lpstr>LWE with Small Secrets</vt:lpstr>
      <vt:lpstr>Public-key Encryption</vt:lpstr>
      <vt:lpstr>Public-key Encryption</vt:lpstr>
      <vt:lpstr>Correctness</vt:lpstr>
      <vt:lpstr>Security</vt:lpstr>
      <vt:lpstr>Security</vt:lpstr>
      <vt:lpstr>Detour: Leftover Hash Lemma [Impagliazzo-Levin-Luby’90]</vt:lpstr>
      <vt:lpstr>Security</vt:lpstr>
      <vt:lpstr>Security</vt:lpstr>
      <vt:lpstr>Security</vt:lpstr>
      <vt:lpstr>Public-key Encryption</vt:lpstr>
      <vt:lpstr>Homomorphic Encryption</vt:lpstr>
      <vt:lpstr>Application 1. Secure Outsourcing</vt:lpstr>
      <vt:lpstr>Application 2. Secure Collaboration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Vinod Vaikuntanathan</cp:lastModifiedBy>
  <cp:revision>1149</cp:revision>
  <dcterms:created xsi:type="dcterms:W3CDTF">2014-03-14T23:52:55Z</dcterms:created>
  <dcterms:modified xsi:type="dcterms:W3CDTF">2022-11-14T14:31:19Z</dcterms:modified>
</cp:coreProperties>
</file>