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29" r:id="rId2"/>
    <p:sldId id="582" r:id="rId3"/>
    <p:sldId id="1485" r:id="rId4"/>
    <p:sldId id="1481" r:id="rId5"/>
    <p:sldId id="1489" r:id="rId6"/>
    <p:sldId id="1547" r:id="rId7"/>
    <p:sldId id="1522" r:id="rId8"/>
    <p:sldId id="1521" r:id="rId9"/>
    <p:sldId id="1523" r:id="rId10"/>
    <p:sldId id="1524" r:id="rId11"/>
    <p:sldId id="1525" r:id="rId12"/>
    <p:sldId id="1520" r:id="rId13"/>
    <p:sldId id="1543" r:id="rId14"/>
    <p:sldId id="1542" r:id="rId15"/>
    <p:sldId id="1534" r:id="rId16"/>
    <p:sldId id="1535" r:id="rId17"/>
    <p:sldId id="1536" r:id="rId18"/>
    <p:sldId id="1544" r:id="rId19"/>
    <p:sldId id="1537" r:id="rId20"/>
    <p:sldId id="1473" r:id="rId21"/>
    <p:sldId id="1486" r:id="rId22"/>
    <p:sldId id="1487" r:id="rId23"/>
    <p:sldId id="1488" r:id="rId24"/>
    <p:sldId id="1477" r:id="rId25"/>
    <p:sldId id="1478" r:id="rId26"/>
    <p:sldId id="1479" r:id="rId27"/>
    <p:sldId id="1538" r:id="rId28"/>
    <p:sldId id="1539" r:id="rId29"/>
    <p:sldId id="1540" r:id="rId30"/>
    <p:sldId id="1545" r:id="rId31"/>
    <p:sldId id="681" r:id="rId32"/>
    <p:sldId id="1548" r:id="rId33"/>
    <p:sldId id="1549" r:id="rId34"/>
    <p:sldId id="1552" r:id="rId35"/>
    <p:sldId id="1553" r:id="rId36"/>
    <p:sldId id="1550" r:id="rId37"/>
    <p:sldId id="1551" r:id="rId38"/>
    <p:sldId id="154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762416"/>
    <a:srgbClr val="9290EA"/>
    <a:srgbClr val="1E177C"/>
    <a:srgbClr val="EA968D"/>
    <a:srgbClr val="FF0000"/>
    <a:srgbClr val="1A17A5"/>
    <a:srgbClr val="891637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240" autoAdjust="0"/>
  </p:normalViewPr>
  <p:slideViewPr>
    <p:cSldViewPr>
      <p:cViewPr varScale="1">
        <p:scale>
          <a:sx n="82" d="100"/>
          <a:sy n="82" d="100"/>
        </p:scale>
        <p:origin x="176" y="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7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5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05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16229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2432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2813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3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5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3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08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0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35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24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7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9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9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69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276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20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6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76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27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7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49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17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34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0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4789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8143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8971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9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8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png"/><Relationship Id="rId1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5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Smiley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5.png"/><Relationship Id="rId10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13285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256490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29969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F0E4211-B65D-6448-9108-E212DAA880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2167926" y="1586355"/>
            <a:ext cx="387850" cy="505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9920EB-804C-494D-84EE-50AC495A95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1611914" y="1586355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1C6D6D-5CB1-614A-ADAD-B531FB5DCCBB}"/>
                  </a:ext>
                </a:extLst>
              </p:cNvPr>
              <p:cNvSpPr/>
              <p:nvPr/>
            </p:nvSpPr>
            <p:spPr>
              <a:xfrm>
                <a:off x="683568" y="3501008"/>
                <a:ext cx="79527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If Alice knows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, there must be a way to “extract it from her”.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1C6D6D-5CB1-614A-ADAD-B531FB5DC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7952756" cy="461665"/>
              </a:xfrm>
              <a:prstGeom prst="rect">
                <a:avLst/>
              </a:prstGeom>
              <a:blipFill>
                <a:blip r:embed="rId8"/>
                <a:stretch>
                  <a:fillRect l="-1115" t="-8108" r="-1592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CBDFEA1-0CC1-1A47-87AE-F5037496DD05}"/>
              </a:ext>
            </a:extLst>
          </p:cNvPr>
          <p:cNvSpPr/>
          <p:nvPr/>
        </p:nvSpPr>
        <p:spPr>
          <a:xfrm>
            <a:off x="683568" y="4263479"/>
            <a:ext cx="7952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will not define an extractor formally but will show you an example (see </a:t>
            </a:r>
            <a:r>
              <a:rPr lang="en-US" sz="2400" dirty="0" err="1"/>
              <a:t>Goldreich’s</a:t>
            </a:r>
            <a:r>
              <a:rPr lang="en-US" sz="2400" dirty="0"/>
              <a:t> book for more)</a:t>
            </a:r>
          </a:p>
        </p:txBody>
      </p:sp>
    </p:spTree>
    <p:extLst>
      <p:ext uri="{BB962C8B-B14F-4D97-AF65-F5344CB8AC3E}">
        <p14:creationId xmlns:p14="http://schemas.microsoft.com/office/powerpoint/2010/main" val="15347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of Knowledge of Discrete Log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364502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47971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070B6D-BF36-5B44-A1A0-2FB7FE282690}"/>
                  </a:ext>
                </a:extLst>
              </p:cNvPr>
              <p:cNvSpPr/>
              <p:nvPr/>
            </p:nvSpPr>
            <p:spPr>
              <a:xfrm>
                <a:off x="3413382" y="210323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070B6D-BF36-5B44-A1A0-2FB7FE282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2" y="2103239"/>
                <a:ext cx="2317236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9D81C-9EF4-4044-875A-3D0CA65ED957}"/>
                  </a:ext>
                </a:extLst>
              </p:cNvPr>
              <p:cNvSpPr/>
              <p:nvPr/>
            </p:nvSpPr>
            <p:spPr>
              <a:xfrm>
                <a:off x="3300929" y="3107845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9D81C-9EF4-4044-875A-3D0CA65ED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9" y="3107845"/>
                <a:ext cx="2317236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AE466-7A87-C340-90AA-4ACB752BDA34}"/>
                  </a:ext>
                </a:extLst>
              </p:cNvPr>
              <p:cNvSpPr/>
              <p:nvPr/>
            </p:nvSpPr>
            <p:spPr>
              <a:xfrm>
                <a:off x="3000025" y="4293096"/>
                <a:ext cx="2940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AE466-7A87-C340-90AA-4ACB752BD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25" y="4293096"/>
                <a:ext cx="2940127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64AA80-C44D-FA40-BB55-7F46B9E72172}"/>
                  </a:ext>
                </a:extLst>
              </p:cNvPr>
              <p:cNvSpPr/>
              <p:nvPr/>
            </p:nvSpPr>
            <p:spPr>
              <a:xfrm>
                <a:off x="3635896" y="832645"/>
                <a:ext cx="1662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64AA80-C44D-FA40-BB55-7F46B9E72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832645"/>
                <a:ext cx="1662007" cy="40011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8960587-2406-B84F-BB9C-A19BC9E6920F}"/>
              </a:ext>
            </a:extLst>
          </p:cNvPr>
          <p:cNvSpPr/>
          <p:nvPr/>
        </p:nvSpPr>
        <p:spPr>
          <a:xfrm>
            <a:off x="755576" y="5559624"/>
            <a:ext cx="795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Completeness and Zero Knowledge: </a:t>
            </a:r>
            <a:r>
              <a:rPr lang="en-US" sz="2400" dirty="0"/>
              <a:t>Exercise.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A87EE9-275F-AC4C-97CF-A0131F35BB7A}"/>
                  </a:ext>
                </a:extLst>
              </p:cNvPr>
              <p:cNvSpPr/>
              <p:nvPr/>
            </p:nvSpPr>
            <p:spPr>
              <a:xfrm>
                <a:off x="6113889" y="4464695"/>
                <a:ext cx="28803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Accept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A87EE9-275F-AC4C-97CF-A0131F35B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89" y="4464695"/>
                <a:ext cx="2880320" cy="461665"/>
              </a:xfrm>
              <a:prstGeom prst="rect">
                <a:avLst/>
              </a:prstGeom>
              <a:blipFill>
                <a:blip r:embed="rId11"/>
                <a:stretch>
                  <a:fillRect l="-35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Knowledge: Extractor</a:t>
            </a:r>
            <a:endParaRPr lang="en-US" sz="40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B65A0-42E5-694F-B38C-C9E6DD2F4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-108520" y="1980617"/>
            <a:ext cx="1081857" cy="88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E72F88-4DE1-754A-BA30-30D92126E309}"/>
                  </a:ext>
                </a:extLst>
              </p:cNvPr>
              <p:cNvSpPr/>
              <p:nvPr/>
            </p:nvSpPr>
            <p:spPr>
              <a:xfrm>
                <a:off x="1617867" y="1351683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E72F88-4DE1-754A-BA30-30D92126E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67" y="1351683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89127F0-739A-BB40-884D-EF7634DD92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3337" y="1584747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411D1E-3A7E-024F-BD57-250C75F87843}"/>
              </a:ext>
            </a:extLst>
          </p:cNvPr>
          <p:cNvCxnSpPr>
            <a:cxnSpLocks/>
          </p:cNvCxnSpPr>
          <p:nvPr/>
        </p:nvCxnSpPr>
        <p:spPr>
          <a:xfrm>
            <a:off x="1642940" y="274667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5D3E5F-F198-A84B-B838-112FDE33F9CA}"/>
                  </a:ext>
                </a:extLst>
              </p:cNvPr>
              <p:cNvSpPr/>
              <p:nvPr/>
            </p:nvSpPr>
            <p:spPr>
              <a:xfrm>
                <a:off x="1755393" y="2213003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5D3E5F-F198-A84B-B838-112FDE3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93" y="2213003"/>
                <a:ext cx="2317236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C2604A2-181A-5B4D-BF9C-CE09DBBCDEA2}"/>
              </a:ext>
            </a:extLst>
          </p:cNvPr>
          <p:cNvGrpSpPr/>
          <p:nvPr/>
        </p:nvGrpSpPr>
        <p:grpSpPr>
          <a:xfrm>
            <a:off x="1541635" y="3217609"/>
            <a:ext cx="906807" cy="1689307"/>
            <a:chOff x="1691680" y="3217609"/>
            <a:chExt cx="906807" cy="168930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F4D6E7-4CA1-9449-A582-77CA0886328D}"/>
                </a:ext>
              </a:extLst>
            </p:cNvPr>
            <p:cNvCxnSpPr>
              <a:cxnSpLocks/>
            </p:cNvCxnSpPr>
            <p:nvPr/>
          </p:nvCxnSpPr>
          <p:spPr>
            <a:xfrm>
              <a:off x="1767912" y="3754788"/>
              <a:ext cx="715856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111CB-DEF5-1E49-A438-2F09B822BEC5}"/>
                </a:ext>
              </a:extLst>
            </p:cNvPr>
            <p:cNvCxnSpPr>
              <a:cxnSpLocks/>
            </p:cNvCxnSpPr>
            <p:nvPr/>
          </p:nvCxnSpPr>
          <p:spPr>
            <a:xfrm>
              <a:off x="1792985" y="4906916"/>
              <a:ext cx="6907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13FAB36-87EF-F94F-BCF2-6BDF503C8695}"/>
                    </a:ext>
                  </a:extLst>
                </p:cNvPr>
                <p:cNvSpPr/>
                <p:nvPr/>
              </p:nvSpPr>
              <p:spPr>
                <a:xfrm>
                  <a:off x="1691680" y="3217609"/>
                  <a:ext cx="9068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13FAB36-87EF-F94F-BCF2-6BDF503C8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217609"/>
                  <a:ext cx="906807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4E06F57-9561-274C-88DA-9221E7323371}"/>
                    </a:ext>
                  </a:extLst>
                </p:cNvPr>
                <p:cNvSpPr/>
                <p:nvPr/>
              </p:nvSpPr>
              <p:spPr>
                <a:xfrm>
                  <a:off x="1701250" y="4431094"/>
                  <a:ext cx="71585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4E06F57-9561-274C-88DA-9221E73233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50" y="4431094"/>
                  <a:ext cx="71585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01F6E4F-ABEE-1B4D-9D45-F031F82D19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518824" y="1727647"/>
            <a:ext cx="387850" cy="505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B3BB09-29EC-0049-8A52-D497465A9B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-37188" y="172764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48A8E-3B15-8045-96C5-CBC17BD1A661}"/>
                  </a:ext>
                </a:extLst>
              </p:cNvPr>
              <p:cNvSpPr/>
              <p:nvPr/>
            </p:nvSpPr>
            <p:spPr>
              <a:xfrm>
                <a:off x="4355976" y="1142342"/>
                <a:ext cx="4572000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convinces the verifier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48A8E-3B15-8045-96C5-CBC17BD1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42342"/>
                <a:ext cx="4572000" cy="983218"/>
              </a:xfrm>
              <a:prstGeom prst="rect">
                <a:avLst/>
              </a:prstGeom>
              <a:blipFill>
                <a:blip r:embed="rId9"/>
                <a:stretch>
                  <a:fillRect l="-2216" t="-3797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A04F47-E387-4C4F-9B1D-0E5EC7198C0B}"/>
                  </a:ext>
                </a:extLst>
              </p:cNvPr>
              <p:cNvSpPr/>
              <p:nvPr/>
            </p:nvSpPr>
            <p:spPr>
              <a:xfrm>
                <a:off x="232014" y="2865773"/>
                <a:ext cx="573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A04F47-E387-4C4F-9B1D-0E5EC719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4" y="2865773"/>
                <a:ext cx="573619" cy="461665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F8090B-0D90-C744-BED0-5632EC29ED7C}"/>
                  </a:ext>
                </a:extLst>
              </p:cNvPr>
              <p:cNvSpPr/>
              <p:nvPr/>
            </p:nvSpPr>
            <p:spPr>
              <a:xfrm>
                <a:off x="4366049" y="2168858"/>
                <a:ext cx="40175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Extractor 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to get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F8090B-0D90-C744-BED0-5632EC29E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49" y="2168858"/>
                <a:ext cx="4017542" cy="461665"/>
              </a:xfrm>
              <a:prstGeom prst="rect">
                <a:avLst/>
              </a:prstGeom>
              <a:blipFill>
                <a:blip r:embed="rId11"/>
                <a:stretch>
                  <a:fillRect l="-220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04398CF-0818-4C4F-AA06-B72F36A1C63A}"/>
              </a:ext>
            </a:extLst>
          </p:cNvPr>
          <p:cNvGrpSpPr/>
          <p:nvPr/>
        </p:nvGrpSpPr>
        <p:grpSpPr>
          <a:xfrm>
            <a:off x="2731040" y="3198167"/>
            <a:ext cx="906807" cy="1689307"/>
            <a:chOff x="2881085" y="3198167"/>
            <a:chExt cx="906807" cy="168930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8AF7AC-AF0A-F94C-B5B3-09A6228B97C3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17" y="3735346"/>
              <a:ext cx="715856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674E8AD-D69C-2145-9915-AA4177389E04}"/>
                </a:ext>
              </a:extLst>
            </p:cNvPr>
            <p:cNvCxnSpPr>
              <a:cxnSpLocks/>
            </p:cNvCxnSpPr>
            <p:nvPr/>
          </p:nvCxnSpPr>
          <p:spPr>
            <a:xfrm>
              <a:off x="2982390" y="4887474"/>
              <a:ext cx="6907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3758738-2760-F74F-B190-A5BFA0D10C78}"/>
                    </a:ext>
                  </a:extLst>
                </p:cNvPr>
                <p:cNvSpPr/>
                <p:nvPr/>
              </p:nvSpPr>
              <p:spPr>
                <a:xfrm>
                  <a:off x="2881085" y="3198167"/>
                  <a:ext cx="9068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3758738-2760-F74F-B190-A5BFA0D10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085" y="3198167"/>
                  <a:ext cx="906807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EE986C1-A63A-8342-B431-CA4C6F8DBF40}"/>
                    </a:ext>
                  </a:extLst>
                </p:cNvPr>
                <p:cNvSpPr/>
                <p:nvPr/>
              </p:nvSpPr>
              <p:spPr>
                <a:xfrm>
                  <a:off x="2890655" y="4411652"/>
                  <a:ext cx="71585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EE986C1-A63A-8342-B431-CA4C6F8DBF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655" y="4411652"/>
                  <a:ext cx="71585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E5D892-0647-2C44-9FC3-5AB2C6B0FF8C}"/>
                  </a:ext>
                </a:extLst>
              </p:cNvPr>
              <p:cNvSpPr/>
              <p:nvPr/>
            </p:nvSpPr>
            <p:spPr>
              <a:xfrm>
                <a:off x="4355976" y="2823319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E5D892-0647-2C44-9FC3-5AB2C6B0F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23319"/>
                <a:ext cx="4320480" cy="461665"/>
              </a:xfrm>
              <a:prstGeom prst="rect">
                <a:avLst/>
              </a:prstGeom>
              <a:blipFill>
                <a:blip r:embed="rId14"/>
                <a:stretch>
                  <a:fillRect l="-234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323CC4-E72B-AE47-AC6D-6537F57DA4C8}"/>
                  </a:ext>
                </a:extLst>
              </p:cNvPr>
              <p:cNvSpPr/>
              <p:nvPr/>
            </p:nvSpPr>
            <p:spPr>
              <a:xfrm>
                <a:off x="4355976" y="3399383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Rewinds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to the first message.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323CC4-E72B-AE47-AC6D-6537F57DA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399383"/>
                <a:ext cx="4320480" cy="461665"/>
              </a:xfrm>
              <a:prstGeom prst="rect">
                <a:avLst/>
              </a:prstGeom>
              <a:blipFill>
                <a:blip r:embed="rId15"/>
                <a:stretch>
                  <a:fillRect l="-234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4B4E76-007D-C54C-8C3C-5F21D52F234E}"/>
                  </a:ext>
                </a:extLst>
              </p:cNvPr>
              <p:cNvSpPr/>
              <p:nvPr/>
            </p:nvSpPr>
            <p:spPr>
              <a:xfrm>
                <a:off x="4366049" y="4073213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4B4E76-007D-C54C-8C3C-5F21D52F2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49" y="4073213"/>
                <a:ext cx="4320480" cy="461665"/>
              </a:xfrm>
              <a:prstGeom prst="rect">
                <a:avLst/>
              </a:prstGeom>
              <a:blipFill>
                <a:blip r:embed="rId16"/>
                <a:stretch>
                  <a:fillRect l="-205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0E1C4C-BEA9-4243-A908-081981C16BE8}"/>
                  </a:ext>
                </a:extLst>
              </p:cNvPr>
              <p:cNvSpPr/>
              <p:nvPr/>
            </p:nvSpPr>
            <p:spPr>
              <a:xfrm>
                <a:off x="4427984" y="4868290"/>
                <a:ext cx="2149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 and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0E1C4C-BEA9-4243-A908-081981C16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8290"/>
                <a:ext cx="2149813" cy="461665"/>
              </a:xfrm>
              <a:prstGeom prst="rect">
                <a:avLst/>
              </a:prstGeom>
              <a:blipFill>
                <a:blip r:embed="rId17"/>
                <a:stretch>
                  <a:fillRect l="-58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02DD08-F9D9-5242-8106-20665F196546}"/>
                  </a:ext>
                </a:extLst>
              </p:cNvPr>
              <p:cNvSpPr/>
              <p:nvPr/>
            </p:nvSpPr>
            <p:spPr>
              <a:xfrm>
                <a:off x="6136057" y="4868291"/>
                <a:ext cx="30444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02DD08-F9D9-5242-8106-20665F196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57" y="4868291"/>
                <a:ext cx="3044455" cy="461665"/>
              </a:xfrm>
              <a:prstGeom prst="rect">
                <a:avLst/>
              </a:prstGeom>
              <a:blipFill>
                <a:blip r:embed="rId18"/>
                <a:stretch>
                  <a:fillRect l="-8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E1599B-02A9-AF48-AE73-2AEBDF035BF3}"/>
                  </a:ext>
                </a:extLst>
              </p:cNvPr>
              <p:cNvSpPr/>
              <p:nvPr/>
            </p:nvSpPr>
            <p:spPr>
              <a:xfrm>
                <a:off x="4431710" y="5636859"/>
                <a:ext cx="46767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the discrete log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E1599B-02A9-AF48-AE73-2AEBDF035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10" y="5636859"/>
                <a:ext cx="4676794" cy="830997"/>
              </a:xfrm>
              <a:prstGeom prst="rect">
                <a:avLst/>
              </a:prstGeom>
              <a:blipFill>
                <a:blip r:embed="rId19"/>
                <a:stretch>
                  <a:fillRect l="-189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79512" y="332656"/>
            <a:ext cx="88569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vs. Proof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5E3F86-39F0-3953-256A-BB5AAA77C001}"/>
                  </a:ext>
                </a:extLst>
              </p:cNvPr>
              <p:cNvSpPr/>
              <p:nvPr/>
            </p:nvSpPr>
            <p:spPr>
              <a:xfrm>
                <a:off x="1115616" y="2044005"/>
                <a:ext cx="74168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Zero knowledge </a:t>
                </a:r>
                <a:r>
                  <a:rPr lang="en-US" sz="2800" dirty="0"/>
                  <a:t>is a property of the prover against malicious verifiers. A prover P reveals zero knowledge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5E3F86-39F0-3953-256A-BB5AAA77C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44005"/>
                <a:ext cx="7416824" cy="1384995"/>
              </a:xfrm>
              <a:prstGeom prst="rect">
                <a:avLst/>
              </a:prstGeom>
              <a:blipFill>
                <a:blip r:embed="rId3"/>
                <a:stretch>
                  <a:fillRect l="-1709" t="-3604" r="-205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0A52F-9F58-0D32-8443-F88E8C3FF0ED}"/>
                  </a:ext>
                </a:extLst>
              </p:cNvPr>
              <p:cNvSpPr/>
              <p:nvPr/>
            </p:nvSpPr>
            <p:spPr>
              <a:xfrm>
                <a:off x="1115616" y="3762051"/>
                <a:ext cx="7704856" cy="140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Soundness and Proof of knowledge </a:t>
                </a:r>
                <a:r>
                  <a:rPr lang="en-US" sz="2800" dirty="0"/>
                  <a:t>are properties of the verifier against malicious provers. A verifier V is sound (resp. satisfied </a:t>
                </a:r>
                <a:r>
                  <a:rPr lang="en-US" sz="2800" dirty="0" err="1"/>
                  <a:t>PoK</a:t>
                </a:r>
                <a:r>
                  <a:rPr lang="en-US" sz="2800" dirty="0"/>
                  <a:t>)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0A52F-9F58-0D32-8443-F88E8C3FF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62051"/>
                <a:ext cx="7704856" cy="1408334"/>
              </a:xfrm>
              <a:prstGeom prst="rect">
                <a:avLst/>
              </a:prstGeom>
              <a:blipFill>
                <a:blip r:embed="rId4"/>
                <a:stretch>
                  <a:fillRect l="-1645" t="-5357" r="-6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79512" y="332656"/>
            <a:ext cx="88569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Proofs of Knowledge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40E-4AAC-0CEA-3E92-B39F8104C94B}"/>
              </a:ext>
            </a:extLst>
          </p:cNvPr>
          <p:cNvSpPr/>
          <p:nvPr/>
        </p:nvSpPr>
        <p:spPr>
          <a:xfrm>
            <a:off x="539552" y="2736502"/>
            <a:ext cx="8296245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[Goldreich-Micali-Wigderson’87] Assuming one-way functions exist, all of NP has computational zero-knowledge proofs of knowledge.</a:t>
            </a:r>
          </a:p>
        </p:txBody>
      </p:sp>
    </p:spTree>
    <p:extLst>
      <p:ext uri="{BB962C8B-B14F-4D97-AF65-F5344CB8AC3E}">
        <p14:creationId xmlns:p14="http://schemas.microsoft.com/office/powerpoint/2010/main" val="3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971600" y="2777480"/>
            <a:ext cx="72835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The Round-Complexity of ZK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7806B7B-D695-C121-8A48-13F5FD7ED8FE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2: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Reducing Soundness Error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7CE89-4D10-2D42-9275-0549E8B65F8E}"/>
                  </a:ext>
                </a:extLst>
              </p:cNvPr>
              <p:cNvSpPr/>
              <p:nvPr/>
            </p:nvSpPr>
            <p:spPr>
              <a:xfrm>
                <a:off x="683568" y="1340768"/>
                <a:ext cx="80648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 3COL protocol has a large soundness error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7CE89-4D10-2D42-9275-0549E8B65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0768"/>
                <a:ext cx="8064896" cy="461665"/>
              </a:xfrm>
              <a:prstGeom prst="rect">
                <a:avLst/>
              </a:prstGeom>
              <a:blipFill>
                <a:blip r:embed="rId3"/>
                <a:stretch>
                  <a:fillRect l="-1101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7ABB36-5923-924C-883C-3659E12374C7}"/>
                  </a:ext>
                </a:extLst>
              </p:cNvPr>
              <p:cNvSpPr/>
              <p:nvPr/>
            </p:nvSpPr>
            <p:spPr>
              <a:xfrm>
                <a:off x="1475656" y="1826567"/>
                <a:ext cx="6768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(probability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accepts even though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𝐶𝑂𝐿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7ABB36-5923-924C-883C-3659E1237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26567"/>
                <a:ext cx="6768752" cy="461665"/>
              </a:xfrm>
              <a:prstGeom prst="rect">
                <a:avLst/>
              </a:prstGeom>
              <a:blipFill>
                <a:blip r:embed="rId4"/>
                <a:stretch>
                  <a:fillRect l="-150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2FE359C-F71E-F349-A198-F5168EF3C6F2}"/>
              </a:ext>
            </a:extLst>
          </p:cNvPr>
          <p:cNvSpPr/>
          <p:nvPr/>
        </p:nvSpPr>
        <p:spPr>
          <a:xfrm>
            <a:off x="683568" y="26369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Theorem: </a:t>
            </a:r>
            <a:r>
              <a:rPr lang="en-US" sz="2400" b="0" dirty="0"/>
              <a:t>Sequential Repetition reduces soundness error for interactive proofs (and preserves the ZK property.)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683568" y="47251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Theorem: </a:t>
            </a:r>
            <a:r>
              <a:rPr lang="en-US" sz="2400" b="0" dirty="0"/>
              <a:t>Parallel Repetition reduces soundness error for interactive proofs. It is also honest-verifier ZK.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C67C5-5B1B-1E49-8D0B-6C3A605AFD8C}"/>
              </a:ext>
            </a:extLst>
          </p:cNvPr>
          <p:cNvSpPr/>
          <p:nvPr/>
        </p:nvSpPr>
        <p:spPr>
          <a:xfrm>
            <a:off x="1492107" y="386569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Problem: </a:t>
            </a:r>
            <a:r>
              <a:rPr lang="en-US" sz="2400" b="0" dirty="0"/>
              <a:t>Lots of rounds</a:t>
            </a:r>
            <a:endParaRPr lang="en-US" sz="2400" dirty="0"/>
          </a:p>
        </p:txBody>
      </p:sp>
      <p:pic>
        <p:nvPicPr>
          <p:cNvPr id="1026" name="Picture 2" descr="smiley face from en.wikipedia.org">
            <a:hlinkClick r:id="rId5"/>
            <a:extLst>
              <a:ext uri="{FF2B5EF4-FFF2-40B4-BE49-F238E27FC236}">
                <a16:creationId xmlns:a16="http://schemas.microsoft.com/office/drawing/2014/main" id="{3D948C5B-7D66-2B3F-78F5-33E1CB91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41" y="5369726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718866" y="43776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[Goldreich-Krawczyk’90] </a:t>
            </a:r>
            <a:r>
              <a:rPr lang="en-US" sz="2400" dirty="0"/>
              <a:t>There exist ZK proofs whose p</a:t>
            </a:r>
            <a:r>
              <a:rPr lang="en-US" sz="2400" b="0" dirty="0"/>
              <a:t>arallel </a:t>
            </a:r>
            <a:r>
              <a:rPr lang="en-US" sz="2400" dirty="0"/>
              <a:t>r</a:t>
            </a:r>
            <a:r>
              <a:rPr lang="en-US" sz="2400" b="0" dirty="0"/>
              <a:t>epetition is NOT (malicious verifier) zero 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frown face">
            <a:extLst>
              <a:ext uri="{FF2B5EF4-FFF2-40B4-BE49-F238E27FC236}">
                <a16:creationId xmlns:a16="http://schemas.microsoft.com/office/drawing/2014/main" id="{8DC757CD-05E2-98BF-1CAF-75674970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32" y="1562308"/>
            <a:ext cx="16129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4CD4D4-4BF8-C411-3E99-607ECDA4CD49}"/>
              </a:ext>
            </a:extLst>
          </p:cNvPr>
          <p:cNvSpPr/>
          <p:nvPr/>
        </p:nvSpPr>
        <p:spPr>
          <a:xfrm>
            <a:off x="683568" y="39754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But the GK 90 counterexample is quite contrived. How about “natural protocols”, e.g. the GMW 3-coloring protocol from the last lecture? 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718866" y="43776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[Goldreich-Krawczyk’90] </a:t>
            </a:r>
            <a:r>
              <a:rPr lang="en-US" sz="2400" dirty="0"/>
              <a:t>There exist ZK proofs whose p</a:t>
            </a:r>
            <a:r>
              <a:rPr lang="en-US" sz="2400" b="0" dirty="0"/>
              <a:t>arallel </a:t>
            </a:r>
            <a:r>
              <a:rPr lang="en-US" sz="2400" dirty="0"/>
              <a:t>r</a:t>
            </a:r>
            <a:r>
              <a:rPr lang="en-US" sz="2400" b="0" dirty="0"/>
              <a:t>epetition is NOT (malicious verifier) zero 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236FC-F547-D34C-8ABA-C99E6428A880}"/>
              </a:ext>
            </a:extLst>
          </p:cNvPr>
          <p:cNvSpPr/>
          <p:nvPr/>
        </p:nvSpPr>
        <p:spPr>
          <a:xfrm>
            <a:off x="683568" y="15623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[Holmgren-Lombardi-Rothblum’21] </a:t>
            </a:r>
            <a:r>
              <a:rPr lang="en-US" sz="2400" b="0" dirty="0"/>
              <a:t>Parallel Repetition of the (Goldreich-Micali-Wigderson) 3COL protocol is </a:t>
            </a:r>
            <a:r>
              <a:rPr lang="en-US" sz="2400" b="1" i="1" dirty="0">
                <a:solidFill>
                  <a:srgbClr val="FF0000"/>
                </a:solidFill>
              </a:rPr>
              <a:t>not</a:t>
            </a:r>
            <a:r>
              <a:rPr lang="en-US" sz="2400" b="0" dirty="0"/>
              <a:t> zero-knowledge.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BE75B-C91A-AF4A-B33D-A926A38D9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9760" r="12988" b="5900"/>
          <a:stretch/>
        </p:blipFill>
        <p:spPr>
          <a:xfrm>
            <a:off x="1403648" y="2852936"/>
            <a:ext cx="65527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Reducing Soundness Error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E359C-F71E-F349-A198-F5168EF3C6F2}"/>
              </a:ext>
            </a:extLst>
          </p:cNvPr>
          <p:cNvSpPr/>
          <p:nvPr/>
        </p:nvSpPr>
        <p:spPr>
          <a:xfrm>
            <a:off x="683568" y="282883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[Goldreich-Kahan’95] </a:t>
            </a:r>
            <a:r>
              <a:rPr lang="en-US" sz="2400" b="0" dirty="0"/>
              <a:t>There is a constant-round ZK proof system for 3COL (with exponentially small soundness error), assuming discrete logarithms are hard (more generally, assuming the existence of collision-resistant hash functions).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A15B9-BACA-9543-A949-84A324DA57C7}"/>
              </a:ext>
            </a:extLst>
          </p:cNvPr>
          <p:cNvSpPr/>
          <p:nvPr/>
        </p:nvSpPr>
        <p:spPr>
          <a:xfrm>
            <a:off x="679759" y="191683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Fortunately, we have:</a:t>
            </a:r>
          </a:p>
        </p:txBody>
      </p:sp>
    </p:spTree>
    <p:extLst>
      <p:ext uri="{BB962C8B-B14F-4D97-AF65-F5344CB8AC3E}">
        <p14:creationId xmlns:p14="http://schemas.microsoft.com/office/powerpoint/2010/main" val="32159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NP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D79331F-8AF5-7F4A-834A-6774D935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47813" y="2766198"/>
            <a:ext cx="833388" cy="8309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F72D61-3DFE-0D44-82A1-FB7CB81AD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9" y="2841588"/>
            <a:ext cx="751335" cy="7602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3652D12-A92C-2642-B242-DB3C4331D843}"/>
              </a:ext>
            </a:extLst>
          </p:cNvPr>
          <p:cNvGrpSpPr/>
          <p:nvPr/>
        </p:nvGrpSpPr>
        <p:grpSpPr>
          <a:xfrm>
            <a:off x="839304" y="2695747"/>
            <a:ext cx="834410" cy="908462"/>
            <a:chOff x="2030633" y="1592692"/>
            <a:chExt cx="834410" cy="9084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6E73E0-3170-1C4B-9AE8-2724332E5993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603386C-FA47-C44C-8F4C-5592BE8C4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F9323D-6A4C-5F4D-985D-8D57E0D7C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ED1F5D-37DC-944D-933F-7712F9973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1D468F7-ED32-724E-A2D8-8914FE408D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8A717-0697-DF4F-9D9F-DF6E17368BAE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456646-12D1-0244-B21A-E05A00EFCFC9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C78E13-1961-4343-ACCA-630CD39FB6E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17FC80-7AAC-E244-88D8-BCF905F15D75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6881B9-FA4D-4541-B8B1-7C0BA8FC9B52}"/>
              </a:ext>
            </a:extLst>
          </p:cNvPr>
          <p:cNvGrpSpPr/>
          <p:nvPr/>
        </p:nvGrpSpPr>
        <p:grpSpPr>
          <a:xfrm>
            <a:off x="7804842" y="2794264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AA3DE8-5ACC-E844-A3AA-4658CD5ACE8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DE9714F-C5EA-6744-A857-0A3C077C01A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2B99F51-113F-AF40-95A4-17A573436D4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7C05FE-02BF-9D41-A83B-2AD1A0CF9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A0F72E-81C8-1C4E-B493-6A364FB99E21}"/>
              </a:ext>
            </a:extLst>
          </p:cNvPr>
          <p:cNvCxnSpPr/>
          <p:nvPr/>
        </p:nvCxnSpPr>
        <p:spPr>
          <a:xfrm>
            <a:off x="3308341" y="357301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BC4474-2610-DE4E-80B6-229F984D516A}"/>
              </a:ext>
            </a:extLst>
          </p:cNvPr>
          <p:cNvGrpSpPr/>
          <p:nvPr/>
        </p:nvGrpSpPr>
        <p:grpSpPr>
          <a:xfrm>
            <a:off x="4770879" y="2511240"/>
            <a:ext cx="834410" cy="908462"/>
            <a:chOff x="2030633" y="1592692"/>
            <a:chExt cx="834410" cy="9084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4C9818F-D175-344B-B1E9-4CE8F42687F6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03B4F4B8-FECD-3B49-AEEC-C33AA0E97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9F8BBD4-A683-DE48-A3C7-53BE19AE7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4D44C14-7D89-8E42-B858-25775ACAA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FE0FF979-F854-D249-A95C-32EE498B9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F0D52E-0F81-0840-B3D6-8AD62177108C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606F345-3AAF-B844-B3E2-2C2743E100C5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9ED0-1A8F-9B4A-A4ED-F0640C62D298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3C23BD-126B-B14A-ACB9-655B1671CE20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ubtitle 1">
            <a:extLst>
              <a:ext uri="{FF2B5EF4-FFF2-40B4-BE49-F238E27FC236}">
                <a16:creationId xmlns:a16="http://schemas.microsoft.com/office/drawing/2014/main" id="{AB9C7EB5-0CAF-4743-8814-C6C9C9553C81}"/>
              </a:ext>
            </a:extLst>
          </p:cNvPr>
          <p:cNvSpPr txBox="1">
            <a:spLocks/>
          </p:cNvSpPr>
          <p:nvPr/>
        </p:nvSpPr>
        <p:spPr>
          <a:xfrm>
            <a:off x="3691874" y="2749948"/>
            <a:ext cx="2070486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= </a:t>
            </a:r>
          </a:p>
        </p:txBody>
      </p:sp>
      <p:sp>
        <p:nvSpPr>
          <p:cNvPr id="66" name="Subtitle 1">
            <a:extLst>
              <a:ext uri="{FF2B5EF4-FFF2-40B4-BE49-F238E27FC236}">
                <a16:creationId xmlns:a16="http://schemas.microsoft.com/office/drawing/2014/main" id="{E6EA8C3C-2AD5-AF41-ABC9-8EE3EA6575FC}"/>
              </a:ext>
            </a:extLst>
          </p:cNvPr>
          <p:cNvSpPr txBox="1">
            <a:spLocks/>
          </p:cNvSpPr>
          <p:nvPr/>
        </p:nvSpPr>
        <p:spPr>
          <a:xfrm>
            <a:off x="1463366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For the NP-complete problem of graph 3-coloring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C5DBB7C-E384-A242-8A49-294385953607}"/>
              </a:ext>
            </a:extLst>
          </p:cNvPr>
          <p:cNvGrpSpPr/>
          <p:nvPr/>
        </p:nvGrpSpPr>
        <p:grpSpPr>
          <a:xfrm>
            <a:off x="958370" y="2780928"/>
            <a:ext cx="683568" cy="723147"/>
            <a:chOff x="4248472" y="4581128"/>
            <a:chExt cx="683568" cy="723147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0BA9247-9E6B-964D-8A97-D8B1C0F457D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446413B-5120-B643-A131-85CA1A6B943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7E3513-4DD6-E54C-AA1F-764BB042A18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2CF129E-8831-7742-8377-6BFABAB7A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ubtitle 1">
            <a:extLst>
              <a:ext uri="{FF2B5EF4-FFF2-40B4-BE49-F238E27FC236}">
                <a16:creationId xmlns:a16="http://schemas.microsoft.com/office/drawing/2014/main" id="{69E7AB1E-8D61-7B4A-9475-40DCF344F1D6}"/>
              </a:ext>
            </a:extLst>
          </p:cNvPr>
          <p:cNvSpPr txBox="1">
            <a:spLocks/>
          </p:cNvSpPr>
          <p:nvPr/>
        </p:nvSpPr>
        <p:spPr>
          <a:xfrm>
            <a:off x="101781" y="4509120"/>
            <a:ext cx="3206560" cy="872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Prover P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has a witness, the 3-coloring of G</a:t>
            </a:r>
          </a:p>
        </p:txBody>
      </p:sp>
      <p:sp>
        <p:nvSpPr>
          <p:cNvPr id="73" name="Subtitle 1">
            <a:extLst>
              <a:ext uri="{FF2B5EF4-FFF2-40B4-BE49-F238E27FC236}">
                <a16:creationId xmlns:a16="http://schemas.microsoft.com/office/drawing/2014/main" id="{FB890606-B0A4-D542-97E1-ADEA2AD097B2}"/>
              </a:ext>
            </a:extLst>
          </p:cNvPr>
          <p:cNvSpPr txBox="1">
            <a:spLocks/>
          </p:cNvSpPr>
          <p:nvPr/>
        </p:nvSpPr>
        <p:spPr>
          <a:xfrm>
            <a:off x="5292080" y="3897732"/>
            <a:ext cx="3754045" cy="1979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Verifier V checks:</a:t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(a) only 3 colors are used &amp;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(b) any two vertices connected by an edge are colored differently. </a:t>
            </a:r>
          </a:p>
        </p:txBody>
      </p:sp>
    </p:spTree>
    <p:extLst>
      <p:ext uri="{BB962C8B-B14F-4D97-AF65-F5344CB8AC3E}">
        <p14:creationId xmlns:p14="http://schemas.microsoft.com/office/powerpoint/2010/main" val="16221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3: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43508" y="1628800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make proofs non-interactive again?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B36A939-066C-C243-8343-6435CEC74546}"/>
              </a:ext>
            </a:extLst>
          </p:cNvPr>
          <p:cNvSpPr txBox="1">
            <a:spLocks/>
          </p:cNvSpPr>
          <p:nvPr/>
        </p:nvSpPr>
        <p:spPr>
          <a:xfrm>
            <a:off x="683568" y="3429000"/>
            <a:ext cx="83529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Why?</a:t>
            </a:r>
          </a:p>
          <a:p>
            <a:pPr marL="514350" indent="-514350" algn="l">
              <a:buAutoNum type="arabicPeriod"/>
            </a:pP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V does not need to be online during the proof process.</a:t>
            </a:r>
          </a:p>
          <a:p>
            <a:pPr marL="514350" indent="-514350" algn="l">
              <a:buAutoNum type="arabicPeriod"/>
            </a:pP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Proofs are not ephemeral, can stay into the future. </a:t>
            </a:r>
          </a:p>
        </p:txBody>
      </p:sp>
    </p:spTree>
    <p:extLst>
      <p:ext uri="{BB962C8B-B14F-4D97-AF65-F5344CB8AC3E}">
        <p14:creationId xmlns:p14="http://schemas.microsoft.com/office/powerpoint/2010/main" val="26315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3: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43508" y="1628800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make proofs non-interactive again?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B36A939-066C-C243-8343-6435CEC74546}"/>
              </a:ext>
            </a:extLst>
          </p:cNvPr>
          <p:cNvSpPr txBox="1">
            <a:spLocks/>
          </p:cNvSpPr>
          <p:nvPr/>
        </p:nvSpPr>
        <p:spPr>
          <a:xfrm>
            <a:off x="3700645" y="4011869"/>
            <a:ext cx="19442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NO!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26687AE-D22C-8142-A841-7DA2BBBD0A65}"/>
              </a:ext>
            </a:extLst>
          </p:cNvPr>
          <p:cNvSpPr txBox="1">
            <a:spLocks/>
          </p:cNvSpPr>
          <p:nvPr/>
        </p:nvSpPr>
        <p:spPr>
          <a:xfrm>
            <a:off x="2190727" y="4149080"/>
            <a:ext cx="4964052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YES, WE CAN!</a:t>
            </a:r>
          </a:p>
        </p:txBody>
      </p:sp>
    </p:spTree>
    <p:extLst>
      <p:ext uri="{BB962C8B-B14F-4D97-AF65-F5344CB8AC3E}">
        <p14:creationId xmlns:p14="http://schemas.microsoft.com/office/powerpoint/2010/main" val="5955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1. When G is in 3COL, V accepts the proof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  <a:blipFill>
                <a:blip r:embed="rId6"/>
                <a:stretch>
                  <a:fillRect l="-1447"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3564486" y="5692202"/>
            <a:ext cx="342170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(Completeness)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7F0B13-D6E8-D848-801A-5AA7473DD4C7}"/>
              </a:ext>
            </a:extLst>
          </p:cNvPr>
          <p:cNvGrpSpPr/>
          <p:nvPr/>
        </p:nvGrpSpPr>
        <p:grpSpPr>
          <a:xfrm>
            <a:off x="1815769" y="2245728"/>
            <a:ext cx="834410" cy="908462"/>
            <a:chOff x="2030633" y="1592692"/>
            <a:chExt cx="834410" cy="90846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47CD83-BC51-6D48-B2E0-17645424690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799C507-298C-4A4C-957B-DBABA2129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896104B-22B1-8847-9DAA-724AB0FE1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1E30EEA-7B68-9140-9F0E-4751D5295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97E5C6B-0DDA-D74F-9943-A6F643A11B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90C127-295D-DA41-ABCC-AA48041E9FC9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D70FD1-E7D4-2A4A-9575-0AC56E58A7E2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2550BA-190F-7642-B641-2DB42FA8CA4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3F0C5B-7600-104B-BFBB-0619F63DB9E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3684" t="-3448" r="-1578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2.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PPT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Simulator S,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given only G in 3COL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produces an indistinguishable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(Zero Knowledge).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  <a:blipFill>
                <a:blip r:embed="rId5"/>
                <a:stretch>
                  <a:fillRect l="-1679" t="-5814" r="-122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 particular, V accepts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1600" b="1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  <a:blipFill>
                <a:blip r:embed="rId6"/>
                <a:stretch>
                  <a:fillRect l="-2890" t="-1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B75BD1-3F12-944F-B563-B7E668A68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94194"/>
            <a:ext cx="790923" cy="79092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A37F8A-F77A-6C48-B922-5641483B1CD8}"/>
              </a:ext>
            </a:extLst>
          </p:cNvPr>
          <p:cNvGrpSpPr/>
          <p:nvPr/>
        </p:nvGrpSpPr>
        <p:grpSpPr>
          <a:xfrm>
            <a:off x="1889001" y="2324083"/>
            <a:ext cx="683568" cy="723147"/>
            <a:chOff x="4248472" y="4581128"/>
            <a:chExt cx="683568" cy="72314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7858C33-9828-FE46-99AC-589587E21728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A4434B-C461-724A-B881-F7B1ACBC18A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C0DA207-7D34-BB4B-AC7C-EC10DF30BA3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2D35C45-8736-9E4F-B8E5-C96EA5010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2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4324" t="-3509" r="-162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C5D53-896F-3F42-9F8B-22EF9CDD7517}"/>
              </a:ext>
            </a:extLst>
          </p:cNvPr>
          <p:cNvGrpSpPr/>
          <p:nvPr/>
        </p:nvGrpSpPr>
        <p:grpSpPr>
          <a:xfrm>
            <a:off x="1869579" y="2383350"/>
            <a:ext cx="683568" cy="723147"/>
            <a:chOff x="4248472" y="4581128"/>
            <a:chExt cx="683568" cy="72314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1E458D-DBAC-2C4B-AAAF-0545AFB9B260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4587F6-709E-4048-8853-C5E2C8E3368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1DEFBF-80A2-4647-AB6C-EE72A12A0CE2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21F7C93-1471-0243-99B7-B97EB4815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3. Imagine running the Simulator S on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3COL. It produces a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which the verifier still accepts!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  <a:blipFill>
                <a:blip r:embed="rId5"/>
                <a:stretch>
                  <a:fillRect l="-1376" t="-4396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68952" y="5589240"/>
            <a:ext cx="77230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(WHY?! Because S and V are PPT. They together cannot tell if  the input graph is 3COL or not)</a:t>
            </a:r>
            <a:endParaRPr lang="en-US" sz="16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0BC71E-C772-AC46-A287-9FDD867E2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84984"/>
            <a:ext cx="790923" cy="79092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0A0857-76E0-F643-86CF-73F3763CA99A}"/>
              </a:ext>
            </a:extLst>
          </p:cNvPr>
          <p:cNvCxnSpPr>
            <a:cxnSpLocks/>
          </p:cNvCxnSpPr>
          <p:nvPr/>
        </p:nvCxnSpPr>
        <p:spPr>
          <a:xfrm>
            <a:off x="1869579" y="2391053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5DC5FC-5475-2A4D-90BC-64696FCE10B3}"/>
              </a:ext>
            </a:extLst>
          </p:cNvPr>
          <p:cNvCxnSpPr>
            <a:cxnSpLocks/>
          </p:cNvCxnSpPr>
          <p:nvPr/>
        </p:nvCxnSpPr>
        <p:spPr>
          <a:xfrm>
            <a:off x="2555776" y="2382081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370D6B-5BBE-BC42-B3D3-3AF3D57C102F}"/>
              </a:ext>
            </a:extLst>
          </p:cNvPr>
          <p:cNvGrpSpPr/>
          <p:nvPr/>
        </p:nvGrpSpPr>
        <p:grpSpPr>
          <a:xfrm>
            <a:off x="7205335" y="2370817"/>
            <a:ext cx="683568" cy="723147"/>
            <a:chOff x="4248472" y="4581128"/>
            <a:chExt cx="683568" cy="72314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D8F48EA-4AB3-9E4D-84E9-3223BC1057FB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7615402-8412-F049-887B-6EE5C43B913F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75E1F7E-34ED-A64C-B3F8-B0ABBAB4D66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C9B81D-501C-6F4B-BEB7-C2523B532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C02563-AA00-9040-BA5E-DFE01DE55DE8}"/>
              </a:ext>
            </a:extLst>
          </p:cNvPr>
          <p:cNvCxnSpPr>
            <a:cxnSpLocks/>
          </p:cNvCxnSpPr>
          <p:nvPr/>
        </p:nvCxnSpPr>
        <p:spPr>
          <a:xfrm>
            <a:off x="7205335" y="2378520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0ED068-63A9-DD43-985C-4E758F85782E}"/>
              </a:ext>
            </a:extLst>
          </p:cNvPr>
          <p:cNvCxnSpPr>
            <a:cxnSpLocks/>
          </p:cNvCxnSpPr>
          <p:nvPr/>
        </p:nvCxnSpPr>
        <p:spPr>
          <a:xfrm>
            <a:off x="7891532" y="2369548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ZK is Impossible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477138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an NIZK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4.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Therefore, S is a cheating prover!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Produces a proof for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that the verifier nevertheless accepts.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  <a:blipFill>
                <a:blip r:embed="rId6"/>
                <a:stretch>
                  <a:fillRect l="-1493" t="-3540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71600" y="6030772"/>
            <a:ext cx="7723012" cy="63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Ergo, the proof system is NOT SOUND!</a:t>
            </a:r>
            <a:endParaRPr lang="en-US" sz="1600" b="1" i="1" dirty="0">
              <a:solidFill>
                <a:srgbClr val="FF0000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4EB112-C4FB-5549-928A-3F39C5B2F58E}"/>
              </a:ext>
            </a:extLst>
          </p:cNvPr>
          <p:cNvGrpSpPr/>
          <p:nvPr/>
        </p:nvGrpSpPr>
        <p:grpSpPr>
          <a:xfrm>
            <a:off x="1869579" y="2383350"/>
            <a:ext cx="683568" cy="723147"/>
            <a:chOff x="4248472" y="4581128"/>
            <a:chExt cx="683568" cy="72314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DAB04F-EC09-8046-B036-DB5E7C8945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3F5A6D-146A-0D40-BE07-71E667B673B8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37D759F-5757-664F-8F0E-BDC9F7645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D3F6D8-93B6-F641-8E06-D5C941D39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CA7234-D5F0-7B4F-8A5A-2F695F673497}"/>
              </a:ext>
            </a:extLst>
          </p:cNvPr>
          <p:cNvCxnSpPr>
            <a:cxnSpLocks/>
          </p:cNvCxnSpPr>
          <p:nvPr/>
        </p:nvCxnSpPr>
        <p:spPr>
          <a:xfrm>
            <a:off x="1869579" y="2391053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135BDE-0DC4-E84B-9F0B-663B03CF28B8}"/>
              </a:ext>
            </a:extLst>
          </p:cNvPr>
          <p:cNvCxnSpPr>
            <a:cxnSpLocks/>
          </p:cNvCxnSpPr>
          <p:nvPr/>
        </p:nvCxnSpPr>
        <p:spPr>
          <a:xfrm>
            <a:off x="2555776" y="2382081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9C1E1B-B538-7743-A159-BC9D1A280A8D}"/>
              </a:ext>
            </a:extLst>
          </p:cNvPr>
          <p:cNvGrpSpPr/>
          <p:nvPr/>
        </p:nvGrpSpPr>
        <p:grpSpPr>
          <a:xfrm>
            <a:off x="7269431" y="2365432"/>
            <a:ext cx="683568" cy="723147"/>
            <a:chOff x="4248472" y="4581128"/>
            <a:chExt cx="683568" cy="72314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F1D33F5-D99E-F14C-A7C1-6F0668741B6F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F30C8FB-62A3-8043-9822-CDD4DF78487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FDE0F63-D0D1-0246-9F4F-7376CB014D0E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A662E35-FA6E-D845-8955-86E316ED2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3D0B2F-9586-0E4A-859E-1C709E2163F0}"/>
              </a:ext>
            </a:extLst>
          </p:cNvPr>
          <p:cNvCxnSpPr>
            <a:cxnSpLocks/>
          </p:cNvCxnSpPr>
          <p:nvPr/>
        </p:nvCxnSpPr>
        <p:spPr>
          <a:xfrm>
            <a:off x="7269431" y="2373135"/>
            <a:ext cx="683568" cy="70199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3E5EFA-585C-B143-88A5-C694E22832E2}"/>
              </a:ext>
            </a:extLst>
          </p:cNvPr>
          <p:cNvCxnSpPr>
            <a:cxnSpLocks/>
          </p:cNvCxnSpPr>
          <p:nvPr/>
        </p:nvCxnSpPr>
        <p:spPr>
          <a:xfrm>
            <a:off x="7955628" y="2364163"/>
            <a:ext cx="0" cy="74738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5616EB-B64F-944D-91ED-71FBA8859CB3}"/>
              </a:ext>
            </a:extLst>
          </p:cNvPr>
          <p:cNvSpPr/>
          <p:nvPr/>
        </p:nvSpPr>
        <p:spPr>
          <a:xfrm>
            <a:off x="8100392" y="5851237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END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0" name="Subtitle 1">
            <a:extLst>
              <a:ext uri="{FF2B5EF4-FFF2-40B4-BE49-F238E27FC236}">
                <a16:creationId xmlns:a16="http://schemas.microsoft.com/office/drawing/2014/main" id="{AA4BEFD9-553A-CA4B-8317-EC4B62990170}"/>
              </a:ext>
            </a:extLst>
          </p:cNvPr>
          <p:cNvSpPr txBox="1">
            <a:spLocks/>
          </p:cNvSpPr>
          <p:nvPr/>
        </p:nvSpPr>
        <p:spPr>
          <a:xfrm>
            <a:off x="0" y="37890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Or, is 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Roads to Non-Interactive ZK (NIZK)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268760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Random Oracle Model &amp; Fiat-Shamir Transform.</a:t>
            </a:r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36FA35C6-B06F-214D-9056-AA48841FB533}"/>
              </a:ext>
            </a:extLst>
          </p:cNvPr>
          <p:cNvSpPr txBox="1">
            <a:spLocks/>
          </p:cNvSpPr>
          <p:nvPr/>
        </p:nvSpPr>
        <p:spPr>
          <a:xfrm>
            <a:off x="968952" y="5149545"/>
            <a:ext cx="7887524" cy="1331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Common Random String Model (We won’t go into this in the course, but if you are curious, see L16 slides from Fall 2021.)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5980A2-0060-F741-8D9B-FC62F1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977975" y="3240397"/>
            <a:ext cx="1081857" cy="8851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43B269-41DE-614D-99BE-F4542F05D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3267880"/>
            <a:ext cx="852851" cy="88259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6F7BAC-BE85-D541-88C6-63F781AE5CC0}"/>
              </a:ext>
            </a:extLst>
          </p:cNvPr>
          <p:cNvCxnSpPr/>
          <p:nvPr/>
        </p:nvCxnSpPr>
        <p:spPr>
          <a:xfrm>
            <a:off x="3131840" y="379276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ubtitle 1">
            <a:extLst>
              <a:ext uri="{FF2B5EF4-FFF2-40B4-BE49-F238E27FC236}">
                <a16:creationId xmlns:a16="http://schemas.microsoft.com/office/drawing/2014/main" id="{3AC1F388-F503-2D4B-BFCE-93ABD606CF1A}"/>
              </a:ext>
            </a:extLst>
          </p:cNvPr>
          <p:cNvSpPr txBox="1">
            <a:spLocks/>
          </p:cNvSpPr>
          <p:nvPr/>
        </p:nvSpPr>
        <p:spPr>
          <a:xfrm>
            <a:off x="31087" y="3599252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50" name="Subtitle 1">
            <a:extLst>
              <a:ext uri="{FF2B5EF4-FFF2-40B4-BE49-F238E27FC236}">
                <a16:creationId xmlns:a16="http://schemas.microsoft.com/office/drawing/2014/main" id="{04CD0D6E-4C37-4546-991D-76BD064628A5}"/>
              </a:ext>
            </a:extLst>
          </p:cNvPr>
          <p:cNvSpPr txBox="1">
            <a:spLocks/>
          </p:cNvSpPr>
          <p:nvPr/>
        </p:nvSpPr>
        <p:spPr>
          <a:xfrm>
            <a:off x="7096307" y="3520360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DBDFFC-2134-9846-B6A0-2919672B3086}"/>
              </a:ext>
            </a:extLst>
          </p:cNvPr>
          <p:cNvGrpSpPr/>
          <p:nvPr/>
        </p:nvGrpSpPr>
        <p:grpSpPr>
          <a:xfrm>
            <a:off x="8209562" y="3315978"/>
            <a:ext cx="683568" cy="723147"/>
            <a:chOff x="4248472" y="4581128"/>
            <a:chExt cx="683568" cy="723147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0E1BB4E-439E-1546-9104-066B4A7B4491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1E1D855-7699-124A-BE67-32981908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999FE1-5D48-F147-8631-F555FC0ACA7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2E10227-45B4-3E44-BD22-24CEC6FC6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BB8051-4B49-3F4A-8D4C-C1D358029F28}"/>
              </a:ext>
            </a:extLst>
          </p:cNvPr>
          <p:cNvGrpSpPr/>
          <p:nvPr/>
        </p:nvGrpSpPr>
        <p:grpSpPr>
          <a:xfrm>
            <a:off x="1022239" y="3315351"/>
            <a:ext cx="834410" cy="908462"/>
            <a:chOff x="2030633" y="1592692"/>
            <a:chExt cx="834410" cy="90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9AA3ACD-2097-5A40-AA55-4EBF42FE871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5395FAD-50A9-1642-9A37-56C0C6183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249051-E90E-E04D-B298-2BA77A667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5397E10-4B64-DE46-8D19-FBE8512BD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B3D9CF-73EE-5845-88E3-2305A8BC3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90AFEA-9FB4-7441-91B9-FEF8EBBB3B1B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E67898-3442-A949-A1B6-5E36A8331E0D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8C6D05-7E54-3D4E-9B5B-4C925F74CC25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BDDB229-F2A5-9646-91BC-1AFCB6907D6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511D6F5-FAF6-B44B-A8C7-4FFB46B2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3909375" y="2327283"/>
            <a:ext cx="1003339" cy="944874"/>
          </a:xfrm>
          <a:prstGeom prst="rect">
            <a:avLst/>
          </a:prstGeom>
        </p:spPr>
      </p:pic>
      <p:sp>
        <p:nvSpPr>
          <p:cNvPr id="72" name="Subtitle 1">
            <a:extLst>
              <a:ext uri="{FF2B5EF4-FFF2-40B4-BE49-F238E27FC236}">
                <a16:creationId xmlns:a16="http://schemas.microsoft.com/office/drawing/2014/main" id="{DF69B9C1-BF35-8C4A-BE4E-2EEFB164DFE1}"/>
              </a:ext>
            </a:extLst>
          </p:cNvPr>
          <p:cNvSpPr txBox="1">
            <a:spLocks/>
          </p:cNvSpPr>
          <p:nvPr/>
        </p:nvSpPr>
        <p:spPr>
          <a:xfrm>
            <a:off x="3528138" y="1988840"/>
            <a:ext cx="190821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Oracle</a:t>
            </a:r>
          </a:p>
        </p:txBody>
      </p:sp>
    </p:spTree>
    <p:extLst>
      <p:ext uri="{BB962C8B-B14F-4D97-AF65-F5344CB8AC3E}">
        <p14:creationId xmlns:p14="http://schemas.microsoft.com/office/powerpoint/2010/main" val="3887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50100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sp>
        <p:nvSpPr>
          <p:cNvPr id="38" name="Subtitle 1">
            <a:extLst>
              <a:ext uri="{FF2B5EF4-FFF2-40B4-BE49-F238E27FC236}">
                <a16:creationId xmlns:a16="http://schemas.microsoft.com/office/drawing/2014/main" id="{330D77CD-E5A0-734A-8BA0-D267591520A5}"/>
              </a:ext>
            </a:extLst>
          </p:cNvPr>
          <p:cNvSpPr txBox="1">
            <a:spLocks/>
          </p:cNvSpPr>
          <p:nvPr/>
        </p:nvSpPr>
        <p:spPr>
          <a:xfrm>
            <a:off x="786780" y="4749030"/>
            <a:ext cx="8324549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Start with the parallel repetition of the 3COL protocol.</a:t>
            </a:r>
          </a:p>
        </p:txBody>
      </p:sp>
      <p:sp>
        <p:nvSpPr>
          <p:cNvPr id="39" name="Subtitle 1">
            <a:extLst>
              <a:ext uri="{FF2B5EF4-FFF2-40B4-BE49-F238E27FC236}">
                <a16:creationId xmlns:a16="http://schemas.microsoft.com/office/drawing/2014/main" id="{C4F7E40D-8092-934A-99D2-C7593FC0A4AF}"/>
              </a:ext>
            </a:extLst>
          </p:cNvPr>
          <p:cNvSpPr txBox="1">
            <a:spLocks/>
          </p:cNvSpPr>
          <p:nvPr/>
        </p:nvSpPr>
        <p:spPr>
          <a:xfrm>
            <a:off x="755576" y="5581594"/>
            <a:ext cx="8324549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it is complete, has exponentially small soundness error, and is HVZK.</a:t>
            </a:r>
          </a:p>
        </p:txBody>
      </p:sp>
      <p:sp>
        <p:nvSpPr>
          <p:cNvPr id="41" name="Subtitle 1">
            <a:extLst>
              <a:ext uri="{FF2B5EF4-FFF2-40B4-BE49-F238E27FC236}">
                <a16:creationId xmlns:a16="http://schemas.microsoft.com/office/drawing/2014/main" id="{ED3D0FE3-079A-5347-9940-2A57323908DF}"/>
              </a:ext>
            </a:extLst>
          </p:cNvPr>
          <p:cNvSpPr txBox="1">
            <a:spLocks/>
          </p:cNvSpPr>
          <p:nvPr/>
        </p:nvSpPr>
        <p:spPr>
          <a:xfrm>
            <a:off x="2771800" y="2973541"/>
            <a:ext cx="3259346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challenge c</a:t>
            </a:r>
          </a:p>
        </p:txBody>
      </p:sp>
    </p:spTree>
    <p:extLst>
      <p:ext uri="{BB962C8B-B14F-4D97-AF65-F5344CB8AC3E}">
        <p14:creationId xmlns:p14="http://schemas.microsoft.com/office/powerpoint/2010/main" val="3710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50100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sp>
        <p:nvSpPr>
          <p:cNvPr id="38" name="Subtitle 1">
            <a:extLst>
              <a:ext uri="{FF2B5EF4-FFF2-40B4-BE49-F238E27FC236}">
                <a16:creationId xmlns:a16="http://schemas.microsoft.com/office/drawing/2014/main" id="{330D77CD-E5A0-734A-8BA0-D267591520A5}"/>
              </a:ext>
            </a:extLst>
          </p:cNvPr>
          <p:cNvSpPr txBox="1">
            <a:spLocks/>
          </p:cNvSpPr>
          <p:nvPr/>
        </p:nvSpPr>
        <p:spPr>
          <a:xfrm>
            <a:off x="539552" y="4605014"/>
            <a:ext cx="8324549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Fiat and Shamir 1986: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 c = H(a). Now the prover can compute the challenge herself!</a:t>
            </a:r>
          </a:p>
        </p:txBody>
      </p:sp>
      <p:sp>
        <p:nvSpPr>
          <p:cNvPr id="41" name="Subtitle 1">
            <a:extLst>
              <a:ext uri="{FF2B5EF4-FFF2-40B4-BE49-F238E27FC236}">
                <a16:creationId xmlns:a16="http://schemas.microsoft.com/office/drawing/2014/main" id="{ED3D0FE3-079A-5347-9940-2A57323908DF}"/>
              </a:ext>
            </a:extLst>
          </p:cNvPr>
          <p:cNvSpPr txBox="1">
            <a:spLocks/>
          </p:cNvSpPr>
          <p:nvPr/>
        </p:nvSpPr>
        <p:spPr>
          <a:xfrm>
            <a:off x="2771800" y="2973541"/>
            <a:ext cx="3259346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challenge 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79D09C-B48A-CA49-A3AD-111D5B52FEDD}"/>
              </a:ext>
            </a:extLst>
          </p:cNvPr>
          <p:cNvGrpSpPr/>
          <p:nvPr/>
        </p:nvGrpSpPr>
        <p:grpSpPr>
          <a:xfrm>
            <a:off x="3358954" y="782791"/>
            <a:ext cx="1908212" cy="1283317"/>
            <a:chOff x="3358954" y="782791"/>
            <a:chExt cx="1908212" cy="1283317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62A1EBE-0918-A844-8C5F-A34E54C6B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69"/>
            <a:stretch/>
          </p:blipFill>
          <p:spPr>
            <a:xfrm>
              <a:off x="3740191" y="1121234"/>
              <a:ext cx="1003339" cy="944874"/>
            </a:xfrm>
            <a:prstGeom prst="rect">
              <a:avLst/>
            </a:prstGeom>
          </p:spPr>
        </p:pic>
        <p:sp>
          <p:nvSpPr>
            <p:cNvPr id="63" name="Subtitle 1">
              <a:extLst>
                <a:ext uri="{FF2B5EF4-FFF2-40B4-BE49-F238E27FC236}">
                  <a16:creationId xmlns:a16="http://schemas.microsoft.com/office/drawing/2014/main" id="{87571C2A-DC28-9540-920E-6906EE2F00A1}"/>
                </a:ext>
              </a:extLst>
            </p:cNvPr>
            <p:cNvSpPr txBox="1">
              <a:spLocks/>
            </p:cNvSpPr>
            <p:nvPr/>
          </p:nvSpPr>
          <p:spPr>
            <a:xfrm>
              <a:off x="3358954" y="782791"/>
              <a:ext cx="1908212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Random Oracle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2971F8-7AA0-6640-933B-3262B9ED6118}"/>
                </a:ext>
              </a:extLst>
            </p:cNvPr>
            <p:cNvSpPr/>
            <p:nvPr/>
          </p:nvSpPr>
          <p:spPr>
            <a:xfrm>
              <a:off x="4066800" y="1356188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H</a:t>
              </a:r>
              <a:endParaRPr lang="en-US" dirty="0"/>
            </a:p>
          </p:txBody>
        </p:sp>
      </p:grpSp>
      <p:sp>
        <p:nvSpPr>
          <p:cNvPr id="65" name="Subtitle 1">
            <a:extLst>
              <a:ext uri="{FF2B5EF4-FFF2-40B4-BE49-F238E27FC236}">
                <a16:creationId xmlns:a16="http://schemas.microsoft.com/office/drawing/2014/main" id="{CC24D507-9D8D-5549-B633-3ED7ECCD97E2}"/>
              </a:ext>
            </a:extLst>
          </p:cNvPr>
          <p:cNvSpPr txBox="1">
            <a:spLocks/>
          </p:cNvSpPr>
          <p:nvPr/>
        </p:nvSpPr>
        <p:spPr>
          <a:xfrm>
            <a:off x="539552" y="5725610"/>
            <a:ext cx="8324549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Potentially harmful for soundness. But in the random oracle model for H, can prove soundness. </a:t>
            </a:r>
          </a:p>
        </p:txBody>
      </p:sp>
      <p:sp>
        <p:nvSpPr>
          <p:cNvPr id="66" name="Subtitle 1">
            <a:extLst>
              <a:ext uri="{FF2B5EF4-FFF2-40B4-BE49-F238E27FC236}">
                <a16:creationId xmlns:a16="http://schemas.microsoft.com/office/drawing/2014/main" id="{7D19C9D2-5401-E74D-98C3-AA0771BCED77}"/>
              </a:ext>
            </a:extLst>
          </p:cNvPr>
          <p:cNvSpPr txBox="1">
            <a:spLocks/>
          </p:cNvSpPr>
          <p:nvPr/>
        </p:nvSpPr>
        <p:spPr>
          <a:xfrm>
            <a:off x="4161784" y="2227804"/>
            <a:ext cx="3259346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</a:t>
            </a:r>
          </a:p>
        </p:txBody>
      </p:sp>
      <p:sp>
        <p:nvSpPr>
          <p:cNvPr id="67" name="Subtitle 1">
            <a:extLst>
              <a:ext uri="{FF2B5EF4-FFF2-40B4-BE49-F238E27FC236}">
                <a16:creationId xmlns:a16="http://schemas.microsoft.com/office/drawing/2014/main" id="{BB736735-BE86-4A45-9924-4417481506A7}"/>
              </a:ext>
            </a:extLst>
          </p:cNvPr>
          <p:cNvSpPr txBox="1">
            <a:spLocks/>
          </p:cNvSpPr>
          <p:nvPr/>
        </p:nvSpPr>
        <p:spPr>
          <a:xfrm>
            <a:off x="4192974" y="3713715"/>
            <a:ext cx="3259346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</a:t>
            </a:r>
          </a:p>
        </p:txBody>
      </p:sp>
      <p:sp>
        <p:nvSpPr>
          <p:cNvPr id="68" name="Subtitle 1">
            <a:extLst>
              <a:ext uri="{FF2B5EF4-FFF2-40B4-BE49-F238E27FC236}">
                <a16:creationId xmlns:a16="http://schemas.microsoft.com/office/drawing/2014/main" id="{A5953F91-ADD1-964A-BB5E-F4FBCA0B4D3D}"/>
              </a:ext>
            </a:extLst>
          </p:cNvPr>
          <p:cNvSpPr txBox="1">
            <a:spLocks/>
          </p:cNvSpPr>
          <p:nvPr/>
        </p:nvSpPr>
        <p:spPr>
          <a:xfrm>
            <a:off x="3505246" y="2240583"/>
            <a:ext cx="3259346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a, c=H(a), z</a:t>
            </a:r>
          </a:p>
        </p:txBody>
      </p:sp>
    </p:spTree>
    <p:extLst>
      <p:ext uri="{BB962C8B-B14F-4D97-AF65-F5344CB8AC3E}">
        <p14:creationId xmlns:p14="http://schemas.microsoft.com/office/powerpoint/2010/main" val="37161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Zero-Knowledge (Interactive)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28593" y="2091486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09" y="2166876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289121" y="2898304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761EB9-6FB9-4344-89D6-FA110E53ED9A}"/>
              </a:ext>
            </a:extLst>
          </p:cNvPr>
          <p:cNvCxnSpPr/>
          <p:nvPr/>
        </p:nvCxnSpPr>
        <p:spPr>
          <a:xfrm>
            <a:off x="3289121" y="3526706"/>
            <a:ext cx="288032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82A7A3-5602-A140-A8EE-67F32A138F1F}"/>
              </a:ext>
            </a:extLst>
          </p:cNvPr>
          <p:cNvCxnSpPr/>
          <p:nvPr/>
        </p:nvCxnSpPr>
        <p:spPr>
          <a:xfrm>
            <a:off x="3289121" y="443680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1">
            <a:extLst>
              <a:ext uri="{FF2B5EF4-FFF2-40B4-BE49-F238E27FC236}">
                <a16:creationId xmlns:a16="http://schemas.microsoft.com/office/drawing/2014/main" id="{9C5C94F5-C6E8-3D4C-B826-60905F01E93B}"/>
              </a:ext>
            </a:extLst>
          </p:cNvPr>
          <p:cNvSpPr txBox="1">
            <a:spLocks/>
          </p:cNvSpPr>
          <p:nvPr/>
        </p:nvSpPr>
        <p:spPr>
          <a:xfrm>
            <a:off x="3650892" y="1844824"/>
            <a:ext cx="2070486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832DDA66-3C75-894C-8FEF-54613CC00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6907" y="2996952"/>
                <a:ext cx="2070486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←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832DDA66-3C75-894C-8FEF-54613CC00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07" y="2996952"/>
                <a:ext cx="2070486" cy="477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8CE23D9-E095-E14C-93AC-2858A9B18728}"/>
              </a:ext>
            </a:extLst>
          </p:cNvPr>
          <p:cNvGrpSpPr/>
          <p:nvPr/>
        </p:nvGrpSpPr>
        <p:grpSpPr>
          <a:xfrm>
            <a:off x="899592" y="2103050"/>
            <a:ext cx="834410" cy="908462"/>
            <a:chOff x="2030633" y="1592692"/>
            <a:chExt cx="834410" cy="9084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0A9358-7CE9-2F46-A28A-088227A4CC58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CBDD44C-47C3-D04D-AC17-DE4B84BF8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03BDBB52-0819-3841-AA64-59BE4CA7B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BF43B4D-58FD-ED4D-A845-0E9A26A38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6C3D131-6077-3C47-93BD-A50A721968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88AEBC-E6FE-B642-8DD8-6D619DA389ED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C650C0-F4E0-C24D-A0FC-2DC26B5E322C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6F6DD27-E2FD-C546-9CC0-C0892A79049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0A0DA3F-90C9-7945-B5BD-9DBA5F9893A9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A58E64-413F-154D-A121-18665771D5EA}"/>
              </a:ext>
            </a:extLst>
          </p:cNvPr>
          <p:cNvGrpSpPr/>
          <p:nvPr/>
        </p:nvGrpSpPr>
        <p:grpSpPr>
          <a:xfrm>
            <a:off x="7785622" y="2119552"/>
            <a:ext cx="683568" cy="723147"/>
            <a:chOff x="4248472" y="4581128"/>
            <a:chExt cx="683568" cy="72314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6449FD5-7BF7-9241-A1B5-D6D8D2746F9E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1CF7308-D9E8-B342-BB7D-380949F212BF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6C2FF00-31C3-BB4D-B96F-4655E81B946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74B5634-824D-2843-A865-F6E533432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BDA5E1DF-2620-7742-8AF6-B75F76E4362F}"/>
              </a:ext>
            </a:extLst>
          </p:cNvPr>
          <p:cNvSpPr/>
          <p:nvPr/>
        </p:nvSpPr>
        <p:spPr>
          <a:xfrm>
            <a:off x="4840904" y="2441803"/>
            <a:ext cx="216024" cy="2387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E0719F8-057C-324F-B0DF-02B8EFB7C666}"/>
              </a:ext>
            </a:extLst>
          </p:cNvPr>
          <p:cNvSpPr/>
          <p:nvPr/>
        </p:nvSpPr>
        <p:spPr>
          <a:xfrm>
            <a:off x="3590208" y="2466256"/>
            <a:ext cx="216024" cy="2387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1A417A-67C6-D448-A209-66B134405B86}"/>
              </a:ext>
            </a:extLst>
          </p:cNvPr>
          <p:cNvSpPr/>
          <p:nvPr/>
        </p:nvSpPr>
        <p:spPr>
          <a:xfrm>
            <a:off x="4183551" y="2482758"/>
            <a:ext cx="216024" cy="2387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FD85A78-A353-1C4E-8D9F-3B24C69CCDA2}"/>
              </a:ext>
            </a:extLst>
          </p:cNvPr>
          <p:cNvSpPr/>
          <p:nvPr/>
        </p:nvSpPr>
        <p:spPr>
          <a:xfrm>
            <a:off x="5459290" y="2459073"/>
            <a:ext cx="216024" cy="2387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1A1AD-A6BE-6C44-8B25-A6B6DAA37455}"/>
              </a:ext>
            </a:extLst>
          </p:cNvPr>
          <p:cNvSpPr/>
          <p:nvPr/>
        </p:nvSpPr>
        <p:spPr>
          <a:xfrm>
            <a:off x="3418033" y="232254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FDF3EDE-31F3-F146-BE8A-CFBDA8645396}"/>
              </a:ext>
            </a:extLst>
          </p:cNvPr>
          <p:cNvSpPr/>
          <p:nvPr/>
        </p:nvSpPr>
        <p:spPr>
          <a:xfrm>
            <a:off x="4064124" y="232254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E3B088-5BBD-2848-B132-1887F5EF13C4}"/>
              </a:ext>
            </a:extLst>
          </p:cNvPr>
          <p:cNvSpPr/>
          <p:nvPr/>
        </p:nvSpPr>
        <p:spPr>
          <a:xfrm>
            <a:off x="4702734" y="2292958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755460-6CCB-D248-B927-D9A03EAA1AC2}"/>
              </a:ext>
            </a:extLst>
          </p:cNvPr>
          <p:cNvSpPr/>
          <p:nvPr/>
        </p:nvSpPr>
        <p:spPr>
          <a:xfrm>
            <a:off x="5338046" y="2318804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B33068-68D3-A14C-8800-01F7490C1E27}"/>
              </a:ext>
            </a:extLst>
          </p:cNvPr>
          <p:cNvSpPr/>
          <p:nvPr/>
        </p:nvSpPr>
        <p:spPr>
          <a:xfrm>
            <a:off x="4570133" y="3922614"/>
            <a:ext cx="216024" cy="2387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B43A9D-6C72-DD4D-9FF4-BC3A745EB141}"/>
              </a:ext>
            </a:extLst>
          </p:cNvPr>
          <p:cNvSpPr/>
          <p:nvPr/>
        </p:nvSpPr>
        <p:spPr>
          <a:xfrm>
            <a:off x="4450706" y="3789040"/>
            <a:ext cx="504056" cy="503752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1">
            <a:extLst>
              <a:ext uri="{FF2B5EF4-FFF2-40B4-BE49-F238E27FC236}">
                <a16:creationId xmlns:a16="http://schemas.microsoft.com/office/drawing/2014/main" id="{4B1EE40E-0D77-5C4B-A145-FCB2B0242E49}"/>
              </a:ext>
            </a:extLst>
          </p:cNvPr>
          <p:cNvSpPr txBox="1">
            <a:spLocks/>
          </p:cNvSpPr>
          <p:nvPr/>
        </p:nvSpPr>
        <p:spPr>
          <a:xfrm>
            <a:off x="2220962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Because NP proofs reveal too much</a:t>
            </a:r>
          </a:p>
        </p:txBody>
      </p:sp>
    </p:spTree>
    <p:extLst>
      <p:ext uri="{BB962C8B-B14F-4D97-AF65-F5344CB8AC3E}">
        <p14:creationId xmlns:p14="http://schemas.microsoft.com/office/powerpoint/2010/main" val="33847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4: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32220" y="141277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C0D2DC3-F78C-E884-6F91-F8F3E0CB12D7}"/>
              </a:ext>
            </a:extLst>
          </p:cNvPr>
          <p:cNvSpPr txBox="1">
            <a:spLocks/>
          </p:cNvSpPr>
          <p:nvPr/>
        </p:nvSpPr>
        <p:spPr>
          <a:xfrm>
            <a:off x="132220" y="3717032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can we prove with interaction?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1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DA969E2-BFB2-59E7-8113-10EDDECDB393}"/>
              </a:ext>
            </a:extLst>
          </p:cNvPr>
          <p:cNvGrpSpPr/>
          <p:nvPr/>
        </p:nvGrpSpPr>
        <p:grpSpPr>
          <a:xfrm>
            <a:off x="323528" y="3268627"/>
            <a:ext cx="7108052" cy="1281414"/>
            <a:chOff x="323528" y="3268627"/>
            <a:chExt cx="7108052" cy="12814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DA8690-207B-2D45-B1C2-0CE1DC3D2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5" t="-2132" r="10483" b="58956"/>
            <a:stretch/>
          </p:blipFill>
          <p:spPr>
            <a:xfrm>
              <a:off x="585484" y="3268627"/>
              <a:ext cx="1081857" cy="885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4B7040-CD5D-9740-9D51-D5FAB8AD3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14" b="59366"/>
            <a:stretch/>
          </p:blipFill>
          <p:spPr>
            <a:xfrm>
              <a:off x="6303624" y="3416420"/>
              <a:ext cx="648072" cy="670672"/>
            </a:xfrm>
            <a:prstGeom prst="rect">
              <a:avLst/>
            </a:prstGeom>
          </p:spPr>
        </p:pic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ADBA2894-B98C-F14D-A113-5255299BBCC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4172002"/>
              <a:ext cx="1656184" cy="37803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rPr>
                <a:t>Prover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819E2B35-2DB2-FA44-9179-BE828D804AC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775396" y="4064492"/>
              <a:ext cx="1656184" cy="37803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rPr>
                <a:t>Verifier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0" y="548680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0" y="581040"/>
            <a:ext cx="2030788" cy="2030788"/>
          </a:xfrm>
          <a:prstGeom prst="rect">
            <a:avLst/>
          </a:prstGeom>
        </p:spPr>
      </p:pic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Graph 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94D8CC-D9BB-C245-A3D0-A18F394F225E}"/>
                  </a:ext>
                </a:extLst>
              </p:cNvPr>
              <p:cNvSpPr/>
              <p:nvPr/>
            </p:nvSpPr>
            <p:spPr>
              <a:xfrm>
                <a:off x="392909" y="2462237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94D8CC-D9BB-C245-A3D0-A18F394F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" y="2462237"/>
                <a:ext cx="1586803" cy="523220"/>
              </a:xfrm>
              <a:prstGeom prst="rect">
                <a:avLst/>
              </a:prstGeom>
              <a:blipFill>
                <a:blip r:embed="rId6"/>
                <a:stretch>
                  <a:fillRect l="-714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70E3CAB-8C31-D048-B812-3B8BF0C46CFA}"/>
                  </a:ext>
                </a:extLst>
              </p:cNvPr>
              <p:cNvSpPr/>
              <p:nvPr/>
            </p:nvSpPr>
            <p:spPr>
              <a:xfrm>
                <a:off x="3445168" y="2570106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70E3CAB-8C31-D048-B812-3B8BF0C46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68" y="2570106"/>
                <a:ext cx="1586803" cy="523220"/>
              </a:xfrm>
              <a:prstGeom prst="rect">
                <a:avLst/>
              </a:prstGeom>
              <a:blipFill>
                <a:blip r:embed="rId7"/>
                <a:stretch>
                  <a:fillRect l="-800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174296" y="4533064"/>
            <a:ext cx="2351397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2488724" y="3985900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24" y="3985900"/>
                <a:ext cx="1586803" cy="523220"/>
              </a:xfrm>
              <a:prstGeom prst="rect">
                <a:avLst/>
              </a:prstGeom>
              <a:blipFill>
                <a:blip r:embed="rId8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228195" y="5976717"/>
            <a:ext cx="22974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585484" y="542955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4" y="542955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96B8B1-D757-8F04-9B5A-B7A984A1B1BF}"/>
              </a:ext>
            </a:extLst>
          </p:cNvPr>
          <p:cNvSpPr/>
          <p:nvPr/>
        </p:nvSpPr>
        <p:spPr>
          <a:xfrm>
            <a:off x="6732240" y="1684454"/>
            <a:ext cx="219456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505156-4459-6B23-3DE0-FD6106608748}"/>
                  </a:ext>
                </a:extLst>
              </p:cNvPr>
              <p:cNvSpPr txBox="1"/>
              <p:nvPr/>
            </p:nvSpPr>
            <p:spPr>
              <a:xfrm>
                <a:off x="2508754" y="109943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≇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505156-4459-6B23-3DE0-FD610660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54" y="1099430"/>
                <a:ext cx="599523" cy="738664"/>
              </a:xfrm>
              <a:prstGeom prst="rect">
                <a:avLst/>
              </a:prstGeom>
              <a:blipFill>
                <a:blip r:embed="rId10"/>
                <a:stretch>
                  <a:fillRect l="-20833" r="-20833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80603-C25A-15B4-3EA4-713CA07B2AFB}"/>
                  </a:ext>
                </a:extLst>
              </p:cNvPr>
              <p:cNvSpPr/>
              <p:nvPr/>
            </p:nvSpPr>
            <p:spPr>
              <a:xfrm>
                <a:off x="5004048" y="4504255"/>
                <a:ext cx="416716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Pick a random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a random permutation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80603-C25A-15B4-3EA4-713CA07B2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04255"/>
                <a:ext cx="4167168" cy="954107"/>
              </a:xfrm>
              <a:prstGeom prst="rect">
                <a:avLst/>
              </a:prstGeom>
              <a:blipFill>
                <a:blip r:embed="rId11"/>
                <a:stretch>
                  <a:fillRect l="-3049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AAD585-E9DB-65FE-7FCB-528A612C628D}"/>
                  </a:ext>
                </a:extLst>
              </p:cNvPr>
              <p:cNvSpPr/>
              <p:nvPr/>
            </p:nvSpPr>
            <p:spPr>
              <a:xfrm>
                <a:off x="5004323" y="5832266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Accept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AAD585-E9DB-65FE-7FCB-528A612C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23" y="5832266"/>
                <a:ext cx="4167168" cy="523220"/>
              </a:xfrm>
              <a:prstGeom prst="rect">
                <a:avLst/>
              </a:prstGeom>
              <a:blipFill>
                <a:blip r:embed="rId12"/>
                <a:stretch>
                  <a:fillRect l="-304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8F42B47-032B-12F7-19FA-ABBBB081744C}"/>
              </a:ext>
            </a:extLst>
          </p:cNvPr>
          <p:cNvSpPr/>
          <p:nvPr/>
        </p:nvSpPr>
        <p:spPr>
          <a:xfrm>
            <a:off x="5605199" y="1053451"/>
            <a:ext cx="327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Completely unclear how to prove in NP.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F29E4E-9696-7867-73D4-54703154EF0E}"/>
              </a:ext>
            </a:extLst>
          </p:cNvPr>
          <p:cNvCxnSpPr>
            <a:cxnSpLocks/>
          </p:cNvCxnSpPr>
          <p:nvPr/>
        </p:nvCxnSpPr>
        <p:spPr>
          <a:xfrm>
            <a:off x="4939561" y="908720"/>
            <a:ext cx="280511" cy="43204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8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window into a promised land…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4406B-6FF4-C59C-BF75-6381CF98B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>
          <a:xfrm>
            <a:off x="467544" y="1340767"/>
            <a:ext cx="8136904" cy="5305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CD8B60-32D0-C3F8-51CA-5C04333F705E}"/>
              </a:ext>
            </a:extLst>
          </p:cNvPr>
          <p:cNvSpPr/>
          <p:nvPr/>
        </p:nvSpPr>
        <p:spPr>
          <a:xfrm>
            <a:off x="-396552" y="836712"/>
            <a:ext cx="3168352" cy="7632848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D104D-3C60-613B-45B3-EDF841A52F17}"/>
              </a:ext>
            </a:extLst>
          </p:cNvPr>
          <p:cNvSpPr/>
          <p:nvPr/>
        </p:nvSpPr>
        <p:spPr>
          <a:xfrm>
            <a:off x="4355976" y="980728"/>
            <a:ext cx="4608512" cy="7632848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2F060-4039-64CF-1341-0CE6586BFA17}"/>
              </a:ext>
            </a:extLst>
          </p:cNvPr>
          <p:cNvSpPr/>
          <p:nvPr/>
        </p:nvSpPr>
        <p:spPr>
          <a:xfrm>
            <a:off x="2771800" y="2996952"/>
            <a:ext cx="1584176" cy="3649642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A75655-04A4-B674-D931-76D895502332}"/>
                  </a:ext>
                </a:extLst>
              </p:cNvPr>
              <p:cNvSpPr/>
              <p:nvPr/>
            </p:nvSpPr>
            <p:spPr>
              <a:xfrm>
                <a:off x="827584" y="2185700"/>
                <a:ext cx="806489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[Nisan’90, Lund-Fornow-Karloff-Nisan’90]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There is an interactive proof for the statement that the number of satisfying assignments to a formula is a given number (this complexity class is called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#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A75655-04A4-B674-D931-76D895502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85700"/>
                <a:ext cx="8064896" cy="1815882"/>
              </a:xfrm>
              <a:prstGeom prst="rect">
                <a:avLst/>
              </a:prstGeom>
              <a:blipFill>
                <a:blip r:embed="rId3"/>
                <a:stretch>
                  <a:fillRect l="-1572" t="-3497" r="-1258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C7F2F-3703-8F8B-A8E8-FFB434663D81}"/>
                  </a:ext>
                </a:extLst>
              </p:cNvPr>
              <p:cNvSpPr/>
              <p:nvPr/>
            </p:nvSpPr>
            <p:spPr>
              <a:xfrm>
                <a:off x="827584" y="4345940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[Shamir’90]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𝐼𝑃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𝑃𝑆𝑃𝐴𝐶𝐸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C7F2F-3703-8F8B-A8E8-FFB434663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45940"/>
                <a:ext cx="8064896" cy="523220"/>
              </a:xfrm>
              <a:prstGeom prst="rect">
                <a:avLst/>
              </a:prstGeom>
              <a:blipFill>
                <a:blip r:embed="rId4"/>
                <a:stretch>
                  <a:fillRect l="-1572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/>
              <p:nvPr/>
            </p:nvSpPr>
            <p:spPr>
              <a:xfrm>
                <a:off x="834972" y="5517232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[Babai-Fornow-Lund’90]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𝐼𝑃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𝑁𝐸𝑋𝑃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" y="5517232"/>
                <a:ext cx="8064896" cy="523220"/>
              </a:xfrm>
              <a:prstGeom prst="rect">
                <a:avLst/>
              </a:prstGeom>
              <a:blipFill>
                <a:blip r:embed="rId3"/>
                <a:stretch>
                  <a:fillRect l="-157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BEFAAA-3137-5E72-C939-B67EC6C0147A}"/>
              </a:ext>
            </a:extLst>
          </p:cNvPr>
          <p:cNvSpPr/>
          <p:nvPr/>
        </p:nvSpPr>
        <p:spPr>
          <a:xfrm>
            <a:off x="812316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Definition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 of multi-prover interactive proofs [BenOr-Goldwasser-Kilian-Wigderson’88]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oogle Shape;194;p19">
            <a:extLst>
              <a:ext uri="{FF2B5EF4-FFF2-40B4-BE49-F238E27FC236}">
                <a16:creationId xmlns:a16="http://schemas.microsoft.com/office/drawing/2014/main" id="{A6E6BD20-9269-62FD-D4F7-9FF3C043FDA1}"/>
              </a:ext>
            </a:extLst>
          </p:cNvPr>
          <p:cNvGrpSpPr/>
          <p:nvPr/>
        </p:nvGrpSpPr>
        <p:grpSpPr>
          <a:xfrm>
            <a:off x="2915816" y="2563173"/>
            <a:ext cx="2864224" cy="2309477"/>
            <a:chOff x="2034505" y="4311547"/>
            <a:chExt cx="2864224" cy="2309477"/>
          </a:xfrm>
        </p:grpSpPr>
        <p:sp>
          <p:nvSpPr>
            <p:cNvPr id="12" name="Google Shape;195;p19">
              <a:extLst>
                <a:ext uri="{FF2B5EF4-FFF2-40B4-BE49-F238E27FC236}">
                  <a16:creationId xmlns:a16="http://schemas.microsoft.com/office/drawing/2014/main" id="{C85BC22B-316F-C3C8-8C95-1B82D5314729}"/>
                </a:ext>
              </a:extLst>
            </p:cNvPr>
            <p:cNvSpPr txBox="1"/>
            <p:nvPr/>
          </p:nvSpPr>
          <p:spPr>
            <a:xfrm>
              <a:off x="2252182" y="4630618"/>
              <a:ext cx="620349" cy="7848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8366" r="-20404" b="-476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" name="Google Shape;196;p19">
              <a:extLst>
                <a:ext uri="{FF2B5EF4-FFF2-40B4-BE49-F238E27FC236}">
                  <a16:creationId xmlns:a16="http://schemas.microsoft.com/office/drawing/2014/main" id="{0BA31B74-3179-4A11-C53E-3191A2140AE3}"/>
                </a:ext>
              </a:extLst>
            </p:cNvPr>
            <p:cNvSpPr txBox="1"/>
            <p:nvPr/>
          </p:nvSpPr>
          <p:spPr>
            <a:xfrm>
              <a:off x="3991334" y="4630618"/>
              <a:ext cx="620349" cy="78483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5999" r="-21998" b="-476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cxnSp>
          <p:nvCxnSpPr>
            <p:cNvPr id="14" name="Google Shape;197;p19">
              <a:extLst>
                <a:ext uri="{FF2B5EF4-FFF2-40B4-BE49-F238E27FC236}">
                  <a16:creationId xmlns:a16="http://schemas.microsoft.com/office/drawing/2014/main" id="{A9B14DB3-B27E-265E-50A9-685A0D378E1E}"/>
                </a:ext>
              </a:extLst>
            </p:cNvPr>
            <p:cNvCxnSpPr/>
            <p:nvPr/>
          </p:nvCxnSpPr>
          <p:spPr>
            <a:xfrm rot="10800000">
              <a:off x="2665809" y="5424582"/>
              <a:ext cx="547914" cy="4703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" name="Google Shape;198;p19">
              <a:extLst>
                <a:ext uri="{FF2B5EF4-FFF2-40B4-BE49-F238E27FC236}">
                  <a16:creationId xmlns:a16="http://schemas.microsoft.com/office/drawing/2014/main" id="{7E3C3183-5F9E-4D44-C2F7-A3CFA7D27041}"/>
                </a:ext>
              </a:extLst>
            </p:cNvPr>
            <p:cNvCxnSpPr/>
            <p:nvPr/>
          </p:nvCxnSpPr>
          <p:spPr>
            <a:xfrm rot="10800000" flipH="1">
              <a:off x="3447815" y="5415448"/>
              <a:ext cx="543519" cy="47948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" name="Google Shape;199;p19">
              <a:extLst>
                <a:ext uri="{FF2B5EF4-FFF2-40B4-BE49-F238E27FC236}">
                  <a16:creationId xmlns:a16="http://schemas.microsoft.com/office/drawing/2014/main" id="{92CEBB71-5C6B-97CB-4D76-9B737F812A65}"/>
                </a:ext>
              </a:extLst>
            </p:cNvPr>
            <p:cNvSpPr txBox="1"/>
            <p:nvPr/>
          </p:nvSpPr>
          <p:spPr>
            <a:xfrm>
              <a:off x="3066964" y="5913501"/>
              <a:ext cx="1066771" cy="44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cxnSp>
          <p:nvCxnSpPr>
            <p:cNvPr id="17" name="Google Shape;200;p19">
              <a:extLst>
                <a:ext uri="{FF2B5EF4-FFF2-40B4-BE49-F238E27FC236}">
                  <a16:creationId xmlns:a16="http://schemas.microsoft.com/office/drawing/2014/main" id="{45B04969-C422-08E6-F2B2-B9CB0F370D18}"/>
                </a:ext>
              </a:extLst>
            </p:cNvPr>
            <p:cNvCxnSpPr/>
            <p:nvPr/>
          </p:nvCxnSpPr>
          <p:spPr>
            <a:xfrm rot="10800000">
              <a:off x="2454964" y="5567584"/>
              <a:ext cx="547914" cy="4703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8" name="Google Shape;201;p19">
              <a:extLst>
                <a:ext uri="{FF2B5EF4-FFF2-40B4-BE49-F238E27FC236}">
                  <a16:creationId xmlns:a16="http://schemas.microsoft.com/office/drawing/2014/main" id="{24EBE851-B3C7-3E2E-7689-6F42EF2D1C67}"/>
                </a:ext>
              </a:extLst>
            </p:cNvPr>
            <p:cNvCxnSpPr/>
            <p:nvPr/>
          </p:nvCxnSpPr>
          <p:spPr>
            <a:xfrm rot="10800000" flipH="1">
              <a:off x="3654302" y="5641300"/>
              <a:ext cx="543519" cy="47948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sp>
          <p:nvSpPr>
            <p:cNvPr id="19" name="Google Shape;202;p19">
              <a:extLst>
                <a:ext uri="{FF2B5EF4-FFF2-40B4-BE49-F238E27FC236}">
                  <a16:creationId xmlns:a16="http://schemas.microsoft.com/office/drawing/2014/main" id="{C777CFB5-53E1-7738-9A9F-367F87071613}"/>
                </a:ext>
              </a:extLst>
            </p:cNvPr>
            <p:cNvSpPr/>
            <p:nvPr/>
          </p:nvSpPr>
          <p:spPr>
            <a:xfrm>
              <a:off x="2390878" y="5680985"/>
              <a:ext cx="498726" cy="40011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" name="Google Shape;203;p19">
              <a:extLst>
                <a:ext uri="{FF2B5EF4-FFF2-40B4-BE49-F238E27FC236}">
                  <a16:creationId xmlns:a16="http://schemas.microsoft.com/office/drawing/2014/main" id="{6DC0E2C3-6FF1-E52F-E702-8C3DFF87B2A5}"/>
                </a:ext>
              </a:extLst>
            </p:cNvPr>
            <p:cNvSpPr/>
            <p:nvPr/>
          </p:nvSpPr>
          <p:spPr>
            <a:xfrm>
              <a:off x="2824194" y="5281138"/>
              <a:ext cx="488916" cy="40011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60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1" name="Google Shape;204;p19">
              <a:extLst>
                <a:ext uri="{FF2B5EF4-FFF2-40B4-BE49-F238E27FC236}">
                  <a16:creationId xmlns:a16="http://schemas.microsoft.com/office/drawing/2014/main" id="{A723074E-0997-085B-057D-A137DB43656D}"/>
                </a:ext>
              </a:extLst>
            </p:cNvPr>
            <p:cNvSpPr/>
            <p:nvPr/>
          </p:nvSpPr>
          <p:spPr>
            <a:xfrm>
              <a:off x="3322920" y="5281138"/>
              <a:ext cx="494879" cy="40011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60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2" name="Google Shape;205;p19">
              <a:extLst>
                <a:ext uri="{FF2B5EF4-FFF2-40B4-BE49-F238E27FC236}">
                  <a16:creationId xmlns:a16="http://schemas.microsoft.com/office/drawing/2014/main" id="{E8B34D3C-D435-3D14-341E-841988DE960B}"/>
                </a:ext>
              </a:extLst>
            </p:cNvPr>
            <p:cNvSpPr/>
            <p:nvPr/>
          </p:nvSpPr>
          <p:spPr>
            <a:xfrm>
              <a:off x="3884372" y="5767020"/>
              <a:ext cx="504689" cy="40011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" name="Google Shape;206;p19">
              <a:extLst>
                <a:ext uri="{FF2B5EF4-FFF2-40B4-BE49-F238E27FC236}">
                  <a16:creationId xmlns:a16="http://schemas.microsoft.com/office/drawing/2014/main" id="{A542CA2A-22A2-EF46-4DE0-4607EF3A7C47}"/>
                </a:ext>
              </a:extLst>
            </p:cNvPr>
            <p:cNvSpPr/>
            <p:nvPr/>
          </p:nvSpPr>
          <p:spPr>
            <a:xfrm>
              <a:off x="2034505" y="4311547"/>
              <a:ext cx="2864224" cy="2309477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C47220-D5FC-8208-74D8-8C895F2E3ABC}"/>
              </a:ext>
            </a:extLst>
          </p:cNvPr>
          <p:cNvSpPr/>
          <p:nvPr/>
        </p:nvSpPr>
        <p:spPr>
          <a:xfrm>
            <a:off x="5242679" y="4499432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58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/>
              <p:nvPr/>
            </p:nvSpPr>
            <p:spPr>
              <a:xfrm>
                <a:off x="834972" y="5517232"/>
                <a:ext cx="80648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[Arora-Lund-Motwani-Sudan-Szegedy’92]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PCP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(3)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" y="5517232"/>
                <a:ext cx="8064896" cy="954107"/>
              </a:xfrm>
              <a:prstGeom prst="rect">
                <a:avLst/>
              </a:prstGeom>
              <a:blipFill>
                <a:blip r:embed="rId3"/>
                <a:stretch>
                  <a:fillRect l="-1572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BEFAAA-3137-5E72-C939-B67EC6C0147A}"/>
              </a:ext>
            </a:extLst>
          </p:cNvPr>
          <p:cNvSpPr/>
          <p:nvPr/>
        </p:nvSpPr>
        <p:spPr>
          <a:xfrm>
            <a:off x="812316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Definition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 of probabilistically checkable proofs [Arora-Safra’92, Feige-Goldwasser-Lovasz-Safra-Szegedy’91]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oogle Shape;194;p19">
            <a:extLst>
              <a:ext uri="{FF2B5EF4-FFF2-40B4-BE49-F238E27FC236}">
                <a16:creationId xmlns:a16="http://schemas.microsoft.com/office/drawing/2014/main" id="{A6E6BD20-9269-62FD-D4F7-9FF3C043FDA1}"/>
              </a:ext>
            </a:extLst>
          </p:cNvPr>
          <p:cNvGrpSpPr/>
          <p:nvPr/>
        </p:nvGrpSpPr>
        <p:grpSpPr>
          <a:xfrm>
            <a:off x="3301410" y="3567603"/>
            <a:ext cx="1713636" cy="1047233"/>
            <a:chOff x="2420099" y="5315977"/>
            <a:chExt cx="1713636" cy="1047233"/>
          </a:xfrm>
        </p:grpSpPr>
        <p:cxnSp>
          <p:nvCxnSpPr>
            <p:cNvPr id="14" name="Google Shape;197;p19">
              <a:extLst>
                <a:ext uri="{FF2B5EF4-FFF2-40B4-BE49-F238E27FC236}">
                  <a16:creationId xmlns:a16="http://schemas.microsoft.com/office/drawing/2014/main" id="{A9B14DB3-B27E-265E-50A9-685A0D378E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0099" y="5315977"/>
              <a:ext cx="793624" cy="57895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" name="Google Shape;199;p19">
              <a:extLst>
                <a:ext uri="{FF2B5EF4-FFF2-40B4-BE49-F238E27FC236}">
                  <a16:creationId xmlns:a16="http://schemas.microsoft.com/office/drawing/2014/main" id="{92CEBB71-5C6B-97CB-4D76-9B737F812A65}"/>
                </a:ext>
              </a:extLst>
            </p:cNvPr>
            <p:cNvSpPr txBox="1"/>
            <p:nvPr/>
          </p:nvSpPr>
          <p:spPr>
            <a:xfrm>
              <a:off x="3066964" y="5913501"/>
              <a:ext cx="1066771" cy="44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2128E20-224B-777E-F86C-D6336A8A2CE4}"/>
              </a:ext>
            </a:extLst>
          </p:cNvPr>
          <p:cNvSpPr/>
          <p:nvPr/>
        </p:nvSpPr>
        <p:spPr>
          <a:xfrm>
            <a:off x="1907704" y="2850980"/>
            <a:ext cx="5760640" cy="6812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4C4479-8C4E-0AD8-5E2D-1F1D8923E5A9}"/>
              </a:ext>
            </a:extLst>
          </p:cNvPr>
          <p:cNvCxnSpPr/>
          <p:nvPr/>
        </p:nvCxnSpPr>
        <p:spPr>
          <a:xfrm>
            <a:off x="2411760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6D0E03-5D11-4AAE-1E35-8CBA2E3EB2B8}"/>
              </a:ext>
            </a:extLst>
          </p:cNvPr>
          <p:cNvCxnSpPr/>
          <p:nvPr/>
        </p:nvCxnSpPr>
        <p:spPr>
          <a:xfrm>
            <a:off x="2987824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42F98E-8870-3753-6ADA-12621EB17C0C}"/>
              </a:ext>
            </a:extLst>
          </p:cNvPr>
          <p:cNvCxnSpPr/>
          <p:nvPr/>
        </p:nvCxnSpPr>
        <p:spPr>
          <a:xfrm>
            <a:off x="3563888" y="2852936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90CEB-8008-9C2D-614B-D307FB063D46}"/>
              </a:ext>
            </a:extLst>
          </p:cNvPr>
          <p:cNvCxnSpPr/>
          <p:nvPr/>
        </p:nvCxnSpPr>
        <p:spPr>
          <a:xfrm>
            <a:off x="4139952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1DA6A-4A36-DE9F-18BF-C47FA8C9331C}"/>
              </a:ext>
            </a:extLst>
          </p:cNvPr>
          <p:cNvCxnSpPr/>
          <p:nvPr/>
        </p:nvCxnSpPr>
        <p:spPr>
          <a:xfrm>
            <a:off x="4716016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FCC837-A6C4-3840-14CB-A2D55DA9FC3E}"/>
              </a:ext>
            </a:extLst>
          </p:cNvPr>
          <p:cNvCxnSpPr/>
          <p:nvPr/>
        </p:nvCxnSpPr>
        <p:spPr>
          <a:xfrm>
            <a:off x="5292080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19DD2F-D4D5-A831-5862-5364D0D087DB}"/>
              </a:ext>
            </a:extLst>
          </p:cNvPr>
          <p:cNvCxnSpPr/>
          <p:nvPr/>
        </p:nvCxnSpPr>
        <p:spPr>
          <a:xfrm>
            <a:off x="5940152" y="2847068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0C157C-658B-C59F-4BC3-47A43CEEAE78}"/>
              </a:ext>
            </a:extLst>
          </p:cNvPr>
          <p:cNvCxnSpPr/>
          <p:nvPr/>
        </p:nvCxnSpPr>
        <p:spPr>
          <a:xfrm>
            <a:off x="6516216" y="2847068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20816E-71AD-B75D-61C2-39525831B345}"/>
              </a:ext>
            </a:extLst>
          </p:cNvPr>
          <p:cNvCxnSpPr/>
          <p:nvPr/>
        </p:nvCxnSpPr>
        <p:spPr>
          <a:xfrm>
            <a:off x="7092280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B2B40-D957-637A-68A0-8B63E5A443F8}"/>
                  </a:ext>
                </a:extLst>
              </p:cNvPr>
              <p:cNvSpPr txBox="1"/>
              <p:nvPr/>
            </p:nvSpPr>
            <p:spPr>
              <a:xfrm>
                <a:off x="1966154" y="3007417"/>
                <a:ext cx="3871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B2B40-D957-637A-68A0-8B63E5A44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54" y="3007417"/>
                <a:ext cx="387157" cy="369332"/>
              </a:xfrm>
              <a:prstGeom prst="rect">
                <a:avLst/>
              </a:prstGeom>
              <a:blipFill>
                <a:blip r:embed="rId4"/>
                <a:stretch>
                  <a:fillRect l="-12903" r="-64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DE6783-6DAD-ECF9-BC35-7D79FB4E79BC}"/>
                  </a:ext>
                </a:extLst>
              </p:cNvPr>
              <p:cNvSpPr txBox="1"/>
              <p:nvPr/>
            </p:nvSpPr>
            <p:spPr>
              <a:xfrm>
                <a:off x="2506214" y="299695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DE6783-6DAD-ECF9-BC35-7D79FB4E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14" y="2996952"/>
                <a:ext cx="394274" cy="369332"/>
              </a:xfrm>
              <a:prstGeom prst="rect">
                <a:avLst/>
              </a:prstGeom>
              <a:blipFill>
                <a:blip r:embed="rId5"/>
                <a:stretch>
                  <a:fillRect l="-9375" r="-625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AB5290-900C-6BF8-6C32-4B8E9981F888}"/>
                  </a:ext>
                </a:extLst>
              </p:cNvPr>
              <p:cNvSpPr txBox="1"/>
              <p:nvPr/>
            </p:nvSpPr>
            <p:spPr>
              <a:xfrm>
                <a:off x="3104273" y="299271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AB5290-900C-6BF8-6C32-4B8E9981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73" y="2992712"/>
                <a:ext cx="394274" cy="369332"/>
              </a:xfrm>
              <a:prstGeom prst="rect">
                <a:avLst/>
              </a:prstGeom>
              <a:blipFill>
                <a:blip r:embed="rId6"/>
                <a:stretch>
                  <a:fillRect l="-9375" r="-62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D97AF6-CC07-4E63-DFE0-34C1414D356F}"/>
                  </a:ext>
                </a:extLst>
              </p:cNvPr>
              <p:cNvSpPr txBox="1"/>
              <p:nvPr/>
            </p:nvSpPr>
            <p:spPr>
              <a:xfrm>
                <a:off x="3644333" y="2982247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D97AF6-CC07-4E63-DFE0-34C1414D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33" y="2982247"/>
                <a:ext cx="394274" cy="369332"/>
              </a:xfrm>
              <a:prstGeom prst="rect">
                <a:avLst/>
              </a:prstGeom>
              <a:blipFill>
                <a:blip r:embed="rId7"/>
                <a:stretch>
                  <a:fillRect l="-9375" r="-31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7956A4-3F6A-7D18-509E-22FC2915BE22}"/>
                  </a:ext>
                </a:extLst>
              </p:cNvPr>
              <p:cNvSpPr txBox="1"/>
              <p:nvPr/>
            </p:nvSpPr>
            <p:spPr>
              <a:xfrm>
                <a:off x="4278038" y="3007207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7956A4-3F6A-7D18-509E-22FC2915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38" y="3007207"/>
                <a:ext cx="394274" cy="369332"/>
              </a:xfrm>
              <a:prstGeom prst="rect">
                <a:avLst/>
              </a:prstGeom>
              <a:blipFill>
                <a:blip r:embed="rId8"/>
                <a:stretch>
                  <a:fillRect l="-6250" r="-62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6C5A021-A4E4-CF71-244B-F1192AC455EF}"/>
                  </a:ext>
                </a:extLst>
              </p:cNvPr>
              <p:cNvSpPr txBox="1"/>
              <p:nvPr/>
            </p:nvSpPr>
            <p:spPr>
              <a:xfrm>
                <a:off x="4818098" y="299674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6C5A021-A4E4-CF71-244B-F1192AC4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98" y="2996742"/>
                <a:ext cx="394274" cy="369332"/>
              </a:xfrm>
              <a:prstGeom prst="rect">
                <a:avLst/>
              </a:prstGeom>
              <a:blipFill>
                <a:blip r:embed="rId9"/>
                <a:stretch>
                  <a:fillRect l="-9375" r="-625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8A87A-7331-302F-C476-903DB41B4D40}"/>
                  </a:ext>
                </a:extLst>
              </p:cNvPr>
              <p:cNvSpPr txBox="1"/>
              <p:nvPr/>
            </p:nvSpPr>
            <p:spPr>
              <a:xfrm>
                <a:off x="7202063" y="2976032"/>
                <a:ext cx="41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8A87A-7331-302F-C476-903DB41B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63" y="2976032"/>
                <a:ext cx="414152" cy="369332"/>
              </a:xfrm>
              <a:prstGeom prst="rect">
                <a:avLst/>
              </a:prstGeom>
              <a:blipFill>
                <a:blip r:embed="rId10"/>
                <a:stretch>
                  <a:fillRect l="-5882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8DCD6-C784-7BC7-D46E-360D1259674A}"/>
                  </a:ext>
                </a:extLst>
              </p:cNvPr>
              <p:cNvSpPr txBox="1"/>
              <p:nvPr/>
            </p:nvSpPr>
            <p:spPr>
              <a:xfrm>
                <a:off x="5436096" y="2992712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8DCD6-C784-7BC7-D46E-360D12596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992712"/>
                <a:ext cx="2997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C662-B701-9768-369B-4227C18829E7}"/>
                  </a:ext>
                </a:extLst>
              </p:cNvPr>
              <p:cNvSpPr txBox="1"/>
              <p:nvPr/>
            </p:nvSpPr>
            <p:spPr>
              <a:xfrm>
                <a:off x="6049935" y="2990574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C662-B701-9768-369B-4227C188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35" y="2990574"/>
                <a:ext cx="2997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C7B089-505D-C827-2000-A75C86F202B4}"/>
                  </a:ext>
                </a:extLst>
              </p:cNvPr>
              <p:cNvSpPr txBox="1"/>
              <p:nvPr/>
            </p:nvSpPr>
            <p:spPr>
              <a:xfrm>
                <a:off x="6633175" y="2976032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C7B089-505D-C827-2000-A75C86F2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75" y="2976032"/>
                <a:ext cx="299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oogle Shape;197;p19">
            <a:extLst>
              <a:ext uri="{FF2B5EF4-FFF2-40B4-BE49-F238E27FC236}">
                <a16:creationId xmlns:a16="http://schemas.microsoft.com/office/drawing/2014/main" id="{2F432D51-A7D5-8231-94AF-3524BBD84B31}"/>
              </a:ext>
            </a:extLst>
          </p:cNvPr>
          <p:cNvCxnSpPr>
            <a:cxnSpLocks/>
          </p:cNvCxnSpPr>
          <p:nvPr/>
        </p:nvCxnSpPr>
        <p:spPr>
          <a:xfrm flipV="1">
            <a:off x="4278038" y="3563691"/>
            <a:ext cx="1307938" cy="5789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197;p19">
            <a:extLst>
              <a:ext uri="{FF2B5EF4-FFF2-40B4-BE49-F238E27FC236}">
                <a16:creationId xmlns:a16="http://schemas.microsoft.com/office/drawing/2014/main" id="{1D9276A1-215E-C22D-EC1C-A13FA983FF88}"/>
              </a:ext>
            </a:extLst>
          </p:cNvPr>
          <p:cNvCxnSpPr>
            <a:cxnSpLocks/>
          </p:cNvCxnSpPr>
          <p:nvPr/>
        </p:nvCxnSpPr>
        <p:spPr>
          <a:xfrm flipV="1">
            <a:off x="4477851" y="3593543"/>
            <a:ext cx="2931288" cy="65737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057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BE165-4574-0623-F340-229A225C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95453" cy="69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17535-8265-82B5-721B-35FA539D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7772400" cy="6800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370AE-CEF5-DE0F-5CA5-1FB5DB900BA7}"/>
              </a:ext>
            </a:extLst>
          </p:cNvPr>
          <p:cNvSpPr/>
          <p:nvPr/>
        </p:nvSpPr>
        <p:spPr>
          <a:xfrm>
            <a:off x="4577745" y="47667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By Ryan O’Donnell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43508" y="22768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Succinct Interactive Proofs*: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Google Shape;116;p16">
            <a:extLst>
              <a:ext uri="{FF2B5EF4-FFF2-40B4-BE49-F238E27FC236}">
                <a16:creationId xmlns:a16="http://schemas.microsoft.com/office/drawing/2014/main" id="{F8B2EB38-5EBF-2FAB-3C5C-3B303278A137}"/>
              </a:ext>
            </a:extLst>
          </p:cNvPr>
          <p:cNvSpPr txBox="1"/>
          <p:nvPr/>
        </p:nvSpPr>
        <p:spPr>
          <a:xfrm>
            <a:off x="749238" y="5181040"/>
            <a:ext cx="80760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u="sng" dirty="0" err="1">
                <a:solidFill>
                  <a:srgbClr val="0F1419"/>
                </a:solidFill>
                <a:latin typeface="TwitterChirp"/>
              </a:rPr>
              <a:t>Vitalik</a:t>
            </a:r>
            <a:r>
              <a:rPr lang="en-US" sz="2400" u="sng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US" sz="2400" u="sng" dirty="0" err="1">
                <a:solidFill>
                  <a:srgbClr val="0F1419"/>
                </a:solidFill>
                <a:latin typeface="TwitterChirp"/>
              </a:rPr>
              <a:t>Buterin</a:t>
            </a:r>
            <a:r>
              <a:rPr lang="en-US" sz="2400" u="sng" dirty="0">
                <a:solidFill>
                  <a:srgbClr val="0F1419"/>
                </a:solidFill>
                <a:latin typeface="TwitterChirp"/>
              </a:rPr>
              <a:t>, founder of Ethereum</a:t>
            </a:r>
            <a:r>
              <a:rPr lang="en-US" sz="2400" dirty="0">
                <a:solidFill>
                  <a:srgbClr val="0F1419"/>
                </a:solidFill>
                <a:latin typeface="TwitterChirp"/>
              </a:rPr>
              <a:t>: “I expect </a:t>
            </a:r>
            <a:r>
              <a:rPr lang="en-US" sz="2400" dirty="0" err="1">
                <a:solidFill>
                  <a:srgbClr val="0F1419"/>
                </a:solidFill>
                <a:latin typeface="TwitterChirp"/>
              </a:rPr>
              <a:t>zk</a:t>
            </a:r>
            <a:r>
              <a:rPr lang="en-US" sz="2400" dirty="0">
                <a:solidFill>
                  <a:srgbClr val="0F1419"/>
                </a:solidFill>
                <a:latin typeface="TwitterChirp"/>
              </a:rPr>
              <a:t>-SNARKs to be a significant revolution as they permeate the mainstream world over the next 10-20 years.”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3B1070B-2442-0440-E6E6-70D161140E5F}"/>
              </a:ext>
            </a:extLst>
          </p:cNvPr>
          <p:cNvSpPr txBox="1">
            <a:spLocks/>
          </p:cNvSpPr>
          <p:nvPr/>
        </p:nvSpPr>
        <p:spPr>
          <a:xfrm>
            <a:off x="143508" y="324898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SNARGs, SNARKs and other beasts of the crypto zoo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1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Zero-Knowledge (Interactive)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6" name="Subtitle 1">
            <a:extLst>
              <a:ext uri="{FF2B5EF4-FFF2-40B4-BE49-F238E27FC236}">
                <a16:creationId xmlns:a16="http://schemas.microsoft.com/office/drawing/2014/main" id="{4B1EE40E-0D77-5C4B-A145-FCB2B0242E49}"/>
              </a:ext>
            </a:extLst>
          </p:cNvPr>
          <p:cNvSpPr txBox="1">
            <a:spLocks/>
          </p:cNvSpPr>
          <p:nvPr/>
        </p:nvSpPr>
        <p:spPr>
          <a:xfrm>
            <a:off x="2220962" y="1136906"/>
            <a:ext cx="652750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Because NP proofs reveal too much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ubtitle 1">
                <a:extLst>
                  <a:ext uri="{FF2B5EF4-FFF2-40B4-BE49-F238E27FC236}">
                    <a16:creationId xmlns:a16="http://schemas.microsoft.com/office/drawing/2014/main" id="{65028B3C-E7D1-DD48-954F-40687AF3D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40" y="3870663"/>
                <a:ext cx="7880903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Completeness: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3COL, V accepts P’s proof. </a:t>
                </a:r>
              </a:p>
            </p:txBody>
          </p:sp>
        </mc:Choice>
        <mc:Fallback xmlns="">
          <p:sp>
            <p:nvSpPr>
              <p:cNvPr id="40" name="Subtitle 1">
                <a:extLst>
                  <a:ext uri="{FF2B5EF4-FFF2-40B4-BE49-F238E27FC236}">
                    <a16:creationId xmlns:a16="http://schemas.microsoft.com/office/drawing/2014/main" id="{65028B3C-E7D1-DD48-954F-40687AF3D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0" y="3870663"/>
                <a:ext cx="7880903" cy="477416"/>
              </a:xfrm>
              <a:prstGeom prst="rect">
                <a:avLst/>
              </a:prstGeom>
              <a:blipFill>
                <a:blip r:embed="rId3"/>
                <a:stretch>
                  <a:fillRect l="-1125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DF040AEE-40FC-984E-8B48-7904D9E1F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39" y="4541649"/>
                <a:ext cx="7880903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Soundness: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and any cheating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V rejects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’s proof with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DF040AEE-40FC-984E-8B48-7904D9E1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9" y="4541649"/>
                <a:ext cx="7880903" cy="1010233"/>
              </a:xfrm>
              <a:prstGeom prst="rect">
                <a:avLst/>
              </a:prstGeom>
              <a:blipFill>
                <a:blip r:embed="rId4"/>
                <a:stretch>
                  <a:fillRect l="-1125"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ubtitle 1">
                <a:extLst>
                  <a:ext uri="{FF2B5EF4-FFF2-40B4-BE49-F238E27FC236}">
                    <a16:creationId xmlns:a16="http://schemas.microsoft.com/office/drawing/2014/main" id="{20FD2552-7BFF-C940-A3C1-19DACC9841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700" y="5488002"/>
                <a:ext cx="8583300" cy="1369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cheating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G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3COL,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</a:t>
                </a:r>
                <a:r>
                  <a:rPr lang="en-US" sz="24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2" name="Subtitle 1">
                <a:extLst>
                  <a:ext uri="{FF2B5EF4-FFF2-40B4-BE49-F238E27FC236}">
                    <a16:creationId xmlns:a16="http://schemas.microsoft.com/office/drawing/2014/main" id="{20FD2552-7BFF-C940-A3C1-19DACC984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00" y="5488002"/>
                <a:ext cx="8583300" cy="1369998"/>
              </a:xfrm>
              <a:prstGeom prst="rect">
                <a:avLst/>
              </a:prstGeom>
              <a:blipFill>
                <a:blip r:embed="rId5"/>
                <a:stretch>
                  <a:fillRect l="-103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8D31B9-B752-3546-923F-0B5DA784A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1" y="1577778"/>
            <a:ext cx="5892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104900" y="332656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Proofs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40E-4AAC-0CEA-3E92-B39F8104C94B}"/>
              </a:ext>
            </a:extLst>
          </p:cNvPr>
          <p:cNvSpPr/>
          <p:nvPr/>
        </p:nvSpPr>
        <p:spPr>
          <a:xfrm>
            <a:off x="539552" y="2736502"/>
            <a:ext cx="8296245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[Goldreich-Micali-Wigderson’87] Assuming one-way functions exist, all of NP has computational zero-knowledge proofs.</a:t>
            </a:r>
          </a:p>
        </p:txBody>
      </p:sp>
    </p:spTree>
    <p:extLst>
      <p:ext uri="{BB962C8B-B14F-4D97-AF65-F5344CB8AC3E}">
        <p14:creationId xmlns:p14="http://schemas.microsoft.com/office/powerpoint/2010/main" val="5299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FA9C5-8BBD-ABCD-F725-C1464260D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7083"/>
          <a:stretch/>
        </p:blipFill>
        <p:spPr>
          <a:xfrm>
            <a:off x="82769" y="692696"/>
            <a:ext cx="897846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104900" y="277748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Proofs of Knowledge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03F306F-04D7-9487-66AD-72DA78DB702C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1: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far: Decision Problems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C1B2CE-7D45-BC4F-B1E6-23BC5B3C6CD1}"/>
                  </a:ext>
                </a:extLst>
              </p:cNvPr>
              <p:cNvSpPr/>
              <p:nvPr/>
            </p:nvSpPr>
            <p:spPr>
              <a:xfrm>
                <a:off x="3275856" y="1052736"/>
                <a:ext cx="22322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C1B2CE-7D45-BC4F-B1E6-23BC5B3C6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52736"/>
                <a:ext cx="2232248" cy="461665"/>
              </a:xfrm>
              <a:prstGeom prst="rect">
                <a:avLst/>
              </a:prstGeom>
              <a:blipFill>
                <a:blip r:embed="rId3"/>
                <a:stretch>
                  <a:fillRect l="-5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8815FB8-4B7A-8F44-A702-1E27B2CAEB74}"/>
                  </a:ext>
                </a:extLst>
              </p:cNvPr>
              <p:cNvSpPr/>
              <p:nvPr/>
            </p:nvSpPr>
            <p:spPr>
              <a:xfrm>
                <a:off x="1403648" y="1556792"/>
                <a:ext cx="66967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a quadratic residue mod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or it is not)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8815FB8-4B7A-8F44-A702-1E27B2CA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556792"/>
                <a:ext cx="6696744" cy="461665"/>
              </a:xfrm>
              <a:prstGeom prst="rect">
                <a:avLst/>
              </a:prstGeom>
              <a:blipFill>
                <a:blip r:embed="rId4"/>
                <a:stretch>
                  <a:fillRect l="-132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D1527A4E-A9C7-B64A-B1AD-68208086955E}"/>
              </a:ext>
            </a:extLst>
          </p:cNvPr>
          <p:cNvSpPr/>
          <p:nvPr/>
        </p:nvSpPr>
        <p:spPr>
          <a:xfrm>
            <a:off x="763833" y="246327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/>
              <a:t>Here is a different scenario:</a:t>
            </a:r>
            <a:endParaRPr lang="en-US" sz="2400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4057934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4085417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3429000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29000"/>
                <a:ext cx="2317236" cy="461665"/>
              </a:xfrm>
              <a:prstGeom prst="rect">
                <a:avLst/>
              </a:prstGeom>
              <a:blipFill>
                <a:blip r:embed="rId6"/>
                <a:stretch>
                  <a:fillRect r="-54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3662064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3640047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3359053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3359053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/>
              <p:nvPr/>
            </p:nvSpPr>
            <p:spPr>
              <a:xfrm>
                <a:off x="763832" y="5805264"/>
                <a:ext cx="82006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Alice wants to convince Bob that </a:t>
                </a:r>
                <a:r>
                  <a:rPr lang="en-US" sz="2400" b="1" i="1" dirty="0"/>
                  <a:t>she knows a solution </a:t>
                </a:r>
                <a:r>
                  <a:rPr lang="en-US" sz="2400" b="0" dirty="0"/>
                  <a:t>to a proble</a:t>
                </a:r>
                <a:r>
                  <a:rPr lang="en-US" sz="2400" dirty="0"/>
                  <a:t>m, e.g. that she knows the discrete log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32" y="5805264"/>
                <a:ext cx="8200655" cy="830997"/>
              </a:xfrm>
              <a:prstGeom prst="rect">
                <a:avLst/>
              </a:prstGeom>
              <a:blipFill>
                <a:blip r:embed="rId8"/>
                <a:stretch>
                  <a:fillRect l="-12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420360-B8FB-9D42-AA98-C4AD9A0C0F66}"/>
                  </a:ext>
                </a:extLst>
              </p:cNvPr>
              <p:cNvSpPr/>
              <p:nvPr/>
            </p:nvSpPr>
            <p:spPr>
              <a:xfrm>
                <a:off x="755576" y="5229200"/>
                <a:ext cx="8388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Discrete log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 always exists (assuming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is a generator)…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420360-B8FB-9D42-AA98-C4AD9A0C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200"/>
                <a:ext cx="8388424" cy="461665"/>
              </a:xfrm>
              <a:prstGeom prst="rect">
                <a:avLst/>
              </a:prstGeom>
              <a:blipFill>
                <a:blip r:embed="rId9"/>
                <a:stretch>
                  <a:fillRect l="-12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/>
      <p:bldP spid="7" grpId="0" animBg="1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far: Decision Problems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/>
              <p:nvPr/>
            </p:nvSpPr>
            <p:spPr>
              <a:xfrm>
                <a:off x="1011732" y="3501008"/>
                <a:ext cx="7592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Completeness</a:t>
                </a:r>
                <a:r>
                  <a:rPr lang="en-US" sz="2400" b="0" dirty="0"/>
                  <a:t>: When Alice and Bob run the protocol where Alice has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/>
                  <a:t>, Bob outputs </a:t>
                </a:r>
                <a:r>
                  <a:rPr lang="en-US" sz="2400" b="0" i="1" dirty="0"/>
                  <a:t>accept</a:t>
                </a:r>
                <a:r>
                  <a:rPr lang="en-US" sz="2400" b="0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2" y="3501008"/>
                <a:ext cx="7592716" cy="830997"/>
              </a:xfrm>
              <a:prstGeom prst="rect">
                <a:avLst/>
              </a:prstGeom>
              <a:blipFill>
                <a:blip r:embed="rId6"/>
                <a:stretch>
                  <a:fillRect l="-1169" t="-5970" r="-150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13285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256490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29969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784C25-3743-AB4B-9B21-6FCB1704EA61}"/>
                  </a:ext>
                </a:extLst>
              </p:cNvPr>
              <p:cNvSpPr/>
              <p:nvPr/>
            </p:nvSpPr>
            <p:spPr>
              <a:xfrm>
                <a:off x="986506" y="5373216"/>
                <a:ext cx="797798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Zero Knowledge</a:t>
                </a:r>
                <a:r>
                  <a:rPr lang="en-US" sz="2400" b="0" dirty="0"/>
                  <a:t>: There is a simulator that, given only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, outputs a view of Bob that is indistinguishable from his view in an interaction with Alice.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784C25-3743-AB4B-9B21-6FCB1704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06" y="5373216"/>
                <a:ext cx="7977981" cy="1200329"/>
              </a:xfrm>
              <a:prstGeom prst="rect">
                <a:avLst/>
              </a:prstGeom>
              <a:blipFill>
                <a:blip r:embed="rId8"/>
                <a:stretch>
                  <a:fillRect l="-1111" t="-2083" r="-95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22EEFF6-D237-B142-BF39-11080893355B}"/>
              </a:ext>
            </a:extLst>
          </p:cNvPr>
          <p:cNvSpPr/>
          <p:nvPr/>
        </p:nvSpPr>
        <p:spPr>
          <a:xfrm>
            <a:off x="1011732" y="4614227"/>
            <a:ext cx="759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Soundness? How to define it?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51382</TotalTime>
  <Words>1540</Words>
  <Application>Microsoft Macintosh PowerPoint</Application>
  <PresentationFormat>On-screen Show (4:3)</PresentationFormat>
  <Paragraphs>257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American Typewriter</vt:lpstr>
      <vt:lpstr>Arial</vt:lpstr>
      <vt:lpstr>Calibri</vt:lpstr>
      <vt:lpstr>Cambria Math</vt:lpstr>
      <vt:lpstr>TwitterChirp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1472</cp:revision>
  <dcterms:created xsi:type="dcterms:W3CDTF">2014-03-14T23:52:55Z</dcterms:created>
  <dcterms:modified xsi:type="dcterms:W3CDTF">2022-11-02T15:19:14Z</dcterms:modified>
</cp:coreProperties>
</file>