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529" r:id="rId2"/>
    <p:sldId id="687" r:id="rId3"/>
    <p:sldId id="688" r:id="rId4"/>
    <p:sldId id="700" r:id="rId5"/>
    <p:sldId id="701" r:id="rId6"/>
    <p:sldId id="706" r:id="rId7"/>
    <p:sldId id="703" r:id="rId8"/>
    <p:sldId id="704" r:id="rId9"/>
    <p:sldId id="678" r:id="rId10"/>
    <p:sldId id="679" r:id="rId11"/>
    <p:sldId id="680" r:id="rId12"/>
    <p:sldId id="681" r:id="rId13"/>
    <p:sldId id="682" r:id="rId14"/>
    <p:sldId id="683" r:id="rId15"/>
    <p:sldId id="684" r:id="rId16"/>
    <p:sldId id="705" r:id="rId17"/>
    <p:sldId id="685" r:id="rId18"/>
    <p:sldId id="689" r:id="rId19"/>
    <p:sldId id="698" r:id="rId20"/>
    <p:sldId id="690" r:id="rId21"/>
    <p:sldId id="686" r:id="rId22"/>
    <p:sldId id="699" r:id="rId23"/>
    <p:sldId id="707" r:id="rId24"/>
    <p:sldId id="708" r:id="rId25"/>
    <p:sldId id="711" r:id="rId26"/>
    <p:sldId id="710" r:id="rId27"/>
    <p:sldId id="712" r:id="rId28"/>
    <p:sldId id="692" r:id="rId29"/>
    <p:sldId id="697" r:id="rId30"/>
    <p:sldId id="696" r:id="rId31"/>
    <p:sldId id="714" r:id="rId32"/>
    <p:sldId id="715" r:id="rId33"/>
    <p:sldId id="713" r:id="rId34"/>
    <p:sldId id="716" r:id="rId35"/>
    <p:sldId id="691" r:id="rId36"/>
    <p:sldId id="717" r:id="rId37"/>
    <p:sldId id="693" r:id="rId38"/>
    <p:sldId id="718" r:id="rId39"/>
    <p:sldId id="719" r:id="rId40"/>
    <p:sldId id="721" r:id="rId41"/>
    <p:sldId id="720" r:id="rId42"/>
    <p:sldId id="695" r:id="rId43"/>
    <p:sldId id="722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290EA"/>
    <a:srgbClr val="1E177C"/>
    <a:srgbClr val="762416"/>
    <a:srgbClr val="EA968D"/>
    <a:srgbClr val="FF0000"/>
    <a:srgbClr val="1A17A5"/>
    <a:srgbClr val="891637"/>
    <a:srgbClr val="CC0099"/>
    <a:srgbClr val="741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76309" autoAdjust="0"/>
  </p:normalViewPr>
  <p:slideViewPr>
    <p:cSldViewPr>
      <p:cViewPr varScale="1">
        <p:scale>
          <a:sx n="95" d="100"/>
          <a:sy n="95" d="100"/>
        </p:scale>
        <p:origin x="1016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8A4AD-30BE-4EB0-88E7-04F008072919}" type="datetimeFigureOut">
              <a:rPr lang="en-CA" smtClean="0"/>
              <a:t>2022-10-26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C13DC-EB30-4E7B-9A79-FF6A33A169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268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DE5E11C-06A5-47B4-9150-823C84E42849}" type="slidenum">
              <a:rPr lang="en-US" smtClean="0"/>
              <a:pPr eaLnBrk="1" hangingPunct="1"/>
              <a:t>1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100822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8068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49603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6572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18150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99153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45092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27321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17002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9880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6350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9662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10326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75996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46794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06195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386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5345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67290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86440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4805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448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15892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74523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47701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7445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176448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18667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2610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2188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361755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907157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4855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741255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583954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378785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262650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8238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5124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5050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1204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969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998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2022-10-26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74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2022-10-26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8147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2022-10-26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9975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2022-10-26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407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2022-10-26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0828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2022-10-26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1274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2022-10-26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2028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2022-10-26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3605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2022-10-26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6582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2022-10-26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4108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2022-10-26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7539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B9363-F440-4E1D-B0AF-94655AD61F33}" type="datetimeFigureOut">
              <a:rPr lang="en-CA" smtClean="0"/>
              <a:t>2022-10-26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4768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0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0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0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0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30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1.pn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1.png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32.png"/><Relationship Id="rId4" Type="http://schemas.openxmlformats.org/officeDocument/2006/relationships/image" Target="../media/image36.png"/><Relationship Id="rId9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3" Type="http://schemas.openxmlformats.org/officeDocument/2006/relationships/image" Target="../media/image1.png"/><Relationship Id="rId7" Type="http://schemas.openxmlformats.org/officeDocument/2006/relationships/image" Target="../media/image36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0.png"/><Relationship Id="rId11" Type="http://schemas.openxmlformats.org/officeDocument/2006/relationships/image" Target="../media/image55.png"/><Relationship Id="rId5" Type="http://schemas.openxmlformats.org/officeDocument/2006/relationships/image" Target="../media/image52.png"/><Relationship Id="rId10" Type="http://schemas.openxmlformats.org/officeDocument/2006/relationships/image" Target="../media/image54.png"/><Relationship Id="rId4" Type="http://schemas.openxmlformats.org/officeDocument/2006/relationships/image" Target="../media/image330.png"/><Relationship Id="rId9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7" Type="http://schemas.openxmlformats.org/officeDocument/2006/relationships/image" Target="../media/image4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0.png"/><Relationship Id="rId5" Type="http://schemas.openxmlformats.org/officeDocument/2006/relationships/image" Target="../media/image420.png"/><Relationship Id="rId4" Type="http://schemas.openxmlformats.org/officeDocument/2006/relationships/image" Target="../media/image41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1.png"/><Relationship Id="rId7" Type="http://schemas.openxmlformats.org/officeDocument/2006/relationships/image" Target="../media/image59.png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11" Type="http://schemas.openxmlformats.org/officeDocument/2006/relationships/image" Target="../media/image62.png"/><Relationship Id="rId5" Type="http://schemas.openxmlformats.org/officeDocument/2006/relationships/image" Target="../media/image57.png"/><Relationship Id="rId10" Type="http://schemas.openxmlformats.org/officeDocument/2006/relationships/image" Target="../media/image61.png"/><Relationship Id="rId4" Type="http://schemas.openxmlformats.org/officeDocument/2006/relationships/image" Target="../media/image56.png"/><Relationship Id="rId9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3" Type="http://schemas.openxmlformats.org/officeDocument/2006/relationships/image" Target="../media/image1.png"/><Relationship Id="rId7" Type="http://schemas.openxmlformats.org/officeDocument/2006/relationships/image" Target="../media/image36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0.png"/><Relationship Id="rId5" Type="http://schemas.openxmlformats.org/officeDocument/2006/relationships/image" Target="../media/image52.png"/><Relationship Id="rId10" Type="http://schemas.openxmlformats.org/officeDocument/2006/relationships/image" Target="../media/image55.png"/><Relationship Id="rId4" Type="http://schemas.openxmlformats.org/officeDocument/2006/relationships/image" Target="../media/image330.png"/><Relationship Id="rId9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8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10" Type="http://schemas.openxmlformats.org/officeDocument/2006/relationships/image" Target="../media/image70.jpeg"/><Relationship Id="rId4" Type="http://schemas.openxmlformats.org/officeDocument/2006/relationships/image" Target="../media/image69.jpeg"/><Relationship Id="rId9" Type="http://schemas.openxmlformats.org/officeDocument/2006/relationships/image" Target="../media/image7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10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8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.png"/><Relationship Id="rId5" Type="http://schemas.openxmlformats.org/officeDocument/2006/relationships/image" Target="../media/image810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6"/>
          <p:cNvSpPr>
            <a:spLocks noChangeArrowheads="1"/>
          </p:cNvSpPr>
          <p:nvPr/>
        </p:nvSpPr>
        <p:spPr bwMode="auto">
          <a:xfrm>
            <a:off x="396652" y="1268760"/>
            <a:ext cx="8458200" cy="170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sz="4400" b="1" dirty="0">
                <a:solidFill>
                  <a:srgbClr val="1A17A5"/>
                </a:solidFill>
                <a:latin typeface="Calibri" pitchFamily="34" charset="0"/>
              </a:rPr>
              <a:t>MIT 6.875</a:t>
            </a: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1360884" y="4096544"/>
            <a:ext cx="6400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Lecture 14</a:t>
            </a: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1094184" y="3410744"/>
            <a:ext cx="6934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Foundations of Cryptography</a:t>
            </a:r>
          </a:p>
        </p:txBody>
      </p:sp>
    </p:spTree>
    <p:extLst>
      <p:ext uri="{BB962C8B-B14F-4D97-AF65-F5344CB8AC3E}">
        <p14:creationId xmlns:p14="http://schemas.microsoft.com/office/powerpoint/2010/main" val="6479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D0BCA042-7756-9C4E-952E-DD3DD09C5B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14953" y="260648"/>
                <a:ext cx="9123457" cy="7920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Theorem: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𝒚</m:t>
                    </m:r>
                  </m:oMath>
                </a14:m>
                <a:r>
                  <a:rPr lang="en-US" sz="24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is a quadratic residue mod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𝑵</m:t>
                    </m:r>
                  </m:oMath>
                </a14:m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  <a:endParaRPr lang="en-US" sz="40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D0BCA042-7756-9C4E-952E-DD3DD09C5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953" y="260648"/>
                <a:ext cx="9123457" cy="792088"/>
              </a:xfrm>
              <a:prstGeom prst="rect">
                <a:avLst/>
              </a:prstGeom>
              <a:blipFill>
                <a:blip r:embed="rId3"/>
                <a:stretch>
                  <a:fillRect l="-417" t="-12500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B1DA8690-207B-2D45-B1C2-0CE1DC3D2D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968015" y="1671778"/>
            <a:ext cx="1831033" cy="14981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4B7040-CD5D-9740-9D51-D5FAB8AD3C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6612396" y="2184620"/>
            <a:ext cx="648072" cy="670672"/>
          </a:xfrm>
          <a:prstGeom prst="rect">
            <a:avLst/>
          </a:prstGeom>
        </p:spPr>
      </p:pic>
      <p:sp>
        <p:nvSpPr>
          <p:cNvPr id="11" name="Rectangle 63">
            <a:extLst>
              <a:ext uri="{FF2B5EF4-FFF2-40B4-BE49-F238E27FC236}">
                <a16:creationId xmlns:a16="http://schemas.microsoft.com/office/drawing/2014/main" id="{ADBA2894-B98C-F14D-A113-5255299BBCC5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3181461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Prover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2" name="Rectangle 63">
            <a:extLst>
              <a:ext uri="{FF2B5EF4-FFF2-40B4-BE49-F238E27FC236}">
                <a16:creationId xmlns:a16="http://schemas.microsoft.com/office/drawing/2014/main" id="{819E2B35-2DB2-FA44-9179-BE828D804ACB}"/>
              </a:ext>
            </a:extLst>
          </p:cNvPr>
          <p:cNvSpPr txBox="1">
            <a:spLocks noChangeArrowheads="1"/>
          </p:cNvSpPr>
          <p:nvPr/>
        </p:nvSpPr>
        <p:spPr>
          <a:xfrm>
            <a:off x="6084168" y="2832692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Verifier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94E56F2-09FF-DA42-99D3-8F9E97F4256A}"/>
              </a:ext>
            </a:extLst>
          </p:cNvPr>
          <p:cNvCxnSpPr/>
          <p:nvPr/>
        </p:nvCxnSpPr>
        <p:spPr>
          <a:xfrm>
            <a:off x="3203848" y="2634667"/>
            <a:ext cx="288032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35219D6-6DF9-7C48-9808-B9070DC199D4}"/>
                  </a:ext>
                </a:extLst>
              </p:cNvPr>
              <p:cNvSpPr/>
              <p:nvPr/>
            </p:nvSpPr>
            <p:spPr>
              <a:xfrm>
                <a:off x="3275855" y="2041684"/>
                <a:ext cx="310548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Proof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𝒙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∈</m:t>
                    </m:r>
                    <m:sSubSup>
                      <m:sSubSup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Sup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𝒁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𝑵</m:t>
                        </m:r>
                      </m:sub>
                      <m:sup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bSup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35219D6-6DF9-7C48-9808-B9070DC199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5" y="2041684"/>
                <a:ext cx="3105485" cy="523220"/>
              </a:xfrm>
              <a:prstGeom prst="rect">
                <a:avLst/>
              </a:prstGeom>
              <a:blipFill>
                <a:blip r:embed="rId5"/>
                <a:stretch>
                  <a:fillRect l="-4065" t="-11628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76AB11F-5AE7-524F-A869-5957BD6253ED}"/>
                  </a:ext>
                </a:extLst>
              </p:cNvPr>
              <p:cNvSpPr/>
              <p:nvPr/>
            </p:nvSpPr>
            <p:spPr>
              <a:xfrm>
                <a:off x="6278752" y="3407762"/>
                <a:ext cx="2741139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Accept </a:t>
                </a:r>
                <a:r>
                  <a:rPr lang="en-US" sz="2800" i="1" dirty="0" err="1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iff</a:t>
                </a:r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𝑦</m:t>
                    </m:r>
                    <m:r>
                      <a:rPr lang="en-US" sz="28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 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mod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𝑁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).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76AB11F-5AE7-524F-A869-5957BD6253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8752" y="3407762"/>
                <a:ext cx="2741139" cy="954107"/>
              </a:xfrm>
              <a:prstGeom prst="rect">
                <a:avLst/>
              </a:prstGeom>
              <a:blipFill>
                <a:blip r:embed="rId6"/>
                <a:stretch>
                  <a:fillRect l="-4608" t="-6579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EB48C648-FFDC-4E49-B803-14785F813C72}"/>
              </a:ext>
            </a:extLst>
          </p:cNvPr>
          <p:cNvSpPr/>
          <p:nvPr/>
        </p:nvSpPr>
        <p:spPr>
          <a:xfrm>
            <a:off x="1052768" y="4751828"/>
            <a:ext cx="63260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After interaction, Bob the Verifier knows:</a:t>
            </a:r>
            <a:endParaRPr lang="en-US" sz="28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CDD1270-15A4-834F-9ECF-B2FC7E822C6D}"/>
                  </a:ext>
                </a:extLst>
              </p:cNvPr>
              <p:cNvSpPr/>
              <p:nvPr/>
            </p:nvSpPr>
            <p:spPr>
              <a:xfrm>
                <a:off x="1510584" y="5298622"/>
                <a:ext cx="519058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1)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y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is a quadratic residue mod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𝑁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. 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CDD1270-15A4-834F-9ECF-B2FC7E822C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584" y="5298622"/>
                <a:ext cx="5190588" cy="523220"/>
              </a:xfrm>
              <a:prstGeom prst="rect">
                <a:avLst/>
              </a:prstGeom>
              <a:blipFill>
                <a:blip r:embed="rId7"/>
                <a:stretch>
                  <a:fillRect l="-2689" t="-14286" r="-1467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991D5A4-D344-EB4D-B7B8-3DC0A9ECC846}"/>
                  </a:ext>
                </a:extLst>
              </p:cNvPr>
              <p:cNvSpPr/>
              <p:nvPr/>
            </p:nvSpPr>
            <p:spPr>
              <a:xfrm>
                <a:off x="1501443" y="5930116"/>
                <a:ext cx="446994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ea typeface="Cambria Math" panose="02040503050406030204" pitchFamily="18" charset="0"/>
                    <a:cs typeface="Arial Unicode MS" pitchFamily="34" charset="-128"/>
                  </a:rPr>
                  <a:t>2</a:t>
                </a:r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) </a:t>
                </a:r>
                <a:r>
                  <a:rPr lang="en-US" sz="2800" b="1" dirty="0">
                    <a:solidFill>
                      <a:srgbClr val="FF0000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Also</a:t>
                </a:r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, the square root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𝑦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. 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991D5A4-D344-EB4D-B7B8-3DC0A9ECC8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443" y="5930116"/>
                <a:ext cx="4469942" cy="523220"/>
              </a:xfrm>
              <a:prstGeom prst="rect">
                <a:avLst/>
              </a:prstGeom>
              <a:blipFill>
                <a:blip r:embed="rId8"/>
                <a:stretch>
                  <a:fillRect l="-2833" t="-14286" r="-1700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97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D0BCA042-7756-9C4E-952E-DD3DD09C5B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14953" y="116632"/>
                <a:ext cx="9123457" cy="7920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Theorem: Graphs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solidFill>
                              <a:srgbClr val="891637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solidFill>
                              <a:srgbClr val="891637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𝑮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rgbClr val="891637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000" i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solidFill>
                              <a:srgbClr val="891637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4000" b="1" i="1">
                            <a:solidFill>
                              <a:srgbClr val="891637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𝑮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rgbClr val="891637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000" i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are isomorphic.</a:t>
                </a:r>
                <a:r>
                  <a:rPr lang="en-US" sz="4000" i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D0BCA042-7756-9C4E-952E-DD3DD09C5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953" y="116632"/>
                <a:ext cx="9123457" cy="792088"/>
              </a:xfrm>
              <a:prstGeom prst="rect">
                <a:avLst/>
              </a:prstGeom>
              <a:blipFill>
                <a:blip r:embed="rId3"/>
                <a:stretch>
                  <a:fillRect l="-556" t="-12698" r="-417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B1DA8690-207B-2D45-B1C2-0CE1DC3D2D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701423" y="3140968"/>
            <a:ext cx="1831033" cy="14981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4B7040-CD5D-9740-9D51-D5FAB8AD3C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7692516" y="3653810"/>
            <a:ext cx="648072" cy="670672"/>
          </a:xfrm>
          <a:prstGeom prst="rect">
            <a:avLst/>
          </a:prstGeom>
        </p:spPr>
      </p:pic>
      <p:sp>
        <p:nvSpPr>
          <p:cNvPr id="11" name="Rectangle 63">
            <a:extLst>
              <a:ext uri="{FF2B5EF4-FFF2-40B4-BE49-F238E27FC236}">
                <a16:creationId xmlns:a16="http://schemas.microsoft.com/office/drawing/2014/main" id="{ADBA2894-B98C-F14D-A113-5255299BBCC5}"/>
              </a:ext>
            </a:extLst>
          </p:cNvPr>
          <p:cNvSpPr txBox="1">
            <a:spLocks noChangeArrowheads="1"/>
          </p:cNvSpPr>
          <p:nvPr/>
        </p:nvSpPr>
        <p:spPr>
          <a:xfrm>
            <a:off x="921032" y="4650651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Prover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2" name="Rectangle 63">
            <a:extLst>
              <a:ext uri="{FF2B5EF4-FFF2-40B4-BE49-F238E27FC236}">
                <a16:creationId xmlns:a16="http://schemas.microsoft.com/office/drawing/2014/main" id="{819E2B35-2DB2-FA44-9179-BE828D804ACB}"/>
              </a:ext>
            </a:extLst>
          </p:cNvPr>
          <p:cNvSpPr txBox="1">
            <a:spLocks noChangeArrowheads="1"/>
          </p:cNvSpPr>
          <p:nvPr/>
        </p:nvSpPr>
        <p:spPr>
          <a:xfrm>
            <a:off x="7164288" y="4301882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Verifier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94E56F2-09FF-DA42-99D3-8F9E97F4256A}"/>
              </a:ext>
            </a:extLst>
          </p:cNvPr>
          <p:cNvCxnSpPr>
            <a:cxnSpLocks/>
          </p:cNvCxnSpPr>
          <p:nvPr/>
        </p:nvCxnSpPr>
        <p:spPr>
          <a:xfrm>
            <a:off x="2937256" y="4103857"/>
            <a:ext cx="442394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35219D6-6DF9-7C48-9808-B9070DC199D4}"/>
                  </a:ext>
                </a:extLst>
              </p:cNvPr>
              <p:cNvSpPr/>
              <p:nvPr/>
            </p:nvSpPr>
            <p:spPr>
              <a:xfrm>
                <a:off x="3417989" y="3510874"/>
                <a:ext cx="360228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Proof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=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𝝅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𝑵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→[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𝑵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]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,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35219D6-6DF9-7C48-9808-B9070DC199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7989" y="3510874"/>
                <a:ext cx="3602283" cy="523220"/>
              </a:xfrm>
              <a:prstGeom prst="rect">
                <a:avLst/>
              </a:prstGeom>
              <a:blipFill>
                <a:blip r:embed="rId5"/>
                <a:stretch>
                  <a:fillRect l="-3521" t="-11905" r="-1761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>
            <a:extLst>
              <a:ext uri="{FF2B5EF4-FFF2-40B4-BE49-F238E27FC236}">
                <a16:creationId xmlns:a16="http://schemas.microsoft.com/office/drawing/2014/main" id="{5994CBBB-7E7A-C049-A3E3-3416258F82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409" y="1031064"/>
            <a:ext cx="2030789" cy="203078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42C76B3-C1DF-4440-88B5-B114FA8771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862" y="1093918"/>
            <a:ext cx="2030788" cy="2030788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EE1F0383-6FB1-7A4A-B64E-8BB5A1AF1263}"/>
              </a:ext>
            </a:extLst>
          </p:cNvPr>
          <p:cNvGrpSpPr/>
          <p:nvPr/>
        </p:nvGrpSpPr>
        <p:grpSpPr>
          <a:xfrm>
            <a:off x="1907704" y="692696"/>
            <a:ext cx="2129243" cy="2384396"/>
            <a:chOff x="1921862" y="724634"/>
            <a:chExt cx="2129243" cy="2384396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079F9DF-39C8-524C-96A5-8E42E25A781D}"/>
                </a:ext>
              </a:extLst>
            </p:cNvPr>
            <p:cNvSpPr/>
            <p:nvPr/>
          </p:nvSpPr>
          <p:spPr>
            <a:xfrm>
              <a:off x="2771800" y="724634"/>
              <a:ext cx="3386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1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BBE07CD-D881-0949-AB37-9D45651032A1}"/>
                </a:ext>
              </a:extLst>
            </p:cNvPr>
            <p:cNvSpPr/>
            <p:nvPr/>
          </p:nvSpPr>
          <p:spPr>
            <a:xfrm>
              <a:off x="1921862" y="1358936"/>
              <a:ext cx="3386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2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A9BBD5E-11E8-2F4C-8A0C-5A8A917E37CA}"/>
                </a:ext>
              </a:extLst>
            </p:cNvPr>
            <p:cNvSpPr/>
            <p:nvPr/>
          </p:nvSpPr>
          <p:spPr>
            <a:xfrm>
              <a:off x="3712503" y="1372706"/>
              <a:ext cx="3386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5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4641FBB-FF9E-4846-9763-B7645C656254}"/>
                </a:ext>
              </a:extLst>
            </p:cNvPr>
            <p:cNvSpPr/>
            <p:nvPr/>
          </p:nvSpPr>
          <p:spPr>
            <a:xfrm>
              <a:off x="2035217" y="2694124"/>
              <a:ext cx="3386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3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4344DB7-02DF-9444-A228-E93FF05CB6D5}"/>
                </a:ext>
              </a:extLst>
            </p:cNvPr>
            <p:cNvSpPr/>
            <p:nvPr/>
          </p:nvSpPr>
          <p:spPr>
            <a:xfrm>
              <a:off x="3513318" y="2708920"/>
              <a:ext cx="3386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4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A696E4D-727A-C847-990F-A89F247FA72B}"/>
                </a:ext>
              </a:extLst>
            </p:cNvPr>
            <p:cNvSpPr/>
            <p:nvPr/>
          </p:nvSpPr>
          <p:spPr>
            <a:xfrm>
              <a:off x="2905347" y="1309942"/>
              <a:ext cx="3386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6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B4374F3-2E81-4F4C-8C1C-C18037C9BD7E}"/>
                </a:ext>
              </a:extLst>
            </p:cNvPr>
            <p:cNvSpPr/>
            <p:nvPr/>
          </p:nvSpPr>
          <p:spPr>
            <a:xfrm>
              <a:off x="2427786" y="1532691"/>
              <a:ext cx="3386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7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5C4D5C8-9A29-3742-B5CF-0722D494834D}"/>
                </a:ext>
              </a:extLst>
            </p:cNvPr>
            <p:cNvSpPr/>
            <p:nvPr/>
          </p:nvSpPr>
          <p:spPr>
            <a:xfrm>
              <a:off x="2363155" y="2154904"/>
              <a:ext cx="3386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8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AB26C5A-4404-394B-9AC1-8707B2BA4C7B}"/>
                </a:ext>
              </a:extLst>
            </p:cNvPr>
            <p:cNvSpPr/>
            <p:nvPr/>
          </p:nvSpPr>
          <p:spPr>
            <a:xfrm>
              <a:off x="3221335" y="2152323"/>
              <a:ext cx="3386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9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30FF771-BAFB-5C4E-96B7-7C0D7383EF28}"/>
                </a:ext>
              </a:extLst>
            </p:cNvPr>
            <p:cNvSpPr/>
            <p:nvPr/>
          </p:nvSpPr>
          <p:spPr>
            <a:xfrm>
              <a:off x="3131840" y="1544879"/>
              <a:ext cx="46901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10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D0C4671-EA57-9243-A54A-E6AFEBE34A96}"/>
              </a:ext>
            </a:extLst>
          </p:cNvPr>
          <p:cNvGrpSpPr/>
          <p:nvPr/>
        </p:nvGrpSpPr>
        <p:grpSpPr>
          <a:xfrm>
            <a:off x="5076104" y="709167"/>
            <a:ext cx="2679896" cy="2647825"/>
            <a:chOff x="5076104" y="708665"/>
            <a:chExt cx="2679896" cy="2647825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509928A-1B61-9B4C-A3D9-CE9B1D3E0680}"/>
                </a:ext>
              </a:extLst>
            </p:cNvPr>
            <p:cNvSpPr/>
            <p:nvPr/>
          </p:nvSpPr>
          <p:spPr>
            <a:xfrm>
              <a:off x="6177614" y="708665"/>
              <a:ext cx="3386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1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A11C200-C71C-5445-945D-FD40F55EEC0B}"/>
                </a:ext>
              </a:extLst>
            </p:cNvPr>
            <p:cNvSpPr/>
            <p:nvPr/>
          </p:nvSpPr>
          <p:spPr>
            <a:xfrm>
              <a:off x="5463956" y="953037"/>
              <a:ext cx="3386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2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3334432-FAB1-2B40-B9AA-C0DE8AC856B0}"/>
                </a:ext>
              </a:extLst>
            </p:cNvPr>
            <p:cNvSpPr/>
            <p:nvPr/>
          </p:nvSpPr>
          <p:spPr>
            <a:xfrm>
              <a:off x="5076104" y="1660738"/>
              <a:ext cx="3386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3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227442D-A4BB-1F4F-9DEE-A9294B83A746}"/>
                </a:ext>
              </a:extLst>
            </p:cNvPr>
            <p:cNvSpPr/>
            <p:nvPr/>
          </p:nvSpPr>
          <p:spPr>
            <a:xfrm>
              <a:off x="5183234" y="2403187"/>
              <a:ext cx="3386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4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1D53C1C-F148-814D-9D30-A2594DB238AE}"/>
                </a:ext>
              </a:extLst>
            </p:cNvPr>
            <p:cNvSpPr/>
            <p:nvPr/>
          </p:nvSpPr>
          <p:spPr>
            <a:xfrm>
              <a:off x="6049350" y="1732746"/>
              <a:ext cx="3386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5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DE8C72E-F6ED-2E4B-86BC-7261C490027F}"/>
                </a:ext>
              </a:extLst>
            </p:cNvPr>
            <p:cNvSpPr/>
            <p:nvPr/>
          </p:nvSpPr>
          <p:spPr>
            <a:xfrm>
              <a:off x="5886206" y="2956380"/>
              <a:ext cx="3386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9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CB573400-B21D-404B-B200-1D125332D372}"/>
                </a:ext>
              </a:extLst>
            </p:cNvPr>
            <p:cNvSpPr/>
            <p:nvPr/>
          </p:nvSpPr>
          <p:spPr>
            <a:xfrm>
              <a:off x="6926719" y="953037"/>
              <a:ext cx="3386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6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D13A0C9E-FA13-A143-BE4F-0CCDF3586051}"/>
                </a:ext>
              </a:extLst>
            </p:cNvPr>
            <p:cNvSpPr/>
            <p:nvPr/>
          </p:nvSpPr>
          <p:spPr>
            <a:xfrm>
              <a:off x="7291387" y="1648392"/>
              <a:ext cx="3386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8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A5A652F-2296-5844-86EF-77259BC5341A}"/>
                </a:ext>
              </a:extLst>
            </p:cNvPr>
            <p:cNvSpPr/>
            <p:nvPr/>
          </p:nvSpPr>
          <p:spPr>
            <a:xfrm>
              <a:off x="7222137" y="2342433"/>
              <a:ext cx="53386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10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12F652F-6C34-394F-B56B-52F183DFCEC7}"/>
                </a:ext>
              </a:extLst>
            </p:cNvPr>
            <p:cNvSpPr/>
            <p:nvPr/>
          </p:nvSpPr>
          <p:spPr>
            <a:xfrm>
              <a:off x="6659787" y="2939825"/>
              <a:ext cx="53386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7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C246DF85-0DD2-4445-ADBF-838DA1775EA2}"/>
              </a:ext>
            </a:extLst>
          </p:cNvPr>
          <p:cNvSpPr/>
          <p:nvPr/>
        </p:nvSpPr>
        <p:spPr>
          <a:xfrm>
            <a:off x="3758589" y="4129472"/>
            <a:ext cx="2707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the isomorphism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4CF5683F-F938-5E48-95B4-91B78E9DFEA3}"/>
                  </a:ext>
                </a:extLst>
              </p:cNvPr>
              <p:cNvSpPr/>
              <p:nvPr/>
            </p:nvSpPr>
            <p:spPr>
              <a:xfrm>
                <a:off x="3923928" y="4941168"/>
                <a:ext cx="4949320" cy="10095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Check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:</m:t>
                    </m:r>
                  </m:oMath>
                </a14:m>
                <a:endParaRPr lang="en-US" sz="2800" b="0" i="1" dirty="0">
                  <a:latin typeface="Cambria Math" panose="02040503050406030204" pitchFamily="18" charset="0"/>
                  <a:ea typeface="Cambria Math" panose="02040503050406030204" pitchFamily="18" charset="0"/>
                  <a:cs typeface="Arial Unicode MS" pitchFamily="34" charset="-128"/>
                </a:endParaRPr>
              </a:p>
              <a:p>
                <a:pPr algn="r"/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2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𝜋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𝑖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𝜋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𝑗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∈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𝐸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iff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𝑗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∈</m:t>
                    </m:r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𝐸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4CF5683F-F938-5E48-95B4-91B78E9DFE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4941168"/>
                <a:ext cx="4949320" cy="1009572"/>
              </a:xfrm>
              <a:prstGeom prst="rect">
                <a:avLst/>
              </a:prstGeom>
              <a:blipFill>
                <a:blip r:embed="rId8"/>
                <a:stretch>
                  <a:fillRect t="-6250" r="-2564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078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7" grpId="0"/>
      <p:bldP spid="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D0BCA042-7756-9C4E-952E-DD3DD09C5B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14953" y="116632"/>
                <a:ext cx="9123457" cy="7920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Theorem: Graphs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solidFill>
                              <a:srgbClr val="891637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solidFill>
                              <a:srgbClr val="891637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𝑮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rgbClr val="891637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000" i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solidFill>
                              <a:srgbClr val="891637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4000" b="1" i="1">
                            <a:solidFill>
                              <a:srgbClr val="891637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𝑮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rgbClr val="891637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000" i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are isomorphic.</a:t>
                </a:r>
                <a:r>
                  <a:rPr lang="en-US" sz="4000" i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D0BCA042-7756-9C4E-952E-DD3DD09C5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953" y="116632"/>
                <a:ext cx="9123457" cy="792088"/>
              </a:xfrm>
              <a:prstGeom prst="rect">
                <a:avLst/>
              </a:prstGeom>
              <a:blipFill>
                <a:blip r:embed="rId3"/>
                <a:stretch>
                  <a:fillRect l="-556" t="-12698" r="-417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B1DA8690-207B-2D45-B1C2-0CE1DC3D2D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701423" y="3140968"/>
            <a:ext cx="1831033" cy="14981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4B7040-CD5D-9740-9D51-D5FAB8AD3C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7692516" y="3653810"/>
            <a:ext cx="648072" cy="670672"/>
          </a:xfrm>
          <a:prstGeom prst="rect">
            <a:avLst/>
          </a:prstGeom>
        </p:spPr>
      </p:pic>
      <p:sp>
        <p:nvSpPr>
          <p:cNvPr id="11" name="Rectangle 63">
            <a:extLst>
              <a:ext uri="{FF2B5EF4-FFF2-40B4-BE49-F238E27FC236}">
                <a16:creationId xmlns:a16="http://schemas.microsoft.com/office/drawing/2014/main" id="{ADBA2894-B98C-F14D-A113-5255299BBCC5}"/>
              </a:ext>
            </a:extLst>
          </p:cNvPr>
          <p:cNvSpPr txBox="1">
            <a:spLocks noChangeArrowheads="1"/>
          </p:cNvSpPr>
          <p:nvPr/>
        </p:nvSpPr>
        <p:spPr>
          <a:xfrm>
            <a:off x="921032" y="4650651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Prover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2" name="Rectangle 63">
            <a:extLst>
              <a:ext uri="{FF2B5EF4-FFF2-40B4-BE49-F238E27FC236}">
                <a16:creationId xmlns:a16="http://schemas.microsoft.com/office/drawing/2014/main" id="{819E2B35-2DB2-FA44-9179-BE828D804ACB}"/>
              </a:ext>
            </a:extLst>
          </p:cNvPr>
          <p:cNvSpPr txBox="1">
            <a:spLocks noChangeArrowheads="1"/>
          </p:cNvSpPr>
          <p:nvPr/>
        </p:nvSpPr>
        <p:spPr>
          <a:xfrm>
            <a:off x="7164288" y="4301882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Verifier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94E56F2-09FF-DA42-99D3-8F9E97F4256A}"/>
              </a:ext>
            </a:extLst>
          </p:cNvPr>
          <p:cNvCxnSpPr>
            <a:cxnSpLocks/>
          </p:cNvCxnSpPr>
          <p:nvPr/>
        </p:nvCxnSpPr>
        <p:spPr>
          <a:xfrm>
            <a:off x="2937256" y="4103857"/>
            <a:ext cx="442394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35219D6-6DF9-7C48-9808-B9070DC199D4}"/>
                  </a:ext>
                </a:extLst>
              </p:cNvPr>
              <p:cNvSpPr/>
              <p:nvPr/>
            </p:nvSpPr>
            <p:spPr>
              <a:xfrm>
                <a:off x="3417989" y="3510874"/>
                <a:ext cx="360228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Proof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=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𝝅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𝑵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→[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𝑵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]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,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35219D6-6DF9-7C48-9808-B9070DC199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7989" y="3510874"/>
                <a:ext cx="3602283" cy="523220"/>
              </a:xfrm>
              <a:prstGeom prst="rect">
                <a:avLst/>
              </a:prstGeom>
              <a:blipFill>
                <a:blip r:embed="rId5"/>
                <a:stretch>
                  <a:fillRect l="-3521" t="-11905" r="-1761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>
            <a:extLst>
              <a:ext uri="{FF2B5EF4-FFF2-40B4-BE49-F238E27FC236}">
                <a16:creationId xmlns:a16="http://schemas.microsoft.com/office/drawing/2014/main" id="{5994CBBB-7E7A-C049-A3E3-3416258F82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409" y="1031064"/>
            <a:ext cx="2030789" cy="203078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42C76B3-C1DF-4440-88B5-B114FA8771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862" y="1093918"/>
            <a:ext cx="2030788" cy="2030788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EE1F0383-6FB1-7A4A-B64E-8BB5A1AF1263}"/>
              </a:ext>
            </a:extLst>
          </p:cNvPr>
          <p:cNvGrpSpPr/>
          <p:nvPr/>
        </p:nvGrpSpPr>
        <p:grpSpPr>
          <a:xfrm>
            <a:off x="1907704" y="724634"/>
            <a:ext cx="2129243" cy="2384396"/>
            <a:chOff x="1921862" y="724634"/>
            <a:chExt cx="2129243" cy="2384396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079F9DF-39C8-524C-96A5-8E42E25A781D}"/>
                </a:ext>
              </a:extLst>
            </p:cNvPr>
            <p:cNvSpPr/>
            <p:nvPr/>
          </p:nvSpPr>
          <p:spPr>
            <a:xfrm>
              <a:off x="2771800" y="724634"/>
              <a:ext cx="3386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1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BBE07CD-D881-0949-AB37-9D45651032A1}"/>
                </a:ext>
              </a:extLst>
            </p:cNvPr>
            <p:cNvSpPr/>
            <p:nvPr/>
          </p:nvSpPr>
          <p:spPr>
            <a:xfrm>
              <a:off x="1921862" y="1358936"/>
              <a:ext cx="3386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2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A9BBD5E-11E8-2F4C-8A0C-5A8A917E37CA}"/>
                </a:ext>
              </a:extLst>
            </p:cNvPr>
            <p:cNvSpPr/>
            <p:nvPr/>
          </p:nvSpPr>
          <p:spPr>
            <a:xfrm>
              <a:off x="3712503" y="1372706"/>
              <a:ext cx="3386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5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4641FBB-FF9E-4846-9763-B7645C656254}"/>
                </a:ext>
              </a:extLst>
            </p:cNvPr>
            <p:cNvSpPr/>
            <p:nvPr/>
          </p:nvSpPr>
          <p:spPr>
            <a:xfrm>
              <a:off x="2035217" y="2694124"/>
              <a:ext cx="3386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3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4344DB7-02DF-9444-A228-E93FF05CB6D5}"/>
                </a:ext>
              </a:extLst>
            </p:cNvPr>
            <p:cNvSpPr/>
            <p:nvPr/>
          </p:nvSpPr>
          <p:spPr>
            <a:xfrm>
              <a:off x="3513318" y="2708920"/>
              <a:ext cx="3386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4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A696E4D-727A-C847-990F-A89F247FA72B}"/>
                </a:ext>
              </a:extLst>
            </p:cNvPr>
            <p:cNvSpPr/>
            <p:nvPr/>
          </p:nvSpPr>
          <p:spPr>
            <a:xfrm>
              <a:off x="2905347" y="1309942"/>
              <a:ext cx="3386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6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B4374F3-2E81-4F4C-8C1C-C18037C9BD7E}"/>
                </a:ext>
              </a:extLst>
            </p:cNvPr>
            <p:cNvSpPr/>
            <p:nvPr/>
          </p:nvSpPr>
          <p:spPr>
            <a:xfrm>
              <a:off x="2427786" y="1532691"/>
              <a:ext cx="3386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7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5C4D5C8-9A29-3742-B5CF-0722D494834D}"/>
                </a:ext>
              </a:extLst>
            </p:cNvPr>
            <p:cNvSpPr/>
            <p:nvPr/>
          </p:nvSpPr>
          <p:spPr>
            <a:xfrm>
              <a:off x="2363155" y="2154904"/>
              <a:ext cx="3386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8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AB26C5A-4404-394B-9AC1-8707B2BA4C7B}"/>
                </a:ext>
              </a:extLst>
            </p:cNvPr>
            <p:cNvSpPr/>
            <p:nvPr/>
          </p:nvSpPr>
          <p:spPr>
            <a:xfrm>
              <a:off x="3221335" y="2152323"/>
              <a:ext cx="3386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9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30FF771-BAFB-5C4E-96B7-7C0D7383EF28}"/>
                </a:ext>
              </a:extLst>
            </p:cNvPr>
            <p:cNvSpPr/>
            <p:nvPr/>
          </p:nvSpPr>
          <p:spPr>
            <a:xfrm>
              <a:off x="3131840" y="1544879"/>
              <a:ext cx="46901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10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D0C4671-EA57-9243-A54A-E6AFEBE34A96}"/>
              </a:ext>
            </a:extLst>
          </p:cNvPr>
          <p:cNvGrpSpPr/>
          <p:nvPr/>
        </p:nvGrpSpPr>
        <p:grpSpPr>
          <a:xfrm>
            <a:off x="5076104" y="708665"/>
            <a:ext cx="2679896" cy="2647825"/>
            <a:chOff x="5076104" y="708665"/>
            <a:chExt cx="2679896" cy="2647825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509928A-1B61-9B4C-A3D9-CE9B1D3E0680}"/>
                </a:ext>
              </a:extLst>
            </p:cNvPr>
            <p:cNvSpPr/>
            <p:nvPr/>
          </p:nvSpPr>
          <p:spPr>
            <a:xfrm>
              <a:off x="6177614" y="708665"/>
              <a:ext cx="3386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1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A11C200-C71C-5445-945D-FD40F55EEC0B}"/>
                </a:ext>
              </a:extLst>
            </p:cNvPr>
            <p:cNvSpPr/>
            <p:nvPr/>
          </p:nvSpPr>
          <p:spPr>
            <a:xfrm>
              <a:off x="5463956" y="953037"/>
              <a:ext cx="3386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2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3334432-FAB1-2B40-B9AA-C0DE8AC856B0}"/>
                </a:ext>
              </a:extLst>
            </p:cNvPr>
            <p:cNvSpPr/>
            <p:nvPr/>
          </p:nvSpPr>
          <p:spPr>
            <a:xfrm>
              <a:off x="5076104" y="1660738"/>
              <a:ext cx="3386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3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227442D-A4BB-1F4F-9DEE-A9294B83A746}"/>
                </a:ext>
              </a:extLst>
            </p:cNvPr>
            <p:cNvSpPr/>
            <p:nvPr/>
          </p:nvSpPr>
          <p:spPr>
            <a:xfrm>
              <a:off x="5183234" y="2403187"/>
              <a:ext cx="3386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4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1D53C1C-F148-814D-9D30-A2594DB238AE}"/>
                </a:ext>
              </a:extLst>
            </p:cNvPr>
            <p:cNvSpPr/>
            <p:nvPr/>
          </p:nvSpPr>
          <p:spPr>
            <a:xfrm>
              <a:off x="6049350" y="1732746"/>
              <a:ext cx="3386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5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DE8C72E-F6ED-2E4B-86BC-7261C490027F}"/>
                </a:ext>
              </a:extLst>
            </p:cNvPr>
            <p:cNvSpPr/>
            <p:nvPr/>
          </p:nvSpPr>
          <p:spPr>
            <a:xfrm>
              <a:off x="5886206" y="2956380"/>
              <a:ext cx="3386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9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CB573400-B21D-404B-B200-1D125332D372}"/>
                </a:ext>
              </a:extLst>
            </p:cNvPr>
            <p:cNvSpPr/>
            <p:nvPr/>
          </p:nvSpPr>
          <p:spPr>
            <a:xfrm>
              <a:off x="6926719" y="953037"/>
              <a:ext cx="3386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6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D13A0C9E-FA13-A143-BE4F-0CCDF3586051}"/>
                </a:ext>
              </a:extLst>
            </p:cNvPr>
            <p:cNvSpPr/>
            <p:nvPr/>
          </p:nvSpPr>
          <p:spPr>
            <a:xfrm>
              <a:off x="7291387" y="1648392"/>
              <a:ext cx="3386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8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A5A652F-2296-5844-86EF-77259BC5341A}"/>
                </a:ext>
              </a:extLst>
            </p:cNvPr>
            <p:cNvSpPr/>
            <p:nvPr/>
          </p:nvSpPr>
          <p:spPr>
            <a:xfrm>
              <a:off x="7222137" y="2342433"/>
              <a:ext cx="53386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10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12F652F-6C34-394F-B56B-52F183DFCEC7}"/>
                </a:ext>
              </a:extLst>
            </p:cNvPr>
            <p:cNvSpPr/>
            <p:nvPr/>
          </p:nvSpPr>
          <p:spPr>
            <a:xfrm>
              <a:off x="6659787" y="2939825"/>
              <a:ext cx="53386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7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C246DF85-0DD2-4445-ADBF-838DA1775EA2}"/>
              </a:ext>
            </a:extLst>
          </p:cNvPr>
          <p:cNvSpPr/>
          <p:nvPr/>
        </p:nvSpPr>
        <p:spPr>
          <a:xfrm>
            <a:off x="3758589" y="4129472"/>
            <a:ext cx="2707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the isomorphism</a:t>
            </a:r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B60C489-3EBF-1246-A261-0C4BDD611EDF}"/>
              </a:ext>
            </a:extLst>
          </p:cNvPr>
          <p:cNvSpPr/>
          <p:nvPr/>
        </p:nvSpPr>
        <p:spPr>
          <a:xfrm>
            <a:off x="1052768" y="5085184"/>
            <a:ext cx="63260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After interaction, Bob the Verifier knows:</a:t>
            </a:r>
            <a:endParaRPr lang="en-US" sz="28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BD8306B-CF56-DF4E-A73A-5C7AF2520A3B}"/>
                  </a:ext>
                </a:extLst>
              </p:cNvPr>
              <p:cNvSpPr/>
              <p:nvPr/>
            </p:nvSpPr>
            <p:spPr>
              <a:xfrm>
                <a:off x="1510584" y="5631978"/>
                <a:ext cx="446038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1)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are isomorphic. 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BD8306B-CF56-DF4E-A73A-5C7AF2520A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584" y="5631978"/>
                <a:ext cx="4460388" cy="523220"/>
              </a:xfrm>
              <a:prstGeom prst="rect">
                <a:avLst/>
              </a:prstGeom>
              <a:blipFill>
                <a:blip r:embed="rId8"/>
                <a:stretch>
                  <a:fillRect l="-3134" t="-11905" r="-1994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ctangle 58">
            <a:extLst>
              <a:ext uri="{FF2B5EF4-FFF2-40B4-BE49-F238E27FC236}">
                <a16:creationId xmlns:a16="http://schemas.microsoft.com/office/drawing/2014/main" id="{21000554-49C9-2240-A52F-BB8A98F57986}"/>
              </a:ext>
            </a:extLst>
          </p:cNvPr>
          <p:cNvSpPr/>
          <p:nvPr/>
        </p:nvSpPr>
        <p:spPr>
          <a:xfrm>
            <a:off x="1501443" y="6263472"/>
            <a:ext cx="40142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ea typeface="Cambria Math" panose="02040503050406030204" pitchFamily="18" charset="0"/>
                <a:cs typeface="Arial Unicode MS" pitchFamily="34" charset="-128"/>
              </a:rPr>
              <a:t>2</a:t>
            </a:r>
            <a:r>
              <a:rPr lang="en-US" sz="2800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) </a:t>
            </a:r>
            <a:r>
              <a:rPr lang="en-US" sz="2800" b="1" dirty="0">
                <a:solidFill>
                  <a:srgbClr val="FF0000"/>
                </a:solidFill>
                <a:ea typeface="Cambria Math" panose="02040503050406030204" pitchFamily="18" charset="0"/>
                <a:cs typeface="Arial Unicode MS" pitchFamily="34" charset="-128"/>
              </a:rPr>
              <a:t>Also</a:t>
            </a:r>
            <a:r>
              <a:rPr lang="en-US" sz="2800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, the isomorphism.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55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D0BCA042-7756-9C4E-952E-DD3DD09C5B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14953" y="116632"/>
                <a:ext cx="9123457" cy="7920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Theorem: Graphs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𝑮</m:t>
                    </m:r>
                  </m:oMath>
                </a14:m>
                <a:r>
                  <a:rPr lang="en-US" sz="4000" i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has a Hamiltonian cycle.</a:t>
                </a:r>
                <a:r>
                  <a:rPr lang="en-US" sz="4000" i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D0BCA042-7756-9C4E-952E-DD3DD09C5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953" y="116632"/>
                <a:ext cx="9123457" cy="792088"/>
              </a:xfrm>
              <a:prstGeom prst="rect">
                <a:avLst/>
              </a:prstGeom>
              <a:blipFill>
                <a:blip r:embed="rId3"/>
                <a:stretch>
                  <a:fillRect l="-417" t="-12698" r="-278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B1DA8690-207B-2D45-B1C2-0CE1DC3D2D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701423" y="3140968"/>
            <a:ext cx="1831033" cy="14981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4B7040-CD5D-9740-9D51-D5FAB8AD3C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7692516" y="3653810"/>
            <a:ext cx="648072" cy="670672"/>
          </a:xfrm>
          <a:prstGeom prst="rect">
            <a:avLst/>
          </a:prstGeom>
        </p:spPr>
      </p:pic>
      <p:sp>
        <p:nvSpPr>
          <p:cNvPr id="11" name="Rectangle 63">
            <a:extLst>
              <a:ext uri="{FF2B5EF4-FFF2-40B4-BE49-F238E27FC236}">
                <a16:creationId xmlns:a16="http://schemas.microsoft.com/office/drawing/2014/main" id="{ADBA2894-B98C-F14D-A113-5255299BBCC5}"/>
              </a:ext>
            </a:extLst>
          </p:cNvPr>
          <p:cNvSpPr txBox="1">
            <a:spLocks noChangeArrowheads="1"/>
          </p:cNvSpPr>
          <p:nvPr/>
        </p:nvSpPr>
        <p:spPr>
          <a:xfrm>
            <a:off x="921032" y="4650651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Prover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2" name="Rectangle 63">
            <a:extLst>
              <a:ext uri="{FF2B5EF4-FFF2-40B4-BE49-F238E27FC236}">
                <a16:creationId xmlns:a16="http://schemas.microsoft.com/office/drawing/2014/main" id="{819E2B35-2DB2-FA44-9179-BE828D804ACB}"/>
              </a:ext>
            </a:extLst>
          </p:cNvPr>
          <p:cNvSpPr txBox="1">
            <a:spLocks noChangeArrowheads="1"/>
          </p:cNvSpPr>
          <p:nvPr/>
        </p:nvSpPr>
        <p:spPr>
          <a:xfrm>
            <a:off x="7164288" y="4301882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Verifier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94E56F2-09FF-DA42-99D3-8F9E97F4256A}"/>
              </a:ext>
            </a:extLst>
          </p:cNvPr>
          <p:cNvCxnSpPr>
            <a:cxnSpLocks/>
          </p:cNvCxnSpPr>
          <p:nvPr/>
        </p:nvCxnSpPr>
        <p:spPr>
          <a:xfrm>
            <a:off x="2937256" y="4103857"/>
            <a:ext cx="442394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435219D6-6DF9-7C48-9808-B9070DC199D4}"/>
              </a:ext>
            </a:extLst>
          </p:cNvPr>
          <p:cNvSpPr/>
          <p:nvPr/>
        </p:nvSpPr>
        <p:spPr>
          <a:xfrm>
            <a:off x="3149071" y="3510874"/>
            <a:ext cx="40635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Proof = Hamiltonian cycle</a:t>
            </a:r>
            <a:endParaRPr lang="en-US" sz="28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C246DF85-0DD2-4445-ADBF-838DA1775EA2}"/>
                  </a:ext>
                </a:extLst>
              </p:cNvPr>
              <p:cNvSpPr/>
              <p:nvPr/>
            </p:nvSpPr>
            <p:spPr>
              <a:xfrm>
                <a:off x="4130324" y="4156701"/>
                <a:ext cx="232390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C246DF85-0DD2-4445-ADBF-838DA1775E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324" y="4156701"/>
                <a:ext cx="2323906" cy="523220"/>
              </a:xfrm>
              <a:prstGeom prst="rect">
                <a:avLst/>
              </a:prstGeom>
              <a:blipFill>
                <a:blip r:embed="rId5"/>
                <a:stretch>
                  <a:fillRect l="-1087" r="-1087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AA51DBD-70BB-224F-9DCC-A7F13CA8105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0" t="33446" r="50000" b="32817"/>
          <a:stretch/>
        </p:blipFill>
        <p:spPr>
          <a:xfrm>
            <a:off x="3145621" y="681095"/>
            <a:ext cx="3352480" cy="26991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9451445-A15B-F94D-ADF5-16B5F84A20A8}"/>
                  </a:ext>
                </a:extLst>
              </p:cNvPr>
              <p:cNvSpPr/>
              <p:nvPr/>
            </p:nvSpPr>
            <p:spPr>
              <a:xfrm>
                <a:off x="3923928" y="4941168"/>
                <a:ext cx="494932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Check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:</m:t>
                    </m:r>
                  </m:oMath>
                </a14:m>
                <a:endParaRPr lang="en-US" sz="2800" b="0" i="1" dirty="0">
                  <a:latin typeface="Cambria Math" panose="02040503050406030204" pitchFamily="18" charset="0"/>
                  <a:ea typeface="Cambria Math" panose="02040503050406030204" pitchFamily="18" charset="0"/>
                  <a:cs typeface="Arial Unicode MS" pitchFamily="34" charset="-128"/>
                </a:endParaRPr>
              </a:p>
              <a:p>
                <a:pPr algn="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+1 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𝑚𝑜𝑑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𝑁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)∈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𝐸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9451445-A15B-F94D-ADF5-16B5F84A20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4941168"/>
                <a:ext cx="4949320" cy="954107"/>
              </a:xfrm>
              <a:prstGeom prst="rect">
                <a:avLst/>
              </a:prstGeom>
              <a:blipFill>
                <a:blip r:embed="rId7"/>
                <a:stretch>
                  <a:fillRect t="-6579" r="-256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343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7" grpId="0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D0BCA042-7756-9C4E-952E-DD3DD09C5B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14953" y="116632"/>
                <a:ext cx="9123457" cy="7920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Theorem: Graphs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𝑮</m:t>
                    </m:r>
                  </m:oMath>
                </a14:m>
                <a:r>
                  <a:rPr lang="en-US" sz="4000" i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has a Hamiltonian cycle.</a:t>
                </a:r>
                <a:r>
                  <a:rPr lang="en-US" sz="4000" i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D0BCA042-7756-9C4E-952E-DD3DD09C5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953" y="116632"/>
                <a:ext cx="9123457" cy="792088"/>
              </a:xfrm>
              <a:prstGeom prst="rect">
                <a:avLst/>
              </a:prstGeom>
              <a:blipFill>
                <a:blip r:embed="rId3"/>
                <a:stretch>
                  <a:fillRect l="-417" t="-12698" r="-278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B1DA8690-207B-2D45-B1C2-0CE1DC3D2D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701423" y="3140968"/>
            <a:ext cx="1831033" cy="14981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4B7040-CD5D-9740-9D51-D5FAB8AD3C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7692516" y="3653810"/>
            <a:ext cx="648072" cy="670672"/>
          </a:xfrm>
          <a:prstGeom prst="rect">
            <a:avLst/>
          </a:prstGeom>
        </p:spPr>
      </p:pic>
      <p:sp>
        <p:nvSpPr>
          <p:cNvPr id="11" name="Rectangle 63">
            <a:extLst>
              <a:ext uri="{FF2B5EF4-FFF2-40B4-BE49-F238E27FC236}">
                <a16:creationId xmlns:a16="http://schemas.microsoft.com/office/drawing/2014/main" id="{ADBA2894-B98C-F14D-A113-5255299BBCC5}"/>
              </a:ext>
            </a:extLst>
          </p:cNvPr>
          <p:cNvSpPr txBox="1">
            <a:spLocks noChangeArrowheads="1"/>
          </p:cNvSpPr>
          <p:nvPr/>
        </p:nvSpPr>
        <p:spPr>
          <a:xfrm>
            <a:off x="921032" y="4650651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Prover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2" name="Rectangle 63">
            <a:extLst>
              <a:ext uri="{FF2B5EF4-FFF2-40B4-BE49-F238E27FC236}">
                <a16:creationId xmlns:a16="http://schemas.microsoft.com/office/drawing/2014/main" id="{819E2B35-2DB2-FA44-9179-BE828D804ACB}"/>
              </a:ext>
            </a:extLst>
          </p:cNvPr>
          <p:cNvSpPr txBox="1">
            <a:spLocks noChangeArrowheads="1"/>
          </p:cNvSpPr>
          <p:nvPr/>
        </p:nvSpPr>
        <p:spPr>
          <a:xfrm>
            <a:off x="7164288" y="4301882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Verifier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94E56F2-09FF-DA42-99D3-8F9E97F4256A}"/>
              </a:ext>
            </a:extLst>
          </p:cNvPr>
          <p:cNvCxnSpPr>
            <a:cxnSpLocks/>
          </p:cNvCxnSpPr>
          <p:nvPr/>
        </p:nvCxnSpPr>
        <p:spPr>
          <a:xfrm>
            <a:off x="2937256" y="4103857"/>
            <a:ext cx="442394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435219D6-6DF9-7C48-9808-B9070DC199D4}"/>
              </a:ext>
            </a:extLst>
          </p:cNvPr>
          <p:cNvSpPr/>
          <p:nvPr/>
        </p:nvSpPr>
        <p:spPr>
          <a:xfrm>
            <a:off x="3149071" y="3510874"/>
            <a:ext cx="40635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Proof = Hamiltonian cycle</a:t>
            </a:r>
            <a:endParaRPr lang="en-US" sz="28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C246DF85-0DD2-4445-ADBF-838DA1775EA2}"/>
                  </a:ext>
                </a:extLst>
              </p:cNvPr>
              <p:cNvSpPr/>
              <p:nvPr/>
            </p:nvSpPr>
            <p:spPr>
              <a:xfrm>
                <a:off x="4130324" y="4156701"/>
                <a:ext cx="197605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C246DF85-0DD2-4445-ADBF-838DA1775E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324" y="4156701"/>
                <a:ext cx="1976054" cy="523220"/>
              </a:xfrm>
              <a:prstGeom prst="rect">
                <a:avLst/>
              </a:prstGeom>
              <a:blipFill>
                <a:blip r:embed="rId5"/>
                <a:stretch>
                  <a:fillRect l="-1282" r="-1282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AA51DBD-70BB-224F-9DCC-A7F13CA8105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0" t="33446" r="50000" b="32817"/>
          <a:stretch/>
        </p:blipFill>
        <p:spPr>
          <a:xfrm>
            <a:off x="3145621" y="681095"/>
            <a:ext cx="3352480" cy="269915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216645B-640F-BA4D-9998-59981E6FED65}"/>
              </a:ext>
            </a:extLst>
          </p:cNvPr>
          <p:cNvSpPr/>
          <p:nvPr/>
        </p:nvSpPr>
        <p:spPr>
          <a:xfrm>
            <a:off x="1052768" y="5085184"/>
            <a:ext cx="63260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After interaction, Bob the Verifier knows:</a:t>
            </a:r>
            <a:endParaRPr lang="en-US" sz="28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11300B2-C817-584C-BCC0-0F841439700A}"/>
                  </a:ext>
                </a:extLst>
              </p:cNvPr>
              <p:cNvSpPr/>
              <p:nvPr/>
            </p:nvSpPr>
            <p:spPr>
              <a:xfrm>
                <a:off x="1510584" y="5631978"/>
                <a:ext cx="447879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1)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𝐺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:r>
                  <a:rPr lang="en-US" sz="2800" b="1" i="1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has</a:t>
                </a:r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a Hamiltonian cycle. 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11300B2-C817-584C-BCC0-0F84143970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584" y="5631978"/>
                <a:ext cx="4478790" cy="523220"/>
              </a:xfrm>
              <a:prstGeom prst="rect">
                <a:avLst/>
              </a:prstGeom>
              <a:blipFill>
                <a:blip r:embed="rId7"/>
                <a:stretch>
                  <a:fillRect l="-3116" t="-11905" r="-2266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76F40903-6BCA-D143-92A8-7EA13108DEE1}"/>
              </a:ext>
            </a:extLst>
          </p:cNvPr>
          <p:cNvSpPr/>
          <p:nvPr/>
        </p:nvSpPr>
        <p:spPr>
          <a:xfrm>
            <a:off x="1501443" y="6263472"/>
            <a:ext cx="54698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ea typeface="Cambria Math" panose="02040503050406030204" pitchFamily="18" charset="0"/>
                <a:cs typeface="Arial Unicode MS" pitchFamily="34" charset="-128"/>
              </a:rPr>
              <a:t>2</a:t>
            </a:r>
            <a:r>
              <a:rPr lang="en-US" sz="2800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) </a:t>
            </a:r>
            <a:r>
              <a:rPr lang="en-US" sz="2800" b="1" dirty="0">
                <a:solidFill>
                  <a:srgbClr val="FF0000"/>
                </a:solidFill>
                <a:ea typeface="Cambria Math" panose="02040503050406030204" pitchFamily="18" charset="0"/>
                <a:cs typeface="Arial Unicode MS" pitchFamily="34" charset="-128"/>
              </a:rPr>
              <a:t>Also</a:t>
            </a:r>
            <a:r>
              <a:rPr lang="en-US" sz="2800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, the Hamiltonian cycle itself.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39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D0BCA042-7756-9C4E-952E-DD3DD09C5B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14953" y="116632"/>
                <a:ext cx="9123457" cy="7920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Theorem: Graphs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𝑮</m:t>
                    </m:r>
                  </m:oMath>
                </a14:m>
                <a:r>
                  <a:rPr lang="en-US" sz="4000" i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has a Hamiltonian cycle.</a:t>
                </a:r>
                <a:r>
                  <a:rPr lang="en-US" sz="4000" i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D0BCA042-7756-9C4E-952E-DD3DD09C5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953" y="116632"/>
                <a:ext cx="9123457" cy="792088"/>
              </a:xfrm>
              <a:prstGeom prst="rect">
                <a:avLst/>
              </a:prstGeom>
              <a:blipFill>
                <a:blip r:embed="rId3"/>
                <a:stretch>
                  <a:fillRect l="-417" t="-12698" r="-278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B1DA8690-207B-2D45-B1C2-0CE1DC3D2D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701423" y="3140968"/>
            <a:ext cx="1831033" cy="14981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4B7040-CD5D-9740-9D51-D5FAB8AD3C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7692516" y="3653810"/>
            <a:ext cx="648072" cy="670672"/>
          </a:xfrm>
          <a:prstGeom prst="rect">
            <a:avLst/>
          </a:prstGeom>
        </p:spPr>
      </p:pic>
      <p:sp>
        <p:nvSpPr>
          <p:cNvPr id="11" name="Rectangle 63">
            <a:extLst>
              <a:ext uri="{FF2B5EF4-FFF2-40B4-BE49-F238E27FC236}">
                <a16:creationId xmlns:a16="http://schemas.microsoft.com/office/drawing/2014/main" id="{ADBA2894-B98C-F14D-A113-5255299BBCC5}"/>
              </a:ext>
            </a:extLst>
          </p:cNvPr>
          <p:cNvSpPr txBox="1">
            <a:spLocks noChangeArrowheads="1"/>
          </p:cNvSpPr>
          <p:nvPr/>
        </p:nvSpPr>
        <p:spPr>
          <a:xfrm>
            <a:off x="921032" y="4650651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Prover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2" name="Rectangle 63">
            <a:extLst>
              <a:ext uri="{FF2B5EF4-FFF2-40B4-BE49-F238E27FC236}">
                <a16:creationId xmlns:a16="http://schemas.microsoft.com/office/drawing/2014/main" id="{819E2B35-2DB2-FA44-9179-BE828D804ACB}"/>
              </a:ext>
            </a:extLst>
          </p:cNvPr>
          <p:cNvSpPr txBox="1">
            <a:spLocks noChangeArrowheads="1"/>
          </p:cNvSpPr>
          <p:nvPr/>
        </p:nvSpPr>
        <p:spPr>
          <a:xfrm>
            <a:off x="7164288" y="4301882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Verifier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94E56F2-09FF-DA42-99D3-8F9E97F4256A}"/>
              </a:ext>
            </a:extLst>
          </p:cNvPr>
          <p:cNvCxnSpPr>
            <a:cxnSpLocks/>
          </p:cNvCxnSpPr>
          <p:nvPr/>
        </p:nvCxnSpPr>
        <p:spPr>
          <a:xfrm>
            <a:off x="2937256" y="4103857"/>
            <a:ext cx="442394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435219D6-6DF9-7C48-9808-B9070DC199D4}"/>
              </a:ext>
            </a:extLst>
          </p:cNvPr>
          <p:cNvSpPr/>
          <p:nvPr/>
        </p:nvSpPr>
        <p:spPr>
          <a:xfrm>
            <a:off x="3149071" y="3510874"/>
            <a:ext cx="40635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Proof = Hamiltonian cycle</a:t>
            </a:r>
            <a:endParaRPr lang="en-US" sz="28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C246DF85-0DD2-4445-ADBF-838DA1775EA2}"/>
                  </a:ext>
                </a:extLst>
              </p:cNvPr>
              <p:cNvSpPr/>
              <p:nvPr/>
            </p:nvSpPr>
            <p:spPr>
              <a:xfrm>
                <a:off x="4130324" y="4156701"/>
                <a:ext cx="197605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C246DF85-0DD2-4445-ADBF-838DA1775E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324" y="4156701"/>
                <a:ext cx="1976054" cy="523220"/>
              </a:xfrm>
              <a:prstGeom prst="rect">
                <a:avLst/>
              </a:prstGeom>
              <a:blipFill>
                <a:blip r:embed="rId5"/>
                <a:stretch>
                  <a:fillRect l="-1282" r="-1282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AA51DBD-70BB-224F-9DCC-A7F13CA8105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0" t="33446" r="50000" b="32817"/>
          <a:stretch/>
        </p:blipFill>
        <p:spPr>
          <a:xfrm>
            <a:off x="3145621" y="681095"/>
            <a:ext cx="3352480" cy="269915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216645B-640F-BA4D-9998-59981E6FED65}"/>
              </a:ext>
            </a:extLst>
          </p:cNvPr>
          <p:cNvSpPr/>
          <p:nvPr/>
        </p:nvSpPr>
        <p:spPr>
          <a:xfrm>
            <a:off x="2532456" y="5158933"/>
            <a:ext cx="45635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NP-Complete</a:t>
            </a:r>
            <a:r>
              <a:rPr lang="en-US" sz="3600" b="1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 Problem: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25A0692-8986-0A4E-899E-8B899FF94264}"/>
              </a:ext>
            </a:extLst>
          </p:cNvPr>
          <p:cNvSpPr/>
          <p:nvPr/>
        </p:nvSpPr>
        <p:spPr>
          <a:xfrm>
            <a:off x="784487" y="5863730"/>
            <a:ext cx="78919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Every one of the other problems can be reduced to it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07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D0BCA042-7756-9C4E-952E-DD3DD09C5B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14953" y="260648"/>
                <a:ext cx="9123457" cy="7920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Theorem: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𝒚</m:t>
                    </m:r>
                  </m:oMath>
                </a14:m>
                <a:r>
                  <a:rPr lang="en-US" sz="24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is a quadratic residue mod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𝑵</m:t>
                    </m:r>
                  </m:oMath>
                </a14:m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  <a:endParaRPr lang="en-US" sz="40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D0BCA042-7756-9C4E-952E-DD3DD09C5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953" y="260648"/>
                <a:ext cx="9123457" cy="792088"/>
              </a:xfrm>
              <a:prstGeom prst="rect">
                <a:avLst/>
              </a:prstGeom>
              <a:blipFill>
                <a:blip r:embed="rId3"/>
                <a:stretch>
                  <a:fillRect l="-417" t="-12500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B1DA8690-207B-2D45-B1C2-0CE1DC3D2D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968015" y="1671778"/>
            <a:ext cx="1831033" cy="14981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4B7040-CD5D-9740-9D51-D5FAB8AD3C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6612396" y="2184620"/>
            <a:ext cx="648072" cy="670672"/>
          </a:xfrm>
          <a:prstGeom prst="rect">
            <a:avLst/>
          </a:prstGeom>
        </p:spPr>
      </p:pic>
      <p:sp>
        <p:nvSpPr>
          <p:cNvPr id="11" name="Rectangle 63">
            <a:extLst>
              <a:ext uri="{FF2B5EF4-FFF2-40B4-BE49-F238E27FC236}">
                <a16:creationId xmlns:a16="http://schemas.microsoft.com/office/drawing/2014/main" id="{ADBA2894-B98C-F14D-A113-5255299BBCC5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3181461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Prover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2" name="Rectangle 63">
            <a:extLst>
              <a:ext uri="{FF2B5EF4-FFF2-40B4-BE49-F238E27FC236}">
                <a16:creationId xmlns:a16="http://schemas.microsoft.com/office/drawing/2014/main" id="{819E2B35-2DB2-FA44-9179-BE828D804ACB}"/>
              </a:ext>
            </a:extLst>
          </p:cNvPr>
          <p:cNvSpPr txBox="1">
            <a:spLocks noChangeArrowheads="1"/>
          </p:cNvSpPr>
          <p:nvPr/>
        </p:nvSpPr>
        <p:spPr>
          <a:xfrm>
            <a:off x="6084168" y="2832692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Verifier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94E56F2-09FF-DA42-99D3-8F9E97F4256A}"/>
              </a:ext>
            </a:extLst>
          </p:cNvPr>
          <p:cNvCxnSpPr/>
          <p:nvPr/>
        </p:nvCxnSpPr>
        <p:spPr>
          <a:xfrm>
            <a:off x="3203848" y="2634667"/>
            <a:ext cx="288032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35219D6-6DF9-7C48-9808-B9070DC199D4}"/>
                  </a:ext>
                </a:extLst>
              </p:cNvPr>
              <p:cNvSpPr/>
              <p:nvPr/>
            </p:nvSpPr>
            <p:spPr>
              <a:xfrm>
                <a:off x="3275855" y="2041684"/>
                <a:ext cx="310548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Proof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𝒙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∈</m:t>
                    </m:r>
                    <m:sSubSup>
                      <m:sSubSup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Sup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𝒁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𝑵</m:t>
                        </m:r>
                      </m:sub>
                      <m:sup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bSup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35219D6-6DF9-7C48-9808-B9070DC199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5" y="2041684"/>
                <a:ext cx="3105485" cy="523220"/>
              </a:xfrm>
              <a:prstGeom prst="rect">
                <a:avLst/>
              </a:prstGeom>
              <a:blipFill>
                <a:blip r:embed="rId5"/>
                <a:stretch>
                  <a:fillRect l="-4065" t="-11628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76AB11F-5AE7-524F-A869-5957BD6253ED}"/>
                  </a:ext>
                </a:extLst>
              </p:cNvPr>
              <p:cNvSpPr/>
              <p:nvPr/>
            </p:nvSpPr>
            <p:spPr>
              <a:xfrm>
                <a:off x="6278752" y="3407762"/>
                <a:ext cx="2741139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Accept </a:t>
                </a:r>
                <a:r>
                  <a:rPr lang="en-US" sz="2800" i="1" dirty="0" err="1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iff</a:t>
                </a:r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𝑦</m:t>
                    </m:r>
                    <m:r>
                      <a:rPr lang="en-US" sz="28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 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mod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𝑁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).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76AB11F-5AE7-524F-A869-5957BD6253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8752" y="3407762"/>
                <a:ext cx="2741139" cy="954107"/>
              </a:xfrm>
              <a:prstGeom prst="rect">
                <a:avLst/>
              </a:prstGeom>
              <a:blipFill>
                <a:blip r:embed="rId6"/>
                <a:stretch>
                  <a:fillRect l="-4608" t="-6579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EB48C648-FFDC-4E49-B803-14785F813C72}"/>
              </a:ext>
            </a:extLst>
          </p:cNvPr>
          <p:cNvSpPr/>
          <p:nvPr/>
        </p:nvSpPr>
        <p:spPr>
          <a:xfrm>
            <a:off x="1052768" y="4751828"/>
            <a:ext cx="63260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After interaction, Bob the Verifier knows:</a:t>
            </a:r>
            <a:endParaRPr lang="en-US" sz="28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CDD1270-15A4-834F-9ECF-B2FC7E822C6D}"/>
                  </a:ext>
                </a:extLst>
              </p:cNvPr>
              <p:cNvSpPr/>
              <p:nvPr/>
            </p:nvSpPr>
            <p:spPr>
              <a:xfrm>
                <a:off x="1510584" y="5298622"/>
                <a:ext cx="519058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1)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y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is a quadratic residue mod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𝑁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. 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CDD1270-15A4-834F-9ECF-B2FC7E822C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584" y="5298622"/>
                <a:ext cx="5190588" cy="523220"/>
              </a:xfrm>
              <a:prstGeom prst="rect">
                <a:avLst/>
              </a:prstGeom>
              <a:blipFill>
                <a:blip r:embed="rId7"/>
                <a:stretch>
                  <a:fillRect l="-2689" t="-14286" r="-1467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991D5A4-D344-EB4D-B7B8-3DC0A9ECC846}"/>
                  </a:ext>
                </a:extLst>
              </p:cNvPr>
              <p:cNvSpPr/>
              <p:nvPr/>
            </p:nvSpPr>
            <p:spPr>
              <a:xfrm>
                <a:off x="1501443" y="5930116"/>
                <a:ext cx="446994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ea typeface="Cambria Math" panose="02040503050406030204" pitchFamily="18" charset="0"/>
                    <a:cs typeface="Arial Unicode MS" pitchFamily="34" charset="-128"/>
                  </a:rPr>
                  <a:t>2</a:t>
                </a:r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) </a:t>
                </a:r>
                <a:r>
                  <a:rPr lang="en-US" sz="2800" b="1" dirty="0">
                    <a:solidFill>
                      <a:srgbClr val="FF0000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Also</a:t>
                </a:r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, the square root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𝑦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. 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991D5A4-D344-EB4D-B7B8-3DC0A9ECC8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443" y="5930116"/>
                <a:ext cx="4469942" cy="523220"/>
              </a:xfrm>
              <a:prstGeom prst="rect">
                <a:avLst/>
              </a:prstGeom>
              <a:blipFill>
                <a:blip r:embed="rId8"/>
                <a:stretch>
                  <a:fillRect l="-2833" t="-14286" r="-1700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670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0" y="2852936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Is there any other way?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205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116632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Zero Knowledge Proofs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F084FDA-2DD0-7349-8290-23A2F5F9A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5"/>
          <a:stretch/>
        </p:blipFill>
        <p:spPr>
          <a:xfrm>
            <a:off x="2012950" y="3933056"/>
            <a:ext cx="5118100" cy="26316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15234C6-E5AC-9A4D-99D8-6AB5913D99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1475656" y="1757302"/>
            <a:ext cx="1831033" cy="1498119"/>
          </a:xfrm>
          <a:prstGeom prst="rect">
            <a:avLst/>
          </a:prstGeom>
        </p:spPr>
      </p:pic>
      <p:sp>
        <p:nvSpPr>
          <p:cNvPr id="18" name="Rectangle 63">
            <a:extLst>
              <a:ext uri="{FF2B5EF4-FFF2-40B4-BE49-F238E27FC236}">
                <a16:creationId xmlns:a16="http://schemas.microsoft.com/office/drawing/2014/main" id="{7DC50698-A17A-B343-BA8F-E311E16A1A22}"/>
              </a:ext>
            </a:extLst>
          </p:cNvPr>
          <p:cNvSpPr txBox="1">
            <a:spLocks noChangeArrowheads="1"/>
          </p:cNvSpPr>
          <p:nvPr/>
        </p:nvSpPr>
        <p:spPr>
          <a:xfrm>
            <a:off x="1695265" y="3266985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Prover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5" name="Rectangular Callout 14">
            <a:extLst>
              <a:ext uri="{FF2B5EF4-FFF2-40B4-BE49-F238E27FC236}">
                <a16:creationId xmlns:a16="http://schemas.microsoft.com/office/drawing/2014/main" id="{96D3D97A-D8AB-8E4A-B736-7ECA39B6604B}"/>
              </a:ext>
            </a:extLst>
          </p:cNvPr>
          <p:cNvSpPr/>
          <p:nvPr/>
        </p:nvSpPr>
        <p:spPr>
          <a:xfrm>
            <a:off x="3690926" y="1093680"/>
            <a:ext cx="4292774" cy="1796907"/>
          </a:xfrm>
          <a:prstGeom prst="wedgeRectCallout">
            <a:avLst>
              <a:gd name="adj1" fmla="val -63969"/>
              <a:gd name="adj2" fmla="val 27573"/>
            </a:avLst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“I will prove to you that I could’ve sent you a proof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if I felt like it.”</a:t>
            </a:r>
          </a:p>
        </p:txBody>
      </p:sp>
    </p:spTree>
    <p:extLst>
      <p:ext uri="{BB962C8B-B14F-4D97-AF65-F5344CB8AC3E}">
        <p14:creationId xmlns:p14="http://schemas.microsoft.com/office/powerpoint/2010/main" val="184602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116632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Zero Knowledge Proofs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F084FDA-2DD0-7349-8290-23A2F5F9A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5"/>
          <a:stretch/>
        </p:blipFill>
        <p:spPr>
          <a:xfrm>
            <a:off x="2012950" y="3933056"/>
            <a:ext cx="5118100" cy="26316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15234C6-E5AC-9A4D-99D8-6AB5913D99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1475656" y="1757302"/>
            <a:ext cx="1831033" cy="1498119"/>
          </a:xfrm>
          <a:prstGeom prst="rect">
            <a:avLst/>
          </a:prstGeom>
        </p:spPr>
      </p:pic>
      <p:sp>
        <p:nvSpPr>
          <p:cNvPr id="18" name="Rectangle 63">
            <a:extLst>
              <a:ext uri="{FF2B5EF4-FFF2-40B4-BE49-F238E27FC236}">
                <a16:creationId xmlns:a16="http://schemas.microsoft.com/office/drawing/2014/main" id="{7DC50698-A17A-B343-BA8F-E311E16A1A22}"/>
              </a:ext>
            </a:extLst>
          </p:cNvPr>
          <p:cNvSpPr txBox="1">
            <a:spLocks noChangeArrowheads="1"/>
          </p:cNvSpPr>
          <p:nvPr/>
        </p:nvSpPr>
        <p:spPr>
          <a:xfrm>
            <a:off x="1695265" y="3266985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Prover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5" name="Rectangular Callout 14">
            <a:extLst>
              <a:ext uri="{FF2B5EF4-FFF2-40B4-BE49-F238E27FC236}">
                <a16:creationId xmlns:a16="http://schemas.microsoft.com/office/drawing/2014/main" id="{96D3D97A-D8AB-8E4A-B736-7ECA39B6604B}"/>
              </a:ext>
            </a:extLst>
          </p:cNvPr>
          <p:cNvSpPr/>
          <p:nvPr/>
        </p:nvSpPr>
        <p:spPr>
          <a:xfrm>
            <a:off x="3690926" y="1093680"/>
            <a:ext cx="5118100" cy="1796907"/>
          </a:xfrm>
          <a:prstGeom prst="wedgeRectCallout">
            <a:avLst>
              <a:gd name="adj1" fmla="val -63969"/>
              <a:gd name="adj2" fmla="val 27573"/>
            </a:avLst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“I will not give you the square root, but I will prove to you that I could provide one if I wanted to.”</a:t>
            </a:r>
          </a:p>
        </p:txBody>
      </p:sp>
    </p:spTree>
    <p:extLst>
      <p:ext uri="{BB962C8B-B14F-4D97-AF65-F5344CB8AC3E}">
        <p14:creationId xmlns:p14="http://schemas.microsoft.com/office/powerpoint/2010/main" val="236035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1">
            <a:extLst>
              <a:ext uri="{FF2B5EF4-FFF2-40B4-BE49-F238E27FC236}">
                <a16:creationId xmlns:a16="http://schemas.microsoft.com/office/drawing/2014/main" id="{5A50F862-B1A4-0047-890E-CC0455A2D9C5}"/>
              </a:ext>
            </a:extLst>
          </p:cNvPr>
          <p:cNvSpPr txBox="1">
            <a:spLocks/>
          </p:cNvSpPr>
          <p:nvPr/>
        </p:nvSpPr>
        <p:spPr>
          <a:xfrm>
            <a:off x="-14953" y="260648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Beyond Secure Communication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478F2E-F625-3240-ABB4-CAAC24C786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2206030" y="1772816"/>
            <a:ext cx="915517" cy="7490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E72E76C-B5CA-224C-9947-413738387A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5578575" y="1826825"/>
            <a:ext cx="721904" cy="747079"/>
          </a:xfrm>
          <a:prstGeom prst="rect">
            <a:avLst/>
          </a:prstGeom>
        </p:spPr>
      </p:pic>
      <p:sp>
        <p:nvSpPr>
          <p:cNvPr id="15" name="Rectangle 63">
            <a:extLst>
              <a:ext uri="{FF2B5EF4-FFF2-40B4-BE49-F238E27FC236}">
                <a16:creationId xmlns:a16="http://schemas.microsoft.com/office/drawing/2014/main" id="{95157655-C11E-2149-BDBE-F735C2BE3CE0}"/>
              </a:ext>
            </a:extLst>
          </p:cNvPr>
          <p:cNvSpPr txBox="1">
            <a:spLocks noChangeArrowheads="1"/>
          </p:cNvSpPr>
          <p:nvPr/>
        </p:nvSpPr>
        <p:spPr>
          <a:xfrm>
            <a:off x="1835696" y="2510895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Alice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6" name="Rectangle 63">
            <a:extLst>
              <a:ext uri="{FF2B5EF4-FFF2-40B4-BE49-F238E27FC236}">
                <a16:creationId xmlns:a16="http://schemas.microsoft.com/office/drawing/2014/main" id="{43103956-6E1B-C74C-B82B-9C60F1C42629}"/>
              </a:ext>
            </a:extLst>
          </p:cNvPr>
          <p:cNvSpPr txBox="1">
            <a:spLocks noChangeArrowheads="1"/>
          </p:cNvSpPr>
          <p:nvPr/>
        </p:nvSpPr>
        <p:spPr>
          <a:xfrm>
            <a:off x="5076056" y="2546905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Bob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91C04B5-DABB-2749-874C-982AF398F170}"/>
              </a:ext>
            </a:extLst>
          </p:cNvPr>
          <p:cNvCxnSpPr>
            <a:cxnSpLocks/>
          </p:cNvCxnSpPr>
          <p:nvPr/>
        </p:nvCxnSpPr>
        <p:spPr>
          <a:xfrm>
            <a:off x="3543233" y="1791247"/>
            <a:ext cx="2035342" cy="1309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FA636BB-CC7A-AD45-B57D-8CEE5B48E026}"/>
              </a:ext>
            </a:extLst>
          </p:cNvPr>
          <p:cNvCxnSpPr>
            <a:cxnSpLocks/>
          </p:cNvCxnSpPr>
          <p:nvPr/>
        </p:nvCxnSpPr>
        <p:spPr>
          <a:xfrm>
            <a:off x="3572644" y="2521876"/>
            <a:ext cx="1954578" cy="876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1C2C4E0-9F7D-9343-BFA8-30AD81BC7CFA}"/>
              </a:ext>
            </a:extLst>
          </p:cNvPr>
          <p:cNvCxnSpPr>
            <a:cxnSpLocks/>
          </p:cNvCxnSpPr>
          <p:nvPr/>
        </p:nvCxnSpPr>
        <p:spPr>
          <a:xfrm>
            <a:off x="3543233" y="2237172"/>
            <a:ext cx="2035342" cy="0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ular Callout 19">
            <a:extLst>
              <a:ext uri="{FF2B5EF4-FFF2-40B4-BE49-F238E27FC236}">
                <a16:creationId xmlns:a16="http://schemas.microsoft.com/office/drawing/2014/main" id="{B8F223C6-0F2C-5F43-9B1E-4506125B4667}"/>
              </a:ext>
            </a:extLst>
          </p:cNvPr>
          <p:cNvSpPr/>
          <p:nvPr/>
        </p:nvSpPr>
        <p:spPr>
          <a:xfrm>
            <a:off x="2895998" y="1172863"/>
            <a:ext cx="451097" cy="572948"/>
          </a:xfrm>
          <a:prstGeom prst="wedgeRectCallout">
            <a:avLst>
              <a:gd name="adj1" fmla="val -88905"/>
              <a:gd name="adj2" fmla="val 4366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21" name="Rectangular Callout 20">
            <a:extLst>
              <a:ext uri="{FF2B5EF4-FFF2-40B4-BE49-F238E27FC236}">
                <a16:creationId xmlns:a16="http://schemas.microsoft.com/office/drawing/2014/main" id="{6072322D-3ED4-C846-8423-DC933635246D}"/>
              </a:ext>
            </a:extLst>
          </p:cNvPr>
          <p:cNvSpPr/>
          <p:nvPr/>
        </p:nvSpPr>
        <p:spPr>
          <a:xfrm>
            <a:off x="6274937" y="1236088"/>
            <a:ext cx="451097" cy="572948"/>
          </a:xfrm>
          <a:prstGeom prst="wedgeRectCallout">
            <a:avLst>
              <a:gd name="adj1" fmla="val -88905"/>
              <a:gd name="adj2" fmla="val 4366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EA4A040-1A95-AA4A-AE0D-0045E7536F93}"/>
              </a:ext>
            </a:extLst>
          </p:cNvPr>
          <p:cNvSpPr/>
          <p:nvPr/>
        </p:nvSpPr>
        <p:spPr>
          <a:xfrm>
            <a:off x="467544" y="3356992"/>
            <a:ext cx="64643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Much more than communicating securely.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6112C6A-2F79-8749-B7E5-FE8311FE56C0}"/>
              </a:ext>
            </a:extLst>
          </p:cNvPr>
          <p:cNvSpPr/>
          <p:nvPr/>
        </p:nvSpPr>
        <p:spPr>
          <a:xfrm>
            <a:off x="539552" y="4077072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Complex Interactions: proofs, computations, games.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E95D271-8EA5-9141-BA12-CBC2DD67B724}"/>
              </a:ext>
            </a:extLst>
          </p:cNvPr>
          <p:cNvSpPr/>
          <p:nvPr/>
        </p:nvSpPr>
        <p:spPr>
          <a:xfrm>
            <a:off x="539552" y="4744308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Complex Adversaries: Alice or Bob, adaptively chosen.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4EC39CE-E6A1-674A-A257-3C8A7F555529}"/>
              </a:ext>
            </a:extLst>
          </p:cNvPr>
          <p:cNvSpPr/>
          <p:nvPr/>
        </p:nvSpPr>
        <p:spPr>
          <a:xfrm>
            <a:off x="539552" y="5445224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Complex Properties: Correctness, Privacy, Fairness.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3511C15-8EE9-5A4A-8A00-B988F6EFBE46}"/>
              </a:ext>
            </a:extLst>
          </p:cNvPr>
          <p:cNvSpPr/>
          <p:nvPr/>
        </p:nvSpPr>
        <p:spPr>
          <a:xfrm>
            <a:off x="539552" y="6184468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Many Parties: this class, MIT, the internet.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68A06DE-019D-894F-BF60-6226AC14E930}"/>
              </a:ext>
            </a:extLst>
          </p:cNvPr>
          <p:cNvSpPr/>
          <p:nvPr/>
        </p:nvSpPr>
        <p:spPr>
          <a:xfrm>
            <a:off x="4283968" y="4077072"/>
            <a:ext cx="936104" cy="523220"/>
          </a:xfrm>
          <a:prstGeom prst="rect">
            <a:avLst/>
          </a:prstGeom>
          <a:solidFill>
            <a:schemeClr val="accent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27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116632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Two (Necessary) New Ingredients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62C588-0447-AF46-AED0-BA7A95549084}"/>
              </a:ext>
            </a:extLst>
          </p:cNvPr>
          <p:cNvSpPr/>
          <p:nvPr/>
        </p:nvSpPr>
        <p:spPr>
          <a:xfrm>
            <a:off x="611560" y="1322765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ea typeface="Cambria Math" panose="02040503050406030204" pitchFamily="18" charset="0"/>
                <a:cs typeface="Arial Unicode MS" pitchFamily="34" charset="-128"/>
              </a:rPr>
              <a:t>1. Interaction: </a:t>
            </a:r>
            <a:r>
              <a:rPr lang="en-US" sz="2800" dirty="0">
                <a:ea typeface="Cambria Math" panose="02040503050406030204" pitchFamily="18" charset="0"/>
                <a:cs typeface="Arial Unicode MS" pitchFamily="34" charset="-128"/>
              </a:rPr>
              <a:t>Rather than passively reading the proof, the verifier engages in a conversation with the prover.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B4619F-4567-EA44-9964-6DAB91C0B3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2267744" y="4990576"/>
            <a:ext cx="864528" cy="7073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BA3F97-B0CA-8047-965B-737A5AC449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6516216" y="4990576"/>
            <a:ext cx="648072" cy="670672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282F91F-A562-4F47-8A6E-600FBC2B0773}"/>
              </a:ext>
            </a:extLst>
          </p:cNvPr>
          <p:cNvCxnSpPr>
            <a:cxnSpLocks/>
          </p:cNvCxnSpPr>
          <p:nvPr/>
        </p:nvCxnSpPr>
        <p:spPr>
          <a:xfrm>
            <a:off x="3563888" y="4466445"/>
            <a:ext cx="2376264" cy="31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D1A6909-41FF-A54F-AB88-8EC81FCF4112}"/>
              </a:ext>
            </a:extLst>
          </p:cNvPr>
          <p:cNvCxnSpPr>
            <a:cxnSpLocks/>
          </p:cNvCxnSpPr>
          <p:nvPr/>
        </p:nvCxnSpPr>
        <p:spPr>
          <a:xfrm>
            <a:off x="3563888" y="5262676"/>
            <a:ext cx="2376264" cy="31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32AE3CC-4B72-1B4E-A1C7-B3EE8F0A7B12}"/>
              </a:ext>
            </a:extLst>
          </p:cNvPr>
          <p:cNvCxnSpPr>
            <a:cxnSpLocks/>
          </p:cNvCxnSpPr>
          <p:nvPr/>
        </p:nvCxnSpPr>
        <p:spPr>
          <a:xfrm>
            <a:off x="3563888" y="6126772"/>
            <a:ext cx="2376264" cy="31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C7711BE-6670-D148-BB96-137D30F5D92C}"/>
              </a:ext>
            </a:extLst>
          </p:cNvPr>
          <p:cNvCxnSpPr>
            <a:cxnSpLocks/>
          </p:cNvCxnSpPr>
          <p:nvPr/>
        </p:nvCxnSpPr>
        <p:spPr>
          <a:xfrm>
            <a:off x="3563888" y="4883009"/>
            <a:ext cx="2376264" cy="3194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BA7FB47-E44D-394B-A3CA-32E453A76921}"/>
              </a:ext>
            </a:extLst>
          </p:cNvPr>
          <p:cNvCxnSpPr>
            <a:cxnSpLocks/>
          </p:cNvCxnSpPr>
          <p:nvPr/>
        </p:nvCxnSpPr>
        <p:spPr>
          <a:xfrm>
            <a:off x="3563888" y="5697918"/>
            <a:ext cx="2376264" cy="3194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0FE62268-0508-EE40-94B2-16EE287BEB7F}"/>
              </a:ext>
            </a:extLst>
          </p:cNvPr>
          <p:cNvSpPr/>
          <p:nvPr/>
        </p:nvSpPr>
        <p:spPr>
          <a:xfrm>
            <a:off x="611560" y="2492896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ea typeface="Cambria Math" panose="02040503050406030204" pitchFamily="18" charset="0"/>
                <a:cs typeface="Arial Unicode MS" pitchFamily="34" charset="-128"/>
              </a:rPr>
              <a:t>2. Randomness: </a:t>
            </a:r>
            <a:r>
              <a:rPr lang="en-US" sz="2800" dirty="0">
                <a:ea typeface="Cambria Math" panose="02040503050406030204" pitchFamily="18" charset="0"/>
                <a:cs typeface="Arial Unicode MS" pitchFamily="34" charset="-128"/>
              </a:rPr>
              <a:t>The verifier is randomized and can make a mistake with a (exponentially small) probability.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9877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116632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Here is the idea.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29AAE9-4108-2A4C-8C14-D1B9E9176E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22795">
            <a:off x="1136737" y="1127600"/>
            <a:ext cx="1943100" cy="19431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93EE744-9C2F-0646-86D8-E362B852FB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1060586" y="4709630"/>
            <a:ext cx="1831033" cy="1498119"/>
          </a:xfrm>
          <a:prstGeom prst="rect">
            <a:avLst/>
          </a:prstGeom>
        </p:spPr>
      </p:pic>
      <p:sp>
        <p:nvSpPr>
          <p:cNvPr id="17" name="Rectangle 63">
            <a:extLst>
              <a:ext uri="{FF2B5EF4-FFF2-40B4-BE49-F238E27FC236}">
                <a16:creationId xmlns:a16="http://schemas.microsoft.com/office/drawing/2014/main" id="{B967D732-A6E5-7D41-B2C3-09A1FD9A5A67}"/>
              </a:ext>
            </a:extLst>
          </p:cNvPr>
          <p:cNvSpPr txBox="1">
            <a:spLocks noChangeArrowheads="1"/>
          </p:cNvSpPr>
          <p:nvPr/>
        </p:nvSpPr>
        <p:spPr>
          <a:xfrm>
            <a:off x="1280195" y="6219313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Prover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ular Callout 17">
                <a:extLst>
                  <a:ext uri="{FF2B5EF4-FFF2-40B4-BE49-F238E27FC236}">
                    <a16:creationId xmlns:a16="http://schemas.microsoft.com/office/drawing/2014/main" id="{FEBF6320-8BA5-CD4A-B6C8-F810C881B540}"/>
                  </a:ext>
                </a:extLst>
              </p:cNvPr>
              <p:cNvSpPr/>
              <p:nvPr/>
            </p:nvSpPr>
            <p:spPr>
              <a:xfrm>
                <a:off x="3275856" y="4046008"/>
                <a:ext cx="4320480" cy="1796907"/>
              </a:xfrm>
              <a:prstGeom prst="wedgeRectCallout">
                <a:avLst>
                  <a:gd name="adj1" fmla="val -63969"/>
                  <a:gd name="adj2" fmla="val 27573"/>
                </a:avLst>
              </a:prstGeom>
              <a:noFill/>
              <a:ln w="508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THEOREM: “there is an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k move solution to this cube”</a:t>
                </a:r>
              </a:p>
            </p:txBody>
          </p:sp>
        </mc:Choice>
        <mc:Fallback xmlns="">
          <p:sp>
            <p:nvSpPr>
              <p:cNvPr id="18" name="Rectangular Callout 17">
                <a:extLst>
                  <a:ext uri="{FF2B5EF4-FFF2-40B4-BE49-F238E27FC236}">
                    <a16:creationId xmlns:a16="http://schemas.microsoft.com/office/drawing/2014/main" id="{FEBF6320-8BA5-CD4A-B6C8-F810C881B5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4046008"/>
                <a:ext cx="4320480" cy="1796907"/>
              </a:xfrm>
              <a:prstGeom prst="wedgeRectCallout">
                <a:avLst>
                  <a:gd name="adj1" fmla="val -63969"/>
                  <a:gd name="adj2" fmla="val 27573"/>
                </a:avLst>
              </a:prstGeom>
              <a:blipFill>
                <a:blip r:embed="rId5"/>
                <a:stretch>
                  <a:fillRect r="-1527"/>
                </a:stretch>
              </a:blipFill>
              <a:ln w="508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12FE73F7-79E1-3F47-8229-149A60F1CAC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4" r="18951"/>
          <a:stretch/>
        </p:blipFill>
        <p:spPr>
          <a:xfrm>
            <a:off x="6948264" y="1354118"/>
            <a:ext cx="1711796" cy="149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97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9C4B9EB9-F3DE-A244-A13E-7D6DCE99C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86" y="4869160"/>
            <a:ext cx="1414442" cy="792088"/>
          </a:xfrm>
          <a:prstGeom prst="rect">
            <a:avLst/>
          </a:prstGeom>
        </p:spPr>
      </p:pic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116632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Here is the idea.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29AAE9-4108-2A4C-8C14-D1B9E9176E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22795">
            <a:off x="188535" y="334011"/>
            <a:ext cx="1432142" cy="14321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93EE744-9C2F-0646-86D8-E362B852FBF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971600" y="2981438"/>
            <a:ext cx="1831033" cy="1498119"/>
          </a:xfrm>
          <a:prstGeom prst="rect">
            <a:avLst/>
          </a:prstGeom>
        </p:spPr>
      </p:pic>
      <p:sp>
        <p:nvSpPr>
          <p:cNvPr id="17" name="Rectangle 63">
            <a:extLst>
              <a:ext uri="{FF2B5EF4-FFF2-40B4-BE49-F238E27FC236}">
                <a16:creationId xmlns:a16="http://schemas.microsoft.com/office/drawing/2014/main" id="{B967D732-A6E5-7D41-B2C3-09A1FD9A5A67}"/>
              </a:ext>
            </a:extLst>
          </p:cNvPr>
          <p:cNvSpPr txBox="1">
            <a:spLocks noChangeArrowheads="1"/>
          </p:cNvSpPr>
          <p:nvPr/>
        </p:nvSpPr>
        <p:spPr>
          <a:xfrm>
            <a:off x="1191209" y="4491121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Prover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8CC8708-D368-4448-AEF4-CC8501ED92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926" y="1052736"/>
            <a:ext cx="1584176" cy="88713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2FE73F7-79E1-3F47-8229-149A60F1CAC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4" r="18951"/>
          <a:stretch/>
        </p:blipFill>
        <p:spPr>
          <a:xfrm>
            <a:off x="7584941" y="116632"/>
            <a:ext cx="1523563" cy="13262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A9E2A5-A19A-EC47-BFC5-6DD65254185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7075302" y="3440354"/>
            <a:ext cx="648072" cy="670672"/>
          </a:xfrm>
          <a:prstGeom prst="rect">
            <a:avLst/>
          </a:prstGeom>
        </p:spPr>
      </p:pic>
      <p:sp>
        <p:nvSpPr>
          <p:cNvPr id="10" name="Rectangle 63">
            <a:extLst>
              <a:ext uri="{FF2B5EF4-FFF2-40B4-BE49-F238E27FC236}">
                <a16:creationId xmlns:a16="http://schemas.microsoft.com/office/drawing/2014/main" id="{F7B7AC83-55CD-A745-BBC4-9507733731D7}"/>
              </a:ext>
            </a:extLst>
          </p:cNvPr>
          <p:cNvSpPr txBox="1">
            <a:spLocks noChangeArrowheads="1"/>
          </p:cNvSpPr>
          <p:nvPr/>
        </p:nvSpPr>
        <p:spPr>
          <a:xfrm>
            <a:off x="6547074" y="4088426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Verifier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AF2F85C-1470-744F-9254-C77C6FC101D0}"/>
              </a:ext>
            </a:extLst>
          </p:cNvPr>
          <p:cNvCxnSpPr>
            <a:cxnSpLocks/>
          </p:cNvCxnSpPr>
          <p:nvPr/>
        </p:nvCxnSpPr>
        <p:spPr>
          <a:xfrm>
            <a:off x="3474902" y="2080697"/>
            <a:ext cx="2376264" cy="31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752B407-656C-3140-BFBA-D4769A228E0A}"/>
              </a:ext>
            </a:extLst>
          </p:cNvPr>
          <p:cNvCxnSpPr>
            <a:cxnSpLocks/>
          </p:cNvCxnSpPr>
          <p:nvPr/>
        </p:nvCxnSpPr>
        <p:spPr>
          <a:xfrm>
            <a:off x="3474902" y="4581128"/>
            <a:ext cx="2376264" cy="31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B11A54C-93F6-AF47-8833-84B7FCDA32C6}"/>
              </a:ext>
            </a:extLst>
          </p:cNvPr>
          <p:cNvCxnSpPr>
            <a:cxnSpLocks/>
          </p:cNvCxnSpPr>
          <p:nvPr/>
        </p:nvCxnSpPr>
        <p:spPr>
          <a:xfrm>
            <a:off x="3474902" y="3478187"/>
            <a:ext cx="2376264" cy="3194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4C779BA0-0294-BA4D-8786-01DCC9A057B9}"/>
              </a:ext>
            </a:extLst>
          </p:cNvPr>
          <p:cNvSpPr/>
          <p:nvPr/>
        </p:nvSpPr>
        <p:spPr>
          <a:xfrm>
            <a:off x="3315469" y="2070960"/>
            <a:ext cx="27221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“Random” config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5B427E5-1064-1C4D-BA40-4B5C3FE57BA3}"/>
              </a:ext>
            </a:extLst>
          </p:cNvPr>
          <p:cNvSpPr/>
          <p:nvPr/>
        </p:nvSpPr>
        <p:spPr>
          <a:xfrm>
            <a:off x="3340289" y="2939659"/>
            <a:ext cx="29599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Challenge (0 or 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F139EA9-56DC-6E4E-8C47-54EA35DA6BDA}"/>
                  </a:ext>
                </a:extLst>
              </p:cNvPr>
              <p:cNvSpPr/>
              <p:nvPr/>
            </p:nvSpPr>
            <p:spPr>
              <a:xfrm>
                <a:off x="3131840" y="4015020"/>
                <a:ext cx="320678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0: Show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2800" dirty="0"/>
                  <a:t> moves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F139EA9-56DC-6E4E-8C47-54EA35DA6B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4015020"/>
                <a:ext cx="3206785" cy="523220"/>
              </a:xfrm>
              <a:prstGeom prst="rect">
                <a:avLst/>
              </a:prstGeom>
              <a:blipFill>
                <a:blip r:embed="rId7"/>
                <a:stretch>
                  <a:fillRect l="-3937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ABE26706-4307-8341-973E-A8AD6E3739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22795">
            <a:off x="3498240" y="4809639"/>
            <a:ext cx="878518" cy="878518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DC236E6-8732-344A-A64D-C3DF091B6A70}"/>
              </a:ext>
            </a:extLst>
          </p:cNvPr>
          <p:cNvCxnSpPr>
            <a:cxnSpLocks/>
          </p:cNvCxnSpPr>
          <p:nvPr/>
        </p:nvCxnSpPr>
        <p:spPr>
          <a:xfrm>
            <a:off x="4427984" y="5245704"/>
            <a:ext cx="792088" cy="3194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697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9C4B9EB9-F3DE-A244-A13E-7D6DCE99C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638" y="4857143"/>
            <a:ext cx="1414442" cy="792088"/>
          </a:xfrm>
          <a:prstGeom prst="rect">
            <a:avLst/>
          </a:prstGeom>
        </p:spPr>
      </p:pic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116632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Here is the idea.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29AAE9-4108-2A4C-8C14-D1B9E9176E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22795">
            <a:off x="188535" y="334011"/>
            <a:ext cx="1432142" cy="14321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93EE744-9C2F-0646-86D8-E362B852FBF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971600" y="2969421"/>
            <a:ext cx="1831033" cy="1498119"/>
          </a:xfrm>
          <a:prstGeom prst="rect">
            <a:avLst/>
          </a:prstGeom>
        </p:spPr>
      </p:pic>
      <p:sp>
        <p:nvSpPr>
          <p:cNvPr id="17" name="Rectangle 63">
            <a:extLst>
              <a:ext uri="{FF2B5EF4-FFF2-40B4-BE49-F238E27FC236}">
                <a16:creationId xmlns:a16="http://schemas.microsoft.com/office/drawing/2014/main" id="{B967D732-A6E5-7D41-B2C3-09A1FD9A5A67}"/>
              </a:ext>
            </a:extLst>
          </p:cNvPr>
          <p:cNvSpPr txBox="1">
            <a:spLocks noChangeArrowheads="1"/>
          </p:cNvSpPr>
          <p:nvPr/>
        </p:nvSpPr>
        <p:spPr>
          <a:xfrm>
            <a:off x="1191209" y="4479104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Prover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8CC8708-D368-4448-AEF4-CC8501ED92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926" y="1040719"/>
            <a:ext cx="1584176" cy="88713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2FE73F7-79E1-3F47-8229-149A60F1CAC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4" r="18951"/>
          <a:stretch/>
        </p:blipFill>
        <p:spPr>
          <a:xfrm>
            <a:off x="7584941" y="116632"/>
            <a:ext cx="1523563" cy="13262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A9E2A5-A19A-EC47-BFC5-6DD65254185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7075302" y="3428337"/>
            <a:ext cx="648072" cy="670672"/>
          </a:xfrm>
          <a:prstGeom prst="rect">
            <a:avLst/>
          </a:prstGeom>
        </p:spPr>
      </p:pic>
      <p:sp>
        <p:nvSpPr>
          <p:cNvPr id="10" name="Rectangle 63">
            <a:extLst>
              <a:ext uri="{FF2B5EF4-FFF2-40B4-BE49-F238E27FC236}">
                <a16:creationId xmlns:a16="http://schemas.microsoft.com/office/drawing/2014/main" id="{F7B7AC83-55CD-A745-BBC4-9507733731D7}"/>
              </a:ext>
            </a:extLst>
          </p:cNvPr>
          <p:cNvSpPr txBox="1">
            <a:spLocks noChangeArrowheads="1"/>
          </p:cNvSpPr>
          <p:nvPr/>
        </p:nvSpPr>
        <p:spPr>
          <a:xfrm>
            <a:off x="6547074" y="4076409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Verifier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AF2F85C-1470-744F-9254-C77C6FC101D0}"/>
              </a:ext>
            </a:extLst>
          </p:cNvPr>
          <p:cNvCxnSpPr>
            <a:cxnSpLocks/>
          </p:cNvCxnSpPr>
          <p:nvPr/>
        </p:nvCxnSpPr>
        <p:spPr>
          <a:xfrm>
            <a:off x="3474902" y="2068680"/>
            <a:ext cx="2376264" cy="31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752B407-656C-3140-BFBA-D4769A228E0A}"/>
              </a:ext>
            </a:extLst>
          </p:cNvPr>
          <p:cNvCxnSpPr>
            <a:cxnSpLocks/>
          </p:cNvCxnSpPr>
          <p:nvPr/>
        </p:nvCxnSpPr>
        <p:spPr>
          <a:xfrm>
            <a:off x="3474902" y="4569111"/>
            <a:ext cx="2376264" cy="31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B11A54C-93F6-AF47-8833-84B7FCDA32C6}"/>
              </a:ext>
            </a:extLst>
          </p:cNvPr>
          <p:cNvCxnSpPr>
            <a:cxnSpLocks/>
          </p:cNvCxnSpPr>
          <p:nvPr/>
        </p:nvCxnSpPr>
        <p:spPr>
          <a:xfrm>
            <a:off x="3474902" y="3466170"/>
            <a:ext cx="2376264" cy="3194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4C779BA0-0294-BA4D-8786-01DCC9A057B9}"/>
              </a:ext>
            </a:extLst>
          </p:cNvPr>
          <p:cNvSpPr/>
          <p:nvPr/>
        </p:nvSpPr>
        <p:spPr>
          <a:xfrm>
            <a:off x="3315469" y="2058943"/>
            <a:ext cx="27221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“Random” config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5B427E5-1064-1C4D-BA40-4B5C3FE57BA3}"/>
              </a:ext>
            </a:extLst>
          </p:cNvPr>
          <p:cNvSpPr/>
          <p:nvPr/>
        </p:nvSpPr>
        <p:spPr>
          <a:xfrm>
            <a:off x="3340289" y="2927642"/>
            <a:ext cx="29599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Challenge (0 or 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F139EA9-56DC-6E4E-8C47-54EA35DA6BDA}"/>
                  </a:ext>
                </a:extLst>
              </p:cNvPr>
              <p:cNvSpPr/>
              <p:nvPr/>
            </p:nvSpPr>
            <p:spPr>
              <a:xfrm>
                <a:off x="3131840" y="4003003"/>
                <a:ext cx="320678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1: Show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2800" dirty="0"/>
                  <a:t> moves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F139EA9-56DC-6E4E-8C47-54EA35DA6B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4003003"/>
                <a:ext cx="3206785" cy="523220"/>
              </a:xfrm>
              <a:prstGeom prst="rect">
                <a:avLst/>
              </a:prstGeom>
              <a:blipFill>
                <a:blip r:embed="rId7"/>
                <a:stretch>
                  <a:fillRect l="-3937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DC236E6-8732-344A-A64D-C3DF091B6A70}"/>
              </a:ext>
            </a:extLst>
          </p:cNvPr>
          <p:cNvCxnSpPr>
            <a:cxnSpLocks/>
          </p:cNvCxnSpPr>
          <p:nvPr/>
        </p:nvCxnSpPr>
        <p:spPr>
          <a:xfrm>
            <a:off x="4427984" y="5233687"/>
            <a:ext cx="792088" cy="3194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EEB01C09-454B-AB43-AB34-DA443C371DA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4" r="18951"/>
          <a:stretch/>
        </p:blipFill>
        <p:spPr>
          <a:xfrm>
            <a:off x="5358589" y="4904293"/>
            <a:ext cx="869595" cy="75695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38062CE-1878-D744-A1CE-EC42E3D44E7F}"/>
              </a:ext>
            </a:extLst>
          </p:cNvPr>
          <p:cNvGrpSpPr/>
          <p:nvPr/>
        </p:nvGrpSpPr>
        <p:grpSpPr>
          <a:xfrm>
            <a:off x="470724" y="5866828"/>
            <a:ext cx="8349747" cy="954107"/>
            <a:chOff x="470724" y="5866828"/>
            <a:chExt cx="8349747" cy="9541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FFFA65DB-5158-2347-8C57-BCDA6718A0BB}"/>
                    </a:ext>
                  </a:extLst>
                </p:cNvPr>
                <p:cNvSpPr/>
                <p:nvPr/>
              </p:nvSpPr>
              <p:spPr>
                <a:xfrm>
                  <a:off x="470724" y="5866828"/>
                  <a:ext cx="8349747" cy="954107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2800" b="1" dirty="0"/>
                    <a:t>POINT IS THIS</a:t>
                  </a:r>
                  <a:r>
                    <a:rPr lang="en-US" sz="2800" dirty="0"/>
                    <a:t>: If the prover can do both consistently, then there exist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lang="en-US" sz="2800" dirty="0"/>
                    <a:t> moves that map        to  </a:t>
                  </a: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FFFA65DB-5158-2347-8C57-BCDA6718A0B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724" y="5866828"/>
                  <a:ext cx="8349747" cy="954107"/>
                </a:xfrm>
                <a:prstGeom prst="rect">
                  <a:avLst/>
                </a:prstGeom>
                <a:blipFill>
                  <a:blip r:embed="rId8"/>
                  <a:stretch>
                    <a:fillRect l="-1515" t="-6494" b="-15584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9DE81324-2B05-7B41-BAB5-8DECCCDCC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922795">
              <a:off x="5644918" y="6353742"/>
              <a:ext cx="412494" cy="412494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10C006A-B8D4-8D4B-A8ED-03291540B5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r="18951"/>
            <a:stretch/>
          </p:blipFill>
          <p:spPr>
            <a:xfrm>
              <a:off x="6665814" y="6374377"/>
              <a:ext cx="426466" cy="371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299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64B7040-CD5D-9740-9D51-D5FAB8AD3C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6388998" y="3569088"/>
            <a:ext cx="648072" cy="670672"/>
          </a:xfrm>
          <a:prstGeom prst="rect">
            <a:avLst/>
          </a:prstGeom>
        </p:spPr>
      </p:pic>
      <p:sp>
        <p:nvSpPr>
          <p:cNvPr id="11" name="Rectangle 63">
            <a:extLst>
              <a:ext uri="{FF2B5EF4-FFF2-40B4-BE49-F238E27FC236}">
                <a16:creationId xmlns:a16="http://schemas.microsoft.com/office/drawing/2014/main" id="{ADBA2894-B98C-F14D-A113-5255299BBCC5}"/>
              </a:ext>
            </a:extLst>
          </p:cNvPr>
          <p:cNvSpPr txBox="1">
            <a:spLocks noChangeArrowheads="1"/>
          </p:cNvSpPr>
          <p:nvPr/>
        </p:nvSpPr>
        <p:spPr>
          <a:xfrm>
            <a:off x="951135" y="4452021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Prover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2" name="Rectangle 63">
            <a:extLst>
              <a:ext uri="{FF2B5EF4-FFF2-40B4-BE49-F238E27FC236}">
                <a16:creationId xmlns:a16="http://schemas.microsoft.com/office/drawing/2014/main" id="{819E2B35-2DB2-FA44-9179-BE828D804ACB}"/>
              </a:ext>
            </a:extLst>
          </p:cNvPr>
          <p:cNvSpPr txBox="1">
            <a:spLocks noChangeArrowheads="1"/>
          </p:cNvSpPr>
          <p:nvPr/>
        </p:nvSpPr>
        <p:spPr>
          <a:xfrm>
            <a:off x="5860770" y="4217160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Verifier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94E56F2-09FF-DA42-99D3-8F9E97F4256A}"/>
              </a:ext>
            </a:extLst>
          </p:cNvPr>
          <p:cNvCxnSpPr/>
          <p:nvPr/>
        </p:nvCxnSpPr>
        <p:spPr>
          <a:xfrm>
            <a:off x="2947399" y="2860666"/>
            <a:ext cx="288032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F9B1F76C-4805-3F40-A8EE-41A6FC78D002}"/>
              </a:ext>
            </a:extLst>
          </p:cNvPr>
          <p:cNvSpPr/>
          <p:nvPr/>
        </p:nvSpPr>
        <p:spPr>
          <a:xfrm>
            <a:off x="3032225" y="1365021"/>
            <a:ext cx="2516202" cy="523220"/>
          </a:xfrm>
          <a:prstGeom prst="rect">
            <a:avLst/>
          </a:prstGeom>
          <a:ln w="38100"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ea typeface="Cambria Math" panose="02040503050406030204" pitchFamily="18" charset="0"/>
                <a:cs typeface="Arial Unicode MS" pitchFamily="34" charset="-128"/>
              </a:rPr>
              <a:t>Claim/Theorem</a:t>
            </a:r>
            <a:endParaRPr lang="en-US" b="1" dirty="0"/>
          </a:p>
        </p:txBody>
      </p:sp>
      <p:cxnSp>
        <p:nvCxnSpPr>
          <p:cNvPr id="4" name="Curved Connector 3">
            <a:extLst>
              <a:ext uri="{FF2B5EF4-FFF2-40B4-BE49-F238E27FC236}">
                <a16:creationId xmlns:a16="http://schemas.microsoft.com/office/drawing/2014/main" id="{B0147CE4-727D-1146-93A1-8E9CD7A70DFC}"/>
              </a:ext>
            </a:extLst>
          </p:cNvPr>
          <p:cNvCxnSpPr>
            <a:cxnSpLocks/>
            <a:endCxn id="10" idx="0"/>
          </p:cNvCxnSpPr>
          <p:nvPr/>
        </p:nvCxnSpPr>
        <p:spPr>
          <a:xfrm rot="16200000" flipH="1">
            <a:off x="5225447" y="2081501"/>
            <a:ext cx="1832500" cy="1142674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96CCDA2B-5465-1344-B291-F673E7986E77}"/>
              </a:ext>
            </a:extLst>
          </p:cNvPr>
          <p:cNvCxnSpPr>
            <a:cxnSpLocks/>
          </p:cNvCxnSpPr>
          <p:nvPr/>
        </p:nvCxnSpPr>
        <p:spPr>
          <a:xfrm rot="5400000">
            <a:off x="1786653" y="1919377"/>
            <a:ext cx="1257847" cy="1015744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95048EC-E8E9-3041-AC39-4DB5946387DC}"/>
                  </a:ext>
                </a:extLst>
              </p:cNvPr>
              <p:cNvSpPr/>
              <p:nvPr/>
            </p:nvSpPr>
            <p:spPr>
              <a:xfrm>
                <a:off x="3995936" y="2348880"/>
                <a:ext cx="62568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95048EC-E8E9-3041-AC39-4DB5946387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2348880"/>
                <a:ext cx="625684" cy="523220"/>
              </a:xfrm>
              <a:prstGeom prst="rect">
                <a:avLst/>
              </a:prstGeom>
              <a:blipFill>
                <a:blip r:embed="rId4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ular Callout 14">
            <a:extLst>
              <a:ext uri="{FF2B5EF4-FFF2-40B4-BE49-F238E27FC236}">
                <a16:creationId xmlns:a16="http://schemas.microsoft.com/office/drawing/2014/main" id="{AD4492EB-5917-B047-8126-8769AA549782}"/>
              </a:ext>
            </a:extLst>
          </p:cNvPr>
          <p:cNvSpPr/>
          <p:nvPr/>
        </p:nvSpPr>
        <p:spPr>
          <a:xfrm>
            <a:off x="7076102" y="2549017"/>
            <a:ext cx="1154022" cy="762747"/>
          </a:xfrm>
          <a:prstGeom prst="wedgeRectCallout">
            <a:avLst>
              <a:gd name="adj1" fmla="val -62045"/>
              <a:gd name="adj2" fmla="val 8694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accept/reject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ubtitle 1">
                <a:extLst>
                  <a:ext uri="{FF2B5EF4-FFF2-40B4-BE49-F238E27FC236}">
                    <a16:creationId xmlns:a16="http://schemas.microsoft.com/office/drawing/2014/main" id="{D051B5B1-B7C9-B246-948C-F5CB94AC9B2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14953" y="260648"/>
                <a:ext cx="9123457" cy="7920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Interactive Proofs for a Language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ℒ</m:t>
                    </m:r>
                  </m:oMath>
                </a14:m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  <a:endParaRPr lang="en-US" sz="24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7" name="Subtitle 1">
                <a:extLst>
                  <a:ext uri="{FF2B5EF4-FFF2-40B4-BE49-F238E27FC236}">
                    <a16:creationId xmlns:a16="http://schemas.microsoft.com/office/drawing/2014/main" id="{D051B5B1-B7C9-B246-948C-F5CB94AC9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953" y="260648"/>
                <a:ext cx="9123457" cy="792088"/>
              </a:xfrm>
              <a:prstGeom prst="rect">
                <a:avLst/>
              </a:prstGeom>
              <a:blipFill>
                <a:blip r:embed="rId5"/>
                <a:stretch>
                  <a:fillRect t="-12500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D40EAE44-7477-E640-B447-E27C159725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828301" y="2957631"/>
            <a:ext cx="1831033" cy="149811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42627BB-2986-EA42-A597-8FE2BE21EF8C}"/>
              </a:ext>
            </a:extLst>
          </p:cNvPr>
          <p:cNvSpPr/>
          <p:nvPr/>
        </p:nvSpPr>
        <p:spPr>
          <a:xfrm>
            <a:off x="5596888" y="5643245"/>
            <a:ext cx="264752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a typeface="Cambria Math" panose="02040503050406030204" pitchFamily="18" charset="0"/>
                <a:cs typeface="Arial Unicode MS" pitchFamily="34" charset="-128"/>
              </a:rPr>
              <a:t>Probabilistic </a:t>
            </a:r>
            <a:br>
              <a:rPr lang="en-US" sz="2800" b="1" dirty="0">
                <a:solidFill>
                  <a:srgbClr val="FF0000"/>
                </a:solidFill>
                <a:ea typeface="Cambria Math" panose="02040503050406030204" pitchFamily="18" charset="0"/>
                <a:cs typeface="Arial Unicode MS" pitchFamily="34" charset="-128"/>
              </a:rPr>
            </a:br>
            <a:r>
              <a:rPr lang="en-US" sz="2800" b="1" dirty="0">
                <a:ea typeface="Cambria Math" panose="02040503050406030204" pitchFamily="18" charset="0"/>
                <a:cs typeface="Arial Unicode MS" pitchFamily="34" charset="-128"/>
              </a:rPr>
              <a:t>Polynomial-time</a:t>
            </a:r>
            <a:endParaRPr lang="en-US" b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D56383A-3036-7946-B410-B43EACEBBE54}"/>
              </a:ext>
            </a:extLst>
          </p:cNvPr>
          <p:cNvSpPr/>
          <p:nvPr/>
        </p:nvSpPr>
        <p:spPr>
          <a:xfrm>
            <a:off x="631618" y="5858689"/>
            <a:ext cx="29915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ea typeface="Cambria Math" panose="02040503050406030204" pitchFamily="18" charset="0"/>
                <a:cs typeface="Arial Unicode MS" pitchFamily="34" charset="-128"/>
              </a:rPr>
              <a:t>Comp. Unbounded</a:t>
            </a:r>
            <a:endParaRPr lang="en-US" b="1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C046482-8CE7-1242-BB30-A06E5845BE46}"/>
              </a:ext>
            </a:extLst>
          </p:cNvPr>
          <p:cNvCxnSpPr/>
          <p:nvPr/>
        </p:nvCxnSpPr>
        <p:spPr>
          <a:xfrm>
            <a:off x="2923448" y="3501008"/>
            <a:ext cx="2880320" cy="0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8710FB9-B277-2E45-B433-A7D84DAEB02B}"/>
                  </a:ext>
                </a:extLst>
              </p:cNvPr>
              <p:cNvSpPr/>
              <p:nvPr/>
            </p:nvSpPr>
            <p:spPr>
              <a:xfrm>
                <a:off x="3977484" y="2957631"/>
                <a:ext cx="62568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8710FB9-B277-2E45-B433-A7D84DAEB0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7484" y="2957631"/>
                <a:ext cx="625684" cy="523220"/>
              </a:xfrm>
              <a:prstGeom prst="rect">
                <a:avLst/>
              </a:prstGeom>
              <a:blipFill>
                <a:blip r:embed="rId6"/>
                <a:stretch>
                  <a:fillRect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B7E7D55-BA55-7B49-98FD-19FE051CE6FA}"/>
              </a:ext>
            </a:extLst>
          </p:cNvPr>
          <p:cNvCxnSpPr/>
          <p:nvPr/>
        </p:nvCxnSpPr>
        <p:spPr>
          <a:xfrm>
            <a:off x="2923836" y="4084802"/>
            <a:ext cx="288032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9F06828-4EDC-A243-BF76-4EF2BB165191}"/>
                  </a:ext>
                </a:extLst>
              </p:cNvPr>
              <p:cNvSpPr/>
              <p:nvPr/>
            </p:nvSpPr>
            <p:spPr>
              <a:xfrm>
                <a:off x="3972373" y="3573016"/>
                <a:ext cx="63395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9F06828-4EDC-A243-BF76-4EF2BB1651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373" y="3573016"/>
                <a:ext cx="633955" cy="523220"/>
              </a:xfrm>
              <a:prstGeom prst="rect">
                <a:avLst/>
              </a:prstGeom>
              <a:blipFill>
                <a:blip r:embed="rId7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180A842-5AF4-2C4A-8862-6FF67A7935CA}"/>
              </a:ext>
            </a:extLst>
          </p:cNvPr>
          <p:cNvCxnSpPr/>
          <p:nvPr/>
        </p:nvCxnSpPr>
        <p:spPr>
          <a:xfrm>
            <a:off x="2899885" y="4725144"/>
            <a:ext cx="2880320" cy="0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5DBFC61-5EC5-1E49-8650-D4AE18196CAD}"/>
                  </a:ext>
                </a:extLst>
              </p:cNvPr>
              <p:cNvSpPr/>
              <p:nvPr/>
            </p:nvSpPr>
            <p:spPr>
              <a:xfrm>
                <a:off x="3953921" y="4181767"/>
                <a:ext cx="62055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5DBFC61-5EC5-1E49-8650-D4AE18196C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921" y="4181767"/>
                <a:ext cx="620554" cy="523220"/>
              </a:xfrm>
              <a:prstGeom prst="rect">
                <a:avLst/>
              </a:prstGeom>
              <a:blipFill>
                <a:blip r:embed="rId8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62D725B-B785-0643-BCB7-C06478547622}"/>
                  </a:ext>
                </a:extLst>
              </p:cNvPr>
              <p:cNvSpPr/>
              <p:nvPr/>
            </p:nvSpPr>
            <p:spPr>
              <a:xfrm>
                <a:off x="3964269" y="4880236"/>
                <a:ext cx="5357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62D725B-B785-0643-BCB7-C064785476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4269" y="4880236"/>
                <a:ext cx="535723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381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64B7040-CD5D-9740-9D51-D5FAB8AD3C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6388998" y="3112787"/>
            <a:ext cx="648072" cy="670672"/>
          </a:xfrm>
          <a:prstGeom prst="rect">
            <a:avLst/>
          </a:prstGeom>
        </p:spPr>
      </p:pic>
      <p:sp>
        <p:nvSpPr>
          <p:cNvPr id="11" name="Rectangle 63">
            <a:extLst>
              <a:ext uri="{FF2B5EF4-FFF2-40B4-BE49-F238E27FC236}">
                <a16:creationId xmlns:a16="http://schemas.microsoft.com/office/drawing/2014/main" id="{ADBA2894-B98C-F14D-A113-5255299BBCC5}"/>
              </a:ext>
            </a:extLst>
          </p:cNvPr>
          <p:cNvSpPr txBox="1">
            <a:spLocks noChangeArrowheads="1"/>
          </p:cNvSpPr>
          <p:nvPr/>
        </p:nvSpPr>
        <p:spPr>
          <a:xfrm>
            <a:off x="951135" y="3995720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Prover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2" name="Rectangle 63">
            <a:extLst>
              <a:ext uri="{FF2B5EF4-FFF2-40B4-BE49-F238E27FC236}">
                <a16:creationId xmlns:a16="http://schemas.microsoft.com/office/drawing/2014/main" id="{819E2B35-2DB2-FA44-9179-BE828D804ACB}"/>
              </a:ext>
            </a:extLst>
          </p:cNvPr>
          <p:cNvSpPr txBox="1">
            <a:spLocks noChangeArrowheads="1"/>
          </p:cNvSpPr>
          <p:nvPr/>
        </p:nvSpPr>
        <p:spPr>
          <a:xfrm>
            <a:off x="5860770" y="3760859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Verifier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94E56F2-09FF-DA42-99D3-8F9E97F4256A}"/>
              </a:ext>
            </a:extLst>
          </p:cNvPr>
          <p:cNvCxnSpPr/>
          <p:nvPr/>
        </p:nvCxnSpPr>
        <p:spPr>
          <a:xfrm>
            <a:off x="2947399" y="2404365"/>
            <a:ext cx="288032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F9B1F76C-4805-3F40-A8EE-41A6FC78D002}"/>
              </a:ext>
            </a:extLst>
          </p:cNvPr>
          <p:cNvSpPr/>
          <p:nvPr/>
        </p:nvSpPr>
        <p:spPr>
          <a:xfrm>
            <a:off x="3032225" y="908720"/>
            <a:ext cx="2516202" cy="523220"/>
          </a:xfrm>
          <a:prstGeom prst="rect">
            <a:avLst/>
          </a:prstGeom>
          <a:ln w="38100"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ea typeface="Cambria Math" panose="02040503050406030204" pitchFamily="18" charset="0"/>
                <a:cs typeface="Arial Unicode MS" pitchFamily="34" charset="-128"/>
              </a:rPr>
              <a:t>Claim/Theorem</a:t>
            </a:r>
            <a:endParaRPr lang="en-US" b="1" dirty="0"/>
          </a:p>
        </p:txBody>
      </p:sp>
      <p:cxnSp>
        <p:nvCxnSpPr>
          <p:cNvPr id="4" name="Curved Connector 3">
            <a:extLst>
              <a:ext uri="{FF2B5EF4-FFF2-40B4-BE49-F238E27FC236}">
                <a16:creationId xmlns:a16="http://schemas.microsoft.com/office/drawing/2014/main" id="{B0147CE4-727D-1146-93A1-8E9CD7A70DFC}"/>
              </a:ext>
            </a:extLst>
          </p:cNvPr>
          <p:cNvCxnSpPr>
            <a:cxnSpLocks/>
            <a:endCxn id="10" idx="0"/>
          </p:cNvCxnSpPr>
          <p:nvPr/>
        </p:nvCxnSpPr>
        <p:spPr>
          <a:xfrm rot="16200000" flipH="1">
            <a:off x="5225447" y="1625200"/>
            <a:ext cx="1832500" cy="1142674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96CCDA2B-5465-1344-B291-F673E7986E77}"/>
              </a:ext>
            </a:extLst>
          </p:cNvPr>
          <p:cNvCxnSpPr>
            <a:cxnSpLocks/>
          </p:cNvCxnSpPr>
          <p:nvPr/>
        </p:nvCxnSpPr>
        <p:spPr>
          <a:xfrm rot="5400000">
            <a:off x="1786653" y="1463076"/>
            <a:ext cx="1257847" cy="1015744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95048EC-E8E9-3041-AC39-4DB5946387DC}"/>
                  </a:ext>
                </a:extLst>
              </p:cNvPr>
              <p:cNvSpPr/>
              <p:nvPr/>
            </p:nvSpPr>
            <p:spPr>
              <a:xfrm>
                <a:off x="3995936" y="1892579"/>
                <a:ext cx="62568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95048EC-E8E9-3041-AC39-4DB5946387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1892579"/>
                <a:ext cx="625684" cy="523220"/>
              </a:xfrm>
              <a:prstGeom prst="rect">
                <a:avLst/>
              </a:prstGeom>
              <a:blipFill>
                <a:blip r:embed="rId4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ular Callout 14">
            <a:extLst>
              <a:ext uri="{FF2B5EF4-FFF2-40B4-BE49-F238E27FC236}">
                <a16:creationId xmlns:a16="http://schemas.microsoft.com/office/drawing/2014/main" id="{AD4492EB-5917-B047-8126-8769AA549782}"/>
              </a:ext>
            </a:extLst>
          </p:cNvPr>
          <p:cNvSpPr/>
          <p:nvPr/>
        </p:nvSpPr>
        <p:spPr>
          <a:xfrm>
            <a:off x="7076102" y="2092716"/>
            <a:ext cx="1154022" cy="762747"/>
          </a:xfrm>
          <a:prstGeom prst="wedgeRectCallout">
            <a:avLst>
              <a:gd name="adj1" fmla="val -62045"/>
              <a:gd name="adj2" fmla="val 8694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accept/reject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ubtitle 1">
                <a:extLst>
                  <a:ext uri="{FF2B5EF4-FFF2-40B4-BE49-F238E27FC236}">
                    <a16:creationId xmlns:a16="http://schemas.microsoft.com/office/drawing/2014/main" id="{D051B5B1-B7C9-B246-948C-F5CB94AC9B2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14953" y="116632"/>
                <a:ext cx="9123457" cy="7920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Interactive Proofs for a Language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ℒ</m:t>
                    </m:r>
                  </m:oMath>
                </a14:m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  <a:endParaRPr lang="en-US" sz="24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7" name="Subtitle 1">
                <a:extLst>
                  <a:ext uri="{FF2B5EF4-FFF2-40B4-BE49-F238E27FC236}">
                    <a16:creationId xmlns:a16="http://schemas.microsoft.com/office/drawing/2014/main" id="{D051B5B1-B7C9-B246-948C-F5CB94AC9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953" y="116632"/>
                <a:ext cx="9123457" cy="792088"/>
              </a:xfrm>
              <a:prstGeom prst="rect">
                <a:avLst/>
              </a:prstGeom>
              <a:blipFill>
                <a:blip r:embed="rId5"/>
                <a:stretch>
                  <a:fillRect t="-12698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D40EAE44-7477-E640-B447-E27C159725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828301" y="2501330"/>
            <a:ext cx="1831033" cy="1498119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C046482-8CE7-1242-BB30-A06E5845BE46}"/>
              </a:ext>
            </a:extLst>
          </p:cNvPr>
          <p:cNvCxnSpPr/>
          <p:nvPr/>
        </p:nvCxnSpPr>
        <p:spPr>
          <a:xfrm>
            <a:off x="2923448" y="3044707"/>
            <a:ext cx="2880320" cy="0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8710FB9-B277-2E45-B433-A7D84DAEB02B}"/>
                  </a:ext>
                </a:extLst>
              </p:cNvPr>
              <p:cNvSpPr/>
              <p:nvPr/>
            </p:nvSpPr>
            <p:spPr>
              <a:xfrm>
                <a:off x="3977484" y="2501330"/>
                <a:ext cx="62568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8710FB9-B277-2E45-B433-A7D84DAEB0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7484" y="2501330"/>
                <a:ext cx="625684" cy="523220"/>
              </a:xfrm>
              <a:prstGeom prst="rect">
                <a:avLst/>
              </a:prstGeom>
              <a:blipFill>
                <a:blip r:embed="rId6"/>
                <a:stretch>
                  <a:fillRect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B7E7D55-BA55-7B49-98FD-19FE051CE6FA}"/>
              </a:ext>
            </a:extLst>
          </p:cNvPr>
          <p:cNvCxnSpPr/>
          <p:nvPr/>
        </p:nvCxnSpPr>
        <p:spPr>
          <a:xfrm>
            <a:off x="2923836" y="3628501"/>
            <a:ext cx="288032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9F06828-4EDC-A243-BF76-4EF2BB165191}"/>
                  </a:ext>
                </a:extLst>
              </p:cNvPr>
              <p:cNvSpPr/>
              <p:nvPr/>
            </p:nvSpPr>
            <p:spPr>
              <a:xfrm>
                <a:off x="3972373" y="3116715"/>
                <a:ext cx="63395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9F06828-4EDC-A243-BF76-4EF2BB1651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373" y="3116715"/>
                <a:ext cx="633955" cy="523220"/>
              </a:xfrm>
              <a:prstGeom prst="rect">
                <a:avLst/>
              </a:prstGeom>
              <a:blipFill>
                <a:blip r:embed="rId7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5DBFC61-5EC5-1E49-8650-D4AE18196CAD}"/>
                  </a:ext>
                </a:extLst>
              </p:cNvPr>
              <p:cNvSpPr/>
              <p:nvPr/>
            </p:nvSpPr>
            <p:spPr>
              <a:xfrm>
                <a:off x="3953921" y="3548763"/>
                <a:ext cx="5357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5DBFC61-5EC5-1E49-8650-D4AE18196C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921" y="3548763"/>
                <a:ext cx="535723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FACFD81-2FF5-BF4A-B2FC-EA3788B7E89E}"/>
                  </a:ext>
                </a:extLst>
              </p:cNvPr>
              <p:cNvSpPr/>
              <p:nvPr/>
            </p:nvSpPr>
            <p:spPr>
              <a:xfrm>
                <a:off x="215008" y="4509120"/>
                <a:ext cx="8928992" cy="2231380"/>
              </a:xfrm>
              <a:prstGeom prst="rect">
                <a:avLst/>
              </a:prstGeom>
              <a:ln w="3810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800" b="1" u="sng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Def</a:t>
                </a:r>
                <a:r>
                  <a:rPr lang="en-US" sz="2800" b="1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ℒ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is an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𝓘</m:t>
                    </m:r>
                    <m:r>
                      <a:rPr lang="en-US" sz="2800" b="1" i="1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𝓟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-language if there is a unbounded P and  </a:t>
                </a:r>
                <a:r>
                  <a:rPr lang="en-US" sz="2800" b="1" dirty="0">
                    <a:solidFill>
                      <a:srgbClr val="0000FF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probabilistic</a:t>
                </a:r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:r>
                  <a:rPr lang="en-US" sz="2800" b="1" dirty="0">
                    <a:solidFill>
                      <a:srgbClr val="0000FF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poly-time</a:t>
                </a:r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verifier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𝑉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:r>
                  <a:rPr lang="en-US" sz="2800" dirty="0">
                    <a:ea typeface="Cambria Math" panose="02040503050406030204" pitchFamily="18" charset="0"/>
                    <a:cs typeface="Arial Unicode MS" pitchFamily="34" charset="-128"/>
                  </a:rPr>
                  <a:t>where</a:t>
                </a:r>
                <a:endParaRPr lang="en-US" sz="2800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Completeness</a:t>
                </a:r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: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x</m:t>
                    </m:r>
                    <m:r>
                      <a:rPr lang="en-US" sz="2800" b="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∈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ℒ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, V always accepts.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Soundness: </a:t>
                </a:r>
                <a:r>
                  <a:rPr lang="en-US" sz="27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700" b="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x</m:t>
                    </m:r>
                    <m:r>
                      <a:rPr lang="en-US" sz="2700" b="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∉</m:t>
                    </m:r>
                  </m:oMath>
                </a14:m>
                <a:r>
                  <a:rPr lang="en-US" sz="2700" dirty="0"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2700" b="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ℒ</m:t>
                    </m:r>
                    <m:r>
                      <a:rPr lang="en-US" sz="27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</m:oMath>
                </a14:m>
                <a:r>
                  <a:rPr lang="en-US" sz="2700" dirty="0">
                    <a:solidFill>
                      <a:schemeClr val="tx1"/>
                    </a:solidFill>
                  </a:rPr>
                  <a:t> </a:t>
                </a:r>
                <a:r>
                  <a:rPr lang="en-US" sz="2700" dirty="0">
                    <a:solidFill>
                      <a:srgbClr val="0000FF"/>
                    </a:solidFill>
                  </a:rPr>
                  <a:t>regardless of the cheating prover strategy</a:t>
                </a:r>
                <a:r>
                  <a:rPr lang="en-US" sz="2700" dirty="0">
                    <a:solidFill>
                      <a:schemeClr val="tx1"/>
                    </a:solidFill>
                  </a:rPr>
                  <a:t>, V accepts with negl</a:t>
                </a:r>
                <a:r>
                  <a:rPr lang="en-US" sz="2700" dirty="0"/>
                  <a:t>igible</a:t>
                </a:r>
                <a:r>
                  <a:rPr lang="en-US" sz="2700" dirty="0">
                    <a:solidFill>
                      <a:schemeClr val="tx1"/>
                    </a:solidFill>
                  </a:rPr>
                  <a:t> probability. </a:t>
                </a: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FACFD81-2FF5-BF4A-B2FC-EA3788B7E8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08" y="4509120"/>
                <a:ext cx="8928992" cy="2231380"/>
              </a:xfrm>
              <a:prstGeom prst="rect">
                <a:avLst/>
              </a:prstGeom>
              <a:blipFill>
                <a:blip r:embed="rId9"/>
                <a:stretch>
                  <a:fillRect l="-1273" t="-2222" b="-5000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>
            <a:extLst>
              <a:ext uri="{FF2B5EF4-FFF2-40B4-BE49-F238E27FC236}">
                <a16:creationId xmlns:a16="http://schemas.microsoft.com/office/drawing/2014/main" id="{09E2323B-023F-884E-9B7D-3D4FF754D34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87" b="57188"/>
          <a:stretch/>
        </p:blipFill>
        <p:spPr>
          <a:xfrm>
            <a:off x="2010778" y="1925960"/>
            <a:ext cx="876218" cy="1143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9836FE1-91D7-9546-96B5-F09D83CE9DD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80" b="57188"/>
          <a:stretch/>
        </p:blipFill>
        <p:spPr>
          <a:xfrm>
            <a:off x="683568" y="1853952"/>
            <a:ext cx="864096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79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ubtitle 1">
                <a:extLst>
                  <a:ext uri="{FF2B5EF4-FFF2-40B4-BE49-F238E27FC236}">
                    <a16:creationId xmlns:a16="http://schemas.microsoft.com/office/drawing/2014/main" id="{D051B5B1-B7C9-B246-948C-F5CB94AC9B2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14953" y="116632"/>
                <a:ext cx="9123457" cy="7920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Interactive Proofs for a Language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ℒ</m:t>
                    </m:r>
                  </m:oMath>
                </a14:m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  <a:endParaRPr lang="en-US" sz="24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7" name="Subtitle 1">
                <a:extLst>
                  <a:ext uri="{FF2B5EF4-FFF2-40B4-BE49-F238E27FC236}">
                    <a16:creationId xmlns:a16="http://schemas.microsoft.com/office/drawing/2014/main" id="{D051B5B1-B7C9-B246-948C-F5CB94AC9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953" y="116632"/>
                <a:ext cx="9123457" cy="792088"/>
              </a:xfrm>
              <a:prstGeom prst="rect">
                <a:avLst/>
              </a:prstGeom>
              <a:blipFill>
                <a:blip r:embed="rId3"/>
                <a:stretch>
                  <a:fillRect t="-12698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7F89DC5A-5DC3-A344-BC87-62A712F2F1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794" y="1077751"/>
            <a:ext cx="3508412" cy="19073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4EC3358-B77C-1649-BA19-D9F8EABB1332}"/>
                  </a:ext>
                </a:extLst>
              </p:cNvPr>
              <p:cNvSpPr/>
              <p:nvPr/>
            </p:nvSpPr>
            <p:spPr>
              <a:xfrm>
                <a:off x="179512" y="3057922"/>
                <a:ext cx="8928992" cy="3093154"/>
              </a:xfrm>
              <a:prstGeom prst="rect">
                <a:avLst/>
              </a:prstGeom>
              <a:ln w="3810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800" b="1" u="sng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Def</a:t>
                </a:r>
                <a:r>
                  <a:rPr lang="en-US" sz="2800" b="1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ℒ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is an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𝓘</m:t>
                    </m:r>
                    <m:r>
                      <a:rPr lang="en-US" sz="2800" b="1" i="1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𝓟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-language if there is a </a:t>
                </a:r>
                <a:r>
                  <a:rPr lang="en-US" sz="2800" b="1" dirty="0">
                    <a:solidFill>
                      <a:srgbClr val="0000FF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probabilistic</a:t>
                </a:r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:r>
                  <a:rPr lang="en-US" sz="2800" b="1" dirty="0">
                    <a:solidFill>
                      <a:srgbClr val="0000FF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poly-time</a:t>
                </a:r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verifier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𝑉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:r>
                  <a:rPr lang="en-US" sz="2800" dirty="0">
                    <a:ea typeface="Cambria Math" panose="02040503050406030204" pitchFamily="18" charset="0"/>
                    <a:cs typeface="Arial Unicode MS" pitchFamily="34" charset="-128"/>
                  </a:rPr>
                  <a:t>where</a:t>
                </a:r>
                <a:endParaRPr lang="en-US" sz="2800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Completeness</a:t>
                </a:r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: </a:t>
                </a:r>
                <a:r>
                  <a:rPr lang="en-US" sz="2800" b="1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x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∈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ℒ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, </a:t>
                </a:r>
              </a:p>
              <a:p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P</m:t>
                            </m:r>
                            <m:r>
                              <a:rPr lang="en-US" sz="2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,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𝑉</m:t>
                            </m:r>
                          </m:e>
                        </m:d>
                        <m:d>
                          <m:d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</m:d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=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𝑎𝑐𝑐𝑒𝑝𝑡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=1.</m:t>
                    </m:r>
                  </m:oMath>
                </a14:m>
                <a:endParaRPr lang="en-US" sz="2600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Soundness: </a:t>
                </a:r>
                <a:r>
                  <a:rPr lang="en-US" sz="2700" b="1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7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x</m:t>
                    </m:r>
                    <m:r>
                      <a:rPr lang="en-US" sz="27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∉</m:t>
                    </m:r>
                  </m:oMath>
                </a14:m>
                <a:r>
                  <a:rPr lang="en-US" sz="2700" dirty="0"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27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ℒ</m:t>
                    </m:r>
                    <m:r>
                      <a:rPr lang="en-US" sz="27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</m:oMath>
                </a14:m>
                <a:r>
                  <a:rPr lang="en-US" sz="2700" b="1" dirty="0">
                    <a:solidFill>
                      <a:schemeClr val="tx1"/>
                    </a:solidFill>
                  </a:rPr>
                  <a:t> there is a negligible function</a:t>
                </a:r>
                <a:r>
                  <a:rPr lang="en-US" sz="2400" dirty="0"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negl</m:t>
                    </m:r>
                  </m:oMath>
                </a14:m>
                <a:r>
                  <a:rPr lang="en-US" sz="27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700" b="1" dirty="0" err="1">
                    <a:solidFill>
                      <a:schemeClr val="tx1"/>
                    </a:solidFill>
                  </a:rPr>
                  <a:t>s.t.</a:t>
                </a:r>
                <a:r>
                  <a:rPr lang="en-US" sz="2700" b="1" dirty="0">
                    <a:solidFill>
                      <a:schemeClr val="tx1"/>
                    </a:solidFill>
                  </a:rPr>
                  <a:t> for every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p>
                        <m:r>
                          <a:rPr lang="en-US" sz="2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7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700" b="1" dirty="0">
                    <a:solidFill>
                      <a:schemeClr val="tx1"/>
                    </a:solidFill>
                  </a:rPr>
                  <a:t> </a:t>
                </a:r>
              </a:p>
              <a:p>
                <a:pPr lvl="1"/>
                <a:r>
                  <a:rPr lang="en-US" sz="2800" dirty="0"/>
                  <a:t>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𝑃</m:t>
                                </m:r>
                              </m:e>
                              <m:sup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sz="2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,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𝑉</m:t>
                            </m:r>
                          </m:e>
                        </m:d>
                        <m:d>
                          <m:dPr>
                            <m:ctrlP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</m:d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=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𝑎𝑐𝑐𝑒𝑝𝑡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=</m:t>
                    </m:r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negl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𝜆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).</m:t>
                    </m:r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4EC3358-B77C-1649-BA19-D9F8EABB13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057922"/>
                <a:ext cx="8928992" cy="3093154"/>
              </a:xfrm>
              <a:prstGeom prst="rect">
                <a:avLst/>
              </a:prstGeom>
              <a:blipFill>
                <a:blip r:embed="rId5"/>
                <a:stretch>
                  <a:fillRect l="-1132" t="-1619" r="-707" b="-1619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141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ubtitle 1">
                <a:extLst>
                  <a:ext uri="{FF2B5EF4-FFF2-40B4-BE49-F238E27FC236}">
                    <a16:creationId xmlns:a16="http://schemas.microsoft.com/office/drawing/2014/main" id="{D051B5B1-B7C9-B246-948C-F5CB94AC9B2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14953" y="116632"/>
                <a:ext cx="9123457" cy="7920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Interactive Proofs for a Language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ℒ</m:t>
                    </m:r>
                  </m:oMath>
                </a14:m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  <a:endParaRPr lang="en-US" sz="24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7" name="Subtitle 1">
                <a:extLst>
                  <a:ext uri="{FF2B5EF4-FFF2-40B4-BE49-F238E27FC236}">
                    <a16:creationId xmlns:a16="http://schemas.microsoft.com/office/drawing/2014/main" id="{D051B5B1-B7C9-B246-948C-F5CB94AC9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953" y="116632"/>
                <a:ext cx="9123457" cy="792088"/>
              </a:xfrm>
              <a:prstGeom prst="rect">
                <a:avLst/>
              </a:prstGeom>
              <a:blipFill>
                <a:blip r:embed="rId3"/>
                <a:stretch>
                  <a:fillRect t="-12698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7F89DC5A-5DC3-A344-BC87-62A712F2F1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794" y="1077751"/>
            <a:ext cx="3508412" cy="19073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4EC3358-B77C-1649-BA19-D9F8EABB1332}"/>
                  </a:ext>
                </a:extLst>
              </p:cNvPr>
              <p:cNvSpPr/>
              <p:nvPr/>
            </p:nvSpPr>
            <p:spPr>
              <a:xfrm>
                <a:off x="179512" y="3057922"/>
                <a:ext cx="8928992" cy="3093154"/>
              </a:xfrm>
              <a:prstGeom prst="rect">
                <a:avLst/>
              </a:prstGeom>
              <a:ln w="3810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800" b="1" u="sng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Def</a:t>
                </a:r>
                <a:r>
                  <a:rPr lang="en-US" sz="2800" b="1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ℒ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is an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𝓘</m:t>
                    </m:r>
                    <m:r>
                      <a:rPr lang="en-US" sz="2800" b="1" i="1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𝓟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-language if there is a </a:t>
                </a:r>
                <a:r>
                  <a:rPr lang="en-US" sz="2800" b="1" dirty="0">
                    <a:solidFill>
                      <a:srgbClr val="0000FF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probabilistic</a:t>
                </a:r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:r>
                  <a:rPr lang="en-US" sz="2800" b="1" dirty="0">
                    <a:solidFill>
                      <a:srgbClr val="0000FF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poly-time</a:t>
                </a:r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verifier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𝑉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:r>
                  <a:rPr lang="en-US" sz="2800" dirty="0">
                    <a:ea typeface="Cambria Math" panose="02040503050406030204" pitchFamily="18" charset="0"/>
                    <a:cs typeface="Arial Unicode MS" pitchFamily="34" charset="-128"/>
                  </a:rPr>
                  <a:t>where</a:t>
                </a:r>
                <a:endParaRPr lang="en-US" sz="2800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Completeness</a:t>
                </a:r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: </a:t>
                </a:r>
                <a:r>
                  <a:rPr lang="en-US" sz="2800" b="1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x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∈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ℒ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, </a:t>
                </a:r>
              </a:p>
              <a:p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P</m:t>
                            </m:r>
                            <m:r>
                              <a:rPr lang="en-US" sz="2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,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𝑉</m:t>
                            </m:r>
                          </m:e>
                        </m:d>
                        <m:d>
                          <m:d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</m:d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=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𝑎𝑐𝑐𝑒𝑝𝑡</m:t>
                        </m:r>
                      </m:e>
                    </m:d>
                    <m:r>
                      <a:rPr lang="en-US" sz="2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≥</m:t>
                    </m:r>
                    <m:r>
                      <a:rPr lang="en-US" sz="2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𝒄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.</m:t>
                    </m:r>
                  </m:oMath>
                </a14:m>
                <a:endParaRPr lang="en-US" sz="2600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Soundness: </a:t>
                </a:r>
                <a:r>
                  <a:rPr lang="en-US" sz="2700" b="1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7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x</m:t>
                    </m:r>
                    <m:r>
                      <a:rPr lang="en-US" sz="27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∉</m:t>
                    </m:r>
                  </m:oMath>
                </a14:m>
                <a:r>
                  <a:rPr lang="en-US" sz="2700" dirty="0"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27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ℒ</m:t>
                    </m:r>
                    <m:r>
                      <a:rPr lang="en-US" sz="27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</m:oMath>
                </a14:m>
                <a:r>
                  <a:rPr lang="en-US" sz="2700" b="1" dirty="0">
                    <a:solidFill>
                      <a:schemeClr val="tx1"/>
                    </a:solidFill>
                  </a:rPr>
                  <a:t> there is a negligible function</a:t>
                </a:r>
                <a:r>
                  <a:rPr lang="en-US" sz="2400" dirty="0"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negl</m:t>
                    </m:r>
                  </m:oMath>
                </a14:m>
                <a:r>
                  <a:rPr lang="en-US" sz="27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700" b="1" dirty="0" err="1">
                    <a:solidFill>
                      <a:schemeClr val="tx1"/>
                    </a:solidFill>
                  </a:rPr>
                  <a:t>s.t.</a:t>
                </a:r>
                <a:r>
                  <a:rPr lang="en-US" sz="2700" b="1" dirty="0">
                    <a:solidFill>
                      <a:schemeClr val="tx1"/>
                    </a:solidFill>
                  </a:rPr>
                  <a:t> for every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p>
                        <m:r>
                          <a:rPr lang="en-US" sz="2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7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700" b="1" dirty="0">
                    <a:solidFill>
                      <a:schemeClr val="tx1"/>
                    </a:solidFill>
                  </a:rPr>
                  <a:t> </a:t>
                </a:r>
              </a:p>
              <a:p>
                <a:pPr lvl="1"/>
                <a:r>
                  <a:rPr lang="en-US" sz="2800" dirty="0"/>
                  <a:t>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𝑃</m:t>
                                </m:r>
                              </m:e>
                              <m:sup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sz="2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,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𝑉</m:t>
                            </m:r>
                          </m:e>
                        </m:d>
                        <m:d>
                          <m:dPr>
                            <m:ctrlP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</m:d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=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𝑎𝑐𝑐𝑒𝑝𝑡</m:t>
                        </m:r>
                      </m:e>
                    </m:d>
                    <m:r>
                      <a:rPr lang="en-US" sz="2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≤</m:t>
                    </m:r>
                    <m:r>
                      <a:rPr lang="en-US" sz="26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𝐬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.</m:t>
                    </m:r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4EC3358-B77C-1649-BA19-D9F8EABB13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057922"/>
                <a:ext cx="8928992" cy="3093154"/>
              </a:xfrm>
              <a:prstGeom prst="rect">
                <a:avLst/>
              </a:prstGeom>
              <a:blipFill>
                <a:blip r:embed="rId5"/>
                <a:stretch>
                  <a:fillRect l="-1132" t="-1619" r="-707" b="-405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EE12E8F-9BD5-8946-A120-FAE22EA3F115}"/>
                  </a:ext>
                </a:extLst>
              </p:cNvPr>
              <p:cNvSpPr/>
              <p:nvPr/>
            </p:nvSpPr>
            <p:spPr>
              <a:xfrm>
                <a:off x="1403648" y="6223896"/>
                <a:ext cx="600786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700" b="1" dirty="0">
                    <a:solidFill>
                      <a:srgbClr val="FF0000"/>
                    </a:solidFill>
                  </a:rPr>
                  <a:t>Equivalent as long as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𝒄</m:t>
                    </m:r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−</m:t>
                    </m:r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𝐬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≥</m:t>
                    </m:r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1/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poly</m:t>
                    </m:r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r>
                      <m:rPr>
                        <m:sty m:val="p"/>
                      </m:rPr>
                      <a:rPr lang="el-GR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λ</m:t>
                    </m:r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EE12E8F-9BD5-8946-A120-FAE22EA3F1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6223896"/>
                <a:ext cx="6007863" cy="523220"/>
              </a:xfrm>
              <a:prstGeom prst="rect">
                <a:avLst/>
              </a:prstGeom>
              <a:blipFill>
                <a:blip r:embed="rId6"/>
                <a:stretch>
                  <a:fillRect l="-1899" t="-9524" r="-422" b="-26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384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332656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Interactive Proof for QR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BC2F19-2593-884E-ABE4-D62CCCD653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1331640" y="3726525"/>
            <a:ext cx="864528" cy="7073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78B4DD-0195-F240-8844-DEEFD1D99A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5939723" y="3726525"/>
            <a:ext cx="648072" cy="670672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D5D70A6-6799-F44D-BEA5-83DAE2E53625}"/>
              </a:ext>
            </a:extLst>
          </p:cNvPr>
          <p:cNvCxnSpPr>
            <a:cxnSpLocks/>
          </p:cNvCxnSpPr>
          <p:nvPr/>
        </p:nvCxnSpPr>
        <p:spPr>
          <a:xfrm>
            <a:off x="2854588" y="3007132"/>
            <a:ext cx="2376264" cy="31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A839A0E-12EC-4844-B11C-70CD42C34073}"/>
              </a:ext>
            </a:extLst>
          </p:cNvPr>
          <p:cNvCxnSpPr>
            <a:cxnSpLocks/>
          </p:cNvCxnSpPr>
          <p:nvPr/>
        </p:nvCxnSpPr>
        <p:spPr>
          <a:xfrm>
            <a:off x="2937851" y="5116590"/>
            <a:ext cx="2376264" cy="31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2EA78DD-C7A2-EC45-AC57-701885A57407}"/>
              </a:ext>
            </a:extLst>
          </p:cNvPr>
          <p:cNvCxnSpPr>
            <a:cxnSpLocks/>
          </p:cNvCxnSpPr>
          <p:nvPr/>
        </p:nvCxnSpPr>
        <p:spPr>
          <a:xfrm>
            <a:off x="2854588" y="4061861"/>
            <a:ext cx="2376264" cy="3194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52E1E9E-62F4-7841-B939-F0ABD0B36AB1}"/>
                  </a:ext>
                </a:extLst>
              </p:cNvPr>
              <p:cNvSpPr/>
              <p:nvPr/>
            </p:nvSpPr>
            <p:spPr>
              <a:xfrm>
                <a:off x="2557969" y="2411217"/>
                <a:ext cx="296950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52E1E9E-62F4-7841-B939-F0ABD0B36A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7969" y="2411217"/>
                <a:ext cx="2969501" cy="523220"/>
              </a:xfrm>
              <a:prstGeom prst="rect">
                <a:avLst/>
              </a:prstGeom>
              <a:blipFill>
                <a:blip r:embed="rId4"/>
                <a:stretch>
                  <a:fillRect b="-24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86EE787-6F9E-A544-8161-182EE3223F9D}"/>
                  </a:ext>
                </a:extLst>
              </p:cNvPr>
              <p:cNvSpPr/>
              <p:nvPr/>
            </p:nvSpPr>
            <p:spPr>
              <a:xfrm>
                <a:off x="2555347" y="3491337"/>
                <a:ext cx="296950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{0,1}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86EE787-6F9E-A544-8161-182EE3223F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347" y="3491337"/>
                <a:ext cx="2969501" cy="523220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20490C4-8FAF-6447-A909-355AE2AE2276}"/>
                  </a:ext>
                </a:extLst>
              </p:cNvPr>
              <p:cNvSpPr/>
              <p:nvPr/>
            </p:nvSpPr>
            <p:spPr>
              <a:xfrm>
                <a:off x="2987395" y="4550980"/>
                <a:ext cx="215804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If b=0: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20490C4-8FAF-6447-A909-355AE2AE22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395" y="4550980"/>
                <a:ext cx="2158048" cy="523220"/>
              </a:xfrm>
              <a:prstGeom prst="rect">
                <a:avLst/>
              </a:prstGeom>
              <a:blipFill>
                <a:blip r:embed="rId6"/>
                <a:stretch>
                  <a:fillRect l="-5848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FC924F1-ED52-104A-9AF7-B022A9D420F2}"/>
                  </a:ext>
                </a:extLst>
              </p:cNvPr>
              <p:cNvSpPr/>
              <p:nvPr/>
            </p:nvSpPr>
            <p:spPr>
              <a:xfrm>
                <a:off x="5868144" y="4662629"/>
                <a:ext cx="2987824" cy="961802"/>
              </a:xfrm>
              <a:prstGeom prst="rect">
                <a:avLst/>
              </a:prstGeom>
              <a:ln w="25400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Check: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FC924F1-ED52-104A-9AF7-B022A9D420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4662629"/>
                <a:ext cx="2987824" cy="961802"/>
              </a:xfrm>
              <a:prstGeom prst="rect">
                <a:avLst/>
              </a:prstGeom>
              <a:blipFill>
                <a:blip r:embed="rId7"/>
                <a:stretch>
                  <a:fillRect l="-3782" t="-6329" r="-1681" b="-10127"/>
                </a:stretch>
              </a:blipFill>
              <a:ln w="25400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5008447-6CC3-4D41-9460-9762324DB321}"/>
                  </a:ext>
                </a:extLst>
              </p:cNvPr>
              <p:cNvSpPr/>
              <p:nvPr/>
            </p:nvSpPr>
            <p:spPr>
              <a:xfrm>
                <a:off x="2987395" y="5138028"/>
                <a:ext cx="237626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If b=1: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𝑟𝑥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5008447-6CC3-4D41-9460-9762324DB3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395" y="5138028"/>
                <a:ext cx="2376264" cy="523220"/>
              </a:xfrm>
              <a:prstGeom prst="rect">
                <a:avLst/>
              </a:prstGeom>
              <a:blipFill>
                <a:blip r:embed="rId8"/>
                <a:stretch>
                  <a:fillRect l="-5319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74E001C-8838-434F-8A0F-64ADF8EEB5B5}"/>
                  </a:ext>
                </a:extLst>
              </p:cNvPr>
              <p:cNvSpPr/>
              <p:nvPr/>
            </p:nvSpPr>
            <p:spPr>
              <a:xfrm>
                <a:off x="1063642" y="1183022"/>
                <a:ext cx="696626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ℒ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{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𝑁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: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is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a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quadratic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residue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mod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𝑁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}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74E001C-8838-434F-8A0F-64ADF8EEB5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642" y="1183022"/>
                <a:ext cx="6966266" cy="523220"/>
              </a:xfrm>
              <a:prstGeom prst="rect">
                <a:avLst/>
              </a:prstGeom>
              <a:blipFill>
                <a:blip r:embed="rId9"/>
                <a:stretch>
                  <a:fillRect l="-364" t="-14286" r="-727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3B33218-F4B4-4C4B-AC89-7CA6DE2B6334}"/>
                  </a:ext>
                </a:extLst>
              </p:cNvPr>
              <p:cNvSpPr/>
              <p:nvPr/>
            </p:nvSpPr>
            <p:spPr>
              <a:xfrm>
                <a:off x="1175794" y="3167390"/>
                <a:ext cx="117621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𝑁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3B33218-F4B4-4C4B-AC89-7CA6DE2B63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794" y="3167390"/>
                <a:ext cx="1176219" cy="523220"/>
              </a:xfrm>
              <a:prstGeom prst="rect">
                <a:avLst/>
              </a:prstGeom>
              <a:blipFill>
                <a:blip r:embed="rId10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A16B09C-F8CB-D447-9145-2EC30AC43092}"/>
                  </a:ext>
                </a:extLst>
              </p:cNvPr>
              <p:cNvSpPr/>
              <p:nvPr/>
            </p:nvSpPr>
            <p:spPr>
              <a:xfrm>
                <a:off x="5615770" y="3167390"/>
                <a:ext cx="117621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𝑁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A16B09C-F8CB-D447-9145-2EC30AC430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5770" y="3167390"/>
                <a:ext cx="1176219" cy="523220"/>
              </a:xfrm>
              <a:prstGeom prst="rect">
                <a:avLst/>
              </a:prstGeom>
              <a:blipFill>
                <a:blip r:embed="rId11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141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332656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Completeness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62DEE44-AFD5-4E46-AEBB-93C2E0DC771F}"/>
                  </a:ext>
                </a:extLst>
              </p:cNvPr>
              <p:cNvSpPr/>
              <p:nvPr/>
            </p:nvSpPr>
            <p:spPr>
              <a:xfrm>
                <a:off x="611560" y="1268760"/>
                <a:ext cx="8352928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ea typeface="Cambria Math" panose="02040503050406030204" pitchFamily="18" charset="0"/>
                    <a:cs typeface="Arial Unicode MS" pitchFamily="34" charset="-128"/>
                  </a:rPr>
                  <a:t>Claim: </a:t>
                </a:r>
                <a:r>
                  <a:rPr lang="en-US" sz="2800" dirty="0">
                    <a:ea typeface="Cambria Math" panose="02040503050406030204" pitchFamily="18" charset="0"/>
                    <a:cs typeface="Arial Unicode MS" pitchFamily="34" charset="-128"/>
                  </a:rPr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𝑁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𝐿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  <a:cs typeface="Arial Unicode MS" pitchFamily="34" charset="-128"/>
                  </a:rPr>
                  <a:t> then the verifier accepts the proof with probability 1.</a:t>
                </a:r>
                <a:endParaRPr lang="en-US" sz="28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62DEE44-AFD5-4E46-AEBB-93C2E0DC77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268760"/>
                <a:ext cx="8352928" cy="954107"/>
              </a:xfrm>
              <a:prstGeom prst="rect">
                <a:avLst/>
              </a:prstGeom>
              <a:blipFill>
                <a:blip r:embed="rId3"/>
                <a:stretch>
                  <a:fillRect l="-1669" t="-6494" b="-15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CF71077-9488-BF48-8431-F21E3CA3D2E4}"/>
                  </a:ext>
                </a:extLst>
              </p:cNvPr>
              <p:cNvSpPr/>
              <p:nvPr/>
            </p:nvSpPr>
            <p:spPr>
              <a:xfrm>
                <a:off x="1021674" y="3049796"/>
                <a:ext cx="6048322" cy="5309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𝑠𝑦</m:t>
                          </m:r>
                        </m:e>
                        <m:sup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CF71077-9488-BF48-8431-F21E3CA3D2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674" y="3049796"/>
                <a:ext cx="6048322" cy="530915"/>
              </a:xfrm>
              <a:prstGeom prst="rect">
                <a:avLst/>
              </a:prstGeom>
              <a:blipFill>
                <a:blip r:embed="rId4"/>
                <a:stretch>
                  <a:fillRect r="-210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0D522BA0-D380-AF4B-80D5-F5573DD0B0BD}"/>
              </a:ext>
            </a:extLst>
          </p:cNvPr>
          <p:cNvSpPr/>
          <p:nvPr/>
        </p:nvSpPr>
        <p:spPr>
          <a:xfrm>
            <a:off x="1043608" y="3769876"/>
            <a:ext cx="6840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ea typeface="Cambria Math" panose="02040503050406030204" pitchFamily="18" charset="0"/>
                <a:cs typeface="Arial Unicode MS" pitchFamily="34" charset="-128"/>
              </a:rPr>
              <a:t>So, the verifier’s check passes and he accepts.</a:t>
            </a:r>
            <a:endParaRPr lang="en-US" sz="28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4C15AAD-5A6F-774D-B97F-E97E82B6BAC9}"/>
              </a:ext>
            </a:extLst>
          </p:cNvPr>
          <p:cNvSpPr/>
          <p:nvPr/>
        </p:nvSpPr>
        <p:spPr>
          <a:xfrm>
            <a:off x="648500" y="2391900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ea typeface="Cambria Math" panose="02040503050406030204" pitchFamily="18" charset="0"/>
                <a:cs typeface="Arial Unicode MS" pitchFamily="34" charset="-128"/>
              </a:rPr>
              <a:t>Proof: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4186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260648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Classical Proofs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grpSp>
        <p:nvGrpSpPr>
          <p:cNvPr id="13" name="Group 25">
            <a:extLst>
              <a:ext uri="{FF2B5EF4-FFF2-40B4-BE49-F238E27FC236}">
                <a16:creationId xmlns:a16="http://schemas.microsoft.com/office/drawing/2014/main" id="{93875652-FB6F-0247-A427-DE853344E90B}"/>
              </a:ext>
            </a:extLst>
          </p:cNvPr>
          <p:cNvGrpSpPr>
            <a:grpSpLocks/>
          </p:cNvGrpSpPr>
          <p:nvPr/>
        </p:nvGrpSpPr>
        <p:grpSpPr bwMode="auto">
          <a:xfrm>
            <a:off x="-108520" y="1380470"/>
            <a:ext cx="2162970" cy="2378344"/>
            <a:chOff x="248" y="487"/>
            <a:chExt cx="1352" cy="1761"/>
          </a:xfrm>
        </p:grpSpPr>
        <p:pic>
          <p:nvPicPr>
            <p:cNvPr id="14" name="Picture 19" descr="ANd9GcQx6wS7NPlkLm8mAdr4lXUhau5BT_ekBzy6kq3YA8YSvhSkBM4&amp;t=1&amp;usg=__hf0UJsuMEJCSIj72ZtxbmVWnlGU=">
              <a:extLst>
                <a:ext uri="{FF2B5EF4-FFF2-40B4-BE49-F238E27FC236}">
                  <a16:creationId xmlns:a16="http://schemas.microsoft.com/office/drawing/2014/main" id="{5AF9E832-784C-7240-B892-3043930056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7" y="487"/>
              <a:ext cx="1038" cy="1746"/>
            </a:xfrm>
            <a:prstGeom prst="rect">
              <a:avLst/>
            </a:prstGeom>
            <a:noFill/>
          </p:spPr>
        </p:pic>
        <p:sp>
          <p:nvSpPr>
            <p:cNvPr id="15" name="Rectangle 24">
              <a:extLst>
                <a:ext uri="{FF2B5EF4-FFF2-40B4-BE49-F238E27FC236}">
                  <a16:creationId xmlns:a16="http://schemas.microsoft.com/office/drawing/2014/main" id="{0CE580EF-1BA2-E447-856F-EEAAC0DB38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" y="1744"/>
              <a:ext cx="1352" cy="504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pic>
        <p:nvPicPr>
          <p:cNvPr id="16" name="Picture 15" descr="1-karl-friedrich-gauss-granger.jpg">
            <a:extLst>
              <a:ext uri="{FF2B5EF4-FFF2-40B4-BE49-F238E27FC236}">
                <a16:creationId xmlns:a16="http://schemas.microsoft.com/office/drawing/2014/main" id="{48206F75-5756-D849-A5EC-EDD4EA03ED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920" y="1410025"/>
            <a:ext cx="1440160" cy="1805214"/>
          </a:xfrm>
          <a:prstGeom prst="rect">
            <a:avLst/>
          </a:prstGeom>
        </p:spPr>
      </p:pic>
      <p:pic>
        <p:nvPicPr>
          <p:cNvPr id="17" name="Picture 16" descr="n83fermat-jpg.jpg">
            <a:extLst>
              <a:ext uri="{FF2B5EF4-FFF2-40B4-BE49-F238E27FC236}">
                <a16:creationId xmlns:a16="http://schemas.microsoft.com/office/drawing/2014/main" id="{110089D8-C7C3-2F4C-B319-E97C22F3DA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9712" y="1410025"/>
            <a:ext cx="1660623" cy="168282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82F88FB-CD94-7845-8464-4C7D5B9FE19D}"/>
              </a:ext>
            </a:extLst>
          </p:cNvPr>
          <p:cNvSpPr txBox="1"/>
          <p:nvPr/>
        </p:nvSpPr>
        <p:spPr>
          <a:xfrm>
            <a:off x="-622300" y="43830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CE10AD49-7A9A-D547-989F-14D67AB85D6D}"/>
              </a:ext>
            </a:extLst>
          </p:cNvPr>
          <p:cNvSpPr>
            <a:spLocks/>
          </p:cNvSpPr>
          <p:nvPr/>
        </p:nvSpPr>
        <p:spPr bwMode="auto">
          <a:xfrm>
            <a:off x="679129" y="3565539"/>
            <a:ext cx="7848872" cy="490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400" b="1" dirty="0">
                <a:solidFill>
                  <a:srgbClr val="C00000"/>
                </a:solidFill>
                <a:cs typeface="Arial" charset="0"/>
              </a:rPr>
              <a:t>Prover writes down a string (proof); Verifier checks. </a:t>
            </a:r>
          </a:p>
        </p:txBody>
      </p:sp>
      <p:sp>
        <p:nvSpPr>
          <p:cNvPr id="21" name="AutoShape 2">
            <a:extLst>
              <a:ext uri="{FF2B5EF4-FFF2-40B4-BE49-F238E27FC236}">
                <a16:creationId xmlns:a16="http://schemas.microsoft.com/office/drawing/2014/main" id="{52F0412B-871A-E241-9E2F-3DCC19C92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6880" y="4848497"/>
            <a:ext cx="571500" cy="1257300"/>
          </a:xfrm>
          <a:prstGeom prst="rtTriangl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Text Box 3">
            <a:extLst>
              <a:ext uri="{FF2B5EF4-FFF2-40B4-BE49-F238E27FC236}">
                <a16:creationId xmlns:a16="http://schemas.microsoft.com/office/drawing/2014/main" id="{3E3C5468-7D3A-0F45-B74F-C003562E6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4314" y="5315934"/>
            <a:ext cx="876300" cy="4873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dirty="0"/>
              <a:t>a</a:t>
            </a:r>
          </a:p>
        </p:txBody>
      </p:sp>
      <p:sp>
        <p:nvSpPr>
          <p:cNvPr id="23" name="Text Box 4">
            <a:extLst>
              <a:ext uri="{FF2B5EF4-FFF2-40B4-BE49-F238E27FC236}">
                <a16:creationId xmlns:a16="http://schemas.microsoft.com/office/drawing/2014/main" id="{B79DD52F-DF8A-AA42-B596-B05F99B1D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2464" y="6137487"/>
            <a:ext cx="876300" cy="4873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dirty="0"/>
              <a:t>b</a:t>
            </a:r>
          </a:p>
        </p:txBody>
      </p:sp>
      <p:sp>
        <p:nvSpPr>
          <p:cNvPr id="24" name="Text Box 5">
            <a:extLst>
              <a:ext uri="{FF2B5EF4-FFF2-40B4-BE49-F238E27FC236}">
                <a16:creationId xmlns:a16="http://schemas.microsoft.com/office/drawing/2014/main" id="{D437AA37-757B-B24D-8C59-50E6448B9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7780" y="5178697"/>
            <a:ext cx="876300" cy="4873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/>
              <a:t>a</a:t>
            </a:r>
            <a:r>
              <a:rPr lang="en-US" baseline="30000"/>
              <a:t>2</a:t>
            </a:r>
            <a:r>
              <a:rPr lang="en-US"/>
              <a:t>+b</a:t>
            </a:r>
            <a:r>
              <a:rPr lang="en-US" baseline="30000"/>
              <a:t>2</a:t>
            </a:r>
          </a:p>
        </p:txBody>
      </p:sp>
      <p:sp>
        <p:nvSpPr>
          <p:cNvPr id="25" name="Freeform 6">
            <a:extLst>
              <a:ext uri="{FF2B5EF4-FFF2-40B4-BE49-F238E27FC236}">
                <a16:creationId xmlns:a16="http://schemas.microsoft.com/office/drawing/2014/main" id="{1AD2FBDE-3686-D646-811B-A7BB1683B021}"/>
              </a:ext>
            </a:extLst>
          </p:cNvPr>
          <p:cNvSpPr>
            <a:spLocks/>
          </p:cNvSpPr>
          <p:nvPr/>
        </p:nvSpPr>
        <p:spPr bwMode="auto">
          <a:xfrm>
            <a:off x="2409480" y="5086622"/>
            <a:ext cx="1303338" cy="549275"/>
          </a:xfrm>
          <a:custGeom>
            <a:avLst/>
            <a:gdLst/>
            <a:ahLst/>
            <a:cxnLst>
              <a:cxn ang="0">
                <a:pos x="0" y="130"/>
              </a:cxn>
              <a:cxn ang="0">
                <a:pos x="32" y="202"/>
              </a:cxn>
              <a:cxn ang="0">
                <a:pos x="72" y="250"/>
              </a:cxn>
              <a:cxn ang="0">
                <a:pos x="96" y="298"/>
              </a:cxn>
              <a:cxn ang="0">
                <a:pos x="128" y="378"/>
              </a:cxn>
              <a:cxn ang="0">
                <a:pos x="168" y="474"/>
              </a:cxn>
              <a:cxn ang="0">
                <a:pos x="216" y="410"/>
              </a:cxn>
              <a:cxn ang="0">
                <a:pos x="224" y="74"/>
              </a:cxn>
              <a:cxn ang="0">
                <a:pos x="520" y="66"/>
              </a:cxn>
              <a:cxn ang="0">
                <a:pos x="616" y="50"/>
              </a:cxn>
              <a:cxn ang="0">
                <a:pos x="760" y="42"/>
              </a:cxn>
              <a:cxn ang="0">
                <a:pos x="824" y="162"/>
              </a:cxn>
            </a:cxnLst>
            <a:rect l="0" t="0" r="r" b="b"/>
            <a:pathLst>
              <a:path w="845" h="474">
                <a:moveTo>
                  <a:pt x="0" y="130"/>
                </a:moveTo>
                <a:cubicBezTo>
                  <a:pt x="7" y="152"/>
                  <a:pt x="19" y="183"/>
                  <a:pt x="32" y="202"/>
                </a:cubicBezTo>
                <a:cubicBezTo>
                  <a:pt x="67" y="255"/>
                  <a:pt x="46" y="198"/>
                  <a:pt x="72" y="250"/>
                </a:cubicBezTo>
                <a:cubicBezTo>
                  <a:pt x="105" y="316"/>
                  <a:pt x="50" y="229"/>
                  <a:pt x="96" y="298"/>
                </a:cubicBezTo>
                <a:cubicBezTo>
                  <a:pt x="104" y="331"/>
                  <a:pt x="115" y="349"/>
                  <a:pt x="128" y="378"/>
                </a:cubicBezTo>
                <a:cubicBezTo>
                  <a:pt x="144" y="415"/>
                  <a:pt x="147" y="442"/>
                  <a:pt x="168" y="474"/>
                </a:cubicBezTo>
                <a:cubicBezTo>
                  <a:pt x="197" y="455"/>
                  <a:pt x="197" y="438"/>
                  <a:pt x="216" y="410"/>
                </a:cubicBezTo>
                <a:cubicBezTo>
                  <a:pt x="219" y="298"/>
                  <a:pt x="150" y="158"/>
                  <a:pt x="224" y="74"/>
                </a:cubicBezTo>
                <a:cubicBezTo>
                  <a:pt x="289" y="0"/>
                  <a:pt x="421" y="72"/>
                  <a:pt x="520" y="66"/>
                </a:cubicBezTo>
                <a:cubicBezTo>
                  <a:pt x="552" y="64"/>
                  <a:pt x="584" y="52"/>
                  <a:pt x="616" y="50"/>
                </a:cubicBezTo>
                <a:cubicBezTo>
                  <a:pt x="664" y="47"/>
                  <a:pt x="712" y="45"/>
                  <a:pt x="760" y="42"/>
                </a:cubicBezTo>
                <a:cubicBezTo>
                  <a:pt x="845" y="56"/>
                  <a:pt x="824" y="75"/>
                  <a:pt x="824" y="162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AutoShape 13">
            <a:extLst>
              <a:ext uri="{FF2B5EF4-FFF2-40B4-BE49-F238E27FC236}">
                <a16:creationId xmlns:a16="http://schemas.microsoft.com/office/drawing/2014/main" id="{107A4372-BCF5-EF4E-9110-61B0D5282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984" y="4639686"/>
            <a:ext cx="2438400" cy="1693069"/>
          </a:xfrm>
          <a:prstGeom prst="verticalScroll">
            <a:avLst>
              <a:gd name="adj" fmla="val 12500"/>
            </a:avLst>
          </a:prstGeom>
          <a:solidFill>
            <a:srgbClr val="FFCC00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/>
              <a:t>Axiom 1</a:t>
            </a:r>
          </a:p>
          <a:p>
            <a:r>
              <a:rPr lang="en-US" dirty="0"/>
              <a:t>Axiom 2</a:t>
            </a:r>
          </a:p>
          <a:p>
            <a:r>
              <a:rPr lang="en-US" dirty="0"/>
              <a:t>Axiom 1⇒A</a:t>
            </a:r>
          </a:p>
          <a:p>
            <a:r>
              <a:rPr lang="en-US" dirty="0"/>
              <a:t>A⇒B</a:t>
            </a:r>
          </a:p>
          <a:p>
            <a:r>
              <a:rPr lang="en-US" dirty="0"/>
              <a:t>QED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241CB7-73BC-984D-BE21-5B21DCBA22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410024"/>
            <a:ext cx="1349434" cy="16828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C6F821-F7C3-A543-959C-BB81510B77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459746"/>
            <a:ext cx="1658553" cy="1583378"/>
          </a:xfrm>
          <a:prstGeom prst="rect">
            <a:avLst/>
          </a:prstGeom>
        </p:spPr>
      </p:pic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5651D543-8D17-6043-966D-F26976A3756C}"/>
              </a:ext>
            </a:extLst>
          </p:cNvPr>
          <p:cNvSpPr>
            <a:spLocks/>
          </p:cNvSpPr>
          <p:nvPr/>
        </p:nvSpPr>
        <p:spPr bwMode="auto">
          <a:xfrm>
            <a:off x="5508104" y="3037652"/>
            <a:ext cx="1363713" cy="39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1600" dirty="0">
                <a:cs typeface="Arial" charset="0"/>
              </a:rPr>
              <a:t>Steve Cook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372C2D2-CCED-AC45-ADF6-B8CD4871AACB}"/>
              </a:ext>
            </a:extLst>
          </p:cNvPr>
          <p:cNvSpPr>
            <a:spLocks/>
          </p:cNvSpPr>
          <p:nvPr/>
        </p:nvSpPr>
        <p:spPr bwMode="auto">
          <a:xfrm>
            <a:off x="7164288" y="3019565"/>
            <a:ext cx="1363713" cy="39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1600" dirty="0">
                <a:cs typeface="Arial" charset="0"/>
              </a:rPr>
              <a:t>Leonid Levin</a:t>
            </a:r>
          </a:p>
        </p:txBody>
      </p:sp>
    </p:spTree>
    <p:extLst>
      <p:ext uri="{BB962C8B-B14F-4D97-AF65-F5344CB8AC3E}">
        <p14:creationId xmlns:p14="http://schemas.microsoft.com/office/powerpoint/2010/main" val="424297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/>
      <p:bldP spid="23" grpId="0"/>
      <p:bldP spid="24" grpId="0"/>
      <p:bldP spid="25" grpId="0" animBg="1"/>
      <p:bldP spid="2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332656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Soundness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62DEE44-AFD5-4E46-AEBB-93C2E0DC771F}"/>
                  </a:ext>
                </a:extLst>
              </p:cNvPr>
              <p:cNvSpPr/>
              <p:nvPr/>
            </p:nvSpPr>
            <p:spPr>
              <a:xfrm>
                <a:off x="251520" y="1225034"/>
                <a:ext cx="8352928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ea typeface="Cambria Math" panose="02040503050406030204" pitchFamily="18" charset="0"/>
                    <a:cs typeface="Arial Unicode MS" pitchFamily="34" charset="-128"/>
                  </a:rPr>
                  <a:t>Claim: </a:t>
                </a:r>
                <a:r>
                  <a:rPr lang="en-US" sz="2800" dirty="0">
                    <a:ea typeface="Cambria Math" panose="02040503050406030204" pitchFamily="18" charset="0"/>
                    <a:cs typeface="Arial Unicode MS" pitchFamily="34" charset="-128"/>
                  </a:rPr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𝑁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𝑦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∉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𝐿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  <a:cs typeface="Arial Unicode MS" pitchFamily="34" charset="-128"/>
                  </a:rPr>
                  <a:t> then for every cheating prover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𝑃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>
                    <a:ea typeface="Cambria Math" panose="02040503050406030204" pitchFamily="18" charset="0"/>
                    <a:cs typeface="Arial Unicode MS" pitchFamily="34" charset="-128"/>
                  </a:rPr>
                  <a:t>, the verifier accepts with probability at most 1/2.</a:t>
                </a:r>
                <a:endParaRPr lang="en-US" sz="28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62DEE44-AFD5-4E46-AEBB-93C2E0DC77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25034"/>
                <a:ext cx="8352928" cy="954107"/>
              </a:xfrm>
              <a:prstGeom prst="rect">
                <a:avLst/>
              </a:prstGeom>
              <a:blipFill>
                <a:blip r:embed="rId3"/>
                <a:stretch>
                  <a:fillRect l="-1517" t="-6579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0D522BA0-D380-AF4B-80D5-F5573DD0B0BD}"/>
              </a:ext>
            </a:extLst>
          </p:cNvPr>
          <p:cNvSpPr/>
          <p:nvPr/>
        </p:nvSpPr>
        <p:spPr>
          <a:xfrm>
            <a:off x="1331640" y="2348174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ea typeface="Cambria Math" panose="02040503050406030204" pitchFamily="18" charset="0"/>
                <a:cs typeface="Arial Unicode MS" pitchFamily="34" charset="-128"/>
              </a:rPr>
              <a:t>Suppose the verifier accepts with probability &gt; 1/2.</a:t>
            </a:r>
            <a:endParaRPr lang="en-US" sz="28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4C15AAD-5A6F-774D-B97F-E97E82B6BAC9}"/>
              </a:ext>
            </a:extLst>
          </p:cNvPr>
          <p:cNvSpPr/>
          <p:nvPr/>
        </p:nvSpPr>
        <p:spPr>
          <a:xfrm>
            <a:off x="288460" y="2348174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ea typeface="Cambria Math" panose="02040503050406030204" pitchFamily="18" charset="0"/>
                <a:cs typeface="Arial Unicode MS" pitchFamily="34" charset="-128"/>
              </a:rPr>
              <a:t>Proof: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E19B54A-4596-374F-A894-985E762E4DB2}"/>
                  </a:ext>
                </a:extLst>
              </p:cNvPr>
              <p:cNvSpPr/>
              <p:nvPr/>
            </p:nvSpPr>
            <p:spPr>
              <a:xfrm>
                <a:off x="302284" y="3071259"/>
                <a:ext cx="792088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ea typeface="Cambria Math" panose="02040503050406030204" pitchFamily="18" charset="0"/>
                    <a:cs typeface="Arial Unicode MS" pitchFamily="34" charset="-128"/>
                  </a:rPr>
                  <a:t>Then, there is some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dirty="0"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:r>
                  <a:rPr lang="en-US" sz="2800" dirty="0" err="1">
                    <a:ea typeface="Cambria Math" panose="02040503050406030204" pitchFamily="18" charset="0"/>
                    <a:cs typeface="Arial Unicode MS" pitchFamily="34" charset="-128"/>
                  </a:rPr>
                  <a:t>s.t.</a:t>
                </a:r>
                <a:r>
                  <a:rPr lang="en-US" sz="2800" dirty="0">
                    <a:ea typeface="Cambria Math" panose="02040503050406030204" pitchFamily="18" charset="0"/>
                    <a:cs typeface="Arial Unicode MS" pitchFamily="34" charset="-128"/>
                  </a:rPr>
                  <a:t> the prover produces  </a:t>
                </a:r>
                <a:endParaRPr lang="en-US" sz="28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E19B54A-4596-374F-A894-985E762E4D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284" y="3071259"/>
                <a:ext cx="7920880" cy="523220"/>
              </a:xfrm>
              <a:prstGeom prst="rect">
                <a:avLst/>
              </a:prstGeom>
              <a:blipFill>
                <a:blip r:embed="rId4"/>
                <a:stretch>
                  <a:fillRect l="-1763" t="-11628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7614ADC-3618-0944-AFE8-D86F3CB8DDD2}"/>
                  </a:ext>
                </a:extLst>
              </p:cNvPr>
              <p:cNvSpPr/>
              <p:nvPr/>
            </p:nvSpPr>
            <p:spPr>
              <a:xfrm>
                <a:off x="1814452" y="3738495"/>
                <a:ext cx="3318664" cy="5316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bSup>
                        <m:sSubSup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7614ADC-3618-0944-AFE8-D86F3CB8DD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452" y="3738495"/>
                <a:ext cx="3318664" cy="531684"/>
              </a:xfrm>
              <a:prstGeom prst="rect">
                <a:avLst/>
              </a:prstGeom>
              <a:blipFill>
                <a:blip r:embed="rId5"/>
                <a:stretch>
                  <a:fillRect r="-382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9DBD742-466A-2D46-8F38-20D2020B089A}"/>
                  </a:ext>
                </a:extLst>
              </p:cNvPr>
              <p:cNvSpPr/>
              <p:nvPr/>
            </p:nvSpPr>
            <p:spPr>
              <a:xfrm>
                <a:off x="1833294" y="4334119"/>
                <a:ext cx="3509550" cy="5282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bSup>
                        <m:sSubSup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𝑠𝑦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9DBD742-466A-2D46-8F38-20D2020B08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294" y="4334119"/>
                <a:ext cx="3509550" cy="528222"/>
              </a:xfrm>
              <a:prstGeom prst="rect">
                <a:avLst/>
              </a:prstGeom>
              <a:blipFill>
                <a:blip r:embed="rId6"/>
                <a:stretch>
                  <a:fillRect r="-722" b="-20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7D15174-9F42-F343-A8C9-40E43B6C7917}"/>
                  </a:ext>
                </a:extLst>
              </p:cNvPr>
              <p:cNvSpPr/>
              <p:nvPr/>
            </p:nvSpPr>
            <p:spPr>
              <a:xfrm>
                <a:off x="314432" y="5077355"/>
                <a:ext cx="8650055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ea typeface="Cambria Math" panose="02040503050406030204" pitchFamily="18" charset="0"/>
                    <a:cs typeface="Arial Unicode MS" pitchFamily="34" charset="-128"/>
                  </a:rPr>
                  <a:t>This means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2800" dirty="0"/>
                  <a:t>, which tells us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𝑁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𝑦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𝐿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7D15174-9F42-F343-A8C9-40E43B6C79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432" y="5077355"/>
                <a:ext cx="8650055" cy="954107"/>
              </a:xfrm>
              <a:prstGeom prst="rect">
                <a:avLst/>
              </a:prstGeom>
              <a:blipFill>
                <a:blip r:embed="rId7"/>
                <a:stretch>
                  <a:fillRect l="-1464" t="-6579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6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332656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Interactive Proof for QR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BC2F19-2593-884E-ABE4-D62CCCD653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1331640" y="3294477"/>
            <a:ext cx="864528" cy="7073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78B4DD-0195-F240-8844-DEEFD1D99A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5939723" y="3294477"/>
            <a:ext cx="648072" cy="670672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D5D70A6-6799-F44D-BEA5-83DAE2E53625}"/>
              </a:ext>
            </a:extLst>
          </p:cNvPr>
          <p:cNvCxnSpPr>
            <a:cxnSpLocks/>
          </p:cNvCxnSpPr>
          <p:nvPr/>
        </p:nvCxnSpPr>
        <p:spPr>
          <a:xfrm>
            <a:off x="2854588" y="2575084"/>
            <a:ext cx="2376264" cy="31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A839A0E-12EC-4844-B11C-70CD42C34073}"/>
              </a:ext>
            </a:extLst>
          </p:cNvPr>
          <p:cNvCxnSpPr>
            <a:cxnSpLocks/>
          </p:cNvCxnSpPr>
          <p:nvPr/>
        </p:nvCxnSpPr>
        <p:spPr>
          <a:xfrm>
            <a:off x="2937851" y="4684542"/>
            <a:ext cx="2376264" cy="31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2EA78DD-C7A2-EC45-AC57-701885A57407}"/>
              </a:ext>
            </a:extLst>
          </p:cNvPr>
          <p:cNvCxnSpPr>
            <a:cxnSpLocks/>
          </p:cNvCxnSpPr>
          <p:nvPr/>
        </p:nvCxnSpPr>
        <p:spPr>
          <a:xfrm>
            <a:off x="2854588" y="3629813"/>
            <a:ext cx="2376264" cy="3194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52E1E9E-62F4-7841-B939-F0ABD0B36AB1}"/>
                  </a:ext>
                </a:extLst>
              </p:cNvPr>
              <p:cNvSpPr/>
              <p:nvPr/>
            </p:nvSpPr>
            <p:spPr>
              <a:xfrm>
                <a:off x="2557969" y="1979169"/>
                <a:ext cx="2969501" cy="546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52E1E9E-62F4-7841-B939-F0ABD0B36A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7969" y="1979169"/>
                <a:ext cx="2969501" cy="546496"/>
              </a:xfrm>
              <a:prstGeom prst="rect">
                <a:avLst/>
              </a:prstGeom>
              <a:blipFill>
                <a:blip r:embed="rId4"/>
                <a:stretch>
                  <a:fillRect b="-20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86EE787-6F9E-A544-8161-182EE3223F9D}"/>
                  </a:ext>
                </a:extLst>
              </p:cNvPr>
              <p:cNvSpPr/>
              <p:nvPr/>
            </p:nvSpPr>
            <p:spPr>
              <a:xfrm>
                <a:off x="2555347" y="3059289"/>
                <a:ext cx="296950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{0,1}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86EE787-6F9E-A544-8161-182EE3223F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347" y="3059289"/>
                <a:ext cx="2969501" cy="523220"/>
              </a:xfrm>
              <a:prstGeom prst="rect">
                <a:avLst/>
              </a:prstGeom>
              <a:blipFill>
                <a:blip r:embed="rId5"/>
                <a:stretch>
                  <a:fillRect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20490C4-8FAF-6447-A909-355AE2AE2276}"/>
                  </a:ext>
                </a:extLst>
              </p:cNvPr>
              <p:cNvSpPr/>
              <p:nvPr/>
            </p:nvSpPr>
            <p:spPr>
              <a:xfrm>
                <a:off x="2987395" y="4118932"/>
                <a:ext cx="237626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=0: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20490C4-8FAF-6447-A909-355AE2AE22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395" y="4118932"/>
                <a:ext cx="2376264" cy="523220"/>
              </a:xfrm>
              <a:prstGeom prst="rect">
                <a:avLst/>
              </a:prstGeom>
              <a:blipFill>
                <a:blip r:embed="rId6"/>
                <a:stretch>
                  <a:fillRect l="-5319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FC924F1-ED52-104A-9AF7-B022A9D420F2}"/>
                  </a:ext>
                </a:extLst>
              </p:cNvPr>
              <p:cNvSpPr/>
              <p:nvPr/>
            </p:nvSpPr>
            <p:spPr>
              <a:xfrm>
                <a:off x="5868144" y="4230581"/>
                <a:ext cx="3240360" cy="977383"/>
              </a:xfrm>
              <a:prstGeom prst="rect">
                <a:avLst/>
              </a:prstGeom>
              <a:ln w="25400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Check for all </a:t>
                </a:r>
                <a:r>
                  <a:rPr lang="en-US" sz="2800" dirty="0" err="1"/>
                  <a:t>i</a:t>
                </a:r>
                <a:r>
                  <a:rPr lang="en-US" sz="2800" dirty="0"/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FC924F1-ED52-104A-9AF7-B022A9D420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4230581"/>
                <a:ext cx="3240360" cy="977383"/>
              </a:xfrm>
              <a:prstGeom prst="rect">
                <a:avLst/>
              </a:prstGeom>
              <a:blipFill>
                <a:blip r:embed="rId7"/>
                <a:stretch>
                  <a:fillRect l="-3488" t="-6329" b="-11392"/>
                </a:stretch>
              </a:blipFill>
              <a:ln w="25400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5008447-6CC3-4D41-9460-9762324DB321}"/>
                  </a:ext>
                </a:extLst>
              </p:cNvPr>
              <p:cNvSpPr/>
              <p:nvPr/>
            </p:nvSpPr>
            <p:spPr>
              <a:xfrm>
                <a:off x="2987394" y="4705980"/>
                <a:ext cx="262837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=1: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5008447-6CC3-4D41-9460-9762324DB3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394" y="4705980"/>
                <a:ext cx="2628375" cy="523220"/>
              </a:xfrm>
              <a:prstGeom prst="rect">
                <a:avLst/>
              </a:prstGeom>
              <a:blipFill>
                <a:blip r:embed="rId8"/>
                <a:stretch>
                  <a:fillRect l="-4808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74E001C-8838-434F-8A0F-64ADF8EEB5B5}"/>
                  </a:ext>
                </a:extLst>
              </p:cNvPr>
              <p:cNvSpPr/>
              <p:nvPr/>
            </p:nvSpPr>
            <p:spPr>
              <a:xfrm>
                <a:off x="1063642" y="1183022"/>
                <a:ext cx="696626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ℒ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{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𝑁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: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is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a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quadratic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residue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mod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𝑁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}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74E001C-8838-434F-8A0F-64ADF8EEB5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642" y="1183022"/>
                <a:ext cx="6966266" cy="523220"/>
              </a:xfrm>
              <a:prstGeom prst="rect">
                <a:avLst/>
              </a:prstGeom>
              <a:blipFill>
                <a:blip r:embed="rId9"/>
                <a:stretch>
                  <a:fillRect l="-364" t="-14286" r="-727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3B33218-F4B4-4C4B-AC89-7CA6DE2B6334}"/>
                  </a:ext>
                </a:extLst>
              </p:cNvPr>
              <p:cNvSpPr/>
              <p:nvPr/>
            </p:nvSpPr>
            <p:spPr>
              <a:xfrm>
                <a:off x="1175794" y="2735342"/>
                <a:ext cx="117621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𝑁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3B33218-F4B4-4C4B-AC89-7CA6DE2B63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794" y="2735342"/>
                <a:ext cx="1176219" cy="523220"/>
              </a:xfrm>
              <a:prstGeom prst="rect">
                <a:avLst/>
              </a:prstGeom>
              <a:blipFill>
                <a:blip r:embed="rId10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A16B09C-F8CB-D447-9145-2EC30AC43092}"/>
                  </a:ext>
                </a:extLst>
              </p:cNvPr>
              <p:cNvSpPr/>
              <p:nvPr/>
            </p:nvSpPr>
            <p:spPr>
              <a:xfrm>
                <a:off x="5615770" y="2735342"/>
                <a:ext cx="117621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𝑁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A16B09C-F8CB-D447-9145-2EC30AC430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5770" y="2735342"/>
                <a:ext cx="1176219" cy="523220"/>
              </a:xfrm>
              <a:prstGeom prst="rect">
                <a:avLst/>
              </a:prstGeom>
              <a:blipFill>
                <a:blip r:embed="rId11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B2AF88B-0086-094E-AF8F-98C5ED9746C2}"/>
                  </a:ext>
                </a:extLst>
              </p:cNvPr>
              <p:cNvSpPr/>
              <p:nvPr/>
            </p:nvSpPr>
            <p:spPr>
              <a:xfrm>
                <a:off x="395536" y="5578016"/>
                <a:ext cx="4392488" cy="52322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REPEAT sequentially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800" dirty="0"/>
                  <a:t> times.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B2AF88B-0086-094E-AF8F-98C5ED9746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578016"/>
                <a:ext cx="4392488" cy="523220"/>
              </a:xfrm>
              <a:prstGeom prst="rect">
                <a:avLst/>
              </a:prstGeom>
              <a:blipFill>
                <a:blip r:embed="rId12"/>
                <a:stretch>
                  <a:fillRect l="-2586" t="-11364" r="-1149" b="-25000"/>
                </a:stretch>
              </a:blipFill>
              <a:ln w="25400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846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332656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Soundness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62DEE44-AFD5-4E46-AEBB-93C2E0DC771F}"/>
                  </a:ext>
                </a:extLst>
              </p:cNvPr>
              <p:cNvSpPr/>
              <p:nvPr/>
            </p:nvSpPr>
            <p:spPr>
              <a:xfrm>
                <a:off x="251520" y="1225034"/>
                <a:ext cx="8352928" cy="11315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ea typeface="Cambria Math" panose="02040503050406030204" pitchFamily="18" charset="0"/>
                    <a:cs typeface="Arial Unicode MS" pitchFamily="34" charset="-128"/>
                  </a:rPr>
                  <a:t>Claim: </a:t>
                </a:r>
                <a:r>
                  <a:rPr lang="en-US" sz="2800" dirty="0">
                    <a:ea typeface="Cambria Math" panose="02040503050406030204" pitchFamily="18" charset="0"/>
                    <a:cs typeface="Arial Unicode MS" pitchFamily="34" charset="-128"/>
                  </a:rPr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𝑁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𝑦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∉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𝐿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  <a:cs typeface="Arial Unicode MS" pitchFamily="34" charset="-128"/>
                  </a:rPr>
                  <a:t> then for every cheating prover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𝑃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>
                    <a:ea typeface="Cambria Math" panose="02040503050406030204" pitchFamily="18" charset="0"/>
                    <a:cs typeface="Arial Unicode MS" pitchFamily="34" charset="-128"/>
                  </a:rPr>
                  <a:t>, the verifier accepts with probability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(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2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)</m:t>
                        </m:r>
                      </m:e>
                      <m:sup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sz="2800" dirty="0">
                    <a:ea typeface="Cambria Math" panose="02040503050406030204" pitchFamily="18" charset="0"/>
                    <a:cs typeface="Arial Unicode MS" pitchFamily="34" charset="-128"/>
                  </a:rPr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62DEE44-AFD5-4E46-AEBB-93C2E0DC77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25034"/>
                <a:ext cx="8352928" cy="1131592"/>
              </a:xfrm>
              <a:prstGeom prst="rect">
                <a:avLst/>
              </a:prstGeom>
              <a:blipFill>
                <a:blip r:embed="rId3"/>
                <a:stretch>
                  <a:fillRect l="-1517" t="-5556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0D522BA0-D380-AF4B-80D5-F5573DD0B0BD}"/>
              </a:ext>
            </a:extLst>
          </p:cNvPr>
          <p:cNvSpPr/>
          <p:nvPr/>
        </p:nvSpPr>
        <p:spPr>
          <a:xfrm>
            <a:off x="1331640" y="2348174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ea typeface="Cambria Math" panose="02040503050406030204" pitchFamily="18" charset="0"/>
                <a:cs typeface="Arial Unicode MS" pitchFamily="34" charset="-128"/>
              </a:rPr>
              <a:t>Exercise.</a:t>
            </a:r>
            <a:endParaRPr lang="en-US" sz="28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4C15AAD-5A6F-774D-B97F-E97E82B6BAC9}"/>
              </a:ext>
            </a:extLst>
          </p:cNvPr>
          <p:cNvSpPr/>
          <p:nvPr/>
        </p:nvSpPr>
        <p:spPr>
          <a:xfrm>
            <a:off x="288460" y="2348174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ea typeface="Cambria Math" panose="02040503050406030204" pitchFamily="18" charset="0"/>
                <a:cs typeface="Arial Unicode MS" pitchFamily="34" charset="-128"/>
              </a:rPr>
              <a:t>Proof: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8701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332656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This is Zero-Knowledge.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BC2F19-2593-884E-ABE4-D62CCCD653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1331640" y="3726525"/>
            <a:ext cx="864528" cy="7073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78B4DD-0195-F240-8844-DEEFD1D99A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5939723" y="3726525"/>
            <a:ext cx="648072" cy="670672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D5D70A6-6799-F44D-BEA5-83DAE2E53625}"/>
              </a:ext>
            </a:extLst>
          </p:cNvPr>
          <p:cNvCxnSpPr>
            <a:cxnSpLocks/>
          </p:cNvCxnSpPr>
          <p:nvPr/>
        </p:nvCxnSpPr>
        <p:spPr>
          <a:xfrm>
            <a:off x="2854588" y="3007132"/>
            <a:ext cx="2376264" cy="31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A839A0E-12EC-4844-B11C-70CD42C34073}"/>
              </a:ext>
            </a:extLst>
          </p:cNvPr>
          <p:cNvCxnSpPr>
            <a:cxnSpLocks/>
          </p:cNvCxnSpPr>
          <p:nvPr/>
        </p:nvCxnSpPr>
        <p:spPr>
          <a:xfrm>
            <a:off x="2937851" y="5116590"/>
            <a:ext cx="2376264" cy="31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2EA78DD-C7A2-EC45-AC57-701885A57407}"/>
              </a:ext>
            </a:extLst>
          </p:cNvPr>
          <p:cNvCxnSpPr>
            <a:cxnSpLocks/>
          </p:cNvCxnSpPr>
          <p:nvPr/>
        </p:nvCxnSpPr>
        <p:spPr>
          <a:xfrm>
            <a:off x="2854588" y="4061861"/>
            <a:ext cx="2376264" cy="3194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52E1E9E-62F4-7841-B939-F0ABD0B36AB1}"/>
                  </a:ext>
                </a:extLst>
              </p:cNvPr>
              <p:cNvSpPr/>
              <p:nvPr/>
            </p:nvSpPr>
            <p:spPr>
              <a:xfrm>
                <a:off x="2557969" y="2411217"/>
                <a:ext cx="296950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52E1E9E-62F4-7841-B939-F0ABD0B36A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7969" y="2411217"/>
                <a:ext cx="2969501" cy="523220"/>
              </a:xfrm>
              <a:prstGeom prst="rect">
                <a:avLst/>
              </a:prstGeom>
              <a:blipFill>
                <a:blip r:embed="rId4"/>
                <a:stretch>
                  <a:fillRect b="-24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86EE787-6F9E-A544-8161-182EE3223F9D}"/>
                  </a:ext>
                </a:extLst>
              </p:cNvPr>
              <p:cNvSpPr/>
              <p:nvPr/>
            </p:nvSpPr>
            <p:spPr>
              <a:xfrm>
                <a:off x="2555347" y="3491337"/>
                <a:ext cx="296950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{0,1}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86EE787-6F9E-A544-8161-182EE3223F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347" y="3491337"/>
                <a:ext cx="2969501" cy="523220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20490C4-8FAF-6447-A909-355AE2AE2276}"/>
                  </a:ext>
                </a:extLst>
              </p:cNvPr>
              <p:cNvSpPr/>
              <p:nvPr/>
            </p:nvSpPr>
            <p:spPr>
              <a:xfrm>
                <a:off x="2987395" y="4550980"/>
                <a:ext cx="215804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If b=0: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20490C4-8FAF-6447-A909-355AE2AE22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395" y="4550980"/>
                <a:ext cx="2158048" cy="523220"/>
              </a:xfrm>
              <a:prstGeom prst="rect">
                <a:avLst/>
              </a:prstGeom>
              <a:blipFill>
                <a:blip r:embed="rId6"/>
                <a:stretch>
                  <a:fillRect l="-5848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FC924F1-ED52-104A-9AF7-B022A9D420F2}"/>
                  </a:ext>
                </a:extLst>
              </p:cNvPr>
              <p:cNvSpPr/>
              <p:nvPr/>
            </p:nvSpPr>
            <p:spPr>
              <a:xfrm>
                <a:off x="5868144" y="4662629"/>
                <a:ext cx="2987824" cy="961802"/>
              </a:xfrm>
              <a:prstGeom prst="rect">
                <a:avLst/>
              </a:prstGeom>
              <a:ln w="25400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Check: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FC924F1-ED52-104A-9AF7-B022A9D420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4662629"/>
                <a:ext cx="2987824" cy="961802"/>
              </a:xfrm>
              <a:prstGeom prst="rect">
                <a:avLst/>
              </a:prstGeom>
              <a:blipFill>
                <a:blip r:embed="rId7"/>
                <a:stretch>
                  <a:fillRect l="-3782" t="-6329" r="-1681" b="-10127"/>
                </a:stretch>
              </a:blipFill>
              <a:ln w="25400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5008447-6CC3-4D41-9460-9762324DB321}"/>
                  </a:ext>
                </a:extLst>
              </p:cNvPr>
              <p:cNvSpPr/>
              <p:nvPr/>
            </p:nvSpPr>
            <p:spPr>
              <a:xfrm>
                <a:off x="2987395" y="5138028"/>
                <a:ext cx="237626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If b=1: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𝑟𝑥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5008447-6CC3-4D41-9460-9762324DB3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395" y="5138028"/>
                <a:ext cx="2376264" cy="523220"/>
              </a:xfrm>
              <a:prstGeom prst="rect">
                <a:avLst/>
              </a:prstGeom>
              <a:blipFill>
                <a:blip r:embed="rId8"/>
                <a:stretch>
                  <a:fillRect l="-5319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774E001C-8838-434F-8A0F-64ADF8EEB5B5}"/>
              </a:ext>
            </a:extLst>
          </p:cNvPr>
          <p:cNvSpPr/>
          <p:nvPr/>
        </p:nvSpPr>
        <p:spPr>
          <a:xfrm>
            <a:off x="2352013" y="1199264"/>
            <a:ext cx="4038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/>
              <a:t>But what does that mean?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3B33218-F4B4-4C4B-AC89-7CA6DE2B6334}"/>
                  </a:ext>
                </a:extLst>
              </p:cNvPr>
              <p:cNvSpPr/>
              <p:nvPr/>
            </p:nvSpPr>
            <p:spPr>
              <a:xfrm>
                <a:off x="1175794" y="3167390"/>
                <a:ext cx="117621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𝑁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3B33218-F4B4-4C4B-AC89-7CA6DE2B63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794" y="3167390"/>
                <a:ext cx="1176219" cy="523220"/>
              </a:xfrm>
              <a:prstGeom prst="rect">
                <a:avLst/>
              </a:prstGeom>
              <a:blipFill>
                <a:blip r:embed="rId9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A16B09C-F8CB-D447-9145-2EC30AC43092}"/>
                  </a:ext>
                </a:extLst>
              </p:cNvPr>
              <p:cNvSpPr/>
              <p:nvPr/>
            </p:nvSpPr>
            <p:spPr>
              <a:xfrm>
                <a:off x="5615770" y="3167390"/>
                <a:ext cx="117621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𝑁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A16B09C-F8CB-D447-9145-2EC30AC430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5770" y="3167390"/>
                <a:ext cx="1176219" cy="523220"/>
              </a:xfrm>
              <a:prstGeom prst="rect">
                <a:avLst/>
              </a:prstGeom>
              <a:blipFill>
                <a:blip r:embed="rId10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92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188640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How to Define Zero-Knowledge?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29F2CBE-399C-5845-9FD6-7AA821DA4BB6}"/>
                  </a:ext>
                </a:extLst>
              </p:cNvPr>
              <p:cNvSpPr/>
              <p:nvPr/>
            </p:nvSpPr>
            <p:spPr>
              <a:xfrm>
                <a:off x="873859" y="1556792"/>
                <a:ext cx="741682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>
                    <a:solidFill>
                      <a:srgbClr val="0000FF"/>
                    </a:solidFill>
                  </a:rPr>
                  <a:t>After the interaction,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sz="3200" b="1" dirty="0">
                    <a:solidFill>
                      <a:srgbClr val="0000FF"/>
                    </a:solidFill>
                  </a:rPr>
                  <a:t> knows: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29F2CBE-399C-5845-9FD6-7AA821DA4B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859" y="1556792"/>
                <a:ext cx="7416824" cy="584775"/>
              </a:xfrm>
              <a:prstGeom prst="rect">
                <a:avLst/>
              </a:prstGeom>
              <a:blipFill>
                <a:blip r:embed="rId3"/>
                <a:stretch>
                  <a:fillRect l="-2051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92E3EF1F-CDC8-3249-AF37-F3C8795DC678}"/>
              </a:ext>
            </a:extLst>
          </p:cNvPr>
          <p:cNvSpPr/>
          <p:nvPr/>
        </p:nvSpPr>
        <p:spPr>
          <a:xfrm>
            <a:off x="1331640" y="2196153"/>
            <a:ext cx="741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The theorem is true; and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2CA900-8731-6A46-90AB-71DE279E80FA}"/>
              </a:ext>
            </a:extLst>
          </p:cNvPr>
          <p:cNvSpPr/>
          <p:nvPr/>
        </p:nvSpPr>
        <p:spPr>
          <a:xfrm>
            <a:off x="1331640" y="2844225"/>
            <a:ext cx="74168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 </a:t>
            </a:r>
            <a:r>
              <a:rPr lang="en-US" sz="3200" b="1" dirty="0"/>
              <a:t>view</a:t>
            </a:r>
            <a:r>
              <a:rPr lang="en-US" sz="3200" dirty="0"/>
              <a:t> of the interaction </a:t>
            </a:r>
          </a:p>
          <a:p>
            <a:pPr lvl="1"/>
            <a:r>
              <a:rPr lang="en-US" sz="3200" dirty="0"/>
              <a:t>	(= transcript + coins of V)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FF27560-0F39-CE49-AFC4-D2E04A41F73E}"/>
                  </a:ext>
                </a:extLst>
              </p:cNvPr>
              <p:cNvSpPr/>
              <p:nvPr/>
            </p:nvSpPr>
            <p:spPr>
              <a:xfrm>
                <a:off x="906268" y="4065772"/>
                <a:ext cx="741682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3200" b="1" dirty="0">
                    <a:solidFill>
                      <a:srgbClr val="0000FF"/>
                    </a:solidFill>
                  </a:rPr>
                  <a:t> gives zero knowledge to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sz="3200" b="1" dirty="0">
                    <a:solidFill>
                      <a:srgbClr val="0000FF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FF27560-0F39-CE49-AFC4-D2E04A41F7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268" y="4065772"/>
                <a:ext cx="7416824" cy="584775"/>
              </a:xfrm>
              <a:prstGeom prst="rect">
                <a:avLst/>
              </a:prstGeom>
              <a:blipFill>
                <a:blip r:embed="rId4"/>
                <a:stretch>
                  <a:fillRect l="-684" t="-14894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FFBC4CAD-78D3-C346-AB1D-9EA68BD4CE1E}"/>
              </a:ext>
            </a:extLst>
          </p:cNvPr>
          <p:cNvSpPr/>
          <p:nvPr/>
        </p:nvSpPr>
        <p:spPr>
          <a:xfrm>
            <a:off x="1331640" y="4794876"/>
            <a:ext cx="7416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When the theorem is true, the view gives V nothing that he couldn’t have obtained on his own without interacting with P.</a:t>
            </a:r>
          </a:p>
        </p:txBody>
      </p:sp>
    </p:spTree>
    <p:extLst>
      <p:ext uri="{BB962C8B-B14F-4D97-AF65-F5344CB8AC3E}">
        <p14:creationId xmlns:p14="http://schemas.microsoft.com/office/powerpoint/2010/main" val="71019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1916832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How to Define Zero-Knowledge?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29F2CBE-399C-5845-9FD6-7AA821DA4BB6}"/>
                  </a:ext>
                </a:extLst>
              </p:cNvPr>
              <p:cNvSpPr/>
              <p:nvPr/>
            </p:nvSpPr>
            <p:spPr>
              <a:xfrm>
                <a:off x="971600" y="3143870"/>
                <a:ext cx="7416824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is zero-knowledge if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3200" dirty="0"/>
                  <a:t> can generate his </a:t>
                </a:r>
                <a:r>
                  <a:rPr lang="en-US" sz="3200" b="1" dirty="0">
                    <a:solidFill>
                      <a:srgbClr val="0000FF"/>
                    </a:solidFill>
                  </a:rPr>
                  <a:t>VIEW</a:t>
                </a:r>
                <a:r>
                  <a:rPr lang="en-US" sz="3200" dirty="0"/>
                  <a:t> of the interaction </a:t>
                </a:r>
                <a:r>
                  <a:rPr lang="en-US" sz="3200" b="1" dirty="0">
                    <a:solidFill>
                      <a:srgbClr val="0000FF"/>
                    </a:solidFill>
                  </a:rPr>
                  <a:t>all by himself </a:t>
                </a:r>
                <a:r>
                  <a:rPr lang="en-US" sz="3200" dirty="0"/>
                  <a:t>in </a:t>
                </a:r>
                <a:r>
                  <a:rPr lang="en-US" sz="3200" b="1" dirty="0">
                    <a:solidFill>
                      <a:srgbClr val="0000FF"/>
                    </a:solidFill>
                  </a:rPr>
                  <a:t>probabilistic polynomial time</a:t>
                </a:r>
                <a:r>
                  <a:rPr lang="en-US" sz="3200" dirty="0"/>
                  <a:t>.   </a:t>
                </a: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29F2CBE-399C-5845-9FD6-7AA821DA4B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143870"/>
                <a:ext cx="7416824" cy="1569660"/>
              </a:xfrm>
              <a:prstGeom prst="rect">
                <a:avLst/>
              </a:prstGeom>
              <a:blipFill>
                <a:blip r:embed="rId3"/>
                <a:stretch>
                  <a:fillRect l="-2051" t="-4800" r="-2393" b="-1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796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1916832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How to Define Zero-Knowledge?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29F2CBE-399C-5845-9FD6-7AA821DA4BB6}"/>
                  </a:ext>
                </a:extLst>
              </p:cNvPr>
              <p:cNvSpPr/>
              <p:nvPr/>
            </p:nvSpPr>
            <p:spPr>
              <a:xfrm>
                <a:off x="971600" y="3143870"/>
                <a:ext cx="7632848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is zero-knowledge if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3200" dirty="0"/>
                  <a:t> can “simulate” his </a:t>
                </a:r>
                <a:r>
                  <a:rPr lang="en-US" sz="3200" b="1" dirty="0">
                    <a:solidFill>
                      <a:srgbClr val="0000FF"/>
                    </a:solidFill>
                  </a:rPr>
                  <a:t>VIEW</a:t>
                </a:r>
                <a:r>
                  <a:rPr lang="en-US" sz="3200" dirty="0"/>
                  <a:t> of the interaction </a:t>
                </a:r>
                <a:r>
                  <a:rPr lang="en-US" sz="3200" b="1" dirty="0">
                    <a:solidFill>
                      <a:srgbClr val="0000FF"/>
                    </a:solidFill>
                  </a:rPr>
                  <a:t>all by himself </a:t>
                </a:r>
                <a:r>
                  <a:rPr lang="en-US" sz="3200" dirty="0"/>
                  <a:t>in </a:t>
                </a:r>
                <a:r>
                  <a:rPr lang="en-US" sz="3200" b="1" dirty="0">
                    <a:solidFill>
                      <a:srgbClr val="0000FF"/>
                    </a:solidFill>
                  </a:rPr>
                  <a:t>probabilistic polynomial time</a:t>
                </a:r>
                <a:r>
                  <a:rPr lang="en-US" sz="3200" dirty="0"/>
                  <a:t>.   </a:t>
                </a: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29F2CBE-399C-5845-9FD6-7AA821DA4B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143870"/>
                <a:ext cx="7632848" cy="1569660"/>
              </a:xfrm>
              <a:prstGeom prst="rect">
                <a:avLst/>
              </a:prstGeom>
              <a:blipFill>
                <a:blip r:embed="rId3"/>
                <a:stretch>
                  <a:fillRect l="-1993" t="-4800" r="-664" b="-1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373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332656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The Simulation Paradigm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525E37-2C6A-0A42-BF86-2A1A3AA388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/>
          <a:stretch/>
        </p:blipFill>
        <p:spPr>
          <a:xfrm>
            <a:off x="5364088" y="4524277"/>
            <a:ext cx="3535501" cy="2001067"/>
          </a:xfrm>
          <a:prstGeom prst="rect">
            <a:avLst/>
          </a:prstGeom>
          <a:ln w="25400"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00FBE4-74EA-D24C-8C09-6A987B20CD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172" y="2103239"/>
            <a:ext cx="1080250" cy="11196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8C9F157-74B2-FB46-B626-9328F3384D78}"/>
                  </a:ext>
                </a:extLst>
              </p:cNvPr>
              <p:cNvSpPr/>
              <p:nvPr/>
            </p:nvSpPr>
            <p:spPr>
              <a:xfrm>
                <a:off x="1247900" y="4923803"/>
                <a:ext cx="3600400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𝑣𝑖𝑒𝑤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32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ranscript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algn="ctr"/>
                <a:r>
                  <a:rPr lang="en-US" sz="2800" b="0" dirty="0"/>
                  <a:t>Coins =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8C9F157-74B2-FB46-B626-9328F3384D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900" y="4923803"/>
                <a:ext cx="3600400" cy="1446550"/>
              </a:xfrm>
              <a:prstGeom prst="rect">
                <a:avLst/>
              </a:prstGeom>
              <a:blipFill>
                <a:blip r:embed="rId5"/>
                <a:stretch>
                  <a:fillRect l="-1056" b="-1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E17DEF4-1BDC-1540-9280-17538F0D1F16}"/>
                  </a:ext>
                </a:extLst>
              </p:cNvPr>
              <p:cNvSpPr/>
              <p:nvPr/>
            </p:nvSpPr>
            <p:spPr>
              <a:xfrm>
                <a:off x="6281057" y="1383159"/>
                <a:ext cx="24674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/>
                  <a:t>PPT “simulator”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E17DEF4-1BDC-1540-9280-17538F0D1F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1057" y="1383159"/>
                <a:ext cx="2467407" cy="461665"/>
              </a:xfrm>
              <a:prstGeom prst="rect">
                <a:avLst/>
              </a:prstGeom>
              <a:blipFill>
                <a:blip r:embed="rId6"/>
                <a:stretch>
                  <a:fillRect l="-3590" t="-526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BB037CC-D227-F445-A36A-D2411A9A1429}"/>
                  </a:ext>
                </a:extLst>
              </p:cNvPr>
              <p:cNvSpPr/>
              <p:nvPr/>
            </p:nvSpPr>
            <p:spPr>
              <a:xfrm>
                <a:off x="7866422" y="2054504"/>
                <a:ext cx="103316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𝑁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BB037CC-D227-F445-A36A-D2411A9A14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6422" y="2054504"/>
                <a:ext cx="1033167" cy="461665"/>
              </a:xfrm>
              <a:prstGeom prst="rect">
                <a:avLst/>
              </a:prstGeom>
              <a:blipFill>
                <a:blip r:embed="rId7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BAE17614-4743-EA4A-A194-30B34CA26802}"/>
              </a:ext>
            </a:extLst>
          </p:cNvPr>
          <p:cNvSpPr/>
          <p:nvPr/>
        </p:nvSpPr>
        <p:spPr>
          <a:xfrm>
            <a:off x="5364088" y="1383159"/>
            <a:ext cx="3535501" cy="22660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874A275-0899-2F45-8752-E8DE0C213482}"/>
                  </a:ext>
                </a:extLst>
              </p:cNvPr>
              <p:cNvSpPr/>
              <p:nvPr/>
            </p:nvSpPr>
            <p:spPr>
              <a:xfrm>
                <a:off x="1422037" y="1983008"/>
                <a:ext cx="360040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𝑠𝑖𝑚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32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874A275-0899-2F45-8752-E8DE0C2134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037" y="1983008"/>
                <a:ext cx="3600400" cy="10156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A5DF1EF-3756-2A49-A21A-5181CCDB47F6}"/>
                  </a:ext>
                </a:extLst>
              </p:cNvPr>
              <p:cNvSpPr/>
              <p:nvPr/>
            </p:nvSpPr>
            <p:spPr>
              <a:xfrm>
                <a:off x="1259632" y="4923803"/>
                <a:ext cx="360040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𝑣𝑖𝑒𝑤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32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A5DF1EF-3756-2A49-A21A-5181CCDB47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4923803"/>
                <a:ext cx="3600400" cy="10156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7D2AF753-A917-6346-A986-373326DC73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84114" y="1983008"/>
            <a:ext cx="2467407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20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 animBg="1"/>
      <p:bldP spid="12" grpId="0"/>
      <p:bldP spid="1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188640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Zero Knowledge: Definition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29F2CBE-399C-5845-9FD6-7AA821DA4BB6}"/>
                  </a:ext>
                </a:extLst>
              </p:cNvPr>
              <p:cNvSpPr/>
              <p:nvPr/>
            </p:nvSpPr>
            <p:spPr>
              <a:xfrm>
                <a:off x="611560" y="1263030"/>
                <a:ext cx="8270142" cy="2062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/>
                  <a:t>An Interactive Protocol (P,V) is zero-knowledge for a language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if there exists a </a:t>
                </a:r>
                <a:r>
                  <a:rPr lang="en-US" sz="3200" b="1" dirty="0">
                    <a:solidFill>
                      <a:srgbClr val="0000FF"/>
                    </a:solidFill>
                  </a:rPr>
                  <a:t>PPT</a:t>
                </a:r>
                <a:r>
                  <a:rPr lang="en-US" sz="3200" dirty="0"/>
                  <a:t> algorithm S (a simulator) such that </a:t>
                </a:r>
                <a:r>
                  <a:rPr lang="en-US" sz="3200" b="1" dirty="0">
                    <a:solidFill>
                      <a:srgbClr val="0000FF"/>
                    </a:solidFill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2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en-US" sz="3200" dirty="0"/>
                  <a:t>, the following two distributions are indistinguishable: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29F2CBE-399C-5845-9FD6-7AA821DA4B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263030"/>
                <a:ext cx="8270142" cy="2062103"/>
              </a:xfrm>
              <a:prstGeom prst="rect">
                <a:avLst/>
              </a:prstGeom>
              <a:blipFill>
                <a:blip r:embed="rId3"/>
                <a:stretch>
                  <a:fillRect l="-1840" t="-3681" r="-1227" b="-8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2E3EF1F-CDC8-3249-AF37-F3C8795DC678}"/>
                  </a:ext>
                </a:extLst>
              </p:cNvPr>
              <p:cNvSpPr/>
              <p:nvPr/>
            </p:nvSpPr>
            <p:spPr>
              <a:xfrm>
                <a:off x="1834974" y="3685575"/>
                <a:ext cx="362686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/>
                  <a:t>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𝑣𝑖𝑒𝑤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2E3EF1F-CDC8-3249-AF37-F3C8795DC6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974" y="3685575"/>
                <a:ext cx="3626864" cy="584775"/>
              </a:xfrm>
              <a:prstGeom prst="rect">
                <a:avLst/>
              </a:prstGeom>
              <a:blipFill>
                <a:blip r:embed="rId4"/>
                <a:stretch>
                  <a:fillRect l="-4181" t="-12766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43BA3FD-C93B-D444-AF2F-1EEB60426300}"/>
                  </a:ext>
                </a:extLst>
              </p:cNvPr>
              <p:cNvSpPr/>
              <p:nvPr/>
            </p:nvSpPr>
            <p:spPr>
              <a:xfrm>
                <a:off x="1835696" y="4477261"/>
                <a:ext cx="3626864" cy="6079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/>
                  <a:t>2.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43BA3FD-C93B-D444-AF2F-1EEB604263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4477261"/>
                <a:ext cx="3626864" cy="607923"/>
              </a:xfrm>
              <a:prstGeom prst="rect">
                <a:avLst/>
              </a:prstGeom>
              <a:blipFill>
                <a:blip r:embed="rId5"/>
                <a:stretch>
                  <a:fillRect l="-4181" t="-8163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6D5AAEFB-A35A-5549-A3E0-73E4B87DF0D7}"/>
              </a:ext>
            </a:extLst>
          </p:cNvPr>
          <p:cNvSpPr/>
          <p:nvPr/>
        </p:nvSpPr>
        <p:spPr>
          <a:xfrm>
            <a:off x="611560" y="5664150"/>
            <a:ext cx="82701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(P,V) is a zero-knowledge interactive protocol if it is complete, sound and zero-knowledge.</a:t>
            </a:r>
          </a:p>
        </p:txBody>
      </p:sp>
    </p:spTree>
    <p:extLst>
      <p:ext uri="{BB962C8B-B14F-4D97-AF65-F5344CB8AC3E}">
        <p14:creationId xmlns:p14="http://schemas.microsoft.com/office/powerpoint/2010/main" val="87590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188640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Perfect Zero Knowledge: Definition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29F2CBE-399C-5845-9FD6-7AA821DA4BB6}"/>
                  </a:ext>
                </a:extLst>
              </p:cNvPr>
              <p:cNvSpPr/>
              <p:nvPr/>
            </p:nvSpPr>
            <p:spPr>
              <a:xfrm>
                <a:off x="611560" y="1263030"/>
                <a:ext cx="8270142" cy="2062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/>
                  <a:t>An Interactive Protocol (P,V) is </a:t>
                </a:r>
                <a:r>
                  <a:rPr lang="en-US" sz="3200" b="1" dirty="0">
                    <a:solidFill>
                      <a:srgbClr val="0000FF"/>
                    </a:solidFill>
                  </a:rPr>
                  <a:t>perfect zero-knowledge</a:t>
                </a:r>
                <a:r>
                  <a:rPr lang="en-US" sz="3200" dirty="0"/>
                  <a:t> for a language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if there exists a PPT algorithm S (a simulator) such that </a:t>
                </a:r>
                <a:r>
                  <a:rPr lang="en-US" sz="3200" dirty="0">
                    <a:solidFill>
                      <a:schemeClr val="tx1"/>
                    </a:solidFill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3200" dirty="0"/>
                  <a:t>, the following two distributions are </a:t>
                </a:r>
                <a:r>
                  <a:rPr lang="en-US" sz="3200" b="1" dirty="0">
                    <a:solidFill>
                      <a:srgbClr val="0000FF"/>
                    </a:solidFill>
                  </a:rPr>
                  <a:t>identical</a:t>
                </a:r>
                <a:r>
                  <a:rPr lang="en-US" sz="3200" dirty="0"/>
                  <a:t>: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29F2CBE-399C-5845-9FD6-7AA821DA4B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263030"/>
                <a:ext cx="8270142" cy="2062103"/>
              </a:xfrm>
              <a:prstGeom prst="rect">
                <a:avLst/>
              </a:prstGeom>
              <a:blipFill>
                <a:blip r:embed="rId3"/>
                <a:stretch>
                  <a:fillRect l="-1840" t="-3681" r="-613" b="-8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2E3EF1F-CDC8-3249-AF37-F3C8795DC678}"/>
                  </a:ext>
                </a:extLst>
              </p:cNvPr>
              <p:cNvSpPr/>
              <p:nvPr/>
            </p:nvSpPr>
            <p:spPr>
              <a:xfrm>
                <a:off x="1834974" y="3685575"/>
                <a:ext cx="362686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/>
                  <a:t>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𝑣𝑖𝑒𝑤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2E3EF1F-CDC8-3249-AF37-F3C8795DC6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974" y="3685575"/>
                <a:ext cx="3626864" cy="584775"/>
              </a:xfrm>
              <a:prstGeom prst="rect">
                <a:avLst/>
              </a:prstGeom>
              <a:blipFill>
                <a:blip r:embed="rId4"/>
                <a:stretch>
                  <a:fillRect l="-4181" t="-12766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43BA3FD-C93B-D444-AF2F-1EEB60426300}"/>
                  </a:ext>
                </a:extLst>
              </p:cNvPr>
              <p:cNvSpPr/>
              <p:nvPr/>
            </p:nvSpPr>
            <p:spPr>
              <a:xfrm>
                <a:off x="1835696" y="4477261"/>
                <a:ext cx="3626864" cy="6079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/>
                  <a:t>2.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43BA3FD-C93B-D444-AF2F-1EEB604263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4477261"/>
                <a:ext cx="3626864" cy="607923"/>
              </a:xfrm>
              <a:prstGeom prst="rect">
                <a:avLst/>
              </a:prstGeom>
              <a:blipFill>
                <a:blip r:embed="rId5"/>
                <a:stretch>
                  <a:fillRect l="-4181" t="-8163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6D5AAEFB-A35A-5549-A3E0-73E4B87DF0D7}"/>
              </a:ext>
            </a:extLst>
          </p:cNvPr>
          <p:cNvSpPr/>
          <p:nvPr/>
        </p:nvSpPr>
        <p:spPr>
          <a:xfrm>
            <a:off x="611560" y="5664150"/>
            <a:ext cx="82701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(P,V) is a zero-knowledge interactive protocol if it is complete, sound and zero-knowledge.</a:t>
            </a:r>
          </a:p>
        </p:txBody>
      </p:sp>
    </p:spTree>
    <p:extLst>
      <p:ext uri="{BB962C8B-B14F-4D97-AF65-F5344CB8AC3E}">
        <p14:creationId xmlns:p14="http://schemas.microsoft.com/office/powerpoint/2010/main" val="200348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260648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Proofs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4B7040-CD5D-9740-9D51-D5FAB8AD3C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6468379" y="3519498"/>
            <a:ext cx="648072" cy="670672"/>
          </a:xfrm>
          <a:prstGeom prst="rect">
            <a:avLst/>
          </a:prstGeom>
        </p:spPr>
      </p:pic>
      <p:sp>
        <p:nvSpPr>
          <p:cNvPr id="11" name="Rectangle 63">
            <a:extLst>
              <a:ext uri="{FF2B5EF4-FFF2-40B4-BE49-F238E27FC236}">
                <a16:creationId xmlns:a16="http://schemas.microsoft.com/office/drawing/2014/main" id="{ADBA2894-B98C-F14D-A113-5255299BBCC5}"/>
              </a:ext>
            </a:extLst>
          </p:cNvPr>
          <p:cNvSpPr txBox="1">
            <a:spLocks noChangeArrowheads="1"/>
          </p:cNvSpPr>
          <p:nvPr/>
        </p:nvSpPr>
        <p:spPr>
          <a:xfrm>
            <a:off x="1087518" y="4203089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Prover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2" name="Rectangle 63">
            <a:extLst>
              <a:ext uri="{FF2B5EF4-FFF2-40B4-BE49-F238E27FC236}">
                <a16:creationId xmlns:a16="http://schemas.microsoft.com/office/drawing/2014/main" id="{819E2B35-2DB2-FA44-9179-BE828D804ACB}"/>
              </a:ext>
            </a:extLst>
          </p:cNvPr>
          <p:cNvSpPr txBox="1">
            <a:spLocks noChangeArrowheads="1"/>
          </p:cNvSpPr>
          <p:nvPr/>
        </p:nvSpPr>
        <p:spPr>
          <a:xfrm>
            <a:off x="5940151" y="4167570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Verifier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94E56F2-09FF-DA42-99D3-8F9E97F4256A}"/>
              </a:ext>
            </a:extLst>
          </p:cNvPr>
          <p:cNvCxnSpPr/>
          <p:nvPr/>
        </p:nvCxnSpPr>
        <p:spPr>
          <a:xfrm>
            <a:off x="3059831" y="3969545"/>
            <a:ext cx="288032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F9B1F76C-4805-3F40-A8EE-41A6FC78D002}"/>
              </a:ext>
            </a:extLst>
          </p:cNvPr>
          <p:cNvSpPr/>
          <p:nvPr/>
        </p:nvSpPr>
        <p:spPr>
          <a:xfrm>
            <a:off x="3144657" y="2171792"/>
            <a:ext cx="2516202" cy="523220"/>
          </a:xfrm>
          <a:prstGeom prst="rect">
            <a:avLst/>
          </a:prstGeom>
          <a:ln w="38100"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ea typeface="Cambria Math" panose="02040503050406030204" pitchFamily="18" charset="0"/>
                <a:cs typeface="Arial Unicode MS" pitchFamily="34" charset="-128"/>
              </a:rPr>
              <a:t>Claim/Theorem</a:t>
            </a:r>
            <a:endParaRPr lang="en-US" b="1" dirty="0"/>
          </a:p>
        </p:txBody>
      </p:sp>
      <p:cxnSp>
        <p:nvCxnSpPr>
          <p:cNvPr id="4" name="Curved Connector 3">
            <a:extLst>
              <a:ext uri="{FF2B5EF4-FFF2-40B4-BE49-F238E27FC236}">
                <a16:creationId xmlns:a16="http://schemas.microsoft.com/office/drawing/2014/main" id="{B0147CE4-727D-1146-93A1-8E9CD7A70DFC}"/>
              </a:ext>
            </a:extLst>
          </p:cNvPr>
          <p:cNvCxnSpPr/>
          <p:nvPr/>
        </p:nvCxnSpPr>
        <p:spPr>
          <a:xfrm>
            <a:off x="5682793" y="2543359"/>
            <a:ext cx="914400" cy="914400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96CCDA2B-5465-1344-B291-F673E7986E77}"/>
              </a:ext>
            </a:extLst>
          </p:cNvPr>
          <p:cNvCxnSpPr>
            <a:cxnSpLocks/>
          </p:cNvCxnSpPr>
          <p:nvPr/>
        </p:nvCxnSpPr>
        <p:spPr>
          <a:xfrm rot="10800000" flipV="1">
            <a:off x="2208798" y="2605098"/>
            <a:ext cx="827082" cy="535680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495048EC-E8E9-3041-AC39-4DB5946387DC}"/>
              </a:ext>
            </a:extLst>
          </p:cNvPr>
          <p:cNvSpPr/>
          <p:nvPr/>
        </p:nvSpPr>
        <p:spPr>
          <a:xfrm>
            <a:off x="3851919" y="3457759"/>
            <a:ext cx="9803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ea typeface="Cambria Math" panose="02040503050406030204" pitchFamily="18" charset="0"/>
                <a:cs typeface="Arial Unicode MS" pitchFamily="34" charset="-128"/>
              </a:rPr>
              <a:t>proof</a:t>
            </a:r>
            <a:endParaRPr lang="en-US" dirty="0"/>
          </a:p>
        </p:txBody>
      </p:sp>
      <p:sp>
        <p:nvSpPr>
          <p:cNvPr id="15" name="Rectangular Callout 14">
            <a:extLst>
              <a:ext uri="{FF2B5EF4-FFF2-40B4-BE49-F238E27FC236}">
                <a16:creationId xmlns:a16="http://schemas.microsoft.com/office/drawing/2014/main" id="{AD4492EB-5917-B047-8126-8769AA549782}"/>
              </a:ext>
            </a:extLst>
          </p:cNvPr>
          <p:cNvSpPr/>
          <p:nvPr/>
        </p:nvSpPr>
        <p:spPr>
          <a:xfrm>
            <a:off x="7162394" y="2695012"/>
            <a:ext cx="1154022" cy="762747"/>
          </a:xfrm>
          <a:prstGeom prst="wedgeRectCallout">
            <a:avLst>
              <a:gd name="adj1" fmla="val -62045"/>
              <a:gd name="adj2" fmla="val 8694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accept/reject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D2E60CB-C150-BF47-B883-1B77F2AF33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1457852" y="3454029"/>
            <a:ext cx="915517" cy="74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84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188640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Computational Zero Knowledge: Definition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29F2CBE-399C-5845-9FD6-7AA821DA4BB6}"/>
                  </a:ext>
                </a:extLst>
              </p:cNvPr>
              <p:cNvSpPr/>
              <p:nvPr/>
            </p:nvSpPr>
            <p:spPr>
              <a:xfrm>
                <a:off x="611560" y="1263030"/>
                <a:ext cx="8270142" cy="255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/>
                  <a:t>An Interactive Protocol (P,V) is </a:t>
                </a:r>
                <a:r>
                  <a:rPr lang="en-US" sz="3200" b="1" dirty="0">
                    <a:solidFill>
                      <a:srgbClr val="0000FF"/>
                    </a:solidFill>
                  </a:rPr>
                  <a:t>statistical zero-knowledge</a:t>
                </a:r>
                <a:r>
                  <a:rPr lang="en-US" sz="3200" dirty="0"/>
                  <a:t> for a language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if there exists a PPT algorithm S (a simulator) such that </a:t>
                </a:r>
                <a:r>
                  <a:rPr lang="en-US" sz="3200" dirty="0">
                    <a:solidFill>
                      <a:schemeClr val="tx1"/>
                    </a:solidFill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3200" dirty="0"/>
                  <a:t>, the following two distributions are </a:t>
                </a:r>
                <a:r>
                  <a:rPr lang="en-US" sz="3200" b="1" dirty="0">
                    <a:solidFill>
                      <a:srgbClr val="0000FF"/>
                    </a:solidFill>
                  </a:rPr>
                  <a:t>statistically indistinguishable</a:t>
                </a:r>
                <a:r>
                  <a:rPr lang="en-US" sz="3200" dirty="0"/>
                  <a:t>: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29F2CBE-399C-5845-9FD6-7AA821DA4B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263030"/>
                <a:ext cx="8270142" cy="2554545"/>
              </a:xfrm>
              <a:prstGeom prst="rect">
                <a:avLst/>
              </a:prstGeom>
              <a:blipFill>
                <a:blip r:embed="rId3"/>
                <a:stretch>
                  <a:fillRect l="-1840" t="-2970" r="-613" b="-6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2E3EF1F-CDC8-3249-AF37-F3C8795DC678}"/>
                  </a:ext>
                </a:extLst>
              </p:cNvPr>
              <p:cNvSpPr/>
              <p:nvPr/>
            </p:nvSpPr>
            <p:spPr>
              <a:xfrm>
                <a:off x="1834974" y="3973607"/>
                <a:ext cx="362686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/>
                  <a:t>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𝑣𝑖𝑒𝑤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2E3EF1F-CDC8-3249-AF37-F3C8795DC6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974" y="3973607"/>
                <a:ext cx="3626864" cy="584775"/>
              </a:xfrm>
              <a:prstGeom prst="rect">
                <a:avLst/>
              </a:prstGeom>
              <a:blipFill>
                <a:blip r:embed="rId4"/>
                <a:stretch>
                  <a:fillRect l="-4181" t="-12500"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43BA3FD-C93B-D444-AF2F-1EEB60426300}"/>
                  </a:ext>
                </a:extLst>
              </p:cNvPr>
              <p:cNvSpPr/>
              <p:nvPr/>
            </p:nvSpPr>
            <p:spPr>
              <a:xfrm>
                <a:off x="1835696" y="4765293"/>
                <a:ext cx="3626864" cy="6079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/>
                  <a:t>2.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43BA3FD-C93B-D444-AF2F-1EEB604263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4765293"/>
                <a:ext cx="3626864" cy="607923"/>
              </a:xfrm>
              <a:prstGeom prst="rect">
                <a:avLst/>
              </a:prstGeom>
              <a:blipFill>
                <a:blip r:embed="rId5"/>
                <a:stretch>
                  <a:fillRect l="-4181" t="-833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6D5AAEFB-A35A-5549-A3E0-73E4B87DF0D7}"/>
              </a:ext>
            </a:extLst>
          </p:cNvPr>
          <p:cNvSpPr/>
          <p:nvPr/>
        </p:nvSpPr>
        <p:spPr>
          <a:xfrm>
            <a:off x="611560" y="5664150"/>
            <a:ext cx="82701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(P,V) is a zero-knowledge interactive protocol if it is complete, sound and zero-knowledge.</a:t>
            </a:r>
          </a:p>
        </p:txBody>
      </p:sp>
    </p:spTree>
    <p:extLst>
      <p:ext uri="{BB962C8B-B14F-4D97-AF65-F5344CB8AC3E}">
        <p14:creationId xmlns:p14="http://schemas.microsoft.com/office/powerpoint/2010/main" val="304070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188640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Computational Zero Knowledge: Definition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29F2CBE-399C-5845-9FD6-7AA821DA4BB6}"/>
                  </a:ext>
                </a:extLst>
              </p:cNvPr>
              <p:cNvSpPr/>
              <p:nvPr/>
            </p:nvSpPr>
            <p:spPr>
              <a:xfrm>
                <a:off x="611560" y="1263030"/>
                <a:ext cx="8270142" cy="255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/>
                  <a:t>An Interactive Protocol (P,V) is </a:t>
                </a:r>
                <a:r>
                  <a:rPr lang="en-US" sz="3200" b="1" dirty="0">
                    <a:solidFill>
                      <a:srgbClr val="0000FF"/>
                    </a:solidFill>
                  </a:rPr>
                  <a:t>computational zero-knowledge</a:t>
                </a:r>
                <a:r>
                  <a:rPr lang="en-US" sz="3200" dirty="0"/>
                  <a:t> for a language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if there exists a PPT algorithm S (a simulator) such that </a:t>
                </a:r>
                <a:r>
                  <a:rPr lang="en-US" sz="3200" dirty="0">
                    <a:solidFill>
                      <a:schemeClr val="tx1"/>
                    </a:solidFill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3200" dirty="0"/>
                  <a:t>, the following two distributions are </a:t>
                </a:r>
                <a:r>
                  <a:rPr lang="en-US" sz="3200" b="1" dirty="0">
                    <a:solidFill>
                      <a:srgbClr val="0000FF"/>
                    </a:solidFill>
                  </a:rPr>
                  <a:t>computationally indistinguishable</a:t>
                </a:r>
                <a:r>
                  <a:rPr lang="en-US" sz="3200" dirty="0"/>
                  <a:t>: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29F2CBE-399C-5845-9FD6-7AA821DA4B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263030"/>
                <a:ext cx="8270142" cy="2554545"/>
              </a:xfrm>
              <a:prstGeom prst="rect">
                <a:avLst/>
              </a:prstGeom>
              <a:blipFill>
                <a:blip r:embed="rId3"/>
                <a:stretch>
                  <a:fillRect l="-1840" t="-2970" r="-2147" b="-6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2E3EF1F-CDC8-3249-AF37-F3C8795DC678}"/>
                  </a:ext>
                </a:extLst>
              </p:cNvPr>
              <p:cNvSpPr/>
              <p:nvPr/>
            </p:nvSpPr>
            <p:spPr>
              <a:xfrm>
                <a:off x="1834974" y="3973607"/>
                <a:ext cx="362686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/>
                  <a:t>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𝑣𝑖𝑒𝑤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2E3EF1F-CDC8-3249-AF37-F3C8795DC6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974" y="3973607"/>
                <a:ext cx="3626864" cy="584775"/>
              </a:xfrm>
              <a:prstGeom prst="rect">
                <a:avLst/>
              </a:prstGeom>
              <a:blipFill>
                <a:blip r:embed="rId4"/>
                <a:stretch>
                  <a:fillRect l="-4181" t="-12500"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43BA3FD-C93B-D444-AF2F-1EEB60426300}"/>
                  </a:ext>
                </a:extLst>
              </p:cNvPr>
              <p:cNvSpPr/>
              <p:nvPr/>
            </p:nvSpPr>
            <p:spPr>
              <a:xfrm>
                <a:off x="1835696" y="4765293"/>
                <a:ext cx="3626864" cy="6079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/>
                  <a:t>2.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43BA3FD-C93B-D444-AF2F-1EEB604263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4765293"/>
                <a:ext cx="3626864" cy="607923"/>
              </a:xfrm>
              <a:prstGeom prst="rect">
                <a:avLst/>
              </a:prstGeom>
              <a:blipFill>
                <a:blip r:embed="rId5"/>
                <a:stretch>
                  <a:fillRect l="-4181" t="-833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6D5AAEFB-A35A-5549-A3E0-73E4B87DF0D7}"/>
              </a:ext>
            </a:extLst>
          </p:cNvPr>
          <p:cNvSpPr/>
          <p:nvPr/>
        </p:nvSpPr>
        <p:spPr>
          <a:xfrm>
            <a:off x="611560" y="5664150"/>
            <a:ext cx="82701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(P,V) is a zero-knowledge interactive protocol if it is complete, sound and zero-knowledge.</a:t>
            </a:r>
          </a:p>
        </p:txBody>
      </p:sp>
    </p:spTree>
    <p:extLst>
      <p:ext uri="{BB962C8B-B14F-4D97-AF65-F5344CB8AC3E}">
        <p14:creationId xmlns:p14="http://schemas.microsoft.com/office/powerpoint/2010/main" val="265491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332656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Zero Knowledge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2CE881-7C8A-694B-B9BF-6A1C1203EAC1}"/>
              </a:ext>
            </a:extLst>
          </p:cNvPr>
          <p:cNvSpPr/>
          <p:nvPr/>
        </p:nvSpPr>
        <p:spPr>
          <a:xfrm>
            <a:off x="611560" y="1268760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ea typeface="Cambria Math" panose="02040503050406030204" pitchFamily="18" charset="0"/>
                <a:cs typeface="Arial Unicode MS" pitchFamily="34" charset="-128"/>
              </a:rPr>
              <a:t>Claim: </a:t>
            </a:r>
            <a:r>
              <a:rPr lang="en-US" sz="2800" dirty="0">
                <a:ea typeface="Cambria Math" panose="02040503050406030204" pitchFamily="18" charset="0"/>
                <a:cs typeface="Arial Unicode MS" pitchFamily="34" charset="-128"/>
              </a:rPr>
              <a:t>The QR protocol is zero knowledge.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824D1A-C6BE-8A43-B3E6-58BA72B88F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/>
          <a:stretch/>
        </p:blipFill>
        <p:spPr>
          <a:xfrm>
            <a:off x="323528" y="2291493"/>
            <a:ext cx="3535501" cy="2001067"/>
          </a:xfrm>
          <a:prstGeom prst="rect">
            <a:avLst/>
          </a:prstGeom>
          <a:ln w="25400">
            <a:solidFill>
              <a:schemeClr val="accent1">
                <a:shade val="95000"/>
                <a:satMod val="105000"/>
              </a:schemeClr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9567BDA-7DD0-5B40-BAA5-F6976B99CE8A}"/>
                  </a:ext>
                </a:extLst>
              </p:cNvPr>
              <p:cNvSpPr/>
              <p:nvPr/>
            </p:nvSpPr>
            <p:spPr>
              <a:xfrm>
                <a:off x="35496" y="4429561"/>
                <a:ext cx="360040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𝑣𝑖𝑒𝑤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32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9567BDA-7DD0-5B40-BAA5-F6976B99CE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4429561"/>
                <a:ext cx="3600400" cy="1015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3F84C6F5-6161-4548-A053-1D8B5F83BEC1}"/>
              </a:ext>
            </a:extLst>
          </p:cNvPr>
          <p:cNvSpPr/>
          <p:nvPr/>
        </p:nvSpPr>
        <p:spPr>
          <a:xfrm>
            <a:off x="4319464" y="2029883"/>
            <a:ext cx="4645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ea typeface="Cambria Math" panose="02040503050406030204" pitchFamily="18" charset="0"/>
                <a:cs typeface="Arial Unicode MS" pitchFamily="34" charset="-128"/>
              </a:rPr>
              <a:t>Simulator S works as follows:</a:t>
            </a:r>
            <a:endParaRPr lang="en-US" sz="2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D47528-F624-7A44-949F-3A1A9BA3CAC2}"/>
              </a:ext>
            </a:extLst>
          </p:cNvPr>
          <p:cNvSpPr/>
          <p:nvPr/>
        </p:nvSpPr>
        <p:spPr>
          <a:xfrm>
            <a:off x="4539386" y="2707251"/>
            <a:ext cx="42810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1. First pick a random bit b.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1C774E6-9528-8B46-A44C-26AC6CED78FC}"/>
                  </a:ext>
                </a:extLst>
              </p:cNvPr>
              <p:cNvSpPr/>
              <p:nvPr/>
            </p:nvSpPr>
            <p:spPr>
              <a:xfrm>
                <a:off x="4539387" y="3402285"/>
                <a:ext cx="428108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2. pick a random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1C774E6-9528-8B46-A44C-26AC6CED78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9387" y="3402285"/>
                <a:ext cx="4281085" cy="523220"/>
              </a:xfrm>
              <a:prstGeom prst="rect">
                <a:avLst/>
              </a:prstGeom>
              <a:blipFill>
                <a:blip r:embed="rId5"/>
                <a:stretch>
                  <a:fillRect l="-2959" t="-11628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3204901-D476-BD46-B4E0-63284ED78185}"/>
                  </a:ext>
                </a:extLst>
              </p:cNvPr>
              <p:cNvSpPr/>
              <p:nvPr/>
            </p:nvSpPr>
            <p:spPr>
              <a:xfrm>
                <a:off x="4539387" y="4122365"/>
                <a:ext cx="4281085" cy="5309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3. 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3204901-D476-BD46-B4E0-63284ED781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9387" y="4122365"/>
                <a:ext cx="4281085" cy="530915"/>
              </a:xfrm>
              <a:prstGeom prst="rect">
                <a:avLst/>
              </a:prstGeom>
              <a:blipFill>
                <a:blip r:embed="rId6"/>
                <a:stretch>
                  <a:fillRect l="-2959" t="-9302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D8D2B3FB-4E30-4144-9D17-AF3F969986B0}"/>
              </a:ext>
            </a:extLst>
          </p:cNvPr>
          <p:cNvSpPr/>
          <p:nvPr/>
        </p:nvSpPr>
        <p:spPr>
          <a:xfrm>
            <a:off x="755576" y="5903893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ea typeface="Cambria Math" panose="02040503050406030204" pitchFamily="18" charset="0"/>
                <a:cs typeface="Arial Unicode MS" pitchFamily="34" charset="-128"/>
              </a:rPr>
              <a:t>Exercise: </a:t>
            </a:r>
            <a:r>
              <a:rPr lang="en-US" sz="2800" dirty="0">
                <a:ea typeface="Cambria Math" panose="02040503050406030204" pitchFamily="18" charset="0"/>
                <a:cs typeface="Arial Unicode MS" pitchFamily="34" charset="-128"/>
              </a:rPr>
              <a:t>The simulated transcript is identically distributed as the real transcript in the interaction (P,V).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E24A011-4346-2144-9B88-9D38897DD705}"/>
                  </a:ext>
                </a:extLst>
              </p:cNvPr>
              <p:cNvSpPr/>
              <p:nvPr/>
            </p:nvSpPr>
            <p:spPr>
              <a:xfrm>
                <a:off x="4539387" y="4762742"/>
                <a:ext cx="4281085" cy="5309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4. output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E24A011-4346-2144-9B88-9D38897DD7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9387" y="4762742"/>
                <a:ext cx="4281085" cy="530915"/>
              </a:xfrm>
              <a:prstGeom prst="rect">
                <a:avLst/>
              </a:prstGeom>
              <a:blipFill>
                <a:blip r:embed="rId7"/>
                <a:stretch>
                  <a:fillRect l="-2959" t="-9302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522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8C3E4ED-E3F6-5D4F-B34C-C5770DD05048}"/>
              </a:ext>
            </a:extLst>
          </p:cNvPr>
          <p:cNvSpPr/>
          <p:nvPr/>
        </p:nvSpPr>
        <p:spPr>
          <a:xfrm>
            <a:off x="467544" y="4087023"/>
            <a:ext cx="8532440" cy="26543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188640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What if V is NOT HONEST.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29F2CBE-399C-5845-9FD6-7AA821DA4BB6}"/>
                  </a:ext>
                </a:extLst>
              </p:cNvPr>
              <p:cNvSpPr/>
              <p:nvPr/>
            </p:nvSpPr>
            <p:spPr>
              <a:xfrm>
                <a:off x="611560" y="1263030"/>
                <a:ext cx="8270142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An Interactive Protocol (P,V) is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honest-verifier </a:t>
                </a:r>
                <a:r>
                  <a:rPr lang="en-US" sz="2800" dirty="0"/>
                  <a:t>perfect zero-knowledge for a language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if there exists a PPT simulator S such that </a:t>
                </a:r>
                <a:r>
                  <a:rPr lang="en-US" sz="2800" dirty="0">
                    <a:solidFill>
                      <a:schemeClr val="tx1"/>
                    </a:solidFill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/>
                  <a:t>, the following two distributions are identical: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29F2CBE-399C-5845-9FD6-7AA821DA4B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263030"/>
                <a:ext cx="8270142" cy="1815882"/>
              </a:xfrm>
              <a:prstGeom prst="rect">
                <a:avLst/>
              </a:prstGeom>
              <a:blipFill>
                <a:blip r:embed="rId3"/>
                <a:stretch>
                  <a:fillRect l="-1687" t="-3472" r="-1227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2E3EF1F-CDC8-3249-AF37-F3C8795DC678}"/>
                  </a:ext>
                </a:extLst>
              </p:cNvPr>
              <p:cNvSpPr/>
              <p:nvPr/>
            </p:nvSpPr>
            <p:spPr>
              <a:xfrm>
                <a:off x="936073" y="3056185"/>
                <a:ext cx="362686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/>
                  <a:t>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𝑣𝑖𝑒𝑤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2E3EF1F-CDC8-3249-AF37-F3C8795DC6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073" y="3056185"/>
                <a:ext cx="3626864" cy="584775"/>
              </a:xfrm>
              <a:prstGeom prst="rect">
                <a:avLst/>
              </a:prstGeom>
              <a:blipFill>
                <a:blip r:embed="rId4"/>
                <a:stretch>
                  <a:fillRect l="-4181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43BA3FD-C93B-D444-AF2F-1EEB60426300}"/>
                  </a:ext>
                </a:extLst>
              </p:cNvPr>
              <p:cNvSpPr/>
              <p:nvPr/>
            </p:nvSpPr>
            <p:spPr>
              <a:xfrm>
                <a:off x="4908887" y="3033037"/>
                <a:ext cx="3626864" cy="6079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/>
                  <a:t>2.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43BA3FD-C93B-D444-AF2F-1EEB604263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887" y="3033037"/>
                <a:ext cx="3626864" cy="607923"/>
              </a:xfrm>
              <a:prstGeom prst="rect">
                <a:avLst/>
              </a:prstGeom>
              <a:blipFill>
                <a:blip r:embed="rId5"/>
                <a:stretch>
                  <a:fillRect l="-4196" t="-10417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88C593A6-F384-3243-AA89-ECD15A9106A3}"/>
              </a:ext>
            </a:extLst>
          </p:cNvPr>
          <p:cNvSpPr/>
          <p:nvPr/>
        </p:nvSpPr>
        <p:spPr>
          <a:xfrm>
            <a:off x="467544" y="1124744"/>
            <a:ext cx="8414158" cy="26543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4E2EE4C-14EF-5046-81F3-7CA4A54C9501}"/>
                  </a:ext>
                </a:extLst>
              </p:cNvPr>
              <p:cNvSpPr/>
              <p:nvPr/>
            </p:nvSpPr>
            <p:spPr>
              <a:xfrm>
                <a:off x="611560" y="4225309"/>
                <a:ext cx="8532440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An Interactive Protocol (P,V) is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perfect zero-knowledge </a:t>
                </a:r>
                <a:r>
                  <a:rPr lang="en-US" sz="2800" dirty="0"/>
                  <a:t>for a language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if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for every PPT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/>
                  <a:t>, there exists a (expected) poly time simulator S </a:t>
                </a:r>
                <a:r>
                  <a:rPr lang="en-US" sz="2800" dirty="0" err="1"/>
                  <a:t>s.t.</a:t>
                </a:r>
                <a:r>
                  <a:rPr lang="en-US" sz="2800" dirty="0"/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/>
                  <a:t>, the following two distributions are identical: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4E2EE4C-14EF-5046-81F3-7CA4A54C95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225309"/>
                <a:ext cx="8532440" cy="1815882"/>
              </a:xfrm>
              <a:prstGeom prst="rect">
                <a:avLst/>
              </a:prstGeom>
              <a:blipFill>
                <a:blip r:embed="rId6"/>
                <a:stretch>
                  <a:fillRect l="-1637" t="-3472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E2BD66D-4CAA-0342-8595-37DDB902A11B}"/>
                  </a:ext>
                </a:extLst>
              </p:cNvPr>
              <p:cNvSpPr/>
              <p:nvPr/>
            </p:nvSpPr>
            <p:spPr>
              <a:xfrm>
                <a:off x="936073" y="6018464"/>
                <a:ext cx="362686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/>
                  <a:t>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𝑣𝑖𝑒𝑤</m:t>
                        </m:r>
                      </m:e>
                      <m:sub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E2BD66D-4CAA-0342-8595-37DDB902A1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073" y="6018464"/>
                <a:ext cx="3626864" cy="584775"/>
              </a:xfrm>
              <a:prstGeom prst="rect">
                <a:avLst/>
              </a:prstGeom>
              <a:blipFill>
                <a:blip r:embed="rId7"/>
                <a:stretch>
                  <a:fillRect l="-4181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130FB4C-9EA2-9E4F-B98F-9777DD1A1BA9}"/>
                  </a:ext>
                </a:extLst>
              </p:cNvPr>
              <p:cNvSpPr/>
              <p:nvPr/>
            </p:nvSpPr>
            <p:spPr>
              <a:xfrm>
                <a:off x="4908887" y="5995316"/>
                <a:ext cx="3626864" cy="6079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/>
                  <a:t>2.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130FB4C-9EA2-9E4F-B98F-9777DD1A1B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887" y="5995316"/>
                <a:ext cx="3626864" cy="607923"/>
              </a:xfrm>
              <a:prstGeom prst="rect">
                <a:avLst/>
              </a:prstGeom>
              <a:blipFill>
                <a:blip r:embed="rId8"/>
                <a:stretch>
                  <a:fillRect l="-4196" t="-6122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ubtitle 1">
            <a:extLst>
              <a:ext uri="{FF2B5EF4-FFF2-40B4-BE49-F238E27FC236}">
                <a16:creationId xmlns:a16="http://schemas.microsoft.com/office/drawing/2014/main" id="{F4DE7FAB-F829-0F41-889C-73E33AF02CB1}"/>
              </a:ext>
            </a:extLst>
          </p:cNvPr>
          <p:cNvSpPr txBox="1">
            <a:spLocks/>
          </p:cNvSpPr>
          <p:nvPr/>
        </p:nvSpPr>
        <p:spPr>
          <a:xfrm rot="19533933">
            <a:off x="-75518" y="727309"/>
            <a:ext cx="1374155" cy="63968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OLD DEF</a:t>
            </a:r>
            <a:endParaRPr lang="en-US" sz="28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15" name="Subtitle 1">
            <a:extLst>
              <a:ext uri="{FF2B5EF4-FFF2-40B4-BE49-F238E27FC236}">
                <a16:creationId xmlns:a16="http://schemas.microsoft.com/office/drawing/2014/main" id="{C30758EA-17A6-D94E-A6FA-6142C5EC08F5}"/>
              </a:ext>
            </a:extLst>
          </p:cNvPr>
          <p:cNvSpPr txBox="1">
            <a:spLocks/>
          </p:cNvSpPr>
          <p:nvPr/>
        </p:nvSpPr>
        <p:spPr>
          <a:xfrm rot="19533933">
            <a:off x="-295137" y="3671205"/>
            <a:ext cx="1806769" cy="63968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REAL DEF</a:t>
            </a:r>
            <a:endParaRPr lang="en-US" sz="28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968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/>
      <p:bldP spid="11" grpId="0"/>
      <p:bldP spid="12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64B7040-CD5D-9740-9D51-D5FAB8AD3C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6468379" y="3519498"/>
            <a:ext cx="648072" cy="670672"/>
          </a:xfrm>
          <a:prstGeom prst="rect">
            <a:avLst/>
          </a:prstGeom>
        </p:spPr>
      </p:pic>
      <p:sp>
        <p:nvSpPr>
          <p:cNvPr id="11" name="Rectangle 63">
            <a:extLst>
              <a:ext uri="{FF2B5EF4-FFF2-40B4-BE49-F238E27FC236}">
                <a16:creationId xmlns:a16="http://schemas.microsoft.com/office/drawing/2014/main" id="{ADBA2894-B98C-F14D-A113-5255299BBCC5}"/>
              </a:ext>
            </a:extLst>
          </p:cNvPr>
          <p:cNvSpPr txBox="1">
            <a:spLocks noChangeArrowheads="1"/>
          </p:cNvSpPr>
          <p:nvPr/>
        </p:nvSpPr>
        <p:spPr>
          <a:xfrm>
            <a:off x="1087518" y="4203089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Prover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2" name="Rectangle 63">
            <a:extLst>
              <a:ext uri="{FF2B5EF4-FFF2-40B4-BE49-F238E27FC236}">
                <a16:creationId xmlns:a16="http://schemas.microsoft.com/office/drawing/2014/main" id="{819E2B35-2DB2-FA44-9179-BE828D804ACB}"/>
              </a:ext>
            </a:extLst>
          </p:cNvPr>
          <p:cNvSpPr txBox="1">
            <a:spLocks noChangeArrowheads="1"/>
          </p:cNvSpPr>
          <p:nvPr/>
        </p:nvSpPr>
        <p:spPr>
          <a:xfrm>
            <a:off x="5940151" y="4167570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Verifier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94E56F2-09FF-DA42-99D3-8F9E97F4256A}"/>
              </a:ext>
            </a:extLst>
          </p:cNvPr>
          <p:cNvCxnSpPr/>
          <p:nvPr/>
        </p:nvCxnSpPr>
        <p:spPr>
          <a:xfrm>
            <a:off x="3059831" y="3969545"/>
            <a:ext cx="288032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F9B1F76C-4805-3F40-A8EE-41A6FC78D002}"/>
              </a:ext>
            </a:extLst>
          </p:cNvPr>
          <p:cNvSpPr/>
          <p:nvPr/>
        </p:nvSpPr>
        <p:spPr>
          <a:xfrm>
            <a:off x="3144657" y="2171792"/>
            <a:ext cx="2516202" cy="523220"/>
          </a:xfrm>
          <a:prstGeom prst="rect">
            <a:avLst/>
          </a:prstGeom>
          <a:ln w="38100"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ea typeface="Cambria Math" panose="02040503050406030204" pitchFamily="18" charset="0"/>
                <a:cs typeface="Arial Unicode MS" pitchFamily="34" charset="-128"/>
              </a:rPr>
              <a:t>Claim/Theorem</a:t>
            </a:r>
            <a:endParaRPr lang="en-US" b="1" dirty="0"/>
          </a:p>
        </p:txBody>
      </p:sp>
      <p:cxnSp>
        <p:nvCxnSpPr>
          <p:cNvPr id="4" name="Curved Connector 3">
            <a:extLst>
              <a:ext uri="{FF2B5EF4-FFF2-40B4-BE49-F238E27FC236}">
                <a16:creationId xmlns:a16="http://schemas.microsoft.com/office/drawing/2014/main" id="{B0147CE4-727D-1146-93A1-8E9CD7A70DFC}"/>
              </a:ext>
            </a:extLst>
          </p:cNvPr>
          <p:cNvCxnSpPr/>
          <p:nvPr/>
        </p:nvCxnSpPr>
        <p:spPr>
          <a:xfrm>
            <a:off x="5682793" y="2543359"/>
            <a:ext cx="914400" cy="914400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96CCDA2B-5465-1344-B291-F673E7986E77}"/>
              </a:ext>
            </a:extLst>
          </p:cNvPr>
          <p:cNvCxnSpPr>
            <a:cxnSpLocks/>
          </p:cNvCxnSpPr>
          <p:nvPr/>
        </p:nvCxnSpPr>
        <p:spPr>
          <a:xfrm rot="10800000" flipV="1">
            <a:off x="2579456" y="2605097"/>
            <a:ext cx="456424" cy="395461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495048EC-E8E9-3041-AC39-4DB5946387DC}"/>
              </a:ext>
            </a:extLst>
          </p:cNvPr>
          <p:cNvSpPr/>
          <p:nvPr/>
        </p:nvSpPr>
        <p:spPr>
          <a:xfrm>
            <a:off x="3851919" y="3457759"/>
            <a:ext cx="9803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ea typeface="Cambria Math" panose="02040503050406030204" pitchFamily="18" charset="0"/>
                <a:cs typeface="Arial Unicode MS" pitchFamily="34" charset="-128"/>
              </a:rPr>
              <a:t>proof</a:t>
            </a:r>
            <a:endParaRPr lang="en-US" dirty="0"/>
          </a:p>
        </p:txBody>
      </p:sp>
      <p:sp>
        <p:nvSpPr>
          <p:cNvPr id="15" name="Rectangular Callout 14">
            <a:extLst>
              <a:ext uri="{FF2B5EF4-FFF2-40B4-BE49-F238E27FC236}">
                <a16:creationId xmlns:a16="http://schemas.microsoft.com/office/drawing/2014/main" id="{AD4492EB-5917-B047-8126-8769AA549782}"/>
              </a:ext>
            </a:extLst>
          </p:cNvPr>
          <p:cNvSpPr/>
          <p:nvPr/>
        </p:nvSpPr>
        <p:spPr>
          <a:xfrm>
            <a:off x="7162394" y="2695012"/>
            <a:ext cx="1154022" cy="762747"/>
          </a:xfrm>
          <a:prstGeom prst="wedgeRectCallout">
            <a:avLst>
              <a:gd name="adj1" fmla="val -62045"/>
              <a:gd name="adj2" fmla="val 8694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accept/reject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ubtitle 1">
                <a:extLst>
                  <a:ext uri="{FF2B5EF4-FFF2-40B4-BE49-F238E27FC236}">
                    <a16:creationId xmlns:a16="http://schemas.microsoft.com/office/drawing/2014/main" id="{D051B5B1-B7C9-B246-948C-F5CB94AC9B2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14953" y="260648"/>
                <a:ext cx="9123457" cy="7920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Efficiently Verifiable Proofs: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𝓝𝓟</m:t>
                    </m:r>
                  </m:oMath>
                </a14:m>
                <a:endParaRPr lang="en-US" sz="24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7" name="Subtitle 1">
                <a:extLst>
                  <a:ext uri="{FF2B5EF4-FFF2-40B4-BE49-F238E27FC236}">
                    <a16:creationId xmlns:a16="http://schemas.microsoft.com/office/drawing/2014/main" id="{D051B5B1-B7C9-B246-948C-F5CB94AC9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953" y="260648"/>
                <a:ext cx="9123457" cy="792088"/>
              </a:xfrm>
              <a:prstGeom prst="rect">
                <a:avLst/>
              </a:prstGeom>
              <a:blipFill>
                <a:blip r:embed="rId4"/>
                <a:stretch>
                  <a:fillRect t="-12500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D40EAE44-7477-E640-B447-E27C159725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964684" y="2708699"/>
            <a:ext cx="1831033" cy="149811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A0AE7AB-6935-5945-B528-58969FEB0D49}"/>
              </a:ext>
            </a:extLst>
          </p:cNvPr>
          <p:cNvSpPr/>
          <p:nvPr/>
        </p:nvSpPr>
        <p:spPr>
          <a:xfrm>
            <a:off x="940016" y="4857824"/>
            <a:ext cx="18977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a typeface="Cambria Math" panose="02040503050406030204" pitchFamily="18" charset="0"/>
                <a:cs typeface="Arial Unicode MS" pitchFamily="34" charset="-128"/>
              </a:rPr>
              <a:t>Works hard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42627BB-2986-EA42-A597-8FE2BE21EF8C}"/>
              </a:ext>
            </a:extLst>
          </p:cNvPr>
          <p:cNvSpPr/>
          <p:nvPr/>
        </p:nvSpPr>
        <p:spPr>
          <a:xfrm>
            <a:off x="5556464" y="4864679"/>
            <a:ext cx="26475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a typeface="Cambria Math" panose="02040503050406030204" pitchFamily="18" charset="0"/>
                <a:cs typeface="Arial Unicode MS" pitchFamily="34" charset="-128"/>
              </a:rPr>
              <a:t>Polynomial-time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37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D0BCA042-7756-9C4E-952E-DD3DD09C5B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14953" y="260648"/>
                <a:ext cx="9123457" cy="7920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Theorem: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𝑵</m:t>
                    </m:r>
                  </m:oMath>
                </a14:m>
                <a:r>
                  <a:rPr lang="en-US" sz="24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is a product of two prime numbers</a:t>
                </a:r>
                <a:endParaRPr lang="en-US" sz="40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D0BCA042-7756-9C4E-952E-DD3DD09C5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953" y="260648"/>
                <a:ext cx="9123457" cy="792088"/>
              </a:xfrm>
              <a:prstGeom prst="rect">
                <a:avLst/>
              </a:prstGeom>
              <a:blipFill>
                <a:blip r:embed="rId3"/>
                <a:stretch>
                  <a:fillRect t="-17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B1DA8690-207B-2D45-B1C2-0CE1DC3D2D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968015" y="1671778"/>
            <a:ext cx="1831033" cy="14981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4B7040-CD5D-9740-9D51-D5FAB8AD3C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6612396" y="2184620"/>
            <a:ext cx="648072" cy="670672"/>
          </a:xfrm>
          <a:prstGeom prst="rect">
            <a:avLst/>
          </a:prstGeom>
        </p:spPr>
      </p:pic>
      <p:sp>
        <p:nvSpPr>
          <p:cNvPr id="11" name="Rectangle 63">
            <a:extLst>
              <a:ext uri="{FF2B5EF4-FFF2-40B4-BE49-F238E27FC236}">
                <a16:creationId xmlns:a16="http://schemas.microsoft.com/office/drawing/2014/main" id="{ADBA2894-B98C-F14D-A113-5255299BBCC5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3181461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Prover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2" name="Rectangle 63">
            <a:extLst>
              <a:ext uri="{FF2B5EF4-FFF2-40B4-BE49-F238E27FC236}">
                <a16:creationId xmlns:a16="http://schemas.microsoft.com/office/drawing/2014/main" id="{819E2B35-2DB2-FA44-9179-BE828D804ACB}"/>
              </a:ext>
            </a:extLst>
          </p:cNvPr>
          <p:cNvSpPr txBox="1">
            <a:spLocks noChangeArrowheads="1"/>
          </p:cNvSpPr>
          <p:nvPr/>
        </p:nvSpPr>
        <p:spPr>
          <a:xfrm>
            <a:off x="6084168" y="2832692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Verifier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94E56F2-09FF-DA42-99D3-8F9E97F4256A}"/>
              </a:ext>
            </a:extLst>
          </p:cNvPr>
          <p:cNvCxnSpPr/>
          <p:nvPr/>
        </p:nvCxnSpPr>
        <p:spPr>
          <a:xfrm>
            <a:off x="3203848" y="2634667"/>
            <a:ext cx="288032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35219D6-6DF9-7C48-9808-B9070DC199D4}"/>
                  </a:ext>
                </a:extLst>
              </p:cNvPr>
              <p:cNvSpPr/>
              <p:nvPr/>
            </p:nvSpPr>
            <p:spPr>
              <a:xfrm>
                <a:off x="3204414" y="1996736"/>
                <a:ext cx="23885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Proof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=(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𝑷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𝑸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35219D6-6DF9-7C48-9808-B9070DC199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4414" y="1996736"/>
                <a:ext cx="2388539" cy="523220"/>
              </a:xfrm>
              <a:prstGeom prst="rect">
                <a:avLst/>
              </a:prstGeom>
              <a:blipFill>
                <a:blip r:embed="rId5"/>
                <a:stretch>
                  <a:fillRect l="-5291" t="-11905" r="-2116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76AB11F-5AE7-524F-A869-5957BD6253ED}"/>
                  </a:ext>
                </a:extLst>
              </p:cNvPr>
              <p:cNvSpPr/>
              <p:nvPr/>
            </p:nvSpPr>
            <p:spPr>
              <a:xfrm>
                <a:off x="3233924" y="3840277"/>
                <a:ext cx="536877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Accept </a:t>
                </a:r>
                <a:r>
                  <a:rPr lang="en-US" sz="2800" i="1" dirty="0" err="1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iff</a:t>
                </a:r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N</m:t>
                    </m:r>
                    <m:r>
                      <a:rPr lang="en-US" sz="28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=</m:t>
                    </m:r>
                    <m:r>
                      <a:rPr lang="en-US" sz="28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𝑃𝑄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𝑎𝑛𝑑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𝑝𝑟𝑖𝑚𝑒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76AB11F-5AE7-524F-A869-5957BD6253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3924" y="3840277"/>
                <a:ext cx="5368777" cy="523220"/>
              </a:xfrm>
              <a:prstGeom prst="rect">
                <a:avLst/>
              </a:prstGeom>
              <a:blipFill>
                <a:blip r:embed="rId6"/>
                <a:stretch>
                  <a:fillRect l="-2358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643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64B7040-CD5D-9740-9D51-D5FAB8AD3C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6355947" y="2712727"/>
            <a:ext cx="648072" cy="670672"/>
          </a:xfrm>
          <a:prstGeom prst="rect">
            <a:avLst/>
          </a:prstGeom>
        </p:spPr>
      </p:pic>
      <p:sp>
        <p:nvSpPr>
          <p:cNvPr id="11" name="Rectangle 63">
            <a:extLst>
              <a:ext uri="{FF2B5EF4-FFF2-40B4-BE49-F238E27FC236}">
                <a16:creationId xmlns:a16="http://schemas.microsoft.com/office/drawing/2014/main" id="{ADBA2894-B98C-F14D-A113-5255299BBCC5}"/>
              </a:ext>
            </a:extLst>
          </p:cNvPr>
          <p:cNvSpPr txBox="1">
            <a:spLocks noChangeArrowheads="1"/>
          </p:cNvSpPr>
          <p:nvPr/>
        </p:nvSpPr>
        <p:spPr>
          <a:xfrm>
            <a:off x="975086" y="3396318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Prover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2" name="Rectangle 63">
            <a:extLst>
              <a:ext uri="{FF2B5EF4-FFF2-40B4-BE49-F238E27FC236}">
                <a16:creationId xmlns:a16="http://schemas.microsoft.com/office/drawing/2014/main" id="{819E2B35-2DB2-FA44-9179-BE828D804ACB}"/>
              </a:ext>
            </a:extLst>
          </p:cNvPr>
          <p:cNvSpPr txBox="1">
            <a:spLocks noChangeArrowheads="1"/>
          </p:cNvSpPr>
          <p:nvPr/>
        </p:nvSpPr>
        <p:spPr>
          <a:xfrm>
            <a:off x="5827719" y="3360799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Verifier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94E56F2-09FF-DA42-99D3-8F9E97F4256A}"/>
              </a:ext>
            </a:extLst>
          </p:cNvPr>
          <p:cNvCxnSpPr/>
          <p:nvPr/>
        </p:nvCxnSpPr>
        <p:spPr>
          <a:xfrm>
            <a:off x="2947399" y="3162774"/>
            <a:ext cx="288032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F9B1F76C-4805-3F40-A8EE-41A6FC78D002}"/>
              </a:ext>
            </a:extLst>
          </p:cNvPr>
          <p:cNvSpPr/>
          <p:nvPr/>
        </p:nvSpPr>
        <p:spPr>
          <a:xfrm>
            <a:off x="3032225" y="1365021"/>
            <a:ext cx="2516202" cy="523220"/>
          </a:xfrm>
          <a:prstGeom prst="rect">
            <a:avLst/>
          </a:prstGeom>
          <a:ln w="38100"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ea typeface="Cambria Math" panose="02040503050406030204" pitchFamily="18" charset="0"/>
                <a:cs typeface="Arial Unicode MS" pitchFamily="34" charset="-128"/>
              </a:rPr>
              <a:t>Claim/Theorem</a:t>
            </a:r>
            <a:endParaRPr lang="en-US" b="1" dirty="0"/>
          </a:p>
        </p:txBody>
      </p:sp>
      <p:cxnSp>
        <p:nvCxnSpPr>
          <p:cNvPr id="4" name="Curved Connector 3">
            <a:extLst>
              <a:ext uri="{FF2B5EF4-FFF2-40B4-BE49-F238E27FC236}">
                <a16:creationId xmlns:a16="http://schemas.microsoft.com/office/drawing/2014/main" id="{B0147CE4-727D-1146-93A1-8E9CD7A70DFC}"/>
              </a:ext>
            </a:extLst>
          </p:cNvPr>
          <p:cNvCxnSpPr/>
          <p:nvPr/>
        </p:nvCxnSpPr>
        <p:spPr>
          <a:xfrm>
            <a:off x="5570361" y="1736588"/>
            <a:ext cx="914400" cy="914400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96CCDA2B-5465-1344-B291-F673E7986E77}"/>
              </a:ext>
            </a:extLst>
          </p:cNvPr>
          <p:cNvCxnSpPr>
            <a:cxnSpLocks/>
          </p:cNvCxnSpPr>
          <p:nvPr/>
        </p:nvCxnSpPr>
        <p:spPr>
          <a:xfrm rot="10800000" flipV="1">
            <a:off x="2467024" y="1798326"/>
            <a:ext cx="456424" cy="395461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495048EC-E8E9-3041-AC39-4DB5946387DC}"/>
              </a:ext>
            </a:extLst>
          </p:cNvPr>
          <p:cNvSpPr/>
          <p:nvPr/>
        </p:nvSpPr>
        <p:spPr>
          <a:xfrm>
            <a:off x="3739487" y="2650988"/>
            <a:ext cx="9803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ea typeface="Cambria Math" panose="02040503050406030204" pitchFamily="18" charset="0"/>
                <a:cs typeface="Arial Unicode MS" pitchFamily="34" charset="-128"/>
              </a:rPr>
              <a:t>proof</a:t>
            </a:r>
            <a:endParaRPr lang="en-US" dirty="0"/>
          </a:p>
        </p:txBody>
      </p:sp>
      <p:sp>
        <p:nvSpPr>
          <p:cNvPr id="15" name="Rectangular Callout 14">
            <a:extLst>
              <a:ext uri="{FF2B5EF4-FFF2-40B4-BE49-F238E27FC236}">
                <a16:creationId xmlns:a16="http://schemas.microsoft.com/office/drawing/2014/main" id="{AD4492EB-5917-B047-8126-8769AA549782}"/>
              </a:ext>
            </a:extLst>
          </p:cNvPr>
          <p:cNvSpPr/>
          <p:nvPr/>
        </p:nvSpPr>
        <p:spPr>
          <a:xfrm>
            <a:off x="7049962" y="1888241"/>
            <a:ext cx="1154022" cy="762747"/>
          </a:xfrm>
          <a:prstGeom prst="wedgeRectCallout">
            <a:avLst>
              <a:gd name="adj1" fmla="val -62045"/>
              <a:gd name="adj2" fmla="val 8694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accept/reject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ubtitle 1">
                <a:extLst>
                  <a:ext uri="{FF2B5EF4-FFF2-40B4-BE49-F238E27FC236}">
                    <a16:creationId xmlns:a16="http://schemas.microsoft.com/office/drawing/2014/main" id="{D051B5B1-B7C9-B246-948C-F5CB94AC9B2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14953" y="260648"/>
                <a:ext cx="9123457" cy="7920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Efficiently Verifiable Proofs: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𝓝𝓟</m:t>
                    </m:r>
                  </m:oMath>
                </a14:m>
                <a:endParaRPr lang="en-US" sz="24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7" name="Subtitle 1">
                <a:extLst>
                  <a:ext uri="{FF2B5EF4-FFF2-40B4-BE49-F238E27FC236}">
                    <a16:creationId xmlns:a16="http://schemas.microsoft.com/office/drawing/2014/main" id="{D051B5B1-B7C9-B246-948C-F5CB94AC9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953" y="260648"/>
                <a:ext cx="9123457" cy="792088"/>
              </a:xfrm>
              <a:prstGeom prst="rect">
                <a:avLst/>
              </a:prstGeom>
              <a:blipFill>
                <a:blip r:embed="rId4"/>
                <a:stretch>
                  <a:fillRect t="-12500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D40EAE44-7477-E640-B447-E27C159725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852252" y="1901928"/>
            <a:ext cx="1831033" cy="149811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A0AE7AB-6935-5945-B528-58969FEB0D49}"/>
              </a:ext>
            </a:extLst>
          </p:cNvPr>
          <p:cNvSpPr/>
          <p:nvPr/>
        </p:nvSpPr>
        <p:spPr>
          <a:xfrm>
            <a:off x="827584" y="4051053"/>
            <a:ext cx="18977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a typeface="Cambria Math" panose="02040503050406030204" pitchFamily="18" charset="0"/>
                <a:cs typeface="Arial Unicode MS" pitchFamily="34" charset="-128"/>
              </a:rPr>
              <a:t>Works hard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42627BB-2986-EA42-A597-8FE2BE21EF8C}"/>
              </a:ext>
            </a:extLst>
          </p:cNvPr>
          <p:cNvSpPr/>
          <p:nvPr/>
        </p:nvSpPr>
        <p:spPr>
          <a:xfrm>
            <a:off x="5444032" y="4057908"/>
            <a:ext cx="26475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a typeface="Cambria Math" panose="02040503050406030204" pitchFamily="18" charset="0"/>
                <a:cs typeface="Arial Unicode MS" pitchFamily="34" charset="-128"/>
              </a:rPr>
              <a:t>Polynomial-time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6C0CE54-217C-A846-8AE0-712E7508ECCC}"/>
                  </a:ext>
                </a:extLst>
              </p:cNvPr>
              <p:cNvSpPr/>
              <p:nvPr/>
            </p:nvSpPr>
            <p:spPr>
              <a:xfrm>
                <a:off x="765068" y="5013176"/>
                <a:ext cx="7909632" cy="9914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u="sng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Def</a:t>
                </a:r>
                <a:r>
                  <a:rPr lang="en-US" sz="2800" b="1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: A language/decision procedure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ℒ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is simply a set of strings. So,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ℒ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⊆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6C0CE54-217C-A846-8AE0-712E7508EC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068" y="5013176"/>
                <a:ext cx="7909632" cy="991490"/>
              </a:xfrm>
              <a:prstGeom prst="rect">
                <a:avLst/>
              </a:prstGeom>
              <a:blipFill>
                <a:blip r:embed="rId5"/>
                <a:stretch>
                  <a:fillRect l="-1603" t="-6329" r="-1923" b="-12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547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ubtitle 1">
                <a:extLst>
                  <a:ext uri="{FF2B5EF4-FFF2-40B4-BE49-F238E27FC236}">
                    <a16:creationId xmlns:a16="http://schemas.microsoft.com/office/drawing/2014/main" id="{D051B5B1-B7C9-B246-948C-F5CB94AC9B2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14953" y="260648"/>
                <a:ext cx="9123457" cy="7920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Efficiently Verifiable Proofs: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𝓝𝓟</m:t>
                    </m:r>
                  </m:oMath>
                </a14:m>
                <a:endParaRPr lang="en-US" sz="24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7" name="Subtitle 1">
                <a:extLst>
                  <a:ext uri="{FF2B5EF4-FFF2-40B4-BE49-F238E27FC236}">
                    <a16:creationId xmlns:a16="http://schemas.microsoft.com/office/drawing/2014/main" id="{D051B5B1-B7C9-B246-948C-F5CB94AC9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953" y="260648"/>
                <a:ext cx="9123457" cy="792088"/>
              </a:xfrm>
              <a:prstGeom prst="rect">
                <a:avLst/>
              </a:prstGeom>
              <a:blipFill>
                <a:blip r:embed="rId3"/>
                <a:stretch>
                  <a:fillRect t="-12500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28526CD-99B4-2748-84A8-FE3BDC5778F1}"/>
                  </a:ext>
                </a:extLst>
              </p:cNvPr>
              <p:cNvSpPr/>
              <p:nvPr/>
            </p:nvSpPr>
            <p:spPr>
              <a:xfrm>
                <a:off x="179512" y="3057922"/>
                <a:ext cx="8928992" cy="3508653"/>
              </a:xfrm>
              <a:prstGeom prst="rect">
                <a:avLst/>
              </a:prstGeom>
              <a:ln w="3810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800" b="1" u="sng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Def</a:t>
                </a:r>
                <a:r>
                  <a:rPr lang="en-US" sz="2800" b="1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ℒ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is an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𝓝𝓟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-language if there is a </a:t>
                </a:r>
                <a:r>
                  <a:rPr lang="en-US" sz="2800" b="1" dirty="0">
                    <a:solidFill>
                      <a:srgbClr val="0000FF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poly-time</a:t>
                </a:r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verifier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𝑉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:r>
                  <a:rPr lang="en-US" sz="2800" dirty="0">
                    <a:ea typeface="Cambria Math" panose="02040503050406030204" pitchFamily="18" charset="0"/>
                    <a:cs typeface="Arial Unicode MS" pitchFamily="34" charset="-128"/>
                  </a:rPr>
                  <a:t>where</a:t>
                </a:r>
                <a:endParaRPr lang="en-US" sz="2800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Completeness</a:t>
                </a:r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: </a:t>
                </a:r>
                <a:r>
                  <a:rPr lang="en-US" sz="2800" b="1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True theorems have (short) proofs. </a:t>
                </a:r>
              </a:p>
              <a:p>
                <a:pPr lvl="1"/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	</a:t>
                </a:r>
                <a:r>
                  <a:rPr lang="en-US" sz="26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for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x</m:t>
                    </m:r>
                    <m:r>
                      <a:rPr lang="en-US" sz="2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∈</m:t>
                    </m:r>
                  </m:oMath>
                </a14:m>
                <a:r>
                  <a:rPr lang="en-US" sz="2600" dirty="0"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ℒ</m:t>
                    </m:r>
                  </m:oMath>
                </a14:m>
                <a:r>
                  <a:rPr lang="en-US" sz="26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, there is a </a:t>
                </a:r>
                <a:r>
                  <a:rPr lang="en-US" sz="2600" b="1" dirty="0">
                    <a:solidFill>
                      <a:srgbClr val="0000FF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poly(</a:t>
                </a:r>
                <a14:m>
                  <m:oMath xmlns:m="http://schemas.openxmlformats.org/officeDocument/2006/math">
                    <m:r>
                      <a:rPr lang="en-US" sz="26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|</m:t>
                    </m:r>
                    <m:r>
                      <a:rPr lang="en-US" sz="26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𝐱</m:t>
                    </m:r>
                    <m:r>
                      <a:rPr lang="en-US" sz="26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|</m:t>
                    </m:r>
                  </m:oMath>
                </a14:m>
                <a:r>
                  <a:rPr lang="en-US" sz="2600" b="1" dirty="0">
                    <a:solidFill>
                      <a:srgbClr val="0000FF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)-long </a:t>
                </a:r>
                <a:r>
                  <a:rPr lang="en-US" sz="26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witness</a:t>
                </a:r>
                <a:br>
                  <a:rPr lang="en-US" sz="26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</a:br>
                <a:r>
                  <a:rPr lang="en-US" sz="26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	(proof)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w</m:t>
                    </m:r>
                    <m:r>
                      <a:rPr lang="en-US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∈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6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:r>
                  <a:rPr lang="en-US" sz="2600" dirty="0" err="1">
                    <a:ea typeface="Cambria Math" panose="02040503050406030204" pitchFamily="18" charset="0"/>
                    <a:cs typeface="Arial Unicode MS" pitchFamily="34" charset="-128"/>
                  </a:rPr>
                  <a:t>s.t.</a:t>
                </a:r>
                <a:r>
                  <a:rPr lang="en-US" sz="2600" dirty="0"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𝑉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𝑥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𝑤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=1.</m:t>
                    </m:r>
                  </m:oMath>
                </a14:m>
                <a:endParaRPr lang="en-US" sz="2600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Soundness: False theorems have no short proofs. </a:t>
                </a:r>
              </a:p>
              <a:p>
                <a:pPr lvl="1"/>
                <a:r>
                  <a:rPr lang="en-US" sz="2800" dirty="0"/>
                  <a:t>	</a:t>
                </a:r>
                <a:r>
                  <a:rPr lang="en-US" sz="2600" dirty="0">
                    <a:solidFill>
                      <a:schemeClr val="tx1"/>
                    </a:solidFill>
                  </a:rPr>
                  <a:t>for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x</m:t>
                    </m:r>
                    <m:r>
                      <a:rPr lang="en-US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∉</m:t>
                    </m:r>
                  </m:oMath>
                </a14:m>
                <a:r>
                  <a:rPr lang="en-US" sz="2600" dirty="0"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ℒ</m:t>
                    </m:r>
                    <m:r>
                      <a:rPr lang="en-US" sz="2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 </m:t>
                    </m:r>
                  </m:oMath>
                </a14:m>
                <a:r>
                  <a:rPr lang="en-US" sz="2600" dirty="0">
                    <a:solidFill>
                      <a:schemeClr val="tx1"/>
                    </a:solidFill>
                  </a:rPr>
                  <a:t>there is no witness. That is, for all 	</a:t>
                </a:r>
                <a:r>
                  <a:rPr lang="en-US" sz="2600" dirty="0" err="1">
                    <a:solidFill>
                      <a:schemeClr val="tx1"/>
                    </a:solidFill>
                  </a:rPr>
                  <a:t>polynomially</a:t>
                </a:r>
                <a:r>
                  <a:rPr lang="en-US" sz="2600" dirty="0">
                    <a:solidFill>
                      <a:schemeClr val="tx1"/>
                    </a:solidFill>
                  </a:rPr>
                  <a:t> long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w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∈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6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𝑉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𝑥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𝑤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=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0.</m:t>
                    </m:r>
                  </m:oMath>
                </a14:m>
                <a:endParaRPr lang="en-US" sz="2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28526CD-99B4-2748-84A8-FE3BDC5778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057922"/>
                <a:ext cx="8928992" cy="3508653"/>
              </a:xfrm>
              <a:prstGeom prst="rect">
                <a:avLst/>
              </a:prstGeom>
              <a:blipFill>
                <a:blip r:embed="rId4"/>
                <a:stretch>
                  <a:fillRect l="-1132" t="-1429" b="-2143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6E3D66F7-E690-9B44-A9F3-A2BDB522F1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080" y="1116400"/>
            <a:ext cx="3795390" cy="15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D0BCA042-7756-9C4E-952E-DD3DD09C5B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14953" y="260648"/>
                <a:ext cx="9123457" cy="7920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Theorem: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𝑵</m:t>
                    </m:r>
                  </m:oMath>
                </a14:m>
                <a:r>
                  <a:rPr lang="en-US" sz="24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is a product of two prime numbers</a:t>
                </a:r>
                <a:endParaRPr lang="en-US" sz="40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D0BCA042-7756-9C4E-952E-DD3DD09C5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953" y="260648"/>
                <a:ext cx="9123457" cy="792088"/>
              </a:xfrm>
              <a:prstGeom prst="rect">
                <a:avLst/>
              </a:prstGeom>
              <a:blipFill>
                <a:blip r:embed="rId3"/>
                <a:stretch>
                  <a:fillRect t="-17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B1DA8690-207B-2D45-B1C2-0CE1DC3D2D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968015" y="1671778"/>
            <a:ext cx="1831033" cy="14981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4B7040-CD5D-9740-9D51-D5FAB8AD3C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6612396" y="2184620"/>
            <a:ext cx="648072" cy="670672"/>
          </a:xfrm>
          <a:prstGeom prst="rect">
            <a:avLst/>
          </a:prstGeom>
        </p:spPr>
      </p:pic>
      <p:sp>
        <p:nvSpPr>
          <p:cNvPr id="11" name="Rectangle 63">
            <a:extLst>
              <a:ext uri="{FF2B5EF4-FFF2-40B4-BE49-F238E27FC236}">
                <a16:creationId xmlns:a16="http://schemas.microsoft.com/office/drawing/2014/main" id="{ADBA2894-B98C-F14D-A113-5255299BBCC5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3181461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Prover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2" name="Rectangle 63">
            <a:extLst>
              <a:ext uri="{FF2B5EF4-FFF2-40B4-BE49-F238E27FC236}">
                <a16:creationId xmlns:a16="http://schemas.microsoft.com/office/drawing/2014/main" id="{819E2B35-2DB2-FA44-9179-BE828D804ACB}"/>
              </a:ext>
            </a:extLst>
          </p:cNvPr>
          <p:cNvSpPr txBox="1">
            <a:spLocks noChangeArrowheads="1"/>
          </p:cNvSpPr>
          <p:nvPr/>
        </p:nvSpPr>
        <p:spPr>
          <a:xfrm>
            <a:off x="6084168" y="2832692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Verifier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94E56F2-09FF-DA42-99D3-8F9E97F4256A}"/>
              </a:ext>
            </a:extLst>
          </p:cNvPr>
          <p:cNvCxnSpPr/>
          <p:nvPr/>
        </p:nvCxnSpPr>
        <p:spPr>
          <a:xfrm>
            <a:off x="3203848" y="2634667"/>
            <a:ext cx="288032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35219D6-6DF9-7C48-9808-B9070DC199D4}"/>
                  </a:ext>
                </a:extLst>
              </p:cNvPr>
              <p:cNvSpPr/>
              <p:nvPr/>
            </p:nvSpPr>
            <p:spPr>
              <a:xfrm>
                <a:off x="3204414" y="1996736"/>
                <a:ext cx="23885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Proof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=(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𝑷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𝑸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35219D6-6DF9-7C48-9808-B9070DC199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4414" y="1996736"/>
                <a:ext cx="2388539" cy="523220"/>
              </a:xfrm>
              <a:prstGeom prst="rect">
                <a:avLst/>
              </a:prstGeom>
              <a:blipFill>
                <a:blip r:embed="rId5"/>
                <a:stretch>
                  <a:fillRect l="-5291" t="-11905" r="-2116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76AB11F-5AE7-524F-A869-5957BD6253ED}"/>
                  </a:ext>
                </a:extLst>
              </p:cNvPr>
              <p:cNvSpPr/>
              <p:nvPr/>
            </p:nvSpPr>
            <p:spPr>
              <a:xfrm>
                <a:off x="5729760" y="3553852"/>
                <a:ext cx="306141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Accept </a:t>
                </a:r>
                <a:r>
                  <a:rPr lang="en-US" sz="2800" i="1" dirty="0" err="1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iff</a:t>
                </a:r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N</m:t>
                    </m:r>
                    <m:r>
                      <a:rPr lang="en-US" sz="28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=</m:t>
                    </m:r>
                    <m:r>
                      <a:rPr lang="en-US" sz="28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𝑃𝑄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.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76AB11F-5AE7-524F-A869-5957BD6253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9760" y="3553852"/>
                <a:ext cx="3061416" cy="523220"/>
              </a:xfrm>
              <a:prstGeom prst="rect">
                <a:avLst/>
              </a:prstGeom>
              <a:blipFill>
                <a:blip r:embed="rId6"/>
                <a:stretch>
                  <a:fillRect l="-4132" t="-11628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EB48C648-FFDC-4E49-B803-14785F813C72}"/>
              </a:ext>
            </a:extLst>
          </p:cNvPr>
          <p:cNvSpPr/>
          <p:nvPr/>
        </p:nvSpPr>
        <p:spPr>
          <a:xfrm>
            <a:off x="1052768" y="4751828"/>
            <a:ext cx="63927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After interaction, Bob the Verifier knows:</a:t>
            </a:r>
            <a:endParaRPr lang="en-US" sz="28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CDD1270-15A4-834F-9ECF-B2FC7E822C6D}"/>
                  </a:ext>
                </a:extLst>
              </p:cNvPr>
              <p:cNvSpPr/>
              <p:nvPr/>
            </p:nvSpPr>
            <p:spPr>
              <a:xfrm>
                <a:off x="1510584" y="5298622"/>
                <a:ext cx="487075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1)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N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is a product of two primes. 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CDD1270-15A4-834F-9ECF-B2FC7E822C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584" y="5298622"/>
                <a:ext cx="4870757" cy="523220"/>
              </a:xfrm>
              <a:prstGeom prst="rect">
                <a:avLst/>
              </a:prstGeom>
              <a:blipFill>
                <a:blip r:embed="rId7"/>
                <a:stretch>
                  <a:fillRect l="-2865" t="-14286" r="-1563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991D5A4-D344-EB4D-B7B8-3DC0A9ECC846}"/>
                  </a:ext>
                </a:extLst>
              </p:cNvPr>
              <p:cNvSpPr/>
              <p:nvPr/>
            </p:nvSpPr>
            <p:spPr>
              <a:xfrm>
                <a:off x="1501443" y="5930116"/>
                <a:ext cx="442698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ea typeface="Cambria Math" panose="02040503050406030204" pitchFamily="18" charset="0"/>
                    <a:cs typeface="Arial Unicode MS" pitchFamily="34" charset="-128"/>
                  </a:rPr>
                  <a:t>2</a:t>
                </a:r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) </a:t>
                </a:r>
                <a:r>
                  <a:rPr lang="en-US" sz="2800" b="1" dirty="0">
                    <a:solidFill>
                      <a:srgbClr val="FF0000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Also</a:t>
                </a:r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, the two factors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N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. 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991D5A4-D344-EB4D-B7B8-3DC0A9ECC8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443" y="5930116"/>
                <a:ext cx="4426981" cy="523220"/>
              </a:xfrm>
              <a:prstGeom prst="rect">
                <a:avLst/>
              </a:prstGeom>
              <a:blipFill>
                <a:blip r:embed="rId8"/>
                <a:stretch>
                  <a:fillRect l="-2857" t="-14286" r="-228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840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49905</TotalTime>
  <Words>2144</Words>
  <Application>Microsoft Macintosh PowerPoint</Application>
  <PresentationFormat>On-screen Show (4:3)</PresentationFormat>
  <Paragraphs>376</Paragraphs>
  <Slides>43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American Typewriter</vt:lpstr>
      <vt:lpstr>Arial</vt:lpstr>
      <vt:lpstr>Calibri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Vinodv</dc:creator>
  <cp:lastModifiedBy>Vinod Vaikuntanathan</cp:lastModifiedBy>
  <cp:revision>1352</cp:revision>
  <dcterms:created xsi:type="dcterms:W3CDTF">2014-03-14T23:52:55Z</dcterms:created>
  <dcterms:modified xsi:type="dcterms:W3CDTF">2022-10-26T16:18:21Z</dcterms:modified>
</cp:coreProperties>
</file>