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529" r:id="rId2"/>
    <p:sldId id="702" r:id="rId3"/>
    <p:sldId id="637" r:id="rId4"/>
    <p:sldId id="662" r:id="rId5"/>
    <p:sldId id="624" r:id="rId6"/>
    <p:sldId id="663" r:id="rId7"/>
    <p:sldId id="703" r:id="rId8"/>
    <p:sldId id="625" r:id="rId9"/>
    <p:sldId id="627" r:id="rId10"/>
    <p:sldId id="629" r:id="rId11"/>
    <p:sldId id="700" r:id="rId12"/>
    <p:sldId id="631" r:id="rId13"/>
    <p:sldId id="665" r:id="rId14"/>
    <p:sldId id="667" r:id="rId15"/>
    <p:sldId id="670" r:id="rId16"/>
    <p:sldId id="668" r:id="rId17"/>
    <p:sldId id="701" r:id="rId18"/>
    <p:sldId id="704" r:id="rId19"/>
    <p:sldId id="685" r:id="rId20"/>
    <p:sldId id="633" r:id="rId21"/>
    <p:sldId id="642" r:id="rId22"/>
    <p:sldId id="643" r:id="rId23"/>
    <p:sldId id="705" r:id="rId24"/>
    <p:sldId id="644" r:id="rId25"/>
    <p:sldId id="645" r:id="rId26"/>
    <p:sldId id="664" r:id="rId27"/>
    <p:sldId id="646" r:id="rId28"/>
    <p:sldId id="686" r:id="rId29"/>
    <p:sldId id="699" r:id="rId30"/>
    <p:sldId id="671" r:id="rId31"/>
    <p:sldId id="677" r:id="rId32"/>
    <p:sldId id="678" r:id="rId33"/>
    <p:sldId id="692" r:id="rId34"/>
    <p:sldId id="693" r:id="rId35"/>
    <p:sldId id="679" r:id="rId36"/>
    <p:sldId id="680" r:id="rId37"/>
    <p:sldId id="706" r:id="rId38"/>
    <p:sldId id="681" r:id="rId39"/>
    <p:sldId id="682" r:id="rId40"/>
    <p:sldId id="687" r:id="rId41"/>
    <p:sldId id="684" r:id="rId42"/>
    <p:sldId id="688" r:id="rId43"/>
    <p:sldId id="689" r:id="rId44"/>
    <p:sldId id="690" r:id="rId45"/>
    <p:sldId id="691" r:id="rId46"/>
    <p:sldId id="673" r:id="rId47"/>
    <p:sldId id="694" r:id="rId48"/>
    <p:sldId id="695" r:id="rId49"/>
    <p:sldId id="697" r:id="rId50"/>
    <p:sldId id="696" r:id="rId51"/>
    <p:sldId id="698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E177C"/>
    <a:srgbClr val="762416"/>
    <a:srgbClr val="EA968D"/>
    <a:srgbClr val="9290EA"/>
    <a:srgbClr val="FF0000"/>
    <a:srgbClr val="1A17A5"/>
    <a:srgbClr val="891637"/>
    <a:srgbClr val="CC0099"/>
    <a:srgbClr val="741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81"/>
    <p:restoredTop sz="76309" autoAdjust="0"/>
  </p:normalViewPr>
  <p:slideViewPr>
    <p:cSldViewPr>
      <p:cViewPr varScale="1">
        <p:scale>
          <a:sx n="89" d="100"/>
          <a:sy n="89" d="100"/>
        </p:scale>
        <p:origin x="176" y="2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8A4AD-30BE-4EB0-88E7-04F008072919}" type="datetimeFigureOut">
              <a:rPr lang="en-CA" smtClean="0"/>
              <a:t>2022-10-19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C13DC-EB30-4E7B-9A79-FF6A33A169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6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10082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582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690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33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8345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8815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94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8026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2075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7316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684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0408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0352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1726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4346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308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6923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4098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4485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5192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35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009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6243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537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3060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6708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5561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5145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2660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0449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5302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0062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007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Encryption has to be probabilistic.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8160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0823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3126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1738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6284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2575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7914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42829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25310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21993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787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Proofs on the board!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72572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98551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527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537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055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278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938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814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97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40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82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127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202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360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58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410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2022-10-19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753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9363-F440-4E1D-B0AF-94655AD61F33}" type="datetimeFigureOut">
              <a:rPr lang="en-CA" smtClean="0"/>
              <a:t>2022-10-19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476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2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2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9.png"/><Relationship Id="rId9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2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10.png"/><Relationship Id="rId9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3" Type="http://schemas.openxmlformats.org/officeDocument/2006/relationships/image" Target="../media/image62.png"/><Relationship Id="rId7" Type="http://schemas.openxmlformats.org/officeDocument/2006/relationships/image" Target="../media/image69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11" Type="http://schemas.openxmlformats.org/officeDocument/2006/relationships/image" Target="../media/image75.png"/><Relationship Id="rId5" Type="http://schemas.openxmlformats.org/officeDocument/2006/relationships/image" Target="../media/image67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19" Type="http://schemas.openxmlformats.org/officeDocument/2006/relationships/image" Target="../media/image65.png"/><Relationship Id="rId4" Type="http://schemas.openxmlformats.org/officeDocument/2006/relationships/image" Target="../media/image72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3" Type="http://schemas.openxmlformats.org/officeDocument/2006/relationships/image" Target="../media/image62.png"/><Relationship Id="rId7" Type="http://schemas.openxmlformats.org/officeDocument/2006/relationships/image" Target="../media/image69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11" Type="http://schemas.openxmlformats.org/officeDocument/2006/relationships/image" Target="../media/image75.png"/><Relationship Id="rId5" Type="http://schemas.openxmlformats.org/officeDocument/2006/relationships/image" Target="../media/image67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19" Type="http://schemas.openxmlformats.org/officeDocument/2006/relationships/image" Target="../media/image65.png"/><Relationship Id="rId4" Type="http://schemas.openxmlformats.org/officeDocument/2006/relationships/image" Target="../media/image83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2.png"/><Relationship Id="rId18" Type="http://schemas.openxmlformats.org/officeDocument/2006/relationships/image" Target="../media/image89.png"/><Relationship Id="rId3" Type="http://schemas.openxmlformats.org/officeDocument/2006/relationships/image" Target="../media/image67.png"/><Relationship Id="rId21" Type="http://schemas.openxmlformats.org/officeDocument/2006/relationships/image" Target="../media/image92.png"/><Relationship Id="rId7" Type="http://schemas.openxmlformats.org/officeDocument/2006/relationships/image" Target="../media/image73.png"/><Relationship Id="rId12" Type="http://schemas.openxmlformats.org/officeDocument/2006/relationships/image" Target="../media/image81.png"/><Relationship Id="rId17" Type="http://schemas.openxmlformats.org/officeDocument/2006/relationships/image" Target="../media/image88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87.png"/><Relationship Id="rId20" Type="http://schemas.openxmlformats.org/officeDocument/2006/relationships/image" Target="../media/image9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11" Type="http://schemas.openxmlformats.org/officeDocument/2006/relationships/image" Target="../media/image79.png"/><Relationship Id="rId5" Type="http://schemas.openxmlformats.org/officeDocument/2006/relationships/image" Target="../media/image84.png"/><Relationship Id="rId15" Type="http://schemas.openxmlformats.org/officeDocument/2006/relationships/image" Target="../media/image86.png"/><Relationship Id="rId10" Type="http://schemas.openxmlformats.org/officeDocument/2006/relationships/image" Target="../media/image78.png"/><Relationship Id="rId19" Type="http://schemas.openxmlformats.org/officeDocument/2006/relationships/image" Target="../media/image90.png"/><Relationship Id="rId4" Type="http://schemas.openxmlformats.org/officeDocument/2006/relationships/image" Target="../media/image68.png"/><Relationship Id="rId9" Type="http://schemas.openxmlformats.org/officeDocument/2006/relationships/image" Target="../media/image76.png"/><Relationship Id="rId14" Type="http://schemas.openxmlformats.org/officeDocument/2006/relationships/image" Target="../media/image85.png"/><Relationship Id="rId22" Type="http://schemas.openxmlformats.org/officeDocument/2006/relationships/image" Target="../media/image9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3" Type="http://schemas.openxmlformats.org/officeDocument/2006/relationships/image" Target="../media/image94.png"/><Relationship Id="rId21" Type="http://schemas.openxmlformats.org/officeDocument/2006/relationships/image" Target="../media/image90.png"/><Relationship Id="rId7" Type="http://schemas.openxmlformats.org/officeDocument/2006/relationships/image" Target="../media/image73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85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11" Type="http://schemas.openxmlformats.org/officeDocument/2006/relationships/image" Target="../media/image79.png"/><Relationship Id="rId5" Type="http://schemas.openxmlformats.org/officeDocument/2006/relationships/image" Target="../media/image68.png"/><Relationship Id="rId15" Type="http://schemas.openxmlformats.org/officeDocument/2006/relationships/image" Target="../media/image84.png"/><Relationship Id="rId10" Type="http://schemas.openxmlformats.org/officeDocument/2006/relationships/image" Target="../media/image78.png"/><Relationship Id="rId19" Type="http://schemas.openxmlformats.org/officeDocument/2006/relationships/image" Target="../media/image88.png"/><Relationship Id="rId4" Type="http://schemas.openxmlformats.org/officeDocument/2006/relationships/image" Target="../media/image67.png"/><Relationship Id="rId9" Type="http://schemas.openxmlformats.org/officeDocument/2006/relationships/image" Target="../media/image76.png"/><Relationship Id="rId14" Type="http://schemas.openxmlformats.org/officeDocument/2006/relationships/image" Target="../media/image95.png"/><Relationship Id="rId22" Type="http://schemas.openxmlformats.org/officeDocument/2006/relationships/image" Target="../media/image9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31.png"/><Relationship Id="rId3" Type="http://schemas.openxmlformats.org/officeDocument/2006/relationships/image" Target="../media/image1011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300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911.png"/><Relationship Id="rId4" Type="http://schemas.openxmlformats.org/officeDocument/2006/relationships/image" Target="../media/image8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32.png"/><Relationship Id="rId3" Type="http://schemas.openxmlformats.org/officeDocument/2006/relationships/image" Target="../media/image1011.png"/><Relationship Id="rId21" Type="http://schemas.openxmlformats.org/officeDocument/2006/relationships/image" Target="../media/image35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300.png"/><Relationship Id="rId25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22.png"/><Relationship Id="rId20" Type="http://schemas.openxmlformats.org/officeDocument/2006/relationships/image" Target="../media/image3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8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37.png"/><Relationship Id="rId10" Type="http://schemas.openxmlformats.org/officeDocument/2006/relationships/image" Target="../media/image16.png"/><Relationship Id="rId19" Type="http://schemas.openxmlformats.org/officeDocument/2006/relationships/image" Target="../media/image330.png"/><Relationship Id="rId4" Type="http://schemas.openxmlformats.org/officeDocument/2006/relationships/image" Target="../media/image8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40.png"/><Relationship Id="rId3" Type="http://schemas.openxmlformats.org/officeDocument/2006/relationships/image" Target="../media/image1011.png"/><Relationship Id="rId21" Type="http://schemas.openxmlformats.org/officeDocument/2006/relationships/image" Target="../media/image35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300.pn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22.png"/><Relationship Id="rId20" Type="http://schemas.openxmlformats.org/officeDocument/2006/relationships/image" Target="../media/image3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420.png"/><Relationship Id="rId10" Type="http://schemas.openxmlformats.org/officeDocument/2006/relationships/image" Target="../media/image16.png"/><Relationship Id="rId19" Type="http://schemas.openxmlformats.org/officeDocument/2006/relationships/image" Target="../media/image330.png"/><Relationship Id="rId4" Type="http://schemas.openxmlformats.org/officeDocument/2006/relationships/image" Target="../media/image8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600.png"/><Relationship Id="rId3" Type="http://schemas.openxmlformats.org/officeDocument/2006/relationships/image" Target="../media/image1011.png"/><Relationship Id="rId21" Type="http://schemas.openxmlformats.org/officeDocument/2006/relationships/image" Target="../media/image35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300.pn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22.png"/><Relationship Id="rId20" Type="http://schemas.openxmlformats.org/officeDocument/2006/relationships/image" Target="../media/image3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61.png"/><Relationship Id="rId10" Type="http://schemas.openxmlformats.org/officeDocument/2006/relationships/image" Target="../media/image16.png"/><Relationship Id="rId19" Type="http://schemas.openxmlformats.org/officeDocument/2006/relationships/image" Target="../media/image330.png"/><Relationship Id="rId4" Type="http://schemas.openxmlformats.org/officeDocument/2006/relationships/image" Target="../media/image8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330.png"/><Relationship Id="rId3" Type="http://schemas.openxmlformats.org/officeDocument/2006/relationships/image" Target="../media/image1011.png"/><Relationship Id="rId21" Type="http://schemas.openxmlformats.org/officeDocument/2006/relationships/image" Target="../media/image3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300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22.png"/><Relationship Id="rId20" Type="http://schemas.openxmlformats.org/officeDocument/2006/relationships/image" Target="../media/image3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97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960.png"/><Relationship Id="rId10" Type="http://schemas.openxmlformats.org/officeDocument/2006/relationships/image" Target="../media/image16.png"/><Relationship Id="rId19" Type="http://schemas.openxmlformats.org/officeDocument/2006/relationships/image" Target="../media/image340.png"/><Relationship Id="rId4" Type="http://schemas.openxmlformats.org/officeDocument/2006/relationships/image" Target="../media/image8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330.png"/><Relationship Id="rId3" Type="http://schemas.openxmlformats.org/officeDocument/2006/relationships/image" Target="../media/image1011.png"/><Relationship Id="rId21" Type="http://schemas.openxmlformats.org/officeDocument/2006/relationships/image" Target="../media/image98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300.png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22.png"/><Relationship Id="rId20" Type="http://schemas.openxmlformats.org/officeDocument/2006/relationships/image" Target="../media/image3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101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1000.png"/><Relationship Id="rId10" Type="http://schemas.openxmlformats.org/officeDocument/2006/relationships/image" Target="../media/image16.png"/><Relationship Id="rId19" Type="http://schemas.openxmlformats.org/officeDocument/2006/relationships/image" Target="../media/image340.png"/><Relationship Id="rId4" Type="http://schemas.openxmlformats.org/officeDocument/2006/relationships/image" Target="../media/image8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99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330.png"/><Relationship Id="rId3" Type="http://schemas.openxmlformats.org/officeDocument/2006/relationships/image" Target="../media/image1011.png"/><Relationship Id="rId21" Type="http://schemas.openxmlformats.org/officeDocument/2006/relationships/image" Target="../media/image103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300.png"/><Relationship Id="rId2" Type="http://schemas.openxmlformats.org/officeDocument/2006/relationships/notesSlide" Target="../notesSlides/notesSlide36.xml"/><Relationship Id="rId16" Type="http://schemas.openxmlformats.org/officeDocument/2006/relationships/image" Target="../media/image22.png"/><Relationship Id="rId20" Type="http://schemas.openxmlformats.org/officeDocument/2006/relationships/image" Target="../media/image10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106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1050.png"/><Relationship Id="rId10" Type="http://schemas.openxmlformats.org/officeDocument/2006/relationships/image" Target="../media/image16.png"/><Relationship Id="rId19" Type="http://schemas.openxmlformats.org/officeDocument/2006/relationships/image" Target="../media/image340.png"/><Relationship Id="rId4" Type="http://schemas.openxmlformats.org/officeDocument/2006/relationships/image" Target="../media/image8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104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330.png"/><Relationship Id="rId3" Type="http://schemas.openxmlformats.org/officeDocument/2006/relationships/image" Target="../media/image1011.png"/><Relationship Id="rId21" Type="http://schemas.openxmlformats.org/officeDocument/2006/relationships/image" Target="../media/image103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300.png"/><Relationship Id="rId2" Type="http://schemas.openxmlformats.org/officeDocument/2006/relationships/notesSlide" Target="../notesSlides/notesSlide37.xml"/><Relationship Id="rId16" Type="http://schemas.openxmlformats.org/officeDocument/2006/relationships/image" Target="../media/image22.png"/><Relationship Id="rId20" Type="http://schemas.openxmlformats.org/officeDocument/2006/relationships/image" Target="../media/image10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11.jpg"/><Relationship Id="rId10" Type="http://schemas.openxmlformats.org/officeDocument/2006/relationships/image" Target="../media/image16.png"/><Relationship Id="rId19" Type="http://schemas.openxmlformats.org/officeDocument/2006/relationships/image" Target="../media/image340.png"/><Relationship Id="rId4" Type="http://schemas.openxmlformats.org/officeDocument/2006/relationships/image" Target="../media/image8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104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330.png"/><Relationship Id="rId3" Type="http://schemas.openxmlformats.org/officeDocument/2006/relationships/image" Target="../media/image1011.png"/><Relationship Id="rId21" Type="http://schemas.openxmlformats.org/officeDocument/2006/relationships/image" Target="../media/image103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300.png"/><Relationship Id="rId2" Type="http://schemas.openxmlformats.org/officeDocument/2006/relationships/notesSlide" Target="../notesSlides/notesSlide38.xml"/><Relationship Id="rId16" Type="http://schemas.openxmlformats.org/officeDocument/2006/relationships/image" Target="../media/image22.png"/><Relationship Id="rId20" Type="http://schemas.openxmlformats.org/officeDocument/2006/relationships/image" Target="../media/image10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11.jp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1070.png"/><Relationship Id="rId10" Type="http://schemas.openxmlformats.org/officeDocument/2006/relationships/image" Target="../media/image16.png"/><Relationship Id="rId19" Type="http://schemas.openxmlformats.org/officeDocument/2006/relationships/image" Target="../media/image340.png"/><Relationship Id="rId4" Type="http://schemas.openxmlformats.org/officeDocument/2006/relationships/image" Target="../media/image8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104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330.png"/><Relationship Id="rId3" Type="http://schemas.openxmlformats.org/officeDocument/2006/relationships/image" Target="../media/image1011.png"/><Relationship Id="rId21" Type="http://schemas.openxmlformats.org/officeDocument/2006/relationships/image" Target="../media/image103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300.png"/><Relationship Id="rId2" Type="http://schemas.openxmlformats.org/officeDocument/2006/relationships/notesSlide" Target="../notesSlides/notesSlide39.xml"/><Relationship Id="rId16" Type="http://schemas.openxmlformats.org/officeDocument/2006/relationships/image" Target="../media/image22.png"/><Relationship Id="rId20" Type="http://schemas.openxmlformats.org/officeDocument/2006/relationships/image" Target="../media/image10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12.jpe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1090.png"/><Relationship Id="rId10" Type="http://schemas.openxmlformats.org/officeDocument/2006/relationships/image" Target="../media/image16.png"/><Relationship Id="rId19" Type="http://schemas.openxmlformats.org/officeDocument/2006/relationships/image" Target="../media/image340.png"/><Relationship Id="rId4" Type="http://schemas.openxmlformats.org/officeDocument/2006/relationships/image" Target="../media/image8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104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7.png"/><Relationship Id="rId9" Type="http://schemas.openxmlformats.org/officeDocument/2006/relationships/image" Target="../media/image2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18" Type="http://schemas.openxmlformats.org/officeDocument/2006/relationships/image" Target="../media/image126.png"/><Relationship Id="rId26" Type="http://schemas.openxmlformats.org/officeDocument/2006/relationships/image" Target="../media/image134.png"/><Relationship Id="rId3" Type="http://schemas.openxmlformats.org/officeDocument/2006/relationships/image" Target="../media/image111.png"/><Relationship Id="rId21" Type="http://schemas.openxmlformats.org/officeDocument/2006/relationships/image" Target="../media/image129.pn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17" Type="http://schemas.openxmlformats.org/officeDocument/2006/relationships/image" Target="../media/image125.png"/><Relationship Id="rId25" Type="http://schemas.openxmlformats.org/officeDocument/2006/relationships/image" Target="../media/image133.png"/><Relationship Id="rId2" Type="http://schemas.openxmlformats.org/officeDocument/2006/relationships/notesSlide" Target="../notesSlides/notesSlide41.xml"/><Relationship Id="rId16" Type="http://schemas.openxmlformats.org/officeDocument/2006/relationships/image" Target="../media/image124.png"/><Relationship Id="rId20" Type="http://schemas.openxmlformats.org/officeDocument/2006/relationships/image" Target="../media/image1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24" Type="http://schemas.openxmlformats.org/officeDocument/2006/relationships/image" Target="../media/image132.png"/><Relationship Id="rId5" Type="http://schemas.openxmlformats.org/officeDocument/2006/relationships/image" Target="../media/image113.png"/><Relationship Id="rId15" Type="http://schemas.openxmlformats.org/officeDocument/2006/relationships/image" Target="../media/image123.png"/><Relationship Id="rId23" Type="http://schemas.openxmlformats.org/officeDocument/2006/relationships/image" Target="../media/image131.png"/><Relationship Id="rId10" Type="http://schemas.openxmlformats.org/officeDocument/2006/relationships/image" Target="../media/image118.png"/><Relationship Id="rId19" Type="http://schemas.openxmlformats.org/officeDocument/2006/relationships/image" Target="../media/image127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Relationship Id="rId22" Type="http://schemas.openxmlformats.org/officeDocument/2006/relationships/image" Target="../media/image130.png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140.png"/><Relationship Id="rId3" Type="http://schemas.openxmlformats.org/officeDocument/2006/relationships/image" Target="../media/image126.png"/><Relationship Id="rId21" Type="http://schemas.openxmlformats.org/officeDocument/2006/relationships/image" Target="../media/image135.png"/><Relationship Id="rId34" Type="http://schemas.openxmlformats.org/officeDocument/2006/relationships/image" Target="../media/image148.png"/><Relationship Id="rId7" Type="http://schemas.openxmlformats.org/officeDocument/2006/relationships/image" Target="../media/image8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139.png"/><Relationship Id="rId33" Type="http://schemas.openxmlformats.org/officeDocument/2006/relationships/image" Target="../media/image147.png"/><Relationship Id="rId2" Type="http://schemas.openxmlformats.org/officeDocument/2006/relationships/notesSlide" Target="../notesSlides/notesSlide42.xml"/><Relationship Id="rId16" Type="http://schemas.openxmlformats.org/officeDocument/2006/relationships/image" Target="../media/image19.png"/><Relationship Id="rId20" Type="http://schemas.openxmlformats.org/officeDocument/2006/relationships/image" Target="../media/image300.png"/><Relationship Id="rId29" Type="http://schemas.openxmlformats.org/officeDocument/2006/relationships/image" Target="../media/image1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1.png"/><Relationship Id="rId11" Type="http://schemas.openxmlformats.org/officeDocument/2006/relationships/image" Target="../media/image14.png"/><Relationship Id="rId24" Type="http://schemas.openxmlformats.org/officeDocument/2006/relationships/image" Target="../media/image138.png"/><Relationship Id="rId32" Type="http://schemas.openxmlformats.org/officeDocument/2006/relationships/image" Target="../media/image146.png"/><Relationship Id="rId5" Type="http://schemas.openxmlformats.org/officeDocument/2006/relationships/image" Target="../media/image128.png"/><Relationship Id="rId15" Type="http://schemas.openxmlformats.org/officeDocument/2006/relationships/image" Target="../media/image18.png"/><Relationship Id="rId23" Type="http://schemas.openxmlformats.org/officeDocument/2006/relationships/image" Target="../media/image137.png"/><Relationship Id="rId28" Type="http://schemas.openxmlformats.org/officeDocument/2006/relationships/image" Target="../media/image142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145.png"/><Relationship Id="rId4" Type="http://schemas.openxmlformats.org/officeDocument/2006/relationships/image" Target="../media/image12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136.png"/><Relationship Id="rId27" Type="http://schemas.openxmlformats.org/officeDocument/2006/relationships/image" Target="../media/image141.png"/><Relationship Id="rId30" Type="http://schemas.openxmlformats.org/officeDocument/2006/relationships/image" Target="../media/image144.png"/><Relationship Id="rId35" Type="http://schemas.openxmlformats.org/officeDocument/2006/relationships/image" Target="../media/image149.png"/><Relationship Id="rId8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11.jpg"/><Relationship Id="rId3" Type="http://schemas.openxmlformats.org/officeDocument/2006/relationships/image" Target="../media/image1011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300.png"/><Relationship Id="rId2" Type="http://schemas.openxmlformats.org/officeDocument/2006/relationships/notesSlide" Target="../notesSlides/notesSlide43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8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12.jpeg"/><Relationship Id="rId3" Type="http://schemas.openxmlformats.org/officeDocument/2006/relationships/image" Target="../media/image1011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300.png"/><Relationship Id="rId2" Type="http://schemas.openxmlformats.org/officeDocument/2006/relationships/notesSlide" Target="../notesSlides/notesSlide44.xml"/><Relationship Id="rId16" Type="http://schemas.openxmlformats.org/officeDocument/2006/relationships/image" Target="../media/image22.png"/><Relationship Id="rId20" Type="http://schemas.openxmlformats.org/officeDocument/2006/relationships/image" Target="../media/image10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1030.png"/><Relationship Id="rId4" Type="http://schemas.openxmlformats.org/officeDocument/2006/relationships/image" Target="../media/image8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330.png"/><Relationship Id="rId26" Type="http://schemas.openxmlformats.org/officeDocument/2006/relationships/image" Target="../media/image157.png"/><Relationship Id="rId3" Type="http://schemas.openxmlformats.org/officeDocument/2006/relationships/image" Target="../media/image1011.png"/><Relationship Id="rId21" Type="http://schemas.openxmlformats.org/officeDocument/2006/relationships/image" Target="../media/image152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300.png"/><Relationship Id="rId25" Type="http://schemas.openxmlformats.org/officeDocument/2006/relationships/image" Target="../media/image156.png"/><Relationship Id="rId2" Type="http://schemas.openxmlformats.org/officeDocument/2006/relationships/notesSlide" Target="../notesSlides/notesSlide46.xml"/><Relationship Id="rId16" Type="http://schemas.openxmlformats.org/officeDocument/2006/relationships/image" Target="../media/image22.png"/><Relationship Id="rId20" Type="http://schemas.openxmlformats.org/officeDocument/2006/relationships/image" Target="../media/image151.png"/><Relationship Id="rId29" Type="http://schemas.openxmlformats.org/officeDocument/2006/relationships/image" Target="../media/image1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155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154.png"/><Relationship Id="rId28" Type="http://schemas.openxmlformats.org/officeDocument/2006/relationships/image" Target="../media/image159.png"/><Relationship Id="rId10" Type="http://schemas.openxmlformats.org/officeDocument/2006/relationships/image" Target="../media/image16.png"/><Relationship Id="rId19" Type="http://schemas.openxmlformats.org/officeDocument/2006/relationships/image" Target="../media/image150.png"/><Relationship Id="rId4" Type="http://schemas.openxmlformats.org/officeDocument/2006/relationships/image" Target="../media/image8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153.png"/><Relationship Id="rId27" Type="http://schemas.openxmlformats.org/officeDocument/2006/relationships/image" Target="../media/image15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156.png"/><Relationship Id="rId3" Type="http://schemas.openxmlformats.org/officeDocument/2006/relationships/image" Target="../media/image1011.png"/><Relationship Id="rId21" Type="http://schemas.openxmlformats.org/officeDocument/2006/relationships/image" Target="../media/image15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300.png"/><Relationship Id="rId2" Type="http://schemas.openxmlformats.org/officeDocument/2006/relationships/notesSlide" Target="../notesSlides/notesSlide47.xml"/><Relationship Id="rId16" Type="http://schemas.openxmlformats.org/officeDocument/2006/relationships/image" Target="../media/image22.png"/><Relationship Id="rId20" Type="http://schemas.openxmlformats.org/officeDocument/2006/relationships/image" Target="../media/image1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157.png"/><Relationship Id="rId4" Type="http://schemas.openxmlformats.org/officeDocument/2006/relationships/image" Target="../media/image8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11.jp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156.png"/><Relationship Id="rId3" Type="http://schemas.openxmlformats.org/officeDocument/2006/relationships/image" Target="../media/image1011.png"/><Relationship Id="rId21" Type="http://schemas.openxmlformats.org/officeDocument/2006/relationships/image" Target="../media/image15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300.png"/><Relationship Id="rId2" Type="http://schemas.openxmlformats.org/officeDocument/2006/relationships/notesSlide" Target="../notesSlides/notesSlide48.xml"/><Relationship Id="rId16" Type="http://schemas.openxmlformats.org/officeDocument/2006/relationships/image" Target="../media/image22.png"/><Relationship Id="rId20" Type="http://schemas.openxmlformats.org/officeDocument/2006/relationships/image" Target="../media/image1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157.png"/><Relationship Id="rId4" Type="http://schemas.openxmlformats.org/officeDocument/2006/relationships/image" Target="../media/image8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16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250.png"/><Relationship Id="rId7" Type="http://schemas.openxmlformats.org/officeDocument/2006/relationships/image" Target="../media/image260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0.png"/><Relationship Id="rId11" Type="http://schemas.openxmlformats.org/officeDocument/2006/relationships/image" Target="../media/image280.png"/><Relationship Id="rId5" Type="http://schemas.openxmlformats.org/officeDocument/2006/relationships/image" Target="../media/image180.png"/><Relationship Id="rId10" Type="http://schemas.openxmlformats.org/officeDocument/2006/relationships/image" Target="../media/image230.png"/><Relationship Id="rId4" Type="http://schemas.openxmlformats.org/officeDocument/2006/relationships/image" Target="../media/image910.png"/><Relationship Id="rId9" Type="http://schemas.openxmlformats.org/officeDocument/2006/relationships/image" Target="../media/image270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156.png"/><Relationship Id="rId3" Type="http://schemas.openxmlformats.org/officeDocument/2006/relationships/image" Target="../media/image1011.png"/><Relationship Id="rId21" Type="http://schemas.openxmlformats.org/officeDocument/2006/relationships/image" Target="../media/image15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300.png"/><Relationship Id="rId2" Type="http://schemas.openxmlformats.org/officeDocument/2006/relationships/notesSlide" Target="../notesSlides/notesSlide50.xml"/><Relationship Id="rId16" Type="http://schemas.openxmlformats.org/officeDocument/2006/relationships/image" Target="../media/image22.png"/><Relationship Id="rId20" Type="http://schemas.openxmlformats.org/officeDocument/2006/relationships/image" Target="../media/image1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163.png"/><Relationship Id="rId10" Type="http://schemas.openxmlformats.org/officeDocument/2006/relationships/image" Target="../media/image16.png"/><Relationship Id="rId19" Type="http://schemas.openxmlformats.org/officeDocument/2006/relationships/image" Target="../media/image157.png"/><Relationship Id="rId4" Type="http://schemas.openxmlformats.org/officeDocument/2006/relationships/image" Target="../media/image8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16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6"/>
          <p:cNvSpPr>
            <a:spLocks noChangeArrowheads="1"/>
          </p:cNvSpPr>
          <p:nvPr/>
        </p:nvSpPr>
        <p:spPr bwMode="auto">
          <a:xfrm>
            <a:off x="396652" y="1268760"/>
            <a:ext cx="8458200" cy="170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4400" b="1" dirty="0">
                <a:solidFill>
                  <a:srgbClr val="1A17A5"/>
                </a:solidFill>
                <a:latin typeface="Calibri" pitchFamily="34" charset="0"/>
              </a:rPr>
              <a:t>MIT 6.875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360884" y="4096544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>
                <a:solidFill>
                  <a:srgbClr val="891637"/>
                </a:solidFill>
                <a:latin typeface="Calibri" pitchFamily="34" charset="0"/>
              </a:rPr>
              <a:t>Lecture 12</a:t>
            </a:r>
            <a:endParaRPr lang="en-US" sz="4000" b="1" dirty="0">
              <a:solidFill>
                <a:srgbClr val="891637"/>
              </a:solidFill>
              <a:latin typeface="Calibri" pitchFamily="34" charset="0"/>
            </a:endParaRP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094184" y="3410744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Foundations of Cryptography</a:t>
            </a:r>
          </a:p>
        </p:txBody>
      </p:sp>
    </p:spTree>
    <p:extLst>
      <p:ext uri="{BB962C8B-B14F-4D97-AF65-F5344CB8AC3E}">
        <p14:creationId xmlns:p14="http://schemas.microsoft.com/office/powerpoint/2010/main" val="6479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C07FFF9-AD6F-1C40-916E-2E3D0F2B59DD}"/>
              </a:ext>
            </a:extLst>
          </p:cNvPr>
          <p:cNvSpPr/>
          <p:nvPr/>
        </p:nvSpPr>
        <p:spPr>
          <a:xfrm>
            <a:off x="553451" y="1628800"/>
            <a:ext cx="8542928" cy="1584176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40466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Do CRHFs exist?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2DF89594-36AA-1844-820D-09AEFC06BF97}"/>
              </a:ext>
            </a:extLst>
          </p:cNvPr>
          <p:cNvSpPr txBox="1">
            <a:spLocks noChangeArrowheads="1"/>
          </p:cNvSpPr>
          <p:nvPr/>
        </p:nvSpPr>
        <p:spPr>
          <a:xfrm>
            <a:off x="553452" y="1628800"/>
            <a:ext cx="8554598" cy="14401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>
                <a:ea typeface="American Typewriter" charset="0"/>
                <a:cs typeface="American Typewriter" charset="0"/>
              </a:rPr>
              <a:t>Theoretical Constructions</a:t>
            </a:r>
            <a:r>
              <a:rPr lang="en-US" sz="2800" b="0" dirty="0">
                <a:ea typeface="American Typewriter" charset="0"/>
                <a:cs typeface="American Typewriter" charset="0"/>
              </a:rPr>
              <a:t>: assuming discrete logarithms (as well as under several other number-theoretic assumptions)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884AB4F8-F68B-7949-BCC3-1EC7EE68C5BE}"/>
              </a:ext>
            </a:extLst>
          </p:cNvPr>
          <p:cNvSpPr txBox="1">
            <a:spLocks noChangeArrowheads="1"/>
          </p:cNvSpPr>
          <p:nvPr/>
        </p:nvSpPr>
        <p:spPr>
          <a:xfrm>
            <a:off x="553906" y="3356992"/>
            <a:ext cx="8554598" cy="4320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>
                <a:ea typeface="American Typewriter" charset="0"/>
                <a:cs typeface="American Typewriter" charset="0"/>
              </a:rPr>
              <a:t>Practical Constructions</a:t>
            </a:r>
            <a:r>
              <a:rPr lang="en-US" sz="2800" b="0" dirty="0">
                <a:ea typeface="American Typewriter" charset="0"/>
                <a:cs typeface="American Typewriter" charset="0"/>
              </a:rPr>
              <a:t>: SHA3.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144E99FF-C7FE-5B4F-AC28-DD7D685EF98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3906" y="4221087"/>
                <a:ext cx="8554598" cy="187220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ea typeface="American Typewriter" charset="0"/>
                    <a:cs typeface="American Typewriter" charset="0"/>
                  </a:rPr>
                  <a:t>Domain Extension Theorem</a:t>
                </a:r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: If there exist hash functions compressing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+1</m:t>
                    </m:r>
                  </m:oMath>
                </a14:m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 bits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 </m:t>
                    </m:r>
                  </m:oMath>
                </a14:m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bits, then there are hash functions that compress any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poly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)</m:t>
                    </m:r>
                    <m:r>
                      <a:rPr lang="en-US" sz="28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 </m:t>
                    </m:r>
                  </m:oMath>
                </a14:m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bits into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 </m:t>
                    </m:r>
                  </m:oMath>
                </a14:m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bits.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144E99FF-C7FE-5B4F-AC28-DD7D685EF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06" y="4221087"/>
                <a:ext cx="8554598" cy="1872209"/>
              </a:xfrm>
              <a:prstGeom prst="rect">
                <a:avLst/>
              </a:prstGeom>
              <a:blipFill>
                <a:blip r:embed="rId3"/>
                <a:stretch>
                  <a:fillRect l="-1185" t="-1342" r="-2074" b="-6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988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How to Sign </a:t>
            </a:r>
            <a:r>
              <a:rPr lang="en-US" sz="4000" b="1" dirty="0" err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Polynomially</a:t>
            </a: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Many Bits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5" name="Subtitle 1">
            <a:extLst>
              <a:ext uri="{FF2B5EF4-FFF2-40B4-BE49-F238E27FC236}">
                <a16:creationId xmlns:a16="http://schemas.microsoft.com/office/drawing/2014/main" id="{0EFABDA1-ECFF-574E-857F-D2BBEA16B08A}"/>
              </a:ext>
            </a:extLst>
          </p:cNvPr>
          <p:cNvSpPr txBox="1">
            <a:spLocks/>
          </p:cNvSpPr>
          <p:nvPr/>
        </p:nvSpPr>
        <p:spPr>
          <a:xfrm>
            <a:off x="23864" y="890174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(with a fixed verification key)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8" name="Rectangle 63">
            <a:extLst>
              <a:ext uri="{FF2B5EF4-FFF2-40B4-BE49-F238E27FC236}">
                <a16:creationId xmlns:a16="http://schemas.microsoft.com/office/drawing/2014/main" id="{FCBC1F9C-EE29-FE49-9DB9-60C0EC916993}"/>
              </a:ext>
            </a:extLst>
          </p:cNvPr>
          <p:cNvSpPr txBox="1">
            <a:spLocks noChangeArrowheads="1"/>
          </p:cNvSpPr>
          <p:nvPr/>
        </p:nvSpPr>
        <p:spPr>
          <a:xfrm>
            <a:off x="589402" y="1556792"/>
            <a:ext cx="8554598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Idea: Hash the message into n bits and sign the hash.</a:t>
            </a:r>
            <a:endParaRPr lang="en-US" sz="2800" b="1" dirty="0">
              <a:solidFill>
                <a:srgbClr val="0000FF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1DCFF29E-7E21-354D-A5C3-79CA66E96BB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86372" y="2546019"/>
                <a:ext cx="2520280" cy="57606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Signing Key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𝑆𝐾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1DCFF29E-7E21-354D-A5C3-79CA66E96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72" y="2546019"/>
                <a:ext cx="2520280" cy="576064"/>
              </a:xfrm>
              <a:prstGeom prst="rect">
                <a:avLst/>
              </a:prstGeom>
              <a:blipFill>
                <a:blip r:embed="rId3"/>
                <a:stretch>
                  <a:fillRect l="-5000" t="-6522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63">
                <a:extLst>
                  <a:ext uri="{FF2B5EF4-FFF2-40B4-BE49-F238E27FC236}">
                    <a16:creationId xmlns:a16="http://schemas.microsoft.com/office/drawing/2014/main" id="{57C0A697-8590-BB4B-ACF1-C138EA4F63D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9512" y="3482123"/>
                <a:ext cx="3175212" cy="57606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Verification Key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𝑉𝐾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0" name="Rectangle 63">
                <a:extLst>
                  <a:ext uri="{FF2B5EF4-FFF2-40B4-BE49-F238E27FC236}">
                    <a16:creationId xmlns:a16="http://schemas.microsoft.com/office/drawing/2014/main" id="{57C0A697-8590-BB4B-ACF1-C138EA4F63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482123"/>
                <a:ext cx="3175212" cy="576064"/>
              </a:xfrm>
              <a:prstGeom prst="rect">
                <a:avLst/>
              </a:prstGeom>
              <a:blipFill>
                <a:blip r:embed="rId4"/>
                <a:stretch>
                  <a:fillRect l="-3586" t="-6522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A4250662-83D6-4244-BC4E-26305F555A9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91204" y="4509120"/>
                <a:ext cx="8701275" cy="96038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Signing an n-bit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Compute the hash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h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.  </a:t>
                </a:r>
                <a:b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</a:b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The signature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1,</m:t>
                            </m:r>
                            <m:sSub>
                              <m:sSubPr>
                                <m:ctrlP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A4250662-83D6-4244-BC4E-26305F555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04" y="4509120"/>
                <a:ext cx="8701275" cy="960385"/>
              </a:xfrm>
              <a:prstGeom prst="rect">
                <a:avLst/>
              </a:prstGeom>
              <a:blipFill>
                <a:blip r:embed="rId5"/>
                <a:stretch>
                  <a:fillRect l="-1456" t="-9211" r="-1747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63">
                <a:extLst>
                  <a:ext uri="{FF2B5EF4-FFF2-40B4-BE49-F238E27FC236}">
                    <a16:creationId xmlns:a16="http://schemas.microsoft.com/office/drawing/2014/main" id="{0F724CC3-E98D-D541-947A-8BA3CA9B453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9512" y="5708976"/>
                <a:ext cx="8856984" cy="96038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Verifying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Recompute the hash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𝑧</m:t>
                    </m:r>
                    <m:r>
                      <a:rPr lang="en-US" sz="28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h</m:t>
                    </m:r>
                    <m:r>
                      <a:rPr lang="en-US" sz="28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)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. </a:t>
                </a:r>
              </a:p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                             Check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: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3" name="Rectangle 63">
                <a:extLst>
                  <a:ext uri="{FF2B5EF4-FFF2-40B4-BE49-F238E27FC236}">
                    <a16:creationId xmlns:a16="http://schemas.microsoft.com/office/drawing/2014/main" id="{0F724CC3-E98D-D541-947A-8BA3CA9B4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708976"/>
                <a:ext cx="8856984" cy="960384"/>
              </a:xfrm>
              <a:prstGeom prst="rect">
                <a:avLst/>
              </a:prstGeom>
              <a:blipFill>
                <a:blip r:embed="rId6"/>
                <a:stretch>
                  <a:fillRect l="-1288" t="-779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59B2E559-0DD1-9B43-87F4-8AEC4B11AE82}"/>
              </a:ext>
            </a:extLst>
          </p:cNvPr>
          <p:cNvGrpSpPr/>
          <p:nvPr/>
        </p:nvGrpSpPr>
        <p:grpSpPr>
          <a:xfrm>
            <a:off x="2699792" y="2204864"/>
            <a:ext cx="2671277" cy="1061235"/>
            <a:chOff x="3563888" y="1353653"/>
            <a:chExt cx="2671277" cy="1061235"/>
          </a:xfrm>
        </p:grpSpPr>
        <p:sp>
          <p:nvSpPr>
            <p:cNvPr id="36" name="Left Bracket 35">
              <a:extLst>
                <a:ext uri="{FF2B5EF4-FFF2-40B4-BE49-F238E27FC236}">
                  <a16:creationId xmlns:a16="http://schemas.microsoft.com/office/drawing/2014/main" id="{BDF216E4-8FBB-004B-A1F0-4A8DA70B0A9D}"/>
                </a:ext>
              </a:extLst>
            </p:cNvPr>
            <p:cNvSpPr/>
            <p:nvPr/>
          </p:nvSpPr>
          <p:spPr>
            <a:xfrm>
              <a:off x="3563888" y="1484784"/>
              <a:ext cx="73152" cy="914400"/>
            </a:xfrm>
            <a:prstGeom prst="leftBracket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Left Bracket 36">
              <a:extLst>
                <a:ext uri="{FF2B5EF4-FFF2-40B4-BE49-F238E27FC236}">
                  <a16:creationId xmlns:a16="http://schemas.microsoft.com/office/drawing/2014/main" id="{9BD23210-6419-9D4A-B582-6583A7A74ACE}"/>
                </a:ext>
              </a:extLst>
            </p:cNvPr>
            <p:cNvSpPr/>
            <p:nvPr/>
          </p:nvSpPr>
          <p:spPr>
            <a:xfrm flipH="1">
              <a:off x="6084168" y="1459632"/>
              <a:ext cx="73152" cy="914400"/>
            </a:xfrm>
            <a:prstGeom prst="leftBracket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D2AF017C-8B96-1642-8078-624FF642D234}"/>
                    </a:ext>
                  </a:extLst>
                </p:cNvPr>
                <p:cNvSpPr/>
                <p:nvPr/>
              </p:nvSpPr>
              <p:spPr>
                <a:xfrm>
                  <a:off x="3627153" y="1375066"/>
                  <a:ext cx="819327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D2AF017C-8B96-1642-8078-624FF642D2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7153" y="1375066"/>
                  <a:ext cx="819327" cy="542136"/>
                </a:xfrm>
                <a:prstGeom prst="rect">
                  <a:avLst/>
                </a:prstGeom>
                <a:blipFill>
                  <a:blip r:embed="rId7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0F04EBEC-338F-4C48-950D-F6F1511FC0E6}"/>
                    </a:ext>
                  </a:extLst>
                </p:cNvPr>
                <p:cNvSpPr/>
                <p:nvPr/>
              </p:nvSpPr>
              <p:spPr>
                <a:xfrm>
                  <a:off x="3637040" y="1866382"/>
                  <a:ext cx="819327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0F04EBEC-338F-4C48-950D-F6F1511FC0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7040" y="1866382"/>
                  <a:ext cx="819327" cy="54213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D7FF0781-7CA5-2A47-AFE8-FC970EB0197E}"/>
                    </a:ext>
                  </a:extLst>
                </p:cNvPr>
                <p:cNvSpPr/>
                <p:nvPr/>
              </p:nvSpPr>
              <p:spPr>
                <a:xfrm>
                  <a:off x="4322272" y="1381436"/>
                  <a:ext cx="827598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D7FF0781-7CA5-2A47-AFE8-FC970EB019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2272" y="1381436"/>
                  <a:ext cx="827598" cy="54213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438C3A05-F308-8348-88F2-38DC5CCE29EA}"/>
                    </a:ext>
                  </a:extLst>
                </p:cNvPr>
                <p:cNvSpPr/>
                <p:nvPr/>
              </p:nvSpPr>
              <p:spPr>
                <a:xfrm>
                  <a:off x="4332159" y="1872752"/>
                  <a:ext cx="827598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438C3A05-F308-8348-88F2-38DC5CCE29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2159" y="1872752"/>
                  <a:ext cx="827598" cy="54213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9E3055C3-8900-A54C-B26D-94AA83BEE209}"/>
                    </a:ext>
                  </a:extLst>
                </p:cNvPr>
                <p:cNvSpPr/>
                <p:nvPr/>
              </p:nvSpPr>
              <p:spPr>
                <a:xfrm>
                  <a:off x="5375558" y="1353653"/>
                  <a:ext cx="849720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9E3055C3-8900-A54C-B26D-94AA83BEE2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5558" y="1353653"/>
                  <a:ext cx="849720" cy="54213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A16A7D39-750F-F94A-B290-8A3914A58276}"/>
                    </a:ext>
                  </a:extLst>
                </p:cNvPr>
                <p:cNvSpPr/>
                <p:nvPr/>
              </p:nvSpPr>
              <p:spPr>
                <a:xfrm>
                  <a:off x="5385445" y="1844969"/>
                  <a:ext cx="849720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A16A7D39-750F-F94A-B290-8A3914A582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5445" y="1844969"/>
                  <a:ext cx="849720" cy="542136"/>
                </a:xfrm>
                <a:prstGeom prst="rect">
                  <a:avLst/>
                </a:prstGeom>
                <a:blipFill>
                  <a:blip r:embed="rId12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EFE0FD2-E58C-7A45-88F8-5076CDD528FE}"/>
              </a:ext>
            </a:extLst>
          </p:cNvPr>
          <p:cNvGrpSpPr/>
          <p:nvPr/>
        </p:nvGrpSpPr>
        <p:grpSpPr>
          <a:xfrm>
            <a:off x="3315229" y="3265040"/>
            <a:ext cx="2673520" cy="1061235"/>
            <a:chOff x="3563888" y="1353653"/>
            <a:chExt cx="2673520" cy="1061235"/>
          </a:xfrm>
        </p:grpSpPr>
        <p:sp>
          <p:nvSpPr>
            <p:cNvPr id="45" name="Left Bracket 44">
              <a:extLst>
                <a:ext uri="{FF2B5EF4-FFF2-40B4-BE49-F238E27FC236}">
                  <a16:creationId xmlns:a16="http://schemas.microsoft.com/office/drawing/2014/main" id="{279C3CF9-C62F-8048-BFF2-123C8227FA23}"/>
                </a:ext>
              </a:extLst>
            </p:cNvPr>
            <p:cNvSpPr/>
            <p:nvPr/>
          </p:nvSpPr>
          <p:spPr>
            <a:xfrm>
              <a:off x="3563888" y="1484784"/>
              <a:ext cx="73152" cy="914400"/>
            </a:xfrm>
            <a:prstGeom prst="leftBracket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Left Bracket 45">
              <a:extLst>
                <a:ext uri="{FF2B5EF4-FFF2-40B4-BE49-F238E27FC236}">
                  <a16:creationId xmlns:a16="http://schemas.microsoft.com/office/drawing/2014/main" id="{7AAA99E4-D149-1E42-B622-F32095CDAFE7}"/>
                </a:ext>
              </a:extLst>
            </p:cNvPr>
            <p:cNvSpPr/>
            <p:nvPr/>
          </p:nvSpPr>
          <p:spPr>
            <a:xfrm flipH="1">
              <a:off x="6084168" y="1459632"/>
              <a:ext cx="73152" cy="914400"/>
            </a:xfrm>
            <a:prstGeom prst="leftBracket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62FAC57C-5349-9D49-BC5E-0B0EB74C7A4D}"/>
                    </a:ext>
                  </a:extLst>
                </p:cNvPr>
                <p:cNvSpPr/>
                <p:nvPr/>
              </p:nvSpPr>
              <p:spPr>
                <a:xfrm>
                  <a:off x="3627153" y="1375066"/>
                  <a:ext cx="821572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62FAC57C-5349-9D49-BC5E-0B0EB74C7A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7153" y="1375066"/>
                  <a:ext cx="821572" cy="542136"/>
                </a:xfrm>
                <a:prstGeom prst="rect">
                  <a:avLst/>
                </a:prstGeom>
                <a:blipFill>
                  <a:blip r:embed="rId13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447519D9-C6A4-9045-9599-017C3A891A8A}"/>
                    </a:ext>
                  </a:extLst>
                </p:cNvPr>
                <p:cNvSpPr/>
                <p:nvPr/>
              </p:nvSpPr>
              <p:spPr>
                <a:xfrm>
                  <a:off x="3637040" y="1866382"/>
                  <a:ext cx="821572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447519D9-C6A4-9045-9599-017C3A891A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7040" y="1866382"/>
                  <a:ext cx="821572" cy="542136"/>
                </a:xfrm>
                <a:prstGeom prst="rect">
                  <a:avLst/>
                </a:prstGeom>
                <a:blipFill>
                  <a:blip r:embed="rId14"/>
                  <a:stretch>
                    <a:fillRect b="-6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C33E5A1-2130-AC41-B542-5528C430C9D8}"/>
                    </a:ext>
                  </a:extLst>
                </p:cNvPr>
                <p:cNvSpPr/>
                <p:nvPr/>
              </p:nvSpPr>
              <p:spPr>
                <a:xfrm>
                  <a:off x="4322272" y="1381436"/>
                  <a:ext cx="829843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C33E5A1-2130-AC41-B542-5528C430C9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2272" y="1381436"/>
                  <a:ext cx="829843" cy="542136"/>
                </a:xfrm>
                <a:prstGeom prst="rect">
                  <a:avLst/>
                </a:prstGeom>
                <a:blipFill>
                  <a:blip r:embed="rId15"/>
                  <a:stretch>
                    <a:fillRect b="-93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617B3000-4570-F54C-AC8F-6FF5731D4C5A}"/>
                    </a:ext>
                  </a:extLst>
                </p:cNvPr>
                <p:cNvSpPr/>
                <p:nvPr/>
              </p:nvSpPr>
              <p:spPr>
                <a:xfrm>
                  <a:off x="4332159" y="1872752"/>
                  <a:ext cx="829843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617B3000-4570-F54C-AC8F-6FF5731D4C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2159" y="1872752"/>
                  <a:ext cx="829843" cy="542136"/>
                </a:xfrm>
                <a:prstGeom prst="rect">
                  <a:avLst/>
                </a:prstGeom>
                <a:blipFill>
                  <a:blip r:embed="rId16"/>
                  <a:stretch>
                    <a:fillRect b="-93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2BA92E77-4199-6E43-8D17-B0BDEF790E23}"/>
                    </a:ext>
                  </a:extLst>
                </p:cNvPr>
                <p:cNvSpPr/>
                <p:nvPr/>
              </p:nvSpPr>
              <p:spPr>
                <a:xfrm>
                  <a:off x="5375558" y="1353653"/>
                  <a:ext cx="851963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2BA92E77-4199-6E43-8D17-B0BDEF790E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5558" y="1353653"/>
                  <a:ext cx="851963" cy="542136"/>
                </a:xfrm>
                <a:prstGeom prst="rect">
                  <a:avLst/>
                </a:prstGeom>
                <a:blipFill>
                  <a:blip r:embed="rId17"/>
                  <a:stretch>
                    <a:fillRect b="-93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873894F7-342F-924B-9D9F-89B589573137}"/>
                    </a:ext>
                  </a:extLst>
                </p:cNvPr>
                <p:cNvSpPr/>
                <p:nvPr/>
              </p:nvSpPr>
              <p:spPr>
                <a:xfrm>
                  <a:off x="5385445" y="1844969"/>
                  <a:ext cx="851963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873894F7-342F-924B-9D9F-89B5895731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5445" y="1844969"/>
                  <a:ext cx="851963" cy="542136"/>
                </a:xfrm>
                <a:prstGeom prst="rect">
                  <a:avLst/>
                </a:prstGeom>
                <a:blipFill>
                  <a:blip r:embed="rId18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63">
                <a:extLst>
                  <a:ext uri="{FF2B5EF4-FFF2-40B4-BE49-F238E27FC236}">
                    <a16:creationId xmlns:a16="http://schemas.microsoft.com/office/drawing/2014/main" id="{A929EF06-9CF9-C040-B921-A8850456375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187228" y="3466936"/>
                <a:ext cx="3412752" cy="57606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28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𝓗</m:t>
                    </m:r>
                  </m:oMath>
                </a14:m>
                <a:r>
                  <a:rPr lang="en-US" sz="2800" b="1" dirty="0">
                    <a:solidFill>
                      <a:srgbClr val="0000FF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3" name="Rectangle 63">
                <a:extLst>
                  <a:ext uri="{FF2B5EF4-FFF2-40B4-BE49-F238E27FC236}">
                    <a16:creationId xmlns:a16="http://schemas.microsoft.com/office/drawing/2014/main" id="{A929EF06-9CF9-C040-B921-A88504563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228" y="3466936"/>
                <a:ext cx="3412752" cy="576064"/>
              </a:xfrm>
              <a:prstGeom prst="rect">
                <a:avLst/>
              </a:prstGeom>
              <a:blipFill>
                <a:blip r:embed="rId19"/>
                <a:stretch>
                  <a:fillRect l="-3717" t="-6522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031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How to Sign </a:t>
            </a:r>
            <a:r>
              <a:rPr lang="en-US" sz="4000" b="1" dirty="0" err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Polynomially</a:t>
            </a: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Many Bits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5" name="Subtitle 1">
            <a:extLst>
              <a:ext uri="{FF2B5EF4-FFF2-40B4-BE49-F238E27FC236}">
                <a16:creationId xmlns:a16="http://schemas.microsoft.com/office/drawing/2014/main" id="{0EFABDA1-ECFF-574E-857F-D2BBEA16B08A}"/>
              </a:ext>
            </a:extLst>
          </p:cNvPr>
          <p:cNvSpPr txBox="1">
            <a:spLocks/>
          </p:cNvSpPr>
          <p:nvPr/>
        </p:nvSpPr>
        <p:spPr>
          <a:xfrm>
            <a:off x="23864" y="890174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(with a fixed verification key)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63">
                <a:extLst>
                  <a:ext uri="{FF2B5EF4-FFF2-40B4-BE49-F238E27FC236}">
                    <a16:creationId xmlns:a16="http://schemas.microsoft.com/office/drawing/2014/main" id="{2B6813DD-276C-9649-BBAD-4276291A293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11560" y="1628800"/>
                <a:ext cx="8099557" cy="151216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 u="sng" dirty="0">
                    <a:solidFill>
                      <a:srgbClr val="0000FF"/>
                    </a:solidFill>
                    <a:ea typeface="American Typewriter" charset="0"/>
                    <a:cs typeface="American Typewriter" charset="0"/>
                  </a:rPr>
                  <a:t>Claim</a:t>
                </a:r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: Assuming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 is a OWF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ℋ</m:t>
                    </m:r>
                  </m:oMath>
                </a14:m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 is a collision-resistant family, no PPT adv can produce a signature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 given a signature of a single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Rectangle 63">
                <a:extLst>
                  <a:ext uri="{FF2B5EF4-FFF2-40B4-BE49-F238E27FC236}">
                    <a16:creationId xmlns:a16="http://schemas.microsoft.com/office/drawing/2014/main" id="{2B6813DD-276C-9649-BBAD-4276291A2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628800"/>
                <a:ext cx="8099557" cy="1512168"/>
              </a:xfrm>
              <a:prstGeom prst="rect">
                <a:avLst/>
              </a:prstGeom>
              <a:blipFill>
                <a:blip r:embed="rId3"/>
                <a:stretch>
                  <a:fillRect l="-1724" r="-1724" b="-5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63">
                <a:extLst>
                  <a:ext uri="{FF2B5EF4-FFF2-40B4-BE49-F238E27FC236}">
                    <a16:creationId xmlns:a16="http://schemas.microsoft.com/office/drawing/2014/main" id="{6AA28757-6BD6-3E49-A617-2B42F3A01A3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51901" y="3212976"/>
                <a:ext cx="8099557" cy="334202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 u="sng" dirty="0">
                    <a:solidFill>
                      <a:srgbClr val="0000FF"/>
                    </a:solidFill>
                    <a:ea typeface="American Typewriter" charset="0"/>
                    <a:cs typeface="American Typewriter" charset="0"/>
                  </a:rPr>
                  <a:t>Proof Idea:</a:t>
                </a:r>
                <a:endParaRPr lang="en-US" sz="2800" b="0" dirty="0">
                  <a:ea typeface="American Typewriter" charset="0"/>
                  <a:cs typeface="American Typewriter" charset="0"/>
                </a:endParaRPr>
              </a:p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Either the adversary picked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 s.t.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</a:rPr>
                  <a:t>, </a:t>
                </a:r>
                <a:r>
                  <a:rPr lang="en-US" sz="2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 which case she violated collision-resistance of  </a:t>
                </a:r>
                <a14:m>
                  <m:oMath xmlns:m="http://schemas.openxmlformats.org/officeDocument/2006/math">
                    <m:r>
                      <a:rPr lang="en-US" sz="28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ℋ</m:t>
                    </m:r>
                  </m:oMath>
                </a14:m>
                <a:r>
                  <a:rPr lang="en-US" sz="2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l"/>
                <a:r>
                  <a:rPr lang="en-US" sz="28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		(or)</a:t>
                </a:r>
              </a:p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She produced a </a:t>
                </a:r>
                <a:r>
                  <a:rPr lang="en-US" sz="2800" dirty="0" err="1">
                    <a:latin typeface="+mn-lt"/>
                    <a:ea typeface="American Typewriter" charset="0"/>
                    <a:cs typeface="American Typewriter" charset="0"/>
                  </a:rPr>
                  <a:t>Lamport</a:t>
                </a: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signature on a “message”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in which case she violated one-time security of </a:t>
                </a:r>
                <a:r>
                  <a:rPr lang="en-US" sz="2800" dirty="0" err="1">
                    <a:latin typeface="+mn-lt"/>
                    <a:ea typeface="American Typewriter" charset="0"/>
                    <a:cs typeface="American Typewriter" charset="0"/>
                  </a:rPr>
                  <a:t>Lamport</a:t>
                </a: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, and therefore the one-</a:t>
                </a:r>
                <a:r>
                  <a:rPr lang="en-US" sz="2800" dirty="0" err="1">
                    <a:latin typeface="+mn-lt"/>
                    <a:ea typeface="American Typewriter" charset="0"/>
                    <a:cs typeface="American Typewriter" charset="0"/>
                  </a:rPr>
                  <a:t>wayness</a:t>
                </a: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Rectangle 63">
                <a:extLst>
                  <a:ext uri="{FF2B5EF4-FFF2-40B4-BE49-F238E27FC236}">
                    <a16:creationId xmlns:a16="http://schemas.microsoft.com/office/drawing/2014/main" id="{6AA28757-6BD6-3E49-A617-2B42F3A01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901" y="3212976"/>
                <a:ext cx="8099557" cy="3342022"/>
              </a:xfrm>
              <a:prstGeom prst="rect">
                <a:avLst/>
              </a:prstGeom>
              <a:blipFill>
                <a:blip r:embed="rId4"/>
                <a:stretch>
                  <a:fillRect l="-1565" r="-1408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24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40466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Let’s go back to CRHFs…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D942451E-96E2-234B-91F4-C5911546B78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67544" y="1898027"/>
                <a:ext cx="8089091" cy="59486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ℋ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={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h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: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/>
                      </m:sSubSup>
                      <m:r>
                        <a:rPr lang="en-US" sz="28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}</m:t>
                      </m:r>
                    </m:oMath>
                  </m:oMathPara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D942451E-96E2-234B-91F4-C5911546B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898027"/>
                <a:ext cx="8089091" cy="594869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09D670B5-90E6-384F-9FCD-EABC97057F5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2834131"/>
                <a:ext cx="8089091" cy="117093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Each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1 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∈</m:t>
                    </m:r>
                    <m:r>
                      <a:rPr lang="en-US" sz="280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ℋ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is parameterized by two generators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/>
                    </m:sSubSup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(a group of order q). </a:t>
                </a:r>
              </a:p>
            </p:txBody>
          </p:sp>
        </mc:Choice>
        <mc:Fallback xmlns="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09D670B5-90E6-384F-9FCD-EABC97057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2834131"/>
                <a:ext cx="8089091" cy="1170933"/>
              </a:xfrm>
              <a:prstGeom prst="rect">
                <a:avLst/>
              </a:prstGeom>
              <a:blipFill>
                <a:blip r:embed="rId4"/>
                <a:stretch>
                  <a:fillRect l="-1567" b="-7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3">
                <a:extLst>
                  <a:ext uri="{FF2B5EF4-FFF2-40B4-BE49-F238E27FC236}">
                    <a16:creationId xmlns:a16="http://schemas.microsoft.com/office/drawing/2014/main" id="{992FE2D8-E765-864B-A8E3-BD7EA34B1D8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4003569"/>
                <a:ext cx="5112568" cy="117093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1 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sSubSup>
                      <m:sSub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mod p.</a:t>
                </a:r>
              </a:p>
            </p:txBody>
          </p:sp>
        </mc:Choice>
        <mc:Fallback xmlns="">
          <p:sp>
            <p:nvSpPr>
              <p:cNvPr id="14" name="Rectangle 63">
                <a:extLst>
                  <a:ext uri="{FF2B5EF4-FFF2-40B4-BE49-F238E27FC236}">
                    <a16:creationId xmlns:a16="http://schemas.microsoft.com/office/drawing/2014/main" id="{992FE2D8-E765-864B-A8E3-BD7EA34B1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4003569"/>
                <a:ext cx="5112568" cy="1170933"/>
              </a:xfrm>
              <a:prstGeom prst="rect">
                <a:avLst/>
              </a:prstGeom>
              <a:blipFill>
                <a:blip r:embed="rId5"/>
                <a:stretch>
                  <a:fillRect l="-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2FD2BA31-DAA4-CC4D-BF4D-BB103F1B9EF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5229200"/>
                <a:ext cx="8089091" cy="74209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This compresses 2 log q bits into log p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≈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log q + 1 bits.</a:t>
                </a:r>
              </a:p>
            </p:txBody>
          </p:sp>
        </mc:Choice>
        <mc:Fallback xmlns="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2FD2BA31-DAA4-CC4D-BF4D-BB103F1B9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5229200"/>
                <a:ext cx="8089091" cy="742097"/>
              </a:xfrm>
              <a:prstGeom prst="rect">
                <a:avLst/>
              </a:prstGeom>
              <a:blipFill>
                <a:blip r:embed="rId6"/>
                <a:stretch>
                  <a:fillRect l="-1567" r="-15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63">
                <a:extLst>
                  <a:ext uri="{FF2B5EF4-FFF2-40B4-BE49-F238E27FC236}">
                    <a16:creationId xmlns:a16="http://schemas.microsoft.com/office/drawing/2014/main" id="{7C841BA3-314A-1A49-BD74-E208743BBD0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98076" y="1271972"/>
                <a:ext cx="8089091" cy="59486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+1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is a “safe” prime.</a:t>
                </a:r>
              </a:p>
            </p:txBody>
          </p:sp>
        </mc:Choice>
        <mc:Fallback xmlns="">
          <p:sp>
            <p:nvSpPr>
              <p:cNvPr id="16" name="Rectangle 63">
                <a:extLst>
                  <a:ext uri="{FF2B5EF4-FFF2-40B4-BE49-F238E27FC236}">
                    <a16:creationId xmlns:a16="http://schemas.microsoft.com/office/drawing/2014/main" id="{7C841BA3-314A-1A49-BD74-E208743BB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76" y="1271972"/>
                <a:ext cx="8089091" cy="594869"/>
              </a:xfrm>
              <a:prstGeom prst="rect">
                <a:avLst/>
              </a:prstGeom>
              <a:blipFill>
                <a:blip r:embed="rId7"/>
                <a:stretch>
                  <a:fillRect t="-6383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425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40466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Let’s go back to CRHFs…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D942451E-96E2-234B-91F4-C5911546B78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67544" y="1898027"/>
                <a:ext cx="8089091" cy="59486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ℋ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={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h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: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/>
                      </m:sSubSup>
                      <m:r>
                        <a:rPr lang="en-US" sz="28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}</m:t>
                      </m:r>
                    </m:oMath>
                  </m:oMathPara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D942451E-96E2-234B-91F4-C5911546B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898027"/>
                <a:ext cx="8089091" cy="594869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09D670B5-90E6-384F-9FCD-EABC97057F5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2834131"/>
                <a:ext cx="8089091" cy="117093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Each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1 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∈</m:t>
                    </m:r>
                    <m:r>
                      <a:rPr lang="en-US" sz="280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ℋ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is parameterized by two generators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/>
                    </m:sSubSup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(a group of order q). </a:t>
                </a:r>
              </a:p>
            </p:txBody>
          </p:sp>
        </mc:Choice>
        <mc:Fallback xmlns="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09D670B5-90E6-384F-9FCD-EABC97057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2834131"/>
                <a:ext cx="8089091" cy="1170933"/>
              </a:xfrm>
              <a:prstGeom prst="rect">
                <a:avLst/>
              </a:prstGeom>
              <a:blipFill>
                <a:blip r:embed="rId4"/>
                <a:stretch>
                  <a:fillRect l="-1567" b="-7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3">
                <a:extLst>
                  <a:ext uri="{FF2B5EF4-FFF2-40B4-BE49-F238E27FC236}">
                    <a16:creationId xmlns:a16="http://schemas.microsoft.com/office/drawing/2014/main" id="{992FE2D8-E765-864B-A8E3-BD7EA34B1D8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4003569"/>
                <a:ext cx="5112568" cy="117093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1 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sSubSup>
                      <m:sSub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mod p.</a:t>
                </a:r>
              </a:p>
            </p:txBody>
          </p:sp>
        </mc:Choice>
        <mc:Fallback xmlns="">
          <p:sp>
            <p:nvSpPr>
              <p:cNvPr id="14" name="Rectangle 63">
                <a:extLst>
                  <a:ext uri="{FF2B5EF4-FFF2-40B4-BE49-F238E27FC236}">
                    <a16:creationId xmlns:a16="http://schemas.microsoft.com/office/drawing/2014/main" id="{992FE2D8-E765-864B-A8E3-BD7EA34B1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4003569"/>
                <a:ext cx="5112568" cy="1170933"/>
              </a:xfrm>
              <a:prstGeom prst="rect">
                <a:avLst/>
              </a:prstGeom>
              <a:blipFill>
                <a:blip r:embed="rId5"/>
                <a:stretch>
                  <a:fillRect l="-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2FD2BA31-DAA4-CC4D-BF4D-BB103F1B9EF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5229200"/>
                <a:ext cx="8089091" cy="111474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Why is this collision-resistant? Suppose there is an adversary that finds a collision</a:t>
                </a:r>
                <a:r>
                  <a:rPr 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2FD2BA31-DAA4-CC4D-BF4D-BB103F1B9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5229200"/>
                <a:ext cx="8089091" cy="1114740"/>
              </a:xfrm>
              <a:prstGeom prst="rect">
                <a:avLst/>
              </a:prstGeom>
              <a:blipFill>
                <a:blip r:embed="rId6"/>
                <a:stretch>
                  <a:fillRect l="-1567" b="-7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63">
                <a:extLst>
                  <a:ext uri="{FF2B5EF4-FFF2-40B4-BE49-F238E27FC236}">
                    <a16:creationId xmlns:a16="http://schemas.microsoft.com/office/drawing/2014/main" id="{7C841BA3-314A-1A49-BD74-E208743BBD0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98076" y="1271972"/>
                <a:ext cx="8089091" cy="59486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+1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is a “safe” prime.</a:t>
                </a:r>
              </a:p>
            </p:txBody>
          </p:sp>
        </mc:Choice>
        <mc:Fallback xmlns="">
          <p:sp>
            <p:nvSpPr>
              <p:cNvPr id="16" name="Rectangle 63">
                <a:extLst>
                  <a:ext uri="{FF2B5EF4-FFF2-40B4-BE49-F238E27FC236}">
                    <a16:creationId xmlns:a16="http://schemas.microsoft.com/office/drawing/2014/main" id="{7C841BA3-314A-1A49-BD74-E208743BB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76" y="1271972"/>
                <a:ext cx="8089091" cy="594869"/>
              </a:xfrm>
              <a:prstGeom prst="rect">
                <a:avLst/>
              </a:prstGeom>
              <a:blipFill>
                <a:blip r:embed="rId7"/>
                <a:stretch>
                  <a:fillRect t="-6383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284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40466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Let’s go back to CRHFs…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3">
                <a:extLst>
                  <a:ext uri="{FF2B5EF4-FFF2-40B4-BE49-F238E27FC236}">
                    <a16:creationId xmlns:a16="http://schemas.microsoft.com/office/drawing/2014/main" id="{992FE2D8-E765-864B-A8E3-BD7EA34B1D8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0720" y="1052736"/>
                <a:ext cx="5112568" cy="117093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1 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sSubSup>
                      <m:sSub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mod p.</a:t>
                </a:r>
              </a:p>
            </p:txBody>
          </p:sp>
        </mc:Choice>
        <mc:Fallback xmlns="">
          <p:sp>
            <p:nvSpPr>
              <p:cNvPr id="14" name="Rectangle 63">
                <a:extLst>
                  <a:ext uri="{FF2B5EF4-FFF2-40B4-BE49-F238E27FC236}">
                    <a16:creationId xmlns:a16="http://schemas.microsoft.com/office/drawing/2014/main" id="{992FE2D8-E765-864B-A8E3-BD7EA34B1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720" y="1052736"/>
                <a:ext cx="5112568" cy="1170933"/>
              </a:xfrm>
              <a:prstGeom prst="rect">
                <a:avLst/>
              </a:prstGeom>
              <a:blipFill>
                <a:blip r:embed="rId3"/>
                <a:stretch>
                  <a:fillRect l="-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2FD2BA31-DAA4-CC4D-BF4D-BB103F1B9EF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67543" y="1998021"/>
                <a:ext cx="8089091" cy="111474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Why is this collision-resistant? Suppose there is an adversary that finds a collision</a:t>
                </a:r>
                <a:r>
                  <a:rPr 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2FD2BA31-DAA4-CC4D-BF4D-BB103F1B9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3" y="1998021"/>
                <a:ext cx="8089091" cy="1114740"/>
              </a:xfrm>
              <a:prstGeom prst="rect">
                <a:avLst/>
              </a:prstGeom>
              <a:blipFill>
                <a:blip r:embed="rId4"/>
                <a:stretch>
                  <a:fillRect l="-1567" b="-7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42E466D0-12E9-9B4E-A3CE-6E80EFF4313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124817" y="2884344"/>
                <a:ext cx="4104456" cy="117093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sSubSup>
                      <m:sSub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sSubSup>
                      <m:sSub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mod p.</a:t>
                </a:r>
              </a:p>
            </p:txBody>
          </p:sp>
        </mc:Choice>
        <mc:Fallback xmlns="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42E466D0-12E9-9B4E-A3CE-6E80EFF43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817" y="2884344"/>
                <a:ext cx="4104456" cy="1170933"/>
              </a:xfrm>
              <a:prstGeom prst="rect">
                <a:avLst/>
              </a:prstGeom>
              <a:blipFill>
                <a:blip r:embed="rId5"/>
                <a:stretch>
                  <a:fillRect l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B1E66D2E-7946-4E49-BCF2-EECEDDDE2F3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127570" y="3667422"/>
                <a:ext cx="4824536" cy="117093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mod p.</a:t>
                </a:r>
              </a:p>
            </p:txBody>
          </p:sp>
        </mc:Choice>
        <mc:Fallback xmlns="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B1E66D2E-7946-4E49-BCF2-EECEDDDE2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570" y="3667422"/>
                <a:ext cx="4824536" cy="1170933"/>
              </a:xfrm>
              <a:prstGeom prst="rect">
                <a:avLst/>
              </a:prstGeom>
              <a:blipFill>
                <a:blip r:embed="rId6"/>
                <a:stretch>
                  <a:fillRect l="-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3E7BC063-0370-264C-B3C5-710AD9E3078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115616" y="5373216"/>
                <a:ext cx="4824536" cy="117093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sup>
                    </m:sSubSup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mod p.</a:t>
                </a:r>
              </a:p>
            </p:txBody>
          </p:sp>
        </mc:Choice>
        <mc:Fallback xmlns="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3E7BC063-0370-264C-B3C5-710AD9E30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373216"/>
                <a:ext cx="4824536" cy="1170933"/>
              </a:xfrm>
              <a:prstGeom prst="rect">
                <a:avLst/>
              </a:prstGeom>
              <a:blipFill>
                <a:blip r:embed="rId7"/>
                <a:stretch>
                  <a:fillRect l="-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Arrow 1">
            <a:extLst>
              <a:ext uri="{FF2B5EF4-FFF2-40B4-BE49-F238E27FC236}">
                <a16:creationId xmlns:a16="http://schemas.microsoft.com/office/drawing/2014/main" id="{BC404EDC-44F1-3949-ABC2-3BE1C48D8F19}"/>
              </a:ext>
            </a:extLst>
          </p:cNvPr>
          <p:cNvSpPr/>
          <p:nvPr/>
        </p:nvSpPr>
        <p:spPr>
          <a:xfrm>
            <a:off x="5783071" y="5624752"/>
            <a:ext cx="552156" cy="847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F974ADB4-F07F-0643-8FE6-8D7B4CC2769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564318" y="5406363"/>
                <a:ext cx="2184146" cy="117093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𝐷𝐿𝑂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!</a:t>
                </a:r>
              </a:p>
            </p:txBody>
          </p:sp>
        </mc:Choice>
        <mc:Fallback xmlns="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F974ADB4-F07F-0643-8FE6-8D7B4CC27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318" y="5406363"/>
                <a:ext cx="2184146" cy="1170933"/>
              </a:xfrm>
              <a:prstGeom prst="rect">
                <a:avLst/>
              </a:prstGeom>
              <a:blipFill>
                <a:blip r:embed="rId8"/>
                <a:stretch>
                  <a:fillRect l="-1156" r="-4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7AF115A2-378E-154E-AC56-C82AE639813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475656" y="4493706"/>
                <a:ext cx="7606087" cy="117093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(assume </a:t>
                </a:r>
                <a:r>
                  <a:rPr lang="en-US" sz="2800" dirty="0" err="1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wlog</a:t>
                </a:r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7AF115A2-378E-154E-AC56-C82AE6398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493706"/>
                <a:ext cx="7606087" cy="1170933"/>
              </a:xfrm>
              <a:prstGeom prst="rect">
                <a:avLst/>
              </a:prstGeom>
              <a:blipFill>
                <a:blip r:embed="rId9"/>
                <a:stretch>
                  <a:fillRect l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577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2" grpId="0" animBg="1"/>
      <p:bldP spid="13" grpId="0"/>
      <p:bldP spid="17" grpId="0"/>
      <p:bldP spid="1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40466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Other Constructions of CRHFs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09D670B5-90E6-384F-9FCD-EABC97057F5D}"/>
              </a:ext>
            </a:extLst>
          </p:cNvPr>
          <p:cNvSpPr txBox="1">
            <a:spLocks noChangeArrowheads="1"/>
          </p:cNvSpPr>
          <p:nvPr/>
        </p:nvSpPr>
        <p:spPr>
          <a:xfrm>
            <a:off x="527454" y="1229268"/>
            <a:ext cx="886908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ea typeface="American Typewriter" charset="0"/>
                <a:cs typeface="American Typewriter" charset="0"/>
              </a:rPr>
              <a:t>From the hardness of factoring, lattice problems etc.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15B0A39B-EF76-6648-B895-B489AFC1B2BB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2256184"/>
            <a:ext cx="8869082" cy="11521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ea typeface="American Typewriter" charset="0"/>
                <a:cs typeface="American Typewriter" charset="0"/>
              </a:rPr>
              <a:t>Not known to follow from the existence of one-way functions or even one-way permutations…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id="{D8A9AD61-A6C5-2D4C-8293-6F81AC99F5B5}"/>
              </a:ext>
            </a:extLst>
          </p:cNvPr>
          <p:cNvSpPr txBox="1">
            <a:spLocks noChangeArrowheads="1"/>
          </p:cNvSpPr>
          <p:nvPr/>
        </p:nvSpPr>
        <p:spPr>
          <a:xfrm>
            <a:off x="527454" y="3605532"/>
            <a:ext cx="8437034" cy="165618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ea typeface="American Typewriter" charset="0"/>
                <a:cs typeface="American Typewriter" charset="0"/>
              </a:rPr>
              <a:t>“Black-box separations”: Certain ways of constructing CRHF from OWF/OWP cannot work. </a:t>
            </a:r>
          </a:p>
          <a:p>
            <a:pPr algn="l"/>
            <a:r>
              <a:rPr lang="en-US" sz="2000" dirty="0">
                <a:ea typeface="American Typewriter" charset="0"/>
                <a:cs typeface="American Typewriter" charset="0"/>
              </a:rPr>
              <a:t>“Finding collisions on a one-way street”, Daniel Simon, </a:t>
            </a:r>
            <a:r>
              <a:rPr lang="en-US" sz="2000" dirty="0" err="1">
                <a:ea typeface="American Typewriter" charset="0"/>
                <a:cs typeface="American Typewriter" charset="0"/>
              </a:rPr>
              <a:t>Eurocrypt</a:t>
            </a:r>
            <a:r>
              <a:rPr lang="en-US" sz="2000" dirty="0">
                <a:ea typeface="American Typewriter" charset="0"/>
                <a:cs typeface="American Typewriter" charset="0"/>
              </a:rPr>
              <a:t> 1998.</a:t>
            </a:r>
            <a:endParaRPr lang="en-US" sz="2000" dirty="0"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94E32EAC-199E-B04D-89E3-444F462B774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5445224"/>
                <a:ext cx="8437034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 dirty="0">
                    <a:ea typeface="American Typewriter" charset="0"/>
                    <a:cs typeface="American Typewriter" charset="0"/>
                  </a:rPr>
                  <a:t>Nevertheless, big open problem: OWF/OWP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?</m:t>
                        </m:r>
                      </m:sup>
                    </m:sSup>
                  </m:oMath>
                </a14:m>
                <a:r>
                  <a:rPr lang="en-US" sz="2800" b="1" dirty="0">
                    <a:ea typeface="American Typewriter" charset="0"/>
                    <a:cs typeface="American Typewriter" charset="0"/>
                  </a:rPr>
                  <a:t> CRHF?</a:t>
                </a:r>
              </a:p>
            </p:txBody>
          </p:sp>
        </mc:Choice>
        <mc:Fallback xmlns="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94E32EAC-199E-B04D-89E3-444F462B7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5445224"/>
                <a:ext cx="8437034" cy="792088"/>
              </a:xfrm>
              <a:prstGeom prst="rect">
                <a:avLst/>
              </a:prstGeom>
              <a:blipFill>
                <a:blip r:embed="rId3"/>
                <a:stretch>
                  <a:fillRect l="-1502" r="-150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794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15516" y="2655513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So far, only one-time security…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12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Constructing a Signature Scheme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63">
            <a:extLst>
              <a:ext uri="{FF2B5EF4-FFF2-40B4-BE49-F238E27FC236}">
                <a16:creationId xmlns:a16="http://schemas.microsoft.com/office/drawing/2014/main" id="{8CF8189C-3B8F-6D38-2BF7-466BBAEF26E7}"/>
              </a:ext>
            </a:extLst>
          </p:cNvPr>
          <p:cNvSpPr txBox="1">
            <a:spLocks noChangeArrowheads="1"/>
          </p:cNvSpPr>
          <p:nvPr/>
        </p:nvSpPr>
        <p:spPr>
          <a:xfrm>
            <a:off x="373378" y="1772816"/>
            <a:ext cx="8770622" cy="14401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Theorem</a:t>
            </a:r>
            <a:r>
              <a:rPr lang="en-US" sz="2800" dirty="0">
                <a:ea typeface="American Typewriter" charset="0"/>
                <a:cs typeface="American Typewriter" charset="0"/>
              </a:rPr>
              <a:t> [Naor-Yung’89, Rompel’90] </a:t>
            </a:r>
            <a:br>
              <a:rPr lang="en-US" sz="2800" dirty="0">
                <a:ea typeface="American Typewriter" charset="0"/>
                <a:cs typeface="American Typewriter" charset="0"/>
              </a:rPr>
            </a:br>
            <a:r>
              <a:rPr lang="en-US" sz="2800" dirty="0">
                <a:ea typeface="American Typewriter" charset="0"/>
                <a:cs typeface="American Typewriter" charset="0"/>
              </a:rPr>
              <a:t>(EUF-CMA-secure) Signature schemes exist assuming that </a:t>
            </a:r>
            <a:r>
              <a:rPr lang="en-US" sz="2800" u="sng" dirty="0">
                <a:ea typeface="American Typewriter" charset="0"/>
                <a:cs typeface="American Typewriter" charset="0"/>
              </a:rPr>
              <a:t>one-way functions </a:t>
            </a:r>
            <a:r>
              <a:rPr lang="en-US" sz="2800" dirty="0">
                <a:ea typeface="American Typewriter" charset="0"/>
                <a:cs typeface="American Typewriter" charset="0"/>
              </a:rPr>
              <a:t>exist. </a:t>
            </a:r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652E6667-F8F4-E6E2-7D75-3F5C30BE8A44}"/>
              </a:ext>
            </a:extLst>
          </p:cNvPr>
          <p:cNvSpPr txBox="1">
            <a:spLocks noChangeArrowheads="1"/>
          </p:cNvSpPr>
          <p:nvPr/>
        </p:nvSpPr>
        <p:spPr>
          <a:xfrm>
            <a:off x="373378" y="3969444"/>
            <a:ext cx="8770622" cy="14401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TODAY</a:t>
            </a:r>
            <a:r>
              <a:rPr lang="en-US" sz="2800" b="1" dirty="0">
                <a:ea typeface="American Typewriter" charset="0"/>
                <a:cs typeface="American Typewriter" charset="0"/>
              </a:rPr>
              <a:t>:</a:t>
            </a:r>
            <a:br>
              <a:rPr lang="en-US" sz="2800" dirty="0">
                <a:ea typeface="American Typewriter" charset="0"/>
                <a:cs typeface="American Typewriter" charset="0"/>
              </a:rPr>
            </a:br>
            <a:r>
              <a:rPr lang="en-US" sz="2800" dirty="0">
                <a:ea typeface="American Typewriter" charset="0"/>
                <a:cs typeface="American Typewriter" charset="0"/>
              </a:rPr>
              <a:t>(EUF-CMA-secure) Signature schemes exist assuming that </a:t>
            </a:r>
            <a:r>
              <a:rPr lang="en-US" sz="2800" u="sng" dirty="0">
                <a:ea typeface="American Typewriter" charset="0"/>
                <a:cs typeface="American Typewriter" charset="0"/>
              </a:rPr>
              <a:t>collision-resistant hash functions </a:t>
            </a:r>
            <a:r>
              <a:rPr lang="en-US" sz="2800" dirty="0">
                <a:ea typeface="American Typewriter" charset="0"/>
                <a:cs typeface="American Typewriter" charset="0"/>
              </a:rPr>
              <a:t>exist. </a:t>
            </a:r>
          </a:p>
        </p:txBody>
      </p:sp>
    </p:spTree>
    <p:extLst>
      <p:ext uri="{BB962C8B-B14F-4D97-AF65-F5344CB8AC3E}">
        <p14:creationId xmlns:p14="http://schemas.microsoft.com/office/powerpoint/2010/main" val="330495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(Many-time) Signature Scheme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8" name="Rectangle 63">
            <a:extLst>
              <a:ext uri="{FF2B5EF4-FFF2-40B4-BE49-F238E27FC236}">
                <a16:creationId xmlns:a16="http://schemas.microsoft.com/office/drawing/2014/main" id="{FCBC1F9C-EE29-FE49-9DB9-60C0EC916993}"/>
              </a:ext>
            </a:extLst>
          </p:cNvPr>
          <p:cNvSpPr txBox="1">
            <a:spLocks noChangeArrowheads="1"/>
          </p:cNvSpPr>
          <p:nvPr/>
        </p:nvSpPr>
        <p:spPr>
          <a:xfrm>
            <a:off x="1907704" y="836712"/>
            <a:ext cx="4680520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In four+ steps</a:t>
            </a:r>
            <a:endParaRPr lang="en-US" sz="2800" b="1" dirty="0">
              <a:solidFill>
                <a:srgbClr val="0000FF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E1C63364-CBAC-4B46-B938-A8D9A978D5B4}"/>
              </a:ext>
            </a:extLst>
          </p:cNvPr>
          <p:cNvSpPr txBox="1">
            <a:spLocks noChangeArrowheads="1"/>
          </p:cNvSpPr>
          <p:nvPr/>
        </p:nvSpPr>
        <p:spPr>
          <a:xfrm>
            <a:off x="362127" y="2348880"/>
            <a:ext cx="877062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2. How to Shrink the signatures. Idea: Signature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Trees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8" name="Rectangle 63">
            <a:extLst>
              <a:ext uri="{FF2B5EF4-FFF2-40B4-BE49-F238E27FC236}">
                <a16:creationId xmlns:a16="http://schemas.microsoft.com/office/drawing/2014/main" id="{3D0B5B98-909F-4543-9D61-C889A6CE3E39}"/>
              </a:ext>
            </a:extLst>
          </p:cNvPr>
          <p:cNvSpPr txBox="1">
            <a:spLocks noChangeArrowheads="1"/>
          </p:cNvSpPr>
          <p:nvPr/>
        </p:nvSpPr>
        <p:spPr>
          <a:xfrm>
            <a:off x="381182" y="3140968"/>
            <a:ext cx="8770622" cy="11521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3. How to Shrink Alice’s storage. </a:t>
            </a:r>
            <a:br>
              <a:rPr lang="en-US" sz="2800" b="0" dirty="0">
                <a:ea typeface="American Typewriter" charset="0"/>
                <a:cs typeface="American Typewriter" charset="0"/>
              </a:rPr>
            </a:br>
            <a:r>
              <a:rPr lang="en-US" sz="2800" b="0" dirty="0">
                <a:ea typeface="American Typewriter" charset="0"/>
                <a:cs typeface="American Typewriter" charset="0"/>
              </a:rPr>
              <a:t>	Idea: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Pseudorandom</a:t>
            </a:r>
            <a:r>
              <a:rPr lang="en-US" sz="2800" b="0" dirty="0">
                <a:ea typeface="American Typewriter" charset="0"/>
                <a:cs typeface="American Typewriter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Trees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B0FDEF45-91F4-CC49-9FAC-94CCD35EEBE6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4437112"/>
            <a:ext cx="8770622" cy="11521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4. How to make Alice stateless. </a:t>
            </a:r>
            <a:br>
              <a:rPr lang="en-US" sz="2800" b="0" dirty="0">
                <a:ea typeface="American Typewriter" charset="0"/>
                <a:cs typeface="American Typewriter" charset="0"/>
              </a:rPr>
            </a:br>
            <a:r>
              <a:rPr lang="en-US" sz="2800" b="0" dirty="0">
                <a:ea typeface="American Typewriter" charset="0"/>
                <a:cs typeface="American Typewriter" charset="0"/>
              </a:rPr>
              <a:t>	Idea: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Randomization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id="{512D773D-0A7F-7641-B5A0-FC9F5AB3CF57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5661248"/>
            <a:ext cx="8770622" cy="11521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5 (</a:t>
            </a:r>
            <a:r>
              <a:rPr lang="en-US" sz="2800" b="0" i="1" dirty="0">
                <a:ea typeface="American Typewriter" charset="0"/>
                <a:cs typeface="American Typewriter" charset="0"/>
              </a:rPr>
              <a:t>optional</a:t>
            </a:r>
            <a:r>
              <a:rPr lang="en-US" sz="2800" b="0" dirty="0">
                <a:ea typeface="American Typewriter" charset="0"/>
                <a:cs typeface="American Typewriter" charset="0"/>
              </a:rPr>
              <a:t>). How to make Alice stateless and deterministic. </a:t>
            </a:r>
            <a:r>
              <a:rPr lang="en-US" sz="2800" dirty="0">
                <a:ea typeface="American Typewriter" charset="0"/>
                <a:cs typeface="American Typewriter" charset="0"/>
              </a:rPr>
              <a:t> </a:t>
            </a:r>
            <a:r>
              <a:rPr lang="en-US" sz="2800" b="0" dirty="0">
                <a:ea typeface="American Typewriter" charset="0"/>
                <a:cs typeface="American Typewriter" charset="0"/>
              </a:rPr>
              <a:t>Idea: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PRFs.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0C3809BB-DCEC-3440-9188-AD4EF65161AD}"/>
              </a:ext>
            </a:extLst>
          </p:cNvPr>
          <p:cNvSpPr txBox="1">
            <a:spLocks noChangeArrowheads="1"/>
          </p:cNvSpPr>
          <p:nvPr/>
        </p:nvSpPr>
        <p:spPr>
          <a:xfrm>
            <a:off x="337882" y="1646336"/>
            <a:ext cx="877062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</a:t>
            </a:r>
            <a:r>
              <a:rPr lang="en-US" sz="2800" dirty="0">
                <a:ea typeface="American Typewriter" charset="0"/>
                <a:cs typeface="American Typewriter" charset="0"/>
              </a:rPr>
              <a:t>1</a:t>
            </a:r>
            <a:r>
              <a:rPr lang="en-US" sz="2800" b="0" dirty="0">
                <a:ea typeface="American Typewriter" charset="0"/>
                <a:cs typeface="American Typewriter" charset="0"/>
              </a:rPr>
              <a:t>. Stateful, Growing Signatures. Idea: Signature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Chains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12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15516" y="2637394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RECAP from L11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835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1: Stateful Many-time Signatures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8" name="Rectangle 63">
            <a:extLst>
              <a:ext uri="{FF2B5EF4-FFF2-40B4-BE49-F238E27FC236}">
                <a16:creationId xmlns:a16="http://schemas.microsoft.com/office/drawing/2014/main" id="{FCBC1F9C-EE29-FE49-9DB9-60C0EC916993}"/>
              </a:ext>
            </a:extLst>
          </p:cNvPr>
          <p:cNvSpPr txBox="1">
            <a:spLocks noChangeArrowheads="1"/>
          </p:cNvSpPr>
          <p:nvPr/>
        </p:nvSpPr>
        <p:spPr>
          <a:xfrm>
            <a:off x="2555776" y="980728"/>
            <a:ext cx="8554598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Idea: Signature Chains.</a:t>
            </a:r>
            <a:endParaRPr lang="en-US" sz="2800" b="1" dirty="0">
              <a:solidFill>
                <a:srgbClr val="0000FF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1DCFF29E-7E21-354D-A5C3-79CA66E96BB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06978" y="1628800"/>
                <a:ext cx="6369278" cy="57606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Alice starts with a secret signing Key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𝑆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1DCFF29E-7E21-354D-A5C3-79CA66E96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78" y="1628800"/>
                <a:ext cx="6369278" cy="576064"/>
              </a:xfrm>
              <a:prstGeom prst="rect">
                <a:avLst/>
              </a:prstGeom>
              <a:blipFill>
                <a:blip r:embed="rId3"/>
                <a:stretch>
                  <a:fillRect l="-1988" t="-6522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A4250662-83D6-4244-BC4E-26305F555A9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3906" y="2187326"/>
                <a:ext cx="8554598" cy="275384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When signing a message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0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b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</a:b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Generate a new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𝑉𝐾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Produce signature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Sign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𝑉𝐾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</a:t>
                </a:r>
                <a:r>
                  <a:rPr lang="en-US" sz="2800" dirty="0">
                    <a:solidFill>
                      <a:srgbClr val="0000FF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lit/>
                      </m:rP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00FF"/>
                    </a:solidFill>
                    <a:ea typeface="American Typewriter" charset="0"/>
                    <a:cs typeface="American Typewriter" charset="0"/>
                  </a:rPr>
                  <a:t>. </a:t>
                </a:r>
                <a:b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</a:b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Remember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as well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A4250662-83D6-4244-BC4E-26305F555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06" y="2187326"/>
                <a:ext cx="8554598" cy="2753842"/>
              </a:xfrm>
              <a:prstGeom prst="rect">
                <a:avLst/>
              </a:prstGeom>
              <a:blipFill>
                <a:blip r:embed="rId4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2316AC5-4A79-5D4B-996E-6489B528EBD7}"/>
                  </a:ext>
                </a:extLst>
              </p:cNvPr>
              <p:cNvSpPr/>
              <p:nvPr/>
            </p:nvSpPr>
            <p:spPr>
              <a:xfrm>
                <a:off x="515235" y="4907529"/>
                <a:ext cx="821827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ea typeface="American Typewriter" charset="0"/>
                    <a:cs typeface="American Typewriter" charset="0"/>
                  </a:rPr>
                  <a:t>To verify a signature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lit/>
                      </m:rPr>
                      <a:rPr lang="en-US" sz="28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American Typewriter" charset="0"/>
                    <a:cs typeface="American Typewriter" charset="0"/>
                  </a:rPr>
                  <a:t> for message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r>
                  <a:rPr lang="en-US" sz="2800" dirty="0">
                    <a:solidFill>
                      <a:prstClr val="black"/>
                    </a:solidFill>
                  </a:rPr>
                  <a:t>	Run </a:t>
                </a:r>
                <a:r>
                  <a:rPr lang="en-US" sz="2800" dirty="0">
                    <a:solidFill>
                      <a:srgbClr val="0000FF"/>
                    </a:solidFill>
                  </a:rPr>
                  <a:t>Verify(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2316AC5-4A79-5D4B-996E-6489B528EB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35" y="4907529"/>
                <a:ext cx="8218276" cy="954107"/>
              </a:xfrm>
              <a:prstGeom prst="rect">
                <a:avLst/>
              </a:prstGeom>
              <a:blipFill>
                <a:blip r:embed="rId5"/>
                <a:stretch>
                  <a:fillRect l="-1543" t="-657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05A74327-74DC-1B42-A467-7749262D15E6}"/>
              </a:ext>
            </a:extLst>
          </p:cNvPr>
          <p:cNvGrpSpPr/>
          <p:nvPr/>
        </p:nvGrpSpPr>
        <p:grpSpPr>
          <a:xfrm>
            <a:off x="7126895" y="969431"/>
            <a:ext cx="1436200" cy="1923177"/>
            <a:chOff x="439281" y="332520"/>
            <a:chExt cx="1436200" cy="192317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1BA00B5-660F-8048-8058-9F1B372A70CC}"/>
                </a:ext>
              </a:extLst>
            </p:cNvPr>
            <p:cNvCxnSpPr/>
            <p:nvPr/>
          </p:nvCxnSpPr>
          <p:spPr>
            <a:xfrm>
              <a:off x="466597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BB572C8-8D76-6045-A2F8-F41E087EABD0}"/>
                </a:ext>
              </a:extLst>
            </p:cNvPr>
            <p:cNvCxnSpPr/>
            <p:nvPr/>
          </p:nvCxnSpPr>
          <p:spPr>
            <a:xfrm>
              <a:off x="1835696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B3E0DCF-B82A-5642-A63E-E453A1973E8E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332656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B096AA9-1795-354F-89A1-A81BF3A4C1A0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2175011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6BDF727-FAA5-FB44-A041-09E76F632E64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332520"/>
              <a:ext cx="0" cy="5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2FDE372-2439-634D-B5A6-3A40E9515523}"/>
                </a:ext>
              </a:extLst>
            </p:cNvPr>
            <p:cNvCxnSpPr>
              <a:cxnSpLocks/>
            </p:cNvCxnSpPr>
            <p:nvPr/>
          </p:nvCxnSpPr>
          <p:spPr>
            <a:xfrm>
              <a:off x="466597" y="887115"/>
              <a:ext cx="13690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38E5A6B-A326-6941-AECD-2AE5C3BFE371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777885"/>
              <a:ext cx="0" cy="147781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63">
              <a:extLst>
                <a:ext uri="{FF2B5EF4-FFF2-40B4-BE49-F238E27FC236}">
                  <a16:creationId xmlns:a16="http://schemas.microsoft.com/office/drawing/2014/main" id="{BAE67AB7-0C1D-5248-BE3B-9E42612EACF2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73218" y="420282"/>
              <a:ext cx="894751" cy="35760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latin typeface="+mn-lt"/>
                  <a:ea typeface="American Typewriter" charset="0"/>
                  <a:cs typeface="American Typewriter" charset="0"/>
                </a:rPr>
                <a:t>Alice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63">
                  <a:extLst>
                    <a:ext uri="{FF2B5EF4-FFF2-40B4-BE49-F238E27FC236}">
                      <a16:creationId xmlns:a16="http://schemas.microsoft.com/office/drawing/2014/main" id="{8D0907FB-F630-3C4E-AB7C-D3F1C499B3E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980730" y="422413"/>
                  <a:ext cx="894751" cy="357603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latin typeface="+mn-lt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23" name="Rectangle 63">
                  <a:extLst>
                    <a:ext uri="{FF2B5EF4-FFF2-40B4-BE49-F238E27FC236}">
                      <a16:creationId xmlns:a16="http://schemas.microsoft.com/office/drawing/2014/main" id="{8D0907FB-F630-3C4E-AB7C-D3F1C499B3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730" y="422413"/>
                  <a:ext cx="894751" cy="357603"/>
                </a:xfrm>
                <a:prstGeom prst="rect">
                  <a:avLst/>
                </a:prstGeom>
                <a:blipFill>
                  <a:blip r:embed="rId6"/>
                  <a:stretch>
                    <a:fillRect b="-6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7318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3">
            <a:extLst>
              <a:ext uri="{FF2B5EF4-FFF2-40B4-BE49-F238E27FC236}">
                <a16:creationId xmlns:a16="http://schemas.microsoft.com/office/drawing/2014/main" id="{FCBC1F9C-EE29-FE49-9DB9-60C0EC916993}"/>
              </a:ext>
            </a:extLst>
          </p:cNvPr>
          <p:cNvSpPr txBox="1">
            <a:spLocks noChangeArrowheads="1"/>
          </p:cNvSpPr>
          <p:nvPr/>
        </p:nvSpPr>
        <p:spPr>
          <a:xfrm>
            <a:off x="2555776" y="980728"/>
            <a:ext cx="8554598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Idea: Signature Chains.</a:t>
            </a:r>
            <a:endParaRPr lang="en-US" sz="2800" b="1" dirty="0">
              <a:solidFill>
                <a:srgbClr val="0000FF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1DCFF29E-7E21-354D-A5C3-79CA66E96BB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06978" y="1628800"/>
                <a:ext cx="6369278" cy="57606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Alice starts with a secret signing Key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𝑆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1DCFF29E-7E21-354D-A5C3-79CA66E96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78" y="1628800"/>
                <a:ext cx="6369278" cy="576064"/>
              </a:xfrm>
              <a:prstGeom prst="rect">
                <a:avLst/>
              </a:prstGeom>
              <a:blipFill>
                <a:blip r:embed="rId3"/>
                <a:stretch>
                  <a:fillRect l="-1988" t="-6522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A4250662-83D6-4244-BC4E-26305F555A9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3906" y="2187326"/>
                <a:ext cx="8554598" cy="275384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When signing a message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0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b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</a:b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Generate a new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𝑉𝐾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Produce signature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Sign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𝑉𝐾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lit/>
                      </m:rPr>
                      <a:rPr lang="en-US" sz="28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. </a:t>
                </a:r>
                <a:b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</a:b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Remember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as well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A4250662-83D6-4244-BC4E-26305F555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06" y="2187326"/>
                <a:ext cx="8554598" cy="2753842"/>
              </a:xfrm>
              <a:prstGeom prst="rect">
                <a:avLst/>
              </a:prstGeom>
              <a:blipFill>
                <a:blip r:embed="rId4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081B696-1DF9-834C-80F9-C9AE19B28A95}"/>
                  </a:ext>
                </a:extLst>
              </p:cNvPr>
              <p:cNvSpPr/>
              <p:nvPr/>
            </p:nvSpPr>
            <p:spPr>
              <a:xfrm>
                <a:off x="580800" y="5570076"/>
                <a:ext cx="8793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081B696-1DF9-834C-80F9-C9AE19B28A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00" y="5570076"/>
                <a:ext cx="87934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6CCEB82-2FDA-5444-A3EC-103C4AFE4186}"/>
              </a:ext>
            </a:extLst>
          </p:cNvPr>
          <p:cNvCxnSpPr>
            <a:stCxn id="2" idx="3"/>
          </p:cNvCxnSpPr>
          <p:nvPr/>
        </p:nvCxnSpPr>
        <p:spPr>
          <a:xfrm>
            <a:off x="1460143" y="5831686"/>
            <a:ext cx="80760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75284C-A0E6-6347-AA7D-3C303EB68E37}"/>
                  </a:ext>
                </a:extLst>
              </p:cNvPr>
              <p:cNvSpPr/>
              <p:nvPr/>
            </p:nvSpPr>
            <p:spPr>
              <a:xfrm>
                <a:off x="2195736" y="5563180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75284C-A0E6-6347-AA7D-3C303EB68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563180"/>
                <a:ext cx="871072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BE6F49-DA5D-154B-82C6-28F39CDEF603}"/>
                  </a:ext>
                </a:extLst>
              </p:cNvPr>
              <p:cNvSpPr/>
              <p:nvPr/>
            </p:nvSpPr>
            <p:spPr>
              <a:xfrm>
                <a:off x="2195736" y="5136402"/>
                <a:ext cx="7555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BE6F49-DA5D-154B-82C6-28F39CDEF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136402"/>
                <a:ext cx="755528" cy="523220"/>
              </a:xfrm>
              <a:prstGeom prst="rect">
                <a:avLst/>
              </a:prstGeom>
              <a:blipFill>
                <a:blip r:embed="rId7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0B76F54-36B2-494E-9CB7-ECB6E2BD6F9B}"/>
                  </a:ext>
                </a:extLst>
              </p:cNvPr>
              <p:cNvSpPr/>
              <p:nvPr/>
            </p:nvSpPr>
            <p:spPr>
              <a:xfrm>
                <a:off x="1584991" y="5301208"/>
                <a:ext cx="6107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0B76F54-36B2-494E-9CB7-ECB6E2BD6F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91" y="5301208"/>
                <a:ext cx="610745" cy="523220"/>
              </a:xfrm>
              <a:prstGeom prst="rect">
                <a:avLst/>
              </a:prstGeom>
              <a:blipFill>
                <a:blip r:embed="rId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BED549AE-0D50-D94E-8688-5C56CC75352F}"/>
              </a:ext>
            </a:extLst>
          </p:cNvPr>
          <p:cNvGrpSpPr/>
          <p:nvPr/>
        </p:nvGrpSpPr>
        <p:grpSpPr>
          <a:xfrm>
            <a:off x="7126895" y="969431"/>
            <a:ext cx="1436200" cy="1923177"/>
            <a:chOff x="439281" y="332520"/>
            <a:chExt cx="1436200" cy="192317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4D4AD60-C703-134B-AB94-E57B3ABDBC8A}"/>
                </a:ext>
              </a:extLst>
            </p:cNvPr>
            <p:cNvCxnSpPr/>
            <p:nvPr/>
          </p:nvCxnSpPr>
          <p:spPr>
            <a:xfrm>
              <a:off x="466597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1F32605-C38D-7341-92EF-9F7408EE4D57}"/>
                </a:ext>
              </a:extLst>
            </p:cNvPr>
            <p:cNvCxnSpPr/>
            <p:nvPr/>
          </p:nvCxnSpPr>
          <p:spPr>
            <a:xfrm>
              <a:off x="1835696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003A0DE-7E83-5B4C-B0C1-5C909881082A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332656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592A69D-B275-3449-859D-2FEB01C822C8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2175011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F891CD4-DA9D-C448-AA56-640043EE6FD6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332520"/>
              <a:ext cx="0" cy="5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EF0E224-B35C-7F41-BA63-05DC41B28D22}"/>
                </a:ext>
              </a:extLst>
            </p:cNvPr>
            <p:cNvCxnSpPr>
              <a:cxnSpLocks/>
            </p:cNvCxnSpPr>
            <p:nvPr/>
          </p:nvCxnSpPr>
          <p:spPr>
            <a:xfrm>
              <a:off x="466597" y="887115"/>
              <a:ext cx="13690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D01475B-61B3-4F49-A59A-C397AF2BB606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777885"/>
              <a:ext cx="0" cy="147781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63">
              <a:extLst>
                <a:ext uri="{FF2B5EF4-FFF2-40B4-BE49-F238E27FC236}">
                  <a16:creationId xmlns:a16="http://schemas.microsoft.com/office/drawing/2014/main" id="{D3F5539D-14A9-504A-B88D-C574681003B3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73218" y="420282"/>
              <a:ext cx="894751" cy="35760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latin typeface="+mn-lt"/>
                  <a:ea typeface="American Typewriter" charset="0"/>
                  <a:cs typeface="American Typewriter" charset="0"/>
                </a:rPr>
                <a:t>Alice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63">
                  <a:extLst>
                    <a:ext uri="{FF2B5EF4-FFF2-40B4-BE49-F238E27FC236}">
                      <a16:creationId xmlns:a16="http://schemas.microsoft.com/office/drawing/2014/main" id="{537383CD-BE9E-D84C-8871-065A29D0036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980730" y="422413"/>
                  <a:ext cx="894751" cy="357603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latin typeface="+mn-lt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21" name="Rectangle 63">
                  <a:extLst>
                    <a:ext uri="{FF2B5EF4-FFF2-40B4-BE49-F238E27FC236}">
                      <a16:creationId xmlns:a16="http://schemas.microsoft.com/office/drawing/2014/main" id="{537383CD-BE9E-D84C-8871-065A29D003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730" y="422413"/>
                  <a:ext cx="894751" cy="357603"/>
                </a:xfrm>
                <a:prstGeom prst="rect">
                  <a:avLst/>
                </a:prstGeom>
                <a:blipFill>
                  <a:blip r:embed="rId9"/>
                  <a:stretch>
                    <a:fillRect b="-6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Subtitle 1">
            <a:extLst>
              <a:ext uri="{FF2B5EF4-FFF2-40B4-BE49-F238E27FC236}">
                <a16:creationId xmlns:a16="http://schemas.microsoft.com/office/drawing/2014/main" id="{0E78A96F-29C6-B74B-96F3-8A70874B9B95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1: Stateful Many-time Signatures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440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3">
            <a:extLst>
              <a:ext uri="{FF2B5EF4-FFF2-40B4-BE49-F238E27FC236}">
                <a16:creationId xmlns:a16="http://schemas.microsoft.com/office/drawing/2014/main" id="{FCBC1F9C-EE29-FE49-9DB9-60C0EC916993}"/>
              </a:ext>
            </a:extLst>
          </p:cNvPr>
          <p:cNvSpPr txBox="1">
            <a:spLocks noChangeArrowheads="1"/>
          </p:cNvSpPr>
          <p:nvPr/>
        </p:nvSpPr>
        <p:spPr>
          <a:xfrm>
            <a:off x="2555776" y="980728"/>
            <a:ext cx="8554598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Idea: Signature Chains.</a:t>
            </a:r>
            <a:endParaRPr lang="en-US" sz="2800" b="1" dirty="0">
              <a:solidFill>
                <a:srgbClr val="0000FF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1DCFF29E-7E21-354D-A5C3-79CA66E96BB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06978" y="1628800"/>
                <a:ext cx="6369278" cy="57606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Alice starts with a secret signing Key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𝑆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1DCFF29E-7E21-354D-A5C3-79CA66E96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78" y="1628800"/>
                <a:ext cx="6369278" cy="576064"/>
              </a:xfrm>
              <a:prstGeom prst="rect">
                <a:avLst/>
              </a:prstGeom>
              <a:blipFill>
                <a:blip r:embed="rId3"/>
                <a:stretch>
                  <a:fillRect l="-1988" t="-6522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A4250662-83D6-4244-BC4E-26305F555A9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3906" y="2187326"/>
                <a:ext cx="8770622" cy="275384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When signing </a:t>
                </a:r>
                <a:r>
                  <a:rPr lang="en-US" sz="2800" b="0" dirty="0">
                    <a:solidFill>
                      <a:srgbClr val="0000FF"/>
                    </a:solidFill>
                    <a:ea typeface="American Typewriter" charset="0"/>
                    <a:cs typeface="American Typewriter" charset="0"/>
                  </a:rPr>
                  <a:t>the next message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0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b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</a:b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Generate a new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𝑉𝐾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Produce signature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Sign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𝑉𝐾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lit/>
                      </m:rP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??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</a:t>
                </a:r>
                <a:b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</a:b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 </a:t>
                </a:r>
              </a:p>
            </p:txBody>
          </p:sp>
        </mc:Choice>
        <mc:Fallback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A4250662-83D6-4244-BC4E-26305F555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06" y="2187326"/>
                <a:ext cx="8770622" cy="2753842"/>
              </a:xfrm>
              <a:prstGeom prst="rect">
                <a:avLst/>
              </a:prstGeom>
              <a:blipFill>
                <a:blip r:embed="rId4"/>
                <a:stretch>
                  <a:fillRect l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081B696-1DF9-834C-80F9-C9AE19B28A95}"/>
                  </a:ext>
                </a:extLst>
              </p:cNvPr>
              <p:cNvSpPr/>
              <p:nvPr/>
            </p:nvSpPr>
            <p:spPr>
              <a:xfrm>
                <a:off x="580800" y="5570076"/>
                <a:ext cx="8793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081B696-1DF9-834C-80F9-C9AE19B28A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00" y="5570076"/>
                <a:ext cx="87934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6CCEB82-2FDA-5444-A3EC-103C4AFE4186}"/>
              </a:ext>
            </a:extLst>
          </p:cNvPr>
          <p:cNvCxnSpPr>
            <a:stCxn id="2" idx="3"/>
          </p:cNvCxnSpPr>
          <p:nvPr/>
        </p:nvCxnSpPr>
        <p:spPr>
          <a:xfrm>
            <a:off x="1460143" y="5831686"/>
            <a:ext cx="80760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75284C-A0E6-6347-AA7D-3C303EB68E37}"/>
                  </a:ext>
                </a:extLst>
              </p:cNvPr>
              <p:cNvSpPr/>
              <p:nvPr/>
            </p:nvSpPr>
            <p:spPr>
              <a:xfrm>
                <a:off x="2195736" y="5563180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75284C-A0E6-6347-AA7D-3C303EB68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563180"/>
                <a:ext cx="871072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BE6F49-DA5D-154B-82C6-28F39CDEF603}"/>
                  </a:ext>
                </a:extLst>
              </p:cNvPr>
              <p:cNvSpPr/>
              <p:nvPr/>
            </p:nvSpPr>
            <p:spPr>
              <a:xfrm>
                <a:off x="2195736" y="5136402"/>
                <a:ext cx="7555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BE6F49-DA5D-154B-82C6-28F39CDEF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136402"/>
                <a:ext cx="755528" cy="523220"/>
              </a:xfrm>
              <a:prstGeom prst="rect">
                <a:avLst/>
              </a:prstGeom>
              <a:blipFill>
                <a:blip r:embed="rId7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0B76F54-36B2-494E-9CB7-ECB6E2BD6F9B}"/>
                  </a:ext>
                </a:extLst>
              </p:cNvPr>
              <p:cNvSpPr/>
              <p:nvPr/>
            </p:nvSpPr>
            <p:spPr>
              <a:xfrm>
                <a:off x="1584991" y="5301208"/>
                <a:ext cx="6107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0B76F54-36B2-494E-9CB7-ECB6E2BD6F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91" y="5301208"/>
                <a:ext cx="610745" cy="523220"/>
              </a:xfrm>
              <a:prstGeom prst="rect">
                <a:avLst/>
              </a:prstGeom>
              <a:blipFill>
                <a:blip r:embed="rId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F093EB5C-66B8-1E40-B4F9-77BF096AF7EF}"/>
              </a:ext>
            </a:extLst>
          </p:cNvPr>
          <p:cNvGrpSpPr/>
          <p:nvPr/>
        </p:nvGrpSpPr>
        <p:grpSpPr>
          <a:xfrm>
            <a:off x="7126895" y="969431"/>
            <a:ext cx="1436200" cy="1923177"/>
            <a:chOff x="439281" y="332520"/>
            <a:chExt cx="1436200" cy="1923177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3EA0BF7-3825-2444-96EF-506B024CBF9F}"/>
                </a:ext>
              </a:extLst>
            </p:cNvPr>
            <p:cNvCxnSpPr/>
            <p:nvPr/>
          </p:nvCxnSpPr>
          <p:spPr>
            <a:xfrm>
              <a:off x="466597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284AC70-0E68-C144-B915-56533A63CEEC}"/>
                </a:ext>
              </a:extLst>
            </p:cNvPr>
            <p:cNvCxnSpPr/>
            <p:nvPr/>
          </p:nvCxnSpPr>
          <p:spPr>
            <a:xfrm>
              <a:off x="1835696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1018DCB-2D35-374A-A23D-AD160FE999AE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332656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3C27650-CE30-8F42-B7F9-029E5AB02265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2175011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0C34056-7D4E-B846-A4D8-3187120775CA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332520"/>
              <a:ext cx="0" cy="5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0A74135-16C5-FF41-9505-452EFEDB4A19}"/>
                </a:ext>
              </a:extLst>
            </p:cNvPr>
            <p:cNvCxnSpPr>
              <a:cxnSpLocks/>
            </p:cNvCxnSpPr>
            <p:nvPr/>
          </p:nvCxnSpPr>
          <p:spPr>
            <a:xfrm>
              <a:off x="466597" y="887115"/>
              <a:ext cx="13690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18D1A38-08FC-9B4F-90C4-25550352B19E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777885"/>
              <a:ext cx="0" cy="147781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63">
              <a:extLst>
                <a:ext uri="{FF2B5EF4-FFF2-40B4-BE49-F238E27FC236}">
                  <a16:creationId xmlns:a16="http://schemas.microsoft.com/office/drawing/2014/main" id="{040C1115-3A60-F34D-B39D-0335448CCC37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73218" y="420282"/>
              <a:ext cx="894751" cy="35760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latin typeface="+mn-lt"/>
                  <a:ea typeface="American Typewriter" charset="0"/>
                  <a:cs typeface="American Typewriter" charset="0"/>
                </a:rPr>
                <a:t>Alice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63">
                  <a:extLst>
                    <a:ext uri="{FF2B5EF4-FFF2-40B4-BE49-F238E27FC236}">
                      <a16:creationId xmlns:a16="http://schemas.microsoft.com/office/drawing/2014/main" id="{6B52F65A-DE1E-0D4F-92CA-A2F79F00B5E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980730" y="422413"/>
                  <a:ext cx="894751" cy="357603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latin typeface="+mn-lt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42" name="Rectangle 63">
                  <a:extLst>
                    <a:ext uri="{FF2B5EF4-FFF2-40B4-BE49-F238E27FC236}">
                      <a16:creationId xmlns:a16="http://schemas.microsoft.com/office/drawing/2014/main" id="{6B52F65A-DE1E-0D4F-92CA-A2F79F00B5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730" y="422413"/>
                  <a:ext cx="894751" cy="357603"/>
                </a:xfrm>
                <a:prstGeom prst="rect">
                  <a:avLst/>
                </a:prstGeom>
                <a:blipFill>
                  <a:blip r:embed="rId9"/>
                  <a:stretch>
                    <a:fillRect b="-6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Subtitle 1">
            <a:extLst>
              <a:ext uri="{FF2B5EF4-FFF2-40B4-BE49-F238E27FC236}">
                <a16:creationId xmlns:a16="http://schemas.microsoft.com/office/drawing/2014/main" id="{40CF5754-37CF-4F47-A303-1745B256031E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1: Stateful Many-time Signatures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066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3">
            <a:extLst>
              <a:ext uri="{FF2B5EF4-FFF2-40B4-BE49-F238E27FC236}">
                <a16:creationId xmlns:a16="http://schemas.microsoft.com/office/drawing/2014/main" id="{FCBC1F9C-EE29-FE49-9DB9-60C0EC916993}"/>
              </a:ext>
            </a:extLst>
          </p:cNvPr>
          <p:cNvSpPr txBox="1">
            <a:spLocks noChangeArrowheads="1"/>
          </p:cNvSpPr>
          <p:nvPr/>
        </p:nvSpPr>
        <p:spPr>
          <a:xfrm>
            <a:off x="2555776" y="980728"/>
            <a:ext cx="8554598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Idea: Signature Chains.</a:t>
            </a:r>
            <a:endParaRPr lang="en-US" sz="2800" b="1" dirty="0">
              <a:solidFill>
                <a:srgbClr val="0000FF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1DCFF29E-7E21-354D-A5C3-79CA66E96BB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06978" y="1628800"/>
                <a:ext cx="6369278" cy="57606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Alice starts with a secret signing Key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𝑆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1DCFF29E-7E21-354D-A5C3-79CA66E96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78" y="1628800"/>
                <a:ext cx="6369278" cy="576064"/>
              </a:xfrm>
              <a:prstGeom prst="rect">
                <a:avLst/>
              </a:prstGeom>
              <a:blipFill>
                <a:blip r:embed="rId3"/>
                <a:stretch>
                  <a:fillRect l="-1988" t="-6522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A4250662-83D6-4244-BC4E-26305F555A9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3906" y="2187326"/>
                <a:ext cx="8770622" cy="275384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When signing </a:t>
                </a:r>
                <a:r>
                  <a:rPr lang="en-US" sz="2800" b="0" dirty="0">
                    <a:solidFill>
                      <a:srgbClr val="0000FF"/>
                    </a:solidFill>
                    <a:ea typeface="American Typewriter" charset="0"/>
                    <a:cs typeface="American Typewriter" charset="0"/>
                  </a:rPr>
                  <a:t>the next message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0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b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</a:b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Generate a new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𝑉𝐾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Produce signature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Sign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𝑉𝐾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lit/>
                      </m:rP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??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</a:t>
                </a:r>
                <a:b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</a:b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 </a:t>
                </a:r>
              </a:p>
            </p:txBody>
          </p:sp>
        </mc:Choice>
        <mc:Fallback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A4250662-83D6-4244-BC4E-26305F555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06" y="2187326"/>
                <a:ext cx="8770622" cy="2753842"/>
              </a:xfrm>
              <a:prstGeom prst="rect">
                <a:avLst/>
              </a:prstGeom>
              <a:blipFill>
                <a:blip r:embed="rId4"/>
                <a:stretch>
                  <a:fillRect l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081B696-1DF9-834C-80F9-C9AE19B28A95}"/>
                  </a:ext>
                </a:extLst>
              </p:cNvPr>
              <p:cNvSpPr/>
              <p:nvPr/>
            </p:nvSpPr>
            <p:spPr>
              <a:xfrm>
                <a:off x="580800" y="5570076"/>
                <a:ext cx="8793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081B696-1DF9-834C-80F9-C9AE19B28A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00" y="5570076"/>
                <a:ext cx="87934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6CCEB82-2FDA-5444-A3EC-103C4AFE4186}"/>
              </a:ext>
            </a:extLst>
          </p:cNvPr>
          <p:cNvCxnSpPr>
            <a:stCxn id="2" idx="3"/>
          </p:cNvCxnSpPr>
          <p:nvPr/>
        </p:nvCxnSpPr>
        <p:spPr>
          <a:xfrm>
            <a:off x="1460143" y="5831686"/>
            <a:ext cx="80760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75284C-A0E6-6347-AA7D-3C303EB68E37}"/>
                  </a:ext>
                </a:extLst>
              </p:cNvPr>
              <p:cNvSpPr/>
              <p:nvPr/>
            </p:nvSpPr>
            <p:spPr>
              <a:xfrm>
                <a:off x="2195736" y="5563180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75284C-A0E6-6347-AA7D-3C303EB68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563180"/>
                <a:ext cx="871072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BE6F49-DA5D-154B-82C6-28F39CDEF603}"/>
                  </a:ext>
                </a:extLst>
              </p:cNvPr>
              <p:cNvSpPr/>
              <p:nvPr/>
            </p:nvSpPr>
            <p:spPr>
              <a:xfrm>
                <a:off x="2195736" y="5136402"/>
                <a:ext cx="7555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BE6F49-DA5D-154B-82C6-28F39CDEF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136402"/>
                <a:ext cx="755528" cy="523220"/>
              </a:xfrm>
              <a:prstGeom prst="rect">
                <a:avLst/>
              </a:prstGeom>
              <a:blipFill>
                <a:blip r:embed="rId7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0B76F54-36B2-494E-9CB7-ECB6E2BD6F9B}"/>
                  </a:ext>
                </a:extLst>
              </p:cNvPr>
              <p:cNvSpPr/>
              <p:nvPr/>
            </p:nvSpPr>
            <p:spPr>
              <a:xfrm>
                <a:off x="1584991" y="5301208"/>
                <a:ext cx="6107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0B76F54-36B2-494E-9CB7-ECB6E2BD6F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91" y="5301208"/>
                <a:ext cx="610745" cy="523220"/>
              </a:xfrm>
              <a:prstGeom prst="rect">
                <a:avLst/>
              </a:prstGeom>
              <a:blipFill>
                <a:blip r:embed="rId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F093EB5C-66B8-1E40-B4F9-77BF096AF7EF}"/>
              </a:ext>
            </a:extLst>
          </p:cNvPr>
          <p:cNvGrpSpPr/>
          <p:nvPr/>
        </p:nvGrpSpPr>
        <p:grpSpPr>
          <a:xfrm>
            <a:off x="7126895" y="969431"/>
            <a:ext cx="1436200" cy="1923177"/>
            <a:chOff x="439281" y="332520"/>
            <a:chExt cx="1436200" cy="1923177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3EA0BF7-3825-2444-96EF-506B024CBF9F}"/>
                </a:ext>
              </a:extLst>
            </p:cNvPr>
            <p:cNvCxnSpPr/>
            <p:nvPr/>
          </p:nvCxnSpPr>
          <p:spPr>
            <a:xfrm>
              <a:off x="466597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284AC70-0E68-C144-B915-56533A63CEEC}"/>
                </a:ext>
              </a:extLst>
            </p:cNvPr>
            <p:cNvCxnSpPr/>
            <p:nvPr/>
          </p:nvCxnSpPr>
          <p:spPr>
            <a:xfrm>
              <a:off x="1835696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1018DCB-2D35-374A-A23D-AD160FE999AE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332656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3C27650-CE30-8F42-B7F9-029E5AB02265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2175011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0C34056-7D4E-B846-A4D8-3187120775CA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332520"/>
              <a:ext cx="0" cy="5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0A74135-16C5-FF41-9505-452EFEDB4A19}"/>
                </a:ext>
              </a:extLst>
            </p:cNvPr>
            <p:cNvCxnSpPr>
              <a:cxnSpLocks/>
            </p:cNvCxnSpPr>
            <p:nvPr/>
          </p:nvCxnSpPr>
          <p:spPr>
            <a:xfrm>
              <a:off x="466597" y="887115"/>
              <a:ext cx="13690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18D1A38-08FC-9B4F-90C4-25550352B19E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777885"/>
              <a:ext cx="0" cy="147781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63">
              <a:extLst>
                <a:ext uri="{FF2B5EF4-FFF2-40B4-BE49-F238E27FC236}">
                  <a16:creationId xmlns:a16="http://schemas.microsoft.com/office/drawing/2014/main" id="{040C1115-3A60-F34D-B39D-0335448CCC37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73218" y="420282"/>
              <a:ext cx="894751" cy="35760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latin typeface="+mn-lt"/>
                  <a:ea typeface="American Typewriter" charset="0"/>
                  <a:cs typeface="American Typewriter" charset="0"/>
                </a:rPr>
                <a:t>Alice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63">
                  <a:extLst>
                    <a:ext uri="{FF2B5EF4-FFF2-40B4-BE49-F238E27FC236}">
                      <a16:creationId xmlns:a16="http://schemas.microsoft.com/office/drawing/2014/main" id="{6B52F65A-DE1E-0D4F-92CA-A2F79F00B5E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980730" y="422413"/>
                  <a:ext cx="894751" cy="357603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latin typeface="+mn-lt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42" name="Rectangle 63">
                  <a:extLst>
                    <a:ext uri="{FF2B5EF4-FFF2-40B4-BE49-F238E27FC236}">
                      <a16:creationId xmlns:a16="http://schemas.microsoft.com/office/drawing/2014/main" id="{6B52F65A-DE1E-0D4F-92CA-A2F79F00B5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730" y="422413"/>
                  <a:ext cx="894751" cy="357603"/>
                </a:xfrm>
                <a:prstGeom prst="rect">
                  <a:avLst/>
                </a:prstGeom>
                <a:blipFill>
                  <a:blip r:embed="rId9"/>
                  <a:stretch>
                    <a:fillRect b="-6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Subtitle 1">
            <a:extLst>
              <a:ext uri="{FF2B5EF4-FFF2-40B4-BE49-F238E27FC236}">
                <a16:creationId xmlns:a16="http://schemas.microsoft.com/office/drawing/2014/main" id="{40CF5754-37CF-4F47-A303-1745B256031E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1: Stateful Many-time Signatures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879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3">
            <a:extLst>
              <a:ext uri="{FF2B5EF4-FFF2-40B4-BE49-F238E27FC236}">
                <a16:creationId xmlns:a16="http://schemas.microsoft.com/office/drawing/2014/main" id="{FCBC1F9C-EE29-FE49-9DB9-60C0EC916993}"/>
              </a:ext>
            </a:extLst>
          </p:cNvPr>
          <p:cNvSpPr txBox="1">
            <a:spLocks noChangeArrowheads="1"/>
          </p:cNvSpPr>
          <p:nvPr/>
        </p:nvSpPr>
        <p:spPr>
          <a:xfrm>
            <a:off x="2555776" y="980728"/>
            <a:ext cx="8554598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Idea: Signature Chains.</a:t>
            </a:r>
            <a:endParaRPr lang="en-US" sz="2800" b="1" dirty="0">
              <a:solidFill>
                <a:srgbClr val="0000FF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1DCFF29E-7E21-354D-A5C3-79CA66E96BB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06978" y="1628800"/>
                <a:ext cx="6369278" cy="57606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Alice starts with a secret signing Key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𝑆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1DCFF29E-7E21-354D-A5C3-79CA66E96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78" y="1628800"/>
                <a:ext cx="6369278" cy="576064"/>
              </a:xfrm>
              <a:prstGeom prst="rect">
                <a:avLst/>
              </a:prstGeom>
              <a:blipFill>
                <a:blip r:embed="rId3"/>
                <a:stretch>
                  <a:fillRect l="-1988" t="-6522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A4250662-83D6-4244-BC4E-26305F555A9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3906" y="2187326"/>
                <a:ext cx="8770622" cy="275384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When signing </a:t>
                </a:r>
                <a:r>
                  <a:rPr lang="en-US" sz="2800" b="0" dirty="0">
                    <a:solidFill>
                      <a:srgbClr val="0000FF"/>
                    </a:solidFill>
                    <a:ea typeface="American Typewriter" charset="0"/>
                    <a:cs typeface="American Typewriter" charset="0"/>
                  </a:rPr>
                  <a:t>the next message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0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b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</a:b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Generate a new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𝑉𝐾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Produce signature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Sign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𝑉𝐾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||</m:t>
                                </m:r>
                                <m:r>
                                  <a:rPr lang="en-US" sz="2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lit/>
                      </m:rP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. </a:t>
                </a:r>
                <a:b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</a:b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</a:t>
                </a:r>
              </a:p>
            </p:txBody>
          </p:sp>
        </mc:Choice>
        <mc:Fallback xmlns="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A4250662-83D6-4244-BC4E-26305F555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06" y="2187326"/>
                <a:ext cx="8770622" cy="2753842"/>
              </a:xfrm>
              <a:prstGeom prst="rect">
                <a:avLst/>
              </a:prstGeom>
              <a:blipFill>
                <a:blip r:embed="rId4"/>
                <a:stretch>
                  <a:fillRect l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081B696-1DF9-834C-80F9-C9AE19B28A95}"/>
                  </a:ext>
                </a:extLst>
              </p:cNvPr>
              <p:cNvSpPr/>
              <p:nvPr/>
            </p:nvSpPr>
            <p:spPr>
              <a:xfrm>
                <a:off x="580800" y="5570076"/>
                <a:ext cx="8793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081B696-1DF9-834C-80F9-C9AE19B28A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00" y="5570076"/>
                <a:ext cx="87934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6CCEB82-2FDA-5444-A3EC-103C4AFE4186}"/>
              </a:ext>
            </a:extLst>
          </p:cNvPr>
          <p:cNvCxnSpPr>
            <a:stCxn id="2" idx="3"/>
          </p:cNvCxnSpPr>
          <p:nvPr/>
        </p:nvCxnSpPr>
        <p:spPr>
          <a:xfrm>
            <a:off x="1460143" y="5831686"/>
            <a:ext cx="80760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75284C-A0E6-6347-AA7D-3C303EB68E37}"/>
                  </a:ext>
                </a:extLst>
              </p:cNvPr>
              <p:cNvSpPr/>
              <p:nvPr/>
            </p:nvSpPr>
            <p:spPr>
              <a:xfrm>
                <a:off x="2195736" y="5563180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75284C-A0E6-6347-AA7D-3C303EB68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563180"/>
                <a:ext cx="871072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BE6F49-DA5D-154B-82C6-28F39CDEF603}"/>
                  </a:ext>
                </a:extLst>
              </p:cNvPr>
              <p:cNvSpPr/>
              <p:nvPr/>
            </p:nvSpPr>
            <p:spPr>
              <a:xfrm>
                <a:off x="2195736" y="5136402"/>
                <a:ext cx="7555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BE6F49-DA5D-154B-82C6-28F39CDEF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136402"/>
                <a:ext cx="755528" cy="523220"/>
              </a:xfrm>
              <a:prstGeom prst="rect">
                <a:avLst/>
              </a:prstGeom>
              <a:blipFill>
                <a:blip r:embed="rId7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0B76F54-36B2-494E-9CB7-ECB6E2BD6F9B}"/>
                  </a:ext>
                </a:extLst>
              </p:cNvPr>
              <p:cNvSpPr/>
              <p:nvPr/>
            </p:nvSpPr>
            <p:spPr>
              <a:xfrm>
                <a:off x="1584991" y="5301208"/>
                <a:ext cx="6107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0B76F54-36B2-494E-9CB7-ECB6E2BD6F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91" y="5301208"/>
                <a:ext cx="610745" cy="523220"/>
              </a:xfrm>
              <a:prstGeom prst="rect">
                <a:avLst/>
              </a:prstGeom>
              <a:blipFill>
                <a:blip r:embed="rId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8DDCD456-8A87-7745-AE0A-D0879DE5E09F}"/>
              </a:ext>
            </a:extLst>
          </p:cNvPr>
          <p:cNvGrpSpPr/>
          <p:nvPr/>
        </p:nvGrpSpPr>
        <p:grpSpPr>
          <a:xfrm>
            <a:off x="2988256" y="5136040"/>
            <a:ext cx="1614936" cy="949998"/>
            <a:chOff x="2988256" y="5136040"/>
            <a:chExt cx="1614936" cy="949998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DC4E0FB-8E72-8F48-8BE9-E4BFBCC1A997}"/>
                </a:ext>
              </a:extLst>
            </p:cNvPr>
            <p:cNvCxnSpPr/>
            <p:nvPr/>
          </p:nvCxnSpPr>
          <p:spPr>
            <a:xfrm>
              <a:off x="2988256" y="5831324"/>
              <a:ext cx="80760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F6F19024-418B-F945-99E2-63539F9D4F92}"/>
                    </a:ext>
                  </a:extLst>
                </p:cNvPr>
                <p:cNvSpPr/>
                <p:nvPr/>
              </p:nvSpPr>
              <p:spPr>
                <a:xfrm>
                  <a:off x="3723849" y="5562818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F6F19024-418B-F945-99E2-63539F9D4F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3849" y="5562818"/>
                  <a:ext cx="879343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85E8054-6F73-1248-B612-CC6772AAFD15}"/>
                    </a:ext>
                  </a:extLst>
                </p:cNvPr>
                <p:cNvSpPr/>
                <p:nvPr/>
              </p:nvSpPr>
              <p:spPr>
                <a:xfrm>
                  <a:off x="3723849" y="5136040"/>
                  <a:ext cx="73494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85E8054-6F73-1248-B612-CC6772AAFD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3849" y="5136040"/>
                  <a:ext cx="734945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5C95CB3D-F027-B543-88BE-D056CBA19275}"/>
                    </a:ext>
                  </a:extLst>
                </p:cNvPr>
                <p:cNvSpPr/>
                <p:nvPr/>
              </p:nvSpPr>
              <p:spPr>
                <a:xfrm>
                  <a:off x="3113104" y="5300846"/>
                  <a:ext cx="61901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5C95CB3D-F027-B543-88BE-D056CBA1927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3104" y="5300846"/>
                  <a:ext cx="619016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95B7760-E324-E741-B340-6719B9584B3D}"/>
              </a:ext>
            </a:extLst>
          </p:cNvPr>
          <p:cNvGrpSpPr/>
          <p:nvPr/>
        </p:nvGrpSpPr>
        <p:grpSpPr>
          <a:xfrm>
            <a:off x="4603192" y="5136040"/>
            <a:ext cx="1614936" cy="949998"/>
            <a:chOff x="3140656" y="5288440"/>
            <a:chExt cx="1614936" cy="949998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7348FE1-642F-D442-85E5-EFA0A1AB948B}"/>
                </a:ext>
              </a:extLst>
            </p:cNvPr>
            <p:cNvCxnSpPr/>
            <p:nvPr/>
          </p:nvCxnSpPr>
          <p:spPr>
            <a:xfrm>
              <a:off x="3140656" y="5983724"/>
              <a:ext cx="80760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7428A66B-0B37-104E-BDCD-1592D5791096}"/>
                    </a:ext>
                  </a:extLst>
                </p:cNvPr>
                <p:cNvSpPr/>
                <p:nvPr/>
              </p:nvSpPr>
              <p:spPr>
                <a:xfrm>
                  <a:off x="3876249" y="5715218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7428A66B-0B37-104E-BDCD-1592D57910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6249" y="5715218"/>
                  <a:ext cx="879343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9085D710-BEC2-D149-821D-DD0DC0EA97B4}"/>
                    </a:ext>
                  </a:extLst>
                </p:cNvPr>
                <p:cNvSpPr/>
                <p:nvPr/>
              </p:nvSpPr>
              <p:spPr>
                <a:xfrm>
                  <a:off x="3876249" y="5288440"/>
                  <a:ext cx="73494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9085D710-BEC2-D149-821D-DD0DC0EA97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6249" y="5288440"/>
                  <a:ext cx="734945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F5977F2A-B7FD-BB41-942F-AFEB3AE4E253}"/>
                    </a:ext>
                  </a:extLst>
                </p:cNvPr>
                <p:cNvSpPr/>
                <p:nvPr/>
              </p:nvSpPr>
              <p:spPr>
                <a:xfrm>
                  <a:off x="3265504" y="5453246"/>
                  <a:ext cx="61901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F5977F2A-B7FD-BB41-942F-AFEB3AE4E2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5504" y="5453246"/>
                  <a:ext cx="619016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408578B-C63B-EB4F-9AEB-3FF7FD0D1839}"/>
              </a:ext>
            </a:extLst>
          </p:cNvPr>
          <p:cNvGrpSpPr/>
          <p:nvPr/>
        </p:nvGrpSpPr>
        <p:grpSpPr>
          <a:xfrm>
            <a:off x="6192738" y="5095077"/>
            <a:ext cx="1614936" cy="949998"/>
            <a:chOff x="3140656" y="5288440"/>
            <a:chExt cx="1614936" cy="949998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117482E-EB9F-2343-99AF-071B5CA31905}"/>
                </a:ext>
              </a:extLst>
            </p:cNvPr>
            <p:cNvCxnSpPr/>
            <p:nvPr/>
          </p:nvCxnSpPr>
          <p:spPr>
            <a:xfrm>
              <a:off x="3140656" y="5983724"/>
              <a:ext cx="80760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1C4A9A00-3965-3740-B3D7-53876ECA1688}"/>
                    </a:ext>
                  </a:extLst>
                </p:cNvPr>
                <p:cNvSpPr/>
                <p:nvPr/>
              </p:nvSpPr>
              <p:spPr>
                <a:xfrm>
                  <a:off x="3876249" y="5715218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1C4A9A00-3965-3740-B3D7-53876ECA16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6249" y="5715218"/>
                  <a:ext cx="879343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8E236971-D3D7-0240-AB19-0B07A9EB4657}"/>
                    </a:ext>
                  </a:extLst>
                </p:cNvPr>
                <p:cNvSpPr/>
                <p:nvPr/>
              </p:nvSpPr>
              <p:spPr>
                <a:xfrm>
                  <a:off x="3876249" y="5288440"/>
                  <a:ext cx="73494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8E236971-D3D7-0240-AB19-0B07A9EB46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6249" y="5288440"/>
                  <a:ext cx="734945" cy="523220"/>
                </a:xfrm>
                <a:prstGeom prst="rect">
                  <a:avLst/>
                </a:prstGeom>
                <a:blipFill>
                  <a:blip r:embed="rId1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9C1F075E-E014-4948-9E13-1E2AC11C65D4}"/>
                    </a:ext>
                  </a:extLst>
                </p:cNvPr>
                <p:cNvSpPr/>
                <p:nvPr/>
              </p:nvSpPr>
              <p:spPr>
                <a:xfrm>
                  <a:off x="3265504" y="5453246"/>
                  <a:ext cx="61901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9C1F075E-E014-4948-9E13-1E2AC11C65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5504" y="5453246"/>
                  <a:ext cx="619016" cy="523220"/>
                </a:xfrm>
                <a:prstGeom prst="rect">
                  <a:avLst/>
                </a:prstGeom>
                <a:blipFill>
                  <a:blip r:embed="rId1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1452E1D-07B9-E84A-9992-35CC2879C3BF}"/>
                  </a:ext>
                </a:extLst>
              </p:cNvPr>
              <p:cNvSpPr/>
              <p:nvPr/>
            </p:nvSpPr>
            <p:spPr>
              <a:xfrm>
                <a:off x="7802610" y="5373216"/>
                <a:ext cx="5357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1452E1D-07B9-E84A-9992-35CC2879C3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2610" y="5373216"/>
                <a:ext cx="535723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F093EB5C-66B8-1E40-B4F9-77BF096AF7EF}"/>
              </a:ext>
            </a:extLst>
          </p:cNvPr>
          <p:cNvGrpSpPr/>
          <p:nvPr/>
        </p:nvGrpSpPr>
        <p:grpSpPr>
          <a:xfrm>
            <a:off x="7126895" y="969431"/>
            <a:ext cx="1436200" cy="1923177"/>
            <a:chOff x="439281" y="332520"/>
            <a:chExt cx="1436200" cy="1923177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3EA0BF7-3825-2444-96EF-506B024CBF9F}"/>
                </a:ext>
              </a:extLst>
            </p:cNvPr>
            <p:cNvCxnSpPr/>
            <p:nvPr/>
          </p:nvCxnSpPr>
          <p:spPr>
            <a:xfrm>
              <a:off x="466597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284AC70-0E68-C144-B915-56533A63CEEC}"/>
                </a:ext>
              </a:extLst>
            </p:cNvPr>
            <p:cNvCxnSpPr/>
            <p:nvPr/>
          </p:nvCxnSpPr>
          <p:spPr>
            <a:xfrm>
              <a:off x="1835696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1018DCB-2D35-374A-A23D-AD160FE999AE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332656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3C27650-CE30-8F42-B7F9-029E5AB02265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2175011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0C34056-7D4E-B846-A4D8-3187120775CA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332520"/>
              <a:ext cx="0" cy="5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0A74135-16C5-FF41-9505-452EFEDB4A19}"/>
                </a:ext>
              </a:extLst>
            </p:cNvPr>
            <p:cNvCxnSpPr>
              <a:cxnSpLocks/>
            </p:cNvCxnSpPr>
            <p:nvPr/>
          </p:nvCxnSpPr>
          <p:spPr>
            <a:xfrm>
              <a:off x="466597" y="887115"/>
              <a:ext cx="13690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18D1A38-08FC-9B4F-90C4-25550352B19E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777885"/>
              <a:ext cx="0" cy="147781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63">
              <a:extLst>
                <a:ext uri="{FF2B5EF4-FFF2-40B4-BE49-F238E27FC236}">
                  <a16:creationId xmlns:a16="http://schemas.microsoft.com/office/drawing/2014/main" id="{040C1115-3A60-F34D-B39D-0335448CCC37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73218" y="420282"/>
              <a:ext cx="894751" cy="35760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latin typeface="+mn-lt"/>
                  <a:ea typeface="American Typewriter" charset="0"/>
                  <a:cs typeface="American Typewriter" charset="0"/>
                </a:rPr>
                <a:t>Alice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63">
                  <a:extLst>
                    <a:ext uri="{FF2B5EF4-FFF2-40B4-BE49-F238E27FC236}">
                      <a16:creationId xmlns:a16="http://schemas.microsoft.com/office/drawing/2014/main" id="{6B52F65A-DE1E-0D4F-92CA-A2F79F00B5E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980730" y="422413"/>
                  <a:ext cx="894751" cy="357603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latin typeface="+mn-lt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42" name="Rectangle 63">
                  <a:extLst>
                    <a:ext uri="{FF2B5EF4-FFF2-40B4-BE49-F238E27FC236}">
                      <a16:creationId xmlns:a16="http://schemas.microsoft.com/office/drawing/2014/main" id="{6B52F65A-DE1E-0D4F-92CA-A2F79F00B5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730" y="422413"/>
                  <a:ext cx="894751" cy="357603"/>
                </a:xfrm>
                <a:prstGeom prst="rect">
                  <a:avLst/>
                </a:prstGeom>
                <a:blipFill>
                  <a:blip r:embed="rId19"/>
                  <a:stretch>
                    <a:fillRect b="-6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Subtitle 1">
            <a:extLst>
              <a:ext uri="{FF2B5EF4-FFF2-40B4-BE49-F238E27FC236}">
                <a16:creationId xmlns:a16="http://schemas.microsoft.com/office/drawing/2014/main" id="{1397A56F-0E70-DB4E-89CA-E1785A847BC2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1: Stateful Many-time Signatures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718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3">
            <a:extLst>
              <a:ext uri="{FF2B5EF4-FFF2-40B4-BE49-F238E27FC236}">
                <a16:creationId xmlns:a16="http://schemas.microsoft.com/office/drawing/2014/main" id="{FCBC1F9C-EE29-FE49-9DB9-60C0EC916993}"/>
              </a:ext>
            </a:extLst>
          </p:cNvPr>
          <p:cNvSpPr txBox="1">
            <a:spLocks noChangeArrowheads="1"/>
          </p:cNvSpPr>
          <p:nvPr/>
        </p:nvSpPr>
        <p:spPr>
          <a:xfrm>
            <a:off x="2555776" y="980728"/>
            <a:ext cx="8554598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Idea: Signature Chains.</a:t>
            </a:r>
            <a:endParaRPr lang="en-US" sz="2800" b="1" dirty="0">
              <a:solidFill>
                <a:srgbClr val="0000FF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1DCFF29E-7E21-354D-A5C3-79CA66E96BB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06978" y="1628800"/>
                <a:ext cx="6369278" cy="57606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Alice starts with a secret signing Key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𝑆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1DCFF29E-7E21-354D-A5C3-79CA66E96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78" y="1628800"/>
                <a:ext cx="6369278" cy="576064"/>
              </a:xfrm>
              <a:prstGeom prst="rect">
                <a:avLst/>
              </a:prstGeom>
              <a:blipFill>
                <a:blip r:embed="rId3"/>
                <a:stretch>
                  <a:fillRect l="-1988" t="-6522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A4250662-83D6-4244-BC4E-26305F555A9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3906" y="2187326"/>
                <a:ext cx="8770622" cy="275384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When signing </a:t>
                </a:r>
                <a:r>
                  <a:rPr lang="en-US" sz="2800" b="0" dirty="0">
                    <a:solidFill>
                      <a:srgbClr val="0000FF"/>
                    </a:solidFill>
                    <a:ea typeface="American Typewriter" charset="0"/>
                    <a:cs typeface="American Typewriter" charset="0"/>
                  </a:rPr>
                  <a:t>the next message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0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b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</a:b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Generate a new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𝑉𝐾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Produce signature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Sign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𝑉𝐾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||</m:t>
                                </m:r>
                                <m:r>
                                  <a:rPr lang="en-US" sz="2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lit/>
                      </m:rP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. </a:t>
                </a:r>
                <a:b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</a:b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(additionally) remember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||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as well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A4250662-83D6-4244-BC4E-26305F555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06" y="2187326"/>
                <a:ext cx="8770622" cy="2753842"/>
              </a:xfrm>
              <a:prstGeom prst="rect">
                <a:avLst/>
              </a:prstGeom>
              <a:blipFill>
                <a:blip r:embed="rId4"/>
                <a:stretch>
                  <a:fillRect l="-1445" r="-1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081B696-1DF9-834C-80F9-C9AE19B28A95}"/>
                  </a:ext>
                </a:extLst>
              </p:cNvPr>
              <p:cNvSpPr/>
              <p:nvPr/>
            </p:nvSpPr>
            <p:spPr>
              <a:xfrm>
                <a:off x="580800" y="5570076"/>
                <a:ext cx="8793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081B696-1DF9-834C-80F9-C9AE19B28A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00" y="5570076"/>
                <a:ext cx="87934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6CCEB82-2FDA-5444-A3EC-103C4AFE4186}"/>
              </a:ext>
            </a:extLst>
          </p:cNvPr>
          <p:cNvCxnSpPr>
            <a:stCxn id="2" idx="3"/>
          </p:cNvCxnSpPr>
          <p:nvPr/>
        </p:nvCxnSpPr>
        <p:spPr>
          <a:xfrm>
            <a:off x="1460143" y="5831686"/>
            <a:ext cx="80760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75284C-A0E6-6347-AA7D-3C303EB68E37}"/>
                  </a:ext>
                </a:extLst>
              </p:cNvPr>
              <p:cNvSpPr/>
              <p:nvPr/>
            </p:nvSpPr>
            <p:spPr>
              <a:xfrm>
                <a:off x="2195736" y="5563180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75284C-A0E6-6347-AA7D-3C303EB68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563180"/>
                <a:ext cx="871072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BE6F49-DA5D-154B-82C6-28F39CDEF603}"/>
                  </a:ext>
                </a:extLst>
              </p:cNvPr>
              <p:cNvSpPr/>
              <p:nvPr/>
            </p:nvSpPr>
            <p:spPr>
              <a:xfrm>
                <a:off x="2195736" y="5136402"/>
                <a:ext cx="7555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BE6F49-DA5D-154B-82C6-28F39CDEF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136402"/>
                <a:ext cx="755528" cy="523220"/>
              </a:xfrm>
              <a:prstGeom prst="rect">
                <a:avLst/>
              </a:prstGeom>
              <a:blipFill>
                <a:blip r:embed="rId7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0B76F54-36B2-494E-9CB7-ECB6E2BD6F9B}"/>
                  </a:ext>
                </a:extLst>
              </p:cNvPr>
              <p:cNvSpPr/>
              <p:nvPr/>
            </p:nvSpPr>
            <p:spPr>
              <a:xfrm>
                <a:off x="1584991" y="5301208"/>
                <a:ext cx="6107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0B76F54-36B2-494E-9CB7-ECB6E2BD6F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91" y="5301208"/>
                <a:ext cx="610745" cy="523220"/>
              </a:xfrm>
              <a:prstGeom prst="rect">
                <a:avLst/>
              </a:prstGeom>
              <a:blipFill>
                <a:blip r:embed="rId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8DDCD456-8A87-7745-AE0A-D0879DE5E09F}"/>
              </a:ext>
            </a:extLst>
          </p:cNvPr>
          <p:cNvGrpSpPr/>
          <p:nvPr/>
        </p:nvGrpSpPr>
        <p:grpSpPr>
          <a:xfrm>
            <a:off x="2988256" y="5136040"/>
            <a:ext cx="1614936" cy="949998"/>
            <a:chOff x="2988256" y="5136040"/>
            <a:chExt cx="1614936" cy="949998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DC4E0FB-8E72-8F48-8BE9-E4BFBCC1A997}"/>
                </a:ext>
              </a:extLst>
            </p:cNvPr>
            <p:cNvCxnSpPr/>
            <p:nvPr/>
          </p:nvCxnSpPr>
          <p:spPr>
            <a:xfrm>
              <a:off x="2988256" y="5831324"/>
              <a:ext cx="80760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F6F19024-418B-F945-99E2-63539F9D4F92}"/>
                    </a:ext>
                  </a:extLst>
                </p:cNvPr>
                <p:cNvSpPr/>
                <p:nvPr/>
              </p:nvSpPr>
              <p:spPr>
                <a:xfrm>
                  <a:off x="3723849" y="5562818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F6F19024-418B-F945-99E2-63539F9D4F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3849" y="5562818"/>
                  <a:ext cx="879343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85E8054-6F73-1248-B612-CC6772AAFD15}"/>
                    </a:ext>
                  </a:extLst>
                </p:cNvPr>
                <p:cNvSpPr/>
                <p:nvPr/>
              </p:nvSpPr>
              <p:spPr>
                <a:xfrm>
                  <a:off x="3723849" y="5136040"/>
                  <a:ext cx="73494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85E8054-6F73-1248-B612-CC6772AAFD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3849" y="5136040"/>
                  <a:ext cx="734945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5C95CB3D-F027-B543-88BE-D056CBA19275}"/>
                    </a:ext>
                  </a:extLst>
                </p:cNvPr>
                <p:cNvSpPr/>
                <p:nvPr/>
              </p:nvSpPr>
              <p:spPr>
                <a:xfrm>
                  <a:off x="3113104" y="5300846"/>
                  <a:ext cx="61901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5C95CB3D-F027-B543-88BE-D056CBA1927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3104" y="5300846"/>
                  <a:ext cx="619016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95B7760-E324-E741-B340-6719B9584B3D}"/>
              </a:ext>
            </a:extLst>
          </p:cNvPr>
          <p:cNvGrpSpPr/>
          <p:nvPr/>
        </p:nvGrpSpPr>
        <p:grpSpPr>
          <a:xfrm>
            <a:off x="4603192" y="5136040"/>
            <a:ext cx="1614936" cy="949998"/>
            <a:chOff x="3140656" y="5288440"/>
            <a:chExt cx="1614936" cy="949998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7348FE1-642F-D442-85E5-EFA0A1AB948B}"/>
                </a:ext>
              </a:extLst>
            </p:cNvPr>
            <p:cNvCxnSpPr/>
            <p:nvPr/>
          </p:nvCxnSpPr>
          <p:spPr>
            <a:xfrm>
              <a:off x="3140656" y="5983724"/>
              <a:ext cx="80760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7428A66B-0B37-104E-BDCD-1592D5791096}"/>
                    </a:ext>
                  </a:extLst>
                </p:cNvPr>
                <p:cNvSpPr/>
                <p:nvPr/>
              </p:nvSpPr>
              <p:spPr>
                <a:xfrm>
                  <a:off x="3876249" y="5715218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7428A66B-0B37-104E-BDCD-1592D57910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6249" y="5715218"/>
                  <a:ext cx="879343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9085D710-BEC2-D149-821D-DD0DC0EA97B4}"/>
                    </a:ext>
                  </a:extLst>
                </p:cNvPr>
                <p:cNvSpPr/>
                <p:nvPr/>
              </p:nvSpPr>
              <p:spPr>
                <a:xfrm>
                  <a:off x="3876249" y="5288440"/>
                  <a:ext cx="73494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9085D710-BEC2-D149-821D-DD0DC0EA97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6249" y="5288440"/>
                  <a:ext cx="734945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F5977F2A-B7FD-BB41-942F-AFEB3AE4E253}"/>
                    </a:ext>
                  </a:extLst>
                </p:cNvPr>
                <p:cNvSpPr/>
                <p:nvPr/>
              </p:nvSpPr>
              <p:spPr>
                <a:xfrm>
                  <a:off x="3265504" y="5453246"/>
                  <a:ext cx="61901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F5977F2A-B7FD-BB41-942F-AFEB3AE4E2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5504" y="5453246"/>
                  <a:ext cx="619016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408578B-C63B-EB4F-9AEB-3FF7FD0D1839}"/>
              </a:ext>
            </a:extLst>
          </p:cNvPr>
          <p:cNvGrpSpPr/>
          <p:nvPr/>
        </p:nvGrpSpPr>
        <p:grpSpPr>
          <a:xfrm>
            <a:off x="6192738" y="5095077"/>
            <a:ext cx="1614936" cy="949998"/>
            <a:chOff x="3140656" y="5288440"/>
            <a:chExt cx="1614936" cy="949998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117482E-EB9F-2343-99AF-071B5CA31905}"/>
                </a:ext>
              </a:extLst>
            </p:cNvPr>
            <p:cNvCxnSpPr/>
            <p:nvPr/>
          </p:nvCxnSpPr>
          <p:spPr>
            <a:xfrm>
              <a:off x="3140656" y="5983724"/>
              <a:ext cx="80760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1C4A9A00-3965-3740-B3D7-53876ECA1688}"/>
                    </a:ext>
                  </a:extLst>
                </p:cNvPr>
                <p:cNvSpPr/>
                <p:nvPr/>
              </p:nvSpPr>
              <p:spPr>
                <a:xfrm>
                  <a:off x="3876249" y="5715218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1C4A9A00-3965-3740-B3D7-53876ECA16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6249" y="5715218"/>
                  <a:ext cx="879343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8E236971-D3D7-0240-AB19-0B07A9EB4657}"/>
                    </a:ext>
                  </a:extLst>
                </p:cNvPr>
                <p:cNvSpPr/>
                <p:nvPr/>
              </p:nvSpPr>
              <p:spPr>
                <a:xfrm>
                  <a:off x="3876249" y="5288440"/>
                  <a:ext cx="73494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8E236971-D3D7-0240-AB19-0B07A9EB46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6249" y="5288440"/>
                  <a:ext cx="734945" cy="523220"/>
                </a:xfrm>
                <a:prstGeom prst="rect">
                  <a:avLst/>
                </a:prstGeom>
                <a:blipFill>
                  <a:blip r:embed="rId1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9C1F075E-E014-4948-9E13-1E2AC11C65D4}"/>
                    </a:ext>
                  </a:extLst>
                </p:cNvPr>
                <p:cNvSpPr/>
                <p:nvPr/>
              </p:nvSpPr>
              <p:spPr>
                <a:xfrm>
                  <a:off x="3265504" y="5453246"/>
                  <a:ext cx="61901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9C1F075E-E014-4948-9E13-1E2AC11C65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5504" y="5453246"/>
                  <a:ext cx="619016" cy="523220"/>
                </a:xfrm>
                <a:prstGeom prst="rect">
                  <a:avLst/>
                </a:prstGeom>
                <a:blipFill>
                  <a:blip r:embed="rId1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1452E1D-07B9-E84A-9992-35CC2879C3BF}"/>
                  </a:ext>
                </a:extLst>
              </p:cNvPr>
              <p:cNvSpPr/>
              <p:nvPr/>
            </p:nvSpPr>
            <p:spPr>
              <a:xfrm>
                <a:off x="7802610" y="5373216"/>
                <a:ext cx="5357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1452E1D-07B9-E84A-9992-35CC2879C3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2610" y="5373216"/>
                <a:ext cx="535723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F093EB5C-66B8-1E40-B4F9-77BF096AF7EF}"/>
              </a:ext>
            </a:extLst>
          </p:cNvPr>
          <p:cNvGrpSpPr/>
          <p:nvPr/>
        </p:nvGrpSpPr>
        <p:grpSpPr>
          <a:xfrm>
            <a:off x="7126895" y="969431"/>
            <a:ext cx="1436200" cy="1923177"/>
            <a:chOff x="439281" y="332520"/>
            <a:chExt cx="1436200" cy="1923177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3EA0BF7-3825-2444-96EF-506B024CBF9F}"/>
                </a:ext>
              </a:extLst>
            </p:cNvPr>
            <p:cNvCxnSpPr/>
            <p:nvPr/>
          </p:nvCxnSpPr>
          <p:spPr>
            <a:xfrm>
              <a:off x="466597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284AC70-0E68-C144-B915-56533A63CEEC}"/>
                </a:ext>
              </a:extLst>
            </p:cNvPr>
            <p:cNvCxnSpPr/>
            <p:nvPr/>
          </p:nvCxnSpPr>
          <p:spPr>
            <a:xfrm>
              <a:off x="1835696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1018DCB-2D35-374A-A23D-AD160FE999AE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332656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3C27650-CE30-8F42-B7F9-029E5AB02265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2175011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0C34056-7D4E-B846-A4D8-3187120775CA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332520"/>
              <a:ext cx="0" cy="5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0A74135-16C5-FF41-9505-452EFEDB4A19}"/>
                </a:ext>
              </a:extLst>
            </p:cNvPr>
            <p:cNvCxnSpPr>
              <a:cxnSpLocks/>
            </p:cNvCxnSpPr>
            <p:nvPr/>
          </p:nvCxnSpPr>
          <p:spPr>
            <a:xfrm>
              <a:off x="466597" y="887115"/>
              <a:ext cx="13690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18D1A38-08FC-9B4F-90C4-25550352B19E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777885"/>
              <a:ext cx="0" cy="147781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63">
              <a:extLst>
                <a:ext uri="{FF2B5EF4-FFF2-40B4-BE49-F238E27FC236}">
                  <a16:creationId xmlns:a16="http://schemas.microsoft.com/office/drawing/2014/main" id="{040C1115-3A60-F34D-B39D-0335448CCC37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73218" y="420282"/>
              <a:ext cx="894751" cy="35760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latin typeface="+mn-lt"/>
                  <a:ea typeface="American Typewriter" charset="0"/>
                  <a:cs typeface="American Typewriter" charset="0"/>
                </a:rPr>
                <a:t>Alice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63">
                  <a:extLst>
                    <a:ext uri="{FF2B5EF4-FFF2-40B4-BE49-F238E27FC236}">
                      <a16:creationId xmlns:a16="http://schemas.microsoft.com/office/drawing/2014/main" id="{6B52F65A-DE1E-0D4F-92CA-A2F79F00B5E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980730" y="422413"/>
                  <a:ext cx="894751" cy="357603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latin typeface="+mn-lt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42" name="Rectangle 63">
                  <a:extLst>
                    <a:ext uri="{FF2B5EF4-FFF2-40B4-BE49-F238E27FC236}">
                      <a16:creationId xmlns:a16="http://schemas.microsoft.com/office/drawing/2014/main" id="{6B52F65A-DE1E-0D4F-92CA-A2F79F00B5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730" y="422413"/>
                  <a:ext cx="894751" cy="357603"/>
                </a:xfrm>
                <a:prstGeom prst="rect">
                  <a:avLst/>
                </a:prstGeom>
                <a:blipFill>
                  <a:blip r:embed="rId19"/>
                  <a:stretch>
                    <a:fillRect b="-6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Subtitle 1">
            <a:extLst>
              <a:ext uri="{FF2B5EF4-FFF2-40B4-BE49-F238E27FC236}">
                <a16:creationId xmlns:a16="http://schemas.microsoft.com/office/drawing/2014/main" id="{AA9A5F47-412C-CA43-A75C-8FEC6F66DF03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1: Stateful Many-time Signatures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358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63">
            <a:extLst>
              <a:ext uri="{FF2B5EF4-FFF2-40B4-BE49-F238E27FC236}">
                <a16:creationId xmlns:a16="http://schemas.microsoft.com/office/drawing/2014/main" id="{1DCFF29E-7E21-354D-A5C3-79CA66E96BB3}"/>
              </a:ext>
            </a:extLst>
          </p:cNvPr>
          <p:cNvSpPr txBox="1">
            <a:spLocks noChangeArrowheads="1"/>
          </p:cNvSpPr>
          <p:nvPr/>
        </p:nvSpPr>
        <p:spPr>
          <a:xfrm>
            <a:off x="515356" y="1916832"/>
            <a:ext cx="8089091" cy="117093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i="1" dirty="0">
                <a:ea typeface="American Typewriter" charset="0"/>
                <a:cs typeface="American Typewriter" charset="0"/>
              </a:rPr>
              <a:t>An optimization</a:t>
            </a:r>
            <a:r>
              <a:rPr lang="en-US" sz="2800" dirty="0">
                <a:ea typeface="American Typewriter" charset="0"/>
                <a:cs typeface="American Typewriter" charset="0"/>
              </a:rPr>
              <a:t>: </a:t>
            </a:r>
            <a:r>
              <a:rPr lang="en-US" sz="2800" b="0" dirty="0">
                <a:ea typeface="American Typewriter" charset="0"/>
                <a:cs typeface="American Typewriter" charset="0"/>
              </a:rPr>
              <a:t>Need to remember only the past verification keys, not the past messages.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081B696-1DF9-834C-80F9-C9AE19B28A95}"/>
                  </a:ext>
                </a:extLst>
              </p:cNvPr>
              <p:cNvSpPr/>
              <p:nvPr/>
            </p:nvSpPr>
            <p:spPr>
              <a:xfrm>
                <a:off x="580800" y="5570076"/>
                <a:ext cx="8793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081B696-1DF9-834C-80F9-C9AE19B28A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00" y="5570076"/>
                <a:ext cx="87934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6CCEB82-2FDA-5444-A3EC-103C4AFE4186}"/>
              </a:ext>
            </a:extLst>
          </p:cNvPr>
          <p:cNvCxnSpPr>
            <a:cxnSpLocks/>
          </p:cNvCxnSpPr>
          <p:nvPr/>
        </p:nvCxnSpPr>
        <p:spPr>
          <a:xfrm>
            <a:off x="1460143" y="5831686"/>
            <a:ext cx="80760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75284C-A0E6-6347-AA7D-3C303EB68E37}"/>
                  </a:ext>
                </a:extLst>
              </p:cNvPr>
              <p:cNvSpPr/>
              <p:nvPr/>
            </p:nvSpPr>
            <p:spPr>
              <a:xfrm>
                <a:off x="2195736" y="5563180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75284C-A0E6-6347-AA7D-3C303EB68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563180"/>
                <a:ext cx="871072" cy="523220"/>
              </a:xfrm>
              <a:prstGeom prst="rect">
                <a:avLst/>
              </a:prstGeom>
              <a:blipFill>
                <a:blip r:embed="rId4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BE6F49-DA5D-154B-82C6-28F39CDEF603}"/>
                  </a:ext>
                </a:extLst>
              </p:cNvPr>
              <p:cNvSpPr/>
              <p:nvPr/>
            </p:nvSpPr>
            <p:spPr>
              <a:xfrm>
                <a:off x="2195736" y="4725144"/>
                <a:ext cx="7555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BE6F49-DA5D-154B-82C6-28F39CDEF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725144"/>
                <a:ext cx="755528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0B76F54-36B2-494E-9CB7-ECB6E2BD6F9B}"/>
                  </a:ext>
                </a:extLst>
              </p:cNvPr>
              <p:cNvSpPr/>
              <p:nvPr/>
            </p:nvSpPr>
            <p:spPr>
              <a:xfrm>
                <a:off x="1584991" y="5301208"/>
                <a:ext cx="6107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0B76F54-36B2-494E-9CB7-ECB6E2BD6F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91" y="5301208"/>
                <a:ext cx="610745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8DDCD456-8A87-7745-AE0A-D0879DE5E09F}"/>
              </a:ext>
            </a:extLst>
          </p:cNvPr>
          <p:cNvGrpSpPr/>
          <p:nvPr/>
        </p:nvGrpSpPr>
        <p:grpSpPr>
          <a:xfrm>
            <a:off x="2988256" y="5300846"/>
            <a:ext cx="1614936" cy="785192"/>
            <a:chOff x="2988256" y="5300846"/>
            <a:chExt cx="1614936" cy="785192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DC4E0FB-8E72-8F48-8BE9-E4BFBCC1A997}"/>
                </a:ext>
              </a:extLst>
            </p:cNvPr>
            <p:cNvCxnSpPr/>
            <p:nvPr/>
          </p:nvCxnSpPr>
          <p:spPr>
            <a:xfrm>
              <a:off x="2988256" y="5831324"/>
              <a:ext cx="80760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F6F19024-418B-F945-99E2-63539F9D4F92}"/>
                    </a:ext>
                  </a:extLst>
                </p:cNvPr>
                <p:cNvSpPr/>
                <p:nvPr/>
              </p:nvSpPr>
              <p:spPr>
                <a:xfrm>
                  <a:off x="3723849" y="5562818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F6F19024-418B-F945-99E2-63539F9D4F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3849" y="5562818"/>
                  <a:ext cx="879343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5C95CB3D-F027-B543-88BE-D056CBA19275}"/>
                    </a:ext>
                  </a:extLst>
                </p:cNvPr>
                <p:cNvSpPr/>
                <p:nvPr/>
              </p:nvSpPr>
              <p:spPr>
                <a:xfrm>
                  <a:off x="3113104" y="5300846"/>
                  <a:ext cx="61901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5C95CB3D-F027-B543-88BE-D056CBA1927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3104" y="5300846"/>
                  <a:ext cx="619016" cy="523220"/>
                </a:xfrm>
                <a:prstGeom prst="rect">
                  <a:avLst/>
                </a:prstGeom>
                <a:blipFill>
                  <a:blip r:embed="rId8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95B7760-E324-E741-B340-6719B9584B3D}"/>
              </a:ext>
            </a:extLst>
          </p:cNvPr>
          <p:cNvGrpSpPr/>
          <p:nvPr/>
        </p:nvGrpSpPr>
        <p:grpSpPr>
          <a:xfrm>
            <a:off x="4603192" y="5300846"/>
            <a:ext cx="1614936" cy="785192"/>
            <a:chOff x="3140656" y="5453246"/>
            <a:chExt cx="1614936" cy="785192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7348FE1-642F-D442-85E5-EFA0A1AB948B}"/>
                </a:ext>
              </a:extLst>
            </p:cNvPr>
            <p:cNvCxnSpPr/>
            <p:nvPr/>
          </p:nvCxnSpPr>
          <p:spPr>
            <a:xfrm>
              <a:off x="3140656" y="5983724"/>
              <a:ext cx="80760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7428A66B-0B37-104E-BDCD-1592D5791096}"/>
                    </a:ext>
                  </a:extLst>
                </p:cNvPr>
                <p:cNvSpPr/>
                <p:nvPr/>
              </p:nvSpPr>
              <p:spPr>
                <a:xfrm>
                  <a:off x="3876249" y="5715218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7428A66B-0B37-104E-BDCD-1592D57910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6249" y="5715218"/>
                  <a:ext cx="879343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F5977F2A-B7FD-BB41-942F-AFEB3AE4E253}"/>
                    </a:ext>
                  </a:extLst>
                </p:cNvPr>
                <p:cNvSpPr/>
                <p:nvPr/>
              </p:nvSpPr>
              <p:spPr>
                <a:xfrm>
                  <a:off x="3265504" y="5453246"/>
                  <a:ext cx="61901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F5977F2A-B7FD-BB41-942F-AFEB3AE4E2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5504" y="5453246"/>
                  <a:ext cx="619016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408578B-C63B-EB4F-9AEB-3FF7FD0D1839}"/>
              </a:ext>
            </a:extLst>
          </p:cNvPr>
          <p:cNvGrpSpPr/>
          <p:nvPr/>
        </p:nvGrpSpPr>
        <p:grpSpPr>
          <a:xfrm>
            <a:off x="6192738" y="5259883"/>
            <a:ext cx="1614936" cy="785192"/>
            <a:chOff x="3140656" y="5453246"/>
            <a:chExt cx="1614936" cy="785192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117482E-EB9F-2343-99AF-071B5CA31905}"/>
                </a:ext>
              </a:extLst>
            </p:cNvPr>
            <p:cNvCxnSpPr/>
            <p:nvPr/>
          </p:nvCxnSpPr>
          <p:spPr>
            <a:xfrm>
              <a:off x="3140656" y="5983724"/>
              <a:ext cx="80760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1C4A9A00-3965-3740-B3D7-53876ECA1688}"/>
                    </a:ext>
                  </a:extLst>
                </p:cNvPr>
                <p:cNvSpPr/>
                <p:nvPr/>
              </p:nvSpPr>
              <p:spPr>
                <a:xfrm>
                  <a:off x="3876249" y="5715218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1C4A9A00-3965-3740-B3D7-53876ECA16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6249" y="5715218"/>
                  <a:ext cx="879343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9C1F075E-E014-4948-9E13-1E2AC11C65D4}"/>
                    </a:ext>
                  </a:extLst>
                </p:cNvPr>
                <p:cNvSpPr/>
                <p:nvPr/>
              </p:nvSpPr>
              <p:spPr>
                <a:xfrm>
                  <a:off x="3265504" y="5453246"/>
                  <a:ext cx="61901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9C1F075E-E014-4948-9E13-1E2AC11C65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5504" y="5453246"/>
                  <a:ext cx="619016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1452E1D-07B9-E84A-9992-35CC2879C3BF}"/>
                  </a:ext>
                </a:extLst>
              </p:cNvPr>
              <p:cNvSpPr/>
              <p:nvPr/>
            </p:nvSpPr>
            <p:spPr>
              <a:xfrm>
                <a:off x="7802610" y="5373216"/>
                <a:ext cx="5357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1452E1D-07B9-E84A-9992-35CC2879C3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2610" y="5373216"/>
                <a:ext cx="535723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83780F3-24CF-A04B-9ADC-CBC23E53F455}"/>
              </a:ext>
            </a:extLst>
          </p:cNvPr>
          <p:cNvCxnSpPr>
            <a:cxnSpLocks/>
          </p:cNvCxnSpPr>
          <p:nvPr/>
        </p:nvCxnSpPr>
        <p:spPr>
          <a:xfrm flipV="1">
            <a:off x="1259632" y="5102335"/>
            <a:ext cx="1008112" cy="4195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3EEEC15-FA54-B945-8FAC-F81E68225280}"/>
                  </a:ext>
                </a:extLst>
              </p:cNvPr>
              <p:cNvSpPr/>
              <p:nvPr/>
            </p:nvSpPr>
            <p:spPr>
              <a:xfrm>
                <a:off x="1435370" y="4654920"/>
                <a:ext cx="6107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3EEEC15-FA54-B945-8FAC-F81E682252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370" y="4654920"/>
                <a:ext cx="610745" cy="523220"/>
              </a:xfrm>
              <a:prstGeom prst="rect">
                <a:avLst/>
              </a:prstGeom>
              <a:blipFill>
                <a:blip r:embed="rId14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5470CE0-AE00-C34B-8237-A2D820E11152}"/>
                  </a:ext>
                </a:extLst>
              </p:cNvPr>
              <p:cNvSpPr/>
              <p:nvPr/>
            </p:nvSpPr>
            <p:spPr>
              <a:xfrm>
                <a:off x="3753726" y="4697716"/>
                <a:ext cx="7349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5470CE0-AE00-C34B-8237-A2D820E111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726" y="4697716"/>
                <a:ext cx="734945" cy="523220"/>
              </a:xfrm>
              <a:prstGeom prst="rect">
                <a:avLst/>
              </a:prstGeom>
              <a:blipFill>
                <a:blip r:embed="rId1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FE97FC9-078C-B84B-940E-A6649BA6B30E}"/>
              </a:ext>
            </a:extLst>
          </p:cNvPr>
          <p:cNvCxnSpPr>
            <a:cxnSpLocks/>
          </p:cNvCxnSpPr>
          <p:nvPr/>
        </p:nvCxnSpPr>
        <p:spPr>
          <a:xfrm flipV="1">
            <a:off x="2843808" y="5074907"/>
            <a:ext cx="981926" cy="44658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2BAB143-AF56-BC4D-8D41-1FA2F0BEC594}"/>
                  </a:ext>
                </a:extLst>
              </p:cNvPr>
              <p:cNvSpPr/>
              <p:nvPr/>
            </p:nvSpPr>
            <p:spPr>
              <a:xfrm>
                <a:off x="3053150" y="4725144"/>
                <a:ext cx="5986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2BAB143-AF56-BC4D-8D41-1FA2F0BEC5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150" y="4725144"/>
                <a:ext cx="598689" cy="523220"/>
              </a:xfrm>
              <a:prstGeom prst="rect">
                <a:avLst/>
              </a:prstGeom>
              <a:blipFill>
                <a:blip r:embed="rId1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CDB734F-3C05-4142-AA0F-9BE777C70447}"/>
                  </a:ext>
                </a:extLst>
              </p:cNvPr>
              <p:cNvSpPr/>
              <p:nvPr/>
            </p:nvSpPr>
            <p:spPr>
              <a:xfrm>
                <a:off x="5311525" y="4687165"/>
                <a:ext cx="7349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CDB734F-3C05-4142-AA0F-9BE777C704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525" y="4687165"/>
                <a:ext cx="734945" cy="523220"/>
              </a:xfrm>
              <a:prstGeom prst="rect">
                <a:avLst/>
              </a:prstGeom>
              <a:blipFill>
                <a:blip r:embed="rId17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EE7DD15-F3D8-8141-90A7-1FB86E0BA9BA}"/>
              </a:ext>
            </a:extLst>
          </p:cNvPr>
          <p:cNvCxnSpPr>
            <a:cxnSpLocks/>
          </p:cNvCxnSpPr>
          <p:nvPr/>
        </p:nvCxnSpPr>
        <p:spPr>
          <a:xfrm flipV="1">
            <a:off x="4401607" y="5064356"/>
            <a:ext cx="981926" cy="44658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92D3D55-DA53-2E42-8740-74ED104CDD0F}"/>
                  </a:ext>
                </a:extLst>
              </p:cNvPr>
              <p:cNvSpPr/>
              <p:nvPr/>
            </p:nvSpPr>
            <p:spPr>
              <a:xfrm>
                <a:off x="4610949" y="4714593"/>
                <a:ext cx="5986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92D3D55-DA53-2E42-8740-74ED104CDD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949" y="4714593"/>
                <a:ext cx="598689" cy="523220"/>
              </a:xfrm>
              <a:prstGeom prst="rect">
                <a:avLst/>
              </a:prstGeom>
              <a:blipFill>
                <a:blip r:embed="rId1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338F86F-68F0-DF4D-8AD7-28DA75FA1D6F}"/>
                  </a:ext>
                </a:extLst>
              </p:cNvPr>
              <p:cNvSpPr/>
              <p:nvPr/>
            </p:nvSpPr>
            <p:spPr>
              <a:xfrm>
                <a:off x="6802124" y="4734968"/>
                <a:ext cx="7349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338F86F-68F0-DF4D-8AD7-28DA75FA1D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124" y="4734968"/>
                <a:ext cx="73494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E8F4F38-5880-5B40-80E2-B57AF699AA0F}"/>
              </a:ext>
            </a:extLst>
          </p:cNvPr>
          <p:cNvCxnSpPr>
            <a:cxnSpLocks/>
          </p:cNvCxnSpPr>
          <p:nvPr/>
        </p:nvCxnSpPr>
        <p:spPr>
          <a:xfrm flipV="1">
            <a:off x="5892206" y="5112159"/>
            <a:ext cx="981926" cy="44658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2579F7-B3C5-AC4B-AD34-736342D2FC1A}"/>
                  </a:ext>
                </a:extLst>
              </p:cNvPr>
              <p:cNvSpPr/>
              <p:nvPr/>
            </p:nvSpPr>
            <p:spPr>
              <a:xfrm>
                <a:off x="6101548" y="4762396"/>
                <a:ext cx="5986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2579F7-B3C5-AC4B-AD34-736342D2FC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548" y="4762396"/>
                <a:ext cx="598689" cy="523220"/>
              </a:xfrm>
              <a:prstGeom prst="rect">
                <a:avLst/>
              </a:prstGeom>
              <a:blipFill>
                <a:blip r:embed="rId20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DC3C495-D470-FE4F-8D22-8FDB3ABCA820}"/>
                  </a:ext>
                </a:extLst>
              </p:cNvPr>
              <p:cNvSpPr/>
              <p:nvPr/>
            </p:nvSpPr>
            <p:spPr>
              <a:xfrm rot="18668746">
                <a:off x="7413692" y="5053402"/>
                <a:ext cx="5357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DC3C495-D470-FE4F-8D22-8FDB3ABCA8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68746">
                <a:off x="7413692" y="5053402"/>
                <a:ext cx="535723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63">
                <a:extLst>
                  <a:ext uri="{FF2B5EF4-FFF2-40B4-BE49-F238E27FC236}">
                    <a16:creationId xmlns:a16="http://schemas.microsoft.com/office/drawing/2014/main" id="{D3914B95-1B96-9442-87B7-75CC337D38A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3050155"/>
                <a:ext cx="8604448" cy="117093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Use (part of)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 to sign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 and the rest to sign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 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49" name="Rectangle 63">
                <a:extLst>
                  <a:ext uri="{FF2B5EF4-FFF2-40B4-BE49-F238E27FC236}">
                    <a16:creationId xmlns:a16="http://schemas.microsoft.com/office/drawing/2014/main" id="{D3914B95-1B96-9442-87B7-75CC337D3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050155"/>
                <a:ext cx="8604448" cy="1170933"/>
              </a:xfrm>
              <a:prstGeom prst="rect">
                <a:avLst/>
              </a:prstGeom>
              <a:blipFill>
                <a:blip r:embed="rId22"/>
                <a:stretch>
                  <a:fillRect l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63">
            <a:extLst>
              <a:ext uri="{FF2B5EF4-FFF2-40B4-BE49-F238E27FC236}">
                <a16:creationId xmlns:a16="http://schemas.microsoft.com/office/drawing/2014/main" id="{53C55F05-9C98-054C-92E2-CA00D46F3500}"/>
              </a:ext>
            </a:extLst>
          </p:cNvPr>
          <p:cNvSpPr txBox="1">
            <a:spLocks noChangeArrowheads="1"/>
          </p:cNvSpPr>
          <p:nvPr/>
        </p:nvSpPr>
        <p:spPr>
          <a:xfrm>
            <a:off x="2555776" y="980728"/>
            <a:ext cx="4246348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Idea: Signature Chains.</a:t>
            </a:r>
            <a:endParaRPr lang="en-US" sz="2800" b="1" dirty="0">
              <a:solidFill>
                <a:srgbClr val="0000FF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43" name="Subtitle 1">
            <a:extLst>
              <a:ext uri="{FF2B5EF4-FFF2-40B4-BE49-F238E27FC236}">
                <a16:creationId xmlns:a16="http://schemas.microsoft.com/office/drawing/2014/main" id="{B228F5DD-38FA-5349-9634-8DD0BAB2A6A8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1: Stateful Many-time Signatures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582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3">
            <a:extLst>
              <a:ext uri="{FF2B5EF4-FFF2-40B4-BE49-F238E27FC236}">
                <a16:creationId xmlns:a16="http://schemas.microsoft.com/office/drawing/2014/main" id="{FCBC1F9C-EE29-FE49-9DB9-60C0EC916993}"/>
              </a:ext>
            </a:extLst>
          </p:cNvPr>
          <p:cNvSpPr txBox="1">
            <a:spLocks noChangeArrowheads="1"/>
          </p:cNvSpPr>
          <p:nvPr/>
        </p:nvSpPr>
        <p:spPr>
          <a:xfrm>
            <a:off x="2555776" y="980728"/>
            <a:ext cx="8554598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Idea: Signature Chains.</a:t>
            </a:r>
            <a:endParaRPr lang="en-US" sz="2800" b="1" dirty="0">
              <a:solidFill>
                <a:srgbClr val="0000FF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29" name="Rectangle 63">
            <a:extLst>
              <a:ext uri="{FF2B5EF4-FFF2-40B4-BE49-F238E27FC236}">
                <a16:creationId xmlns:a16="http://schemas.microsoft.com/office/drawing/2014/main" id="{1DCFF29E-7E21-354D-A5C3-79CA66E96BB3}"/>
              </a:ext>
            </a:extLst>
          </p:cNvPr>
          <p:cNvSpPr txBox="1">
            <a:spLocks noChangeArrowheads="1"/>
          </p:cNvSpPr>
          <p:nvPr/>
        </p:nvSpPr>
        <p:spPr>
          <a:xfrm>
            <a:off x="506978" y="1628800"/>
            <a:ext cx="6369278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Two major problems: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A4250662-83D6-4244-BC4E-26305F555A9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3906" y="2187325"/>
                <a:ext cx="8770622" cy="124167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1. </a:t>
                </a:r>
                <a:r>
                  <a:rPr lang="en-US" sz="2800" b="0" dirty="0">
                    <a:solidFill>
                      <a:srgbClr val="FF0000"/>
                    </a:solidFill>
                    <a:ea typeface="American Typewriter" charset="0"/>
                    <a:cs typeface="American Typewriter" charset="0"/>
                  </a:rPr>
                  <a:t>Alice is </a:t>
                </a:r>
                <a:r>
                  <a:rPr lang="en-US" sz="2800" b="0" i="1" dirty="0">
                    <a:solidFill>
                      <a:srgbClr val="FF0000"/>
                    </a:solidFill>
                    <a:ea typeface="American Typewriter" charset="0"/>
                    <a:cs typeface="American Typewriter" charset="0"/>
                  </a:rPr>
                  <a:t>stateful</a:t>
                </a:r>
                <a:r>
                  <a:rPr lang="en-US" sz="2800" b="0" dirty="0">
                    <a:solidFill>
                      <a:srgbClr val="FF0000"/>
                    </a:solidFill>
                    <a:ea typeface="American Typewriter" charset="0"/>
                    <a:cs typeface="American Typewriter" charset="0"/>
                  </a:rPr>
                  <a:t>: </a:t>
                </a:r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Alice needs to remember a whole lot of things,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information after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𝑇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steps.</a:t>
                </a:r>
              </a:p>
            </p:txBody>
          </p:sp>
        </mc:Choice>
        <mc:Fallback xmlns="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A4250662-83D6-4244-BC4E-26305F555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06" y="2187325"/>
                <a:ext cx="8770622" cy="1241673"/>
              </a:xfrm>
              <a:prstGeom prst="rect">
                <a:avLst/>
              </a:prstGeom>
              <a:blipFill>
                <a:blip r:embed="rId3"/>
                <a:stretch>
                  <a:fillRect l="-1445" r="-145"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081B696-1DF9-834C-80F9-C9AE19B28A95}"/>
                  </a:ext>
                </a:extLst>
              </p:cNvPr>
              <p:cNvSpPr/>
              <p:nvPr/>
            </p:nvSpPr>
            <p:spPr>
              <a:xfrm>
                <a:off x="580800" y="5570076"/>
                <a:ext cx="8793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081B696-1DF9-834C-80F9-C9AE19B28A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00" y="5570076"/>
                <a:ext cx="87934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6CCEB82-2FDA-5444-A3EC-103C4AFE4186}"/>
              </a:ext>
            </a:extLst>
          </p:cNvPr>
          <p:cNvCxnSpPr>
            <a:stCxn id="2" idx="3"/>
          </p:cNvCxnSpPr>
          <p:nvPr/>
        </p:nvCxnSpPr>
        <p:spPr>
          <a:xfrm>
            <a:off x="1460143" y="5831686"/>
            <a:ext cx="80760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75284C-A0E6-6347-AA7D-3C303EB68E37}"/>
                  </a:ext>
                </a:extLst>
              </p:cNvPr>
              <p:cNvSpPr/>
              <p:nvPr/>
            </p:nvSpPr>
            <p:spPr>
              <a:xfrm>
                <a:off x="2195736" y="5563180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75284C-A0E6-6347-AA7D-3C303EB68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563180"/>
                <a:ext cx="871072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0B76F54-36B2-494E-9CB7-ECB6E2BD6F9B}"/>
                  </a:ext>
                </a:extLst>
              </p:cNvPr>
              <p:cNvSpPr/>
              <p:nvPr/>
            </p:nvSpPr>
            <p:spPr>
              <a:xfrm>
                <a:off x="1584991" y="5301208"/>
                <a:ext cx="6107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0B76F54-36B2-494E-9CB7-ECB6E2BD6F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91" y="5301208"/>
                <a:ext cx="610745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8DDCD456-8A87-7745-AE0A-D0879DE5E09F}"/>
              </a:ext>
            </a:extLst>
          </p:cNvPr>
          <p:cNvGrpSpPr/>
          <p:nvPr/>
        </p:nvGrpSpPr>
        <p:grpSpPr>
          <a:xfrm>
            <a:off x="2988256" y="5300846"/>
            <a:ext cx="1614936" cy="785192"/>
            <a:chOff x="2988256" y="5300846"/>
            <a:chExt cx="1614936" cy="785192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DC4E0FB-8E72-8F48-8BE9-E4BFBCC1A997}"/>
                </a:ext>
              </a:extLst>
            </p:cNvPr>
            <p:cNvCxnSpPr/>
            <p:nvPr/>
          </p:nvCxnSpPr>
          <p:spPr>
            <a:xfrm>
              <a:off x="2988256" y="5831324"/>
              <a:ext cx="80760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F6F19024-418B-F945-99E2-63539F9D4F92}"/>
                    </a:ext>
                  </a:extLst>
                </p:cNvPr>
                <p:cNvSpPr/>
                <p:nvPr/>
              </p:nvSpPr>
              <p:spPr>
                <a:xfrm>
                  <a:off x="3723849" y="5562818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F6F19024-418B-F945-99E2-63539F9D4F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3849" y="5562818"/>
                  <a:ext cx="879343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5C95CB3D-F027-B543-88BE-D056CBA19275}"/>
                    </a:ext>
                  </a:extLst>
                </p:cNvPr>
                <p:cNvSpPr/>
                <p:nvPr/>
              </p:nvSpPr>
              <p:spPr>
                <a:xfrm>
                  <a:off x="3113104" y="5300846"/>
                  <a:ext cx="61901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5C95CB3D-F027-B543-88BE-D056CBA1927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3104" y="5300846"/>
                  <a:ext cx="619016" cy="523220"/>
                </a:xfrm>
                <a:prstGeom prst="rect">
                  <a:avLst/>
                </a:prstGeom>
                <a:blipFill>
                  <a:blip r:embed="rId8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95B7760-E324-E741-B340-6719B9584B3D}"/>
              </a:ext>
            </a:extLst>
          </p:cNvPr>
          <p:cNvGrpSpPr/>
          <p:nvPr/>
        </p:nvGrpSpPr>
        <p:grpSpPr>
          <a:xfrm>
            <a:off x="4603192" y="5300846"/>
            <a:ext cx="1614936" cy="785192"/>
            <a:chOff x="3140656" y="5453246"/>
            <a:chExt cx="1614936" cy="785192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7348FE1-642F-D442-85E5-EFA0A1AB948B}"/>
                </a:ext>
              </a:extLst>
            </p:cNvPr>
            <p:cNvCxnSpPr/>
            <p:nvPr/>
          </p:nvCxnSpPr>
          <p:spPr>
            <a:xfrm>
              <a:off x="3140656" y="5983724"/>
              <a:ext cx="80760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7428A66B-0B37-104E-BDCD-1592D5791096}"/>
                    </a:ext>
                  </a:extLst>
                </p:cNvPr>
                <p:cNvSpPr/>
                <p:nvPr/>
              </p:nvSpPr>
              <p:spPr>
                <a:xfrm>
                  <a:off x="3876249" y="5715218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7428A66B-0B37-104E-BDCD-1592D57910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6249" y="5715218"/>
                  <a:ext cx="879343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F5977F2A-B7FD-BB41-942F-AFEB3AE4E253}"/>
                    </a:ext>
                  </a:extLst>
                </p:cNvPr>
                <p:cNvSpPr/>
                <p:nvPr/>
              </p:nvSpPr>
              <p:spPr>
                <a:xfrm>
                  <a:off x="3265504" y="5453246"/>
                  <a:ext cx="61901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F5977F2A-B7FD-BB41-942F-AFEB3AE4E2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5504" y="5453246"/>
                  <a:ext cx="619016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408578B-C63B-EB4F-9AEB-3FF7FD0D1839}"/>
              </a:ext>
            </a:extLst>
          </p:cNvPr>
          <p:cNvGrpSpPr/>
          <p:nvPr/>
        </p:nvGrpSpPr>
        <p:grpSpPr>
          <a:xfrm>
            <a:off x="6192738" y="5259883"/>
            <a:ext cx="1614936" cy="785192"/>
            <a:chOff x="3140656" y="5453246"/>
            <a:chExt cx="1614936" cy="785192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117482E-EB9F-2343-99AF-071B5CA31905}"/>
                </a:ext>
              </a:extLst>
            </p:cNvPr>
            <p:cNvCxnSpPr/>
            <p:nvPr/>
          </p:nvCxnSpPr>
          <p:spPr>
            <a:xfrm>
              <a:off x="3140656" y="5983724"/>
              <a:ext cx="80760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1C4A9A00-3965-3740-B3D7-53876ECA1688}"/>
                    </a:ext>
                  </a:extLst>
                </p:cNvPr>
                <p:cNvSpPr/>
                <p:nvPr/>
              </p:nvSpPr>
              <p:spPr>
                <a:xfrm>
                  <a:off x="3876249" y="5715218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1C4A9A00-3965-3740-B3D7-53876ECA16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6249" y="5715218"/>
                  <a:ext cx="879343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9C1F075E-E014-4948-9E13-1E2AC11C65D4}"/>
                    </a:ext>
                  </a:extLst>
                </p:cNvPr>
                <p:cNvSpPr/>
                <p:nvPr/>
              </p:nvSpPr>
              <p:spPr>
                <a:xfrm>
                  <a:off x="3265504" y="5453246"/>
                  <a:ext cx="61901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9C1F075E-E014-4948-9E13-1E2AC11C65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5504" y="5453246"/>
                  <a:ext cx="619016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1452E1D-07B9-E84A-9992-35CC2879C3BF}"/>
                  </a:ext>
                </a:extLst>
              </p:cNvPr>
              <p:cNvSpPr/>
              <p:nvPr/>
            </p:nvSpPr>
            <p:spPr>
              <a:xfrm>
                <a:off x="7802610" y="5373216"/>
                <a:ext cx="5357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1452E1D-07B9-E84A-9992-35CC2879C3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2610" y="5373216"/>
                <a:ext cx="535723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63">
                <a:extLst>
                  <a:ext uri="{FF2B5EF4-FFF2-40B4-BE49-F238E27FC236}">
                    <a16:creationId xmlns:a16="http://schemas.microsoft.com/office/drawing/2014/main" id="{A313D032-3362-C644-A4EB-59D220D83BB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3284984"/>
                <a:ext cx="8770622" cy="124167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2</a:t>
                </a:r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. </a:t>
                </a:r>
                <a:r>
                  <a:rPr lang="en-US" sz="2800" b="0" dirty="0">
                    <a:solidFill>
                      <a:srgbClr val="FF0000"/>
                    </a:solidFill>
                    <a:ea typeface="American Typewriter" charset="0"/>
                    <a:cs typeface="American Typewriter" charset="0"/>
                  </a:rPr>
                  <a:t>The </a:t>
                </a:r>
                <a:r>
                  <a:rPr lang="en-US" sz="2800" b="0" i="1" dirty="0">
                    <a:solidFill>
                      <a:srgbClr val="FF0000"/>
                    </a:solidFill>
                    <a:ea typeface="American Typewriter" charset="0"/>
                    <a:cs typeface="American Typewriter" charset="0"/>
                  </a:rPr>
                  <a:t>signatures grow</a:t>
                </a:r>
                <a:r>
                  <a:rPr lang="en-US" sz="2800" b="0" dirty="0">
                    <a:solidFill>
                      <a:srgbClr val="FF0000"/>
                    </a:solidFill>
                    <a:ea typeface="American Typewriter" charset="0"/>
                    <a:cs typeface="American Typewriter" charset="0"/>
                  </a:rPr>
                  <a:t>: </a:t>
                </a:r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Length of the signature of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𝑇</m:t>
                    </m:r>
                  </m:oMath>
                </a14:m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-</a:t>
                </a:r>
                <a:r>
                  <a:rPr lang="en-US" sz="2800" b="0" dirty="0" err="1">
                    <a:ea typeface="American Typewriter" charset="0"/>
                    <a:cs typeface="American Typewriter" charset="0"/>
                  </a:rPr>
                  <a:t>th</a:t>
                </a:r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 message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3" name="Rectangle 63">
                <a:extLst>
                  <a:ext uri="{FF2B5EF4-FFF2-40B4-BE49-F238E27FC236}">
                    <a16:creationId xmlns:a16="http://schemas.microsoft.com/office/drawing/2014/main" id="{A313D032-3362-C644-A4EB-59D220D83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284984"/>
                <a:ext cx="8770622" cy="1241673"/>
              </a:xfrm>
              <a:prstGeom prst="rect">
                <a:avLst/>
              </a:prstGeom>
              <a:blipFill>
                <a:blip r:embed="rId14"/>
                <a:stretch>
                  <a:fillRect l="-1447" r="-145" b="-2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625A73E-EBD0-264A-A7AA-9DCB61AEBF50}"/>
                  </a:ext>
                </a:extLst>
              </p:cNvPr>
              <p:cNvSpPr/>
              <p:nvPr/>
            </p:nvSpPr>
            <p:spPr>
              <a:xfrm>
                <a:off x="2195736" y="4725144"/>
                <a:ext cx="7555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625A73E-EBD0-264A-A7AA-9DCB61AEBF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725144"/>
                <a:ext cx="755528" cy="523220"/>
              </a:xfrm>
              <a:prstGeom prst="rect">
                <a:avLst/>
              </a:prstGeom>
              <a:blipFill>
                <a:blip r:embed="rId1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81114F1-3735-0740-A3B4-717BB315690E}"/>
              </a:ext>
            </a:extLst>
          </p:cNvPr>
          <p:cNvCxnSpPr>
            <a:cxnSpLocks/>
          </p:cNvCxnSpPr>
          <p:nvPr/>
        </p:nvCxnSpPr>
        <p:spPr>
          <a:xfrm flipV="1">
            <a:off x="1259632" y="5102335"/>
            <a:ext cx="1008112" cy="4195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1CD7B8E-7EAF-B440-85F2-979247DC0C85}"/>
                  </a:ext>
                </a:extLst>
              </p:cNvPr>
              <p:cNvSpPr/>
              <p:nvPr/>
            </p:nvSpPr>
            <p:spPr>
              <a:xfrm>
                <a:off x="1435370" y="4654920"/>
                <a:ext cx="6107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1CD7B8E-7EAF-B440-85F2-979247DC0C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370" y="4654920"/>
                <a:ext cx="610745" cy="523220"/>
              </a:xfrm>
              <a:prstGeom prst="rect">
                <a:avLst/>
              </a:prstGeom>
              <a:blipFill>
                <a:blip r:embed="rId1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5D03F1E-5FDE-624E-8679-E15ED7862483}"/>
                  </a:ext>
                </a:extLst>
              </p:cNvPr>
              <p:cNvSpPr/>
              <p:nvPr/>
            </p:nvSpPr>
            <p:spPr>
              <a:xfrm>
                <a:off x="3753726" y="4697716"/>
                <a:ext cx="7349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5D03F1E-5FDE-624E-8679-E15ED78624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726" y="4697716"/>
                <a:ext cx="734945" cy="523220"/>
              </a:xfrm>
              <a:prstGeom prst="rect">
                <a:avLst/>
              </a:prstGeom>
              <a:blipFill>
                <a:blip r:embed="rId17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1C51DD3-ACA1-B047-B9AF-EAF8B2DDE5EF}"/>
              </a:ext>
            </a:extLst>
          </p:cNvPr>
          <p:cNvCxnSpPr>
            <a:cxnSpLocks/>
          </p:cNvCxnSpPr>
          <p:nvPr/>
        </p:nvCxnSpPr>
        <p:spPr>
          <a:xfrm flipV="1">
            <a:off x="2843808" y="5074907"/>
            <a:ext cx="981926" cy="44658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BDD5E40-9DEA-744B-9496-0F22A6645BA4}"/>
                  </a:ext>
                </a:extLst>
              </p:cNvPr>
              <p:cNvSpPr/>
              <p:nvPr/>
            </p:nvSpPr>
            <p:spPr>
              <a:xfrm>
                <a:off x="3053150" y="4725144"/>
                <a:ext cx="5986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BDD5E40-9DEA-744B-9496-0F22A6645B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150" y="4725144"/>
                <a:ext cx="598689" cy="523220"/>
              </a:xfrm>
              <a:prstGeom prst="rect">
                <a:avLst/>
              </a:prstGeom>
              <a:blipFill>
                <a:blip r:embed="rId1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C932300-A443-D34F-B8F6-75AC59AE76B6}"/>
                  </a:ext>
                </a:extLst>
              </p:cNvPr>
              <p:cNvSpPr/>
              <p:nvPr/>
            </p:nvSpPr>
            <p:spPr>
              <a:xfrm>
                <a:off x="5311525" y="4687165"/>
                <a:ext cx="7349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C932300-A443-D34F-B8F6-75AC59AE76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525" y="4687165"/>
                <a:ext cx="734945" cy="523220"/>
              </a:xfrm>
              <a:prstGeom prst="rect">
                <a:avLst/>
              </a:prstGeom>
              <a:blipFill>
                <a:blip r:embed="rId19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030213E-4E1F-4B48-80FC-96D3465EAC2E}"/>
              </a:ext>
            </a:extLst>
          </p:cNvPr>
          <p:cNvCxnSpPr>
            <a:cxnSpLocks/>
          </p:cNvCxnSpPr>
          <p:nvPr/>
        </p:nvCxnSpPr>
        <p:spPr>
          <a:xfrm flipV="1">
            <a:off x="4401607" y="5064356"/>
            <a:ext cx="981926" cy="44658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23213CB-ADAF-7E4B-B5C1-33037F746928}"/>
                  </a:ext>
                </a:extLst>
              </p:cNvPr>
              <p:cNvSpPr/>
              <p:nvPr/>
            </p:nvSpPr>
            <p:spPr>
              <a:xfrm>
                <a:off x="4610949" y="4714593"/>
                <a:ext cx="5986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23213CB-ADAF-7E4B-B5C1-33037F7469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949" y="4714593"/>
                <a:ext cx="598689" cy="523220"/>
              </a:xfrm>
              <a:prstGeom prst="rect">
                <a:avLst/>
              </a:prstGeom>
              <a:blipFill>
                <a:blip r:embed="rId20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6D1B7E1-2572-0E43-BEBA-D6BE3C6446DB}"/>
                  </a:ext>
                </a:extLst>
              </p:cNvPr>
              <p:cNvSpPr/>
              <p:nvPr/>
            </p:nvSpPr>
            <p:spPr>
              <a:xfrm>
                <a:off x="6802124" y="4734968"/>
                <a:ext cx="7349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6D1B7E1-2572-0E43-BEBA-D6BE3C6446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124" y="4734968"/>
                <a:ext cx="73494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C7DA385-A43D-5441-96FA-004008658D65}"/>
              </a:ext>
            </a:extLst>
          </p:cNvPr>
          <p:cNvCxnSpPr>
            <a:cxnSpLocks/>
          </p:cNvCxnSpPr>
          <p:nvPr/>
        </p:nvCxnSpPr>
        <p:spPr>
          <a:xfrm flipV="1">
            <a:off x="5892206" y="5112159"/>
            <a:ext cx="981926" cy="44658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06C6A55-A4BB-0C4B-8C6E-4D4BB262E083}"/>
                  </a:ext>
                </a:extLst>
              </p:cNvPr>
              <p:cNvSpPr/>
              <p:nvPr/>
            </p:nvSpPr>
            <p:spPr>
              <a:xfrm>
                <a:off x="6101548" y="4762396"/>
                <a:ext cx="5986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06C6A55-A4BB-0C4B-8C6E-4D4BB262E0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548" y="4762396"/>
                <a:ext cx="598689" cy="523220"/>
              </a:xfrm>
              <a:prstGeom prst="rect">
                <a:avLst/>
              </a:prstGeom>
              <a:blipFill>
                <a:blip r:embed="rId22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Subtitle 1">
            <a:extLst>
              <a:ext uri="{FF2B5EF4-FFF2-40B4-BE49-F238E27FC236}">
                <a16:creationId xmlns:a16="http://schemas.microsoft.com/office/drawing/2014/main" id="{17CE4E34-5AC4-454A-A43C-1F1983E2956D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1: Stateful Many-time Signatures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70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(Many-time) Signature Scheme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8" name="Rectangle 63">
            <a:extLst>
              <a:ext uri="{FF2B5EF4-FFF2-40B4-BE49-F238E27FC236}">
                <a16:creationId xmlns:a16="http://schemas.microsoft.com/office/drawing/2014/main" id="{FCBC1F9C-EE29-FE49-9DB9-60C0EC916993}"/>
              </a:ext>
            </a:extLst>
          </p:cNvPr>
          <p:cNvSpPr txBox="1">
            <a:spLocks noChangeArrowheads="1"/>
          </p:cNvSpPr>
          <p:nvPr/>
        </p:nvSpPr>
        <p:spPr>
          <a:xfrm>
            <a:off x="1907704" y="836712"/>
            <a:ext cx="4680520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In four+ steps</a:t>
            </a:r>
            <a:endParaRPr lang="en-US" sz="2800" b="1" dirty="0">
              <a:solidFill>
                <a:srgbClr val="0000FF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E1C63364-CBAC-4B46-B938-A8D9A978D5B4}"/>
              </a:ext>
            </a:extLst>
          </p:cNvPr>
          <p:cNvSpPr txBox="1">
            <a:spLocks noChangeArrowheads="1"/>
          </p:cNvSpPr>
          <p:nvPr/>
        </p:nvSpPr>
        <p:spPr>
          <a:xfrm>
            <a:off x="362127" y="2348880"/>
            <a:ext cx="877062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2. How to Shrink the signatures. Idea: Signature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Trees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0C3809BB-DCEC-3440-9188-AD4EF65161AD}"/>
              </a:ext>
            </a:extLst>
          </p:cNvPr>
          <p:cNvSpPr txBox="1">
            <a:spLocks noChangeArrowheads="1"/>
          </p:cNvSpPr>
          <p:nvPr/>
        </p:nvSpPr>
        <p:spPr>
          <a:xfrm>
            <a:off x="337882" y="1646336"/>
            <a:ext cx="877062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</a:t>
            </a:r>
            <a:r>
              <a:rPr lang="en-US" sz="2800" dirty="0">
                <a:ea typeface="American Typewriter" charset="0"/>
                <a:cs typeface="American Typewriter" charset="0"/>
              </a:rPr>
              <a:t>1</a:t>
            </a:r>
            <a:r>
              <a:rPr lang="en-US" sz="2800" b="0" dirty="0">
                <a:ea typeface="American Typewriter" charset="0"/>
                <a:cs typeface="American Typewriter" charset="0"/>
              </a:rPr>
              <a:t>. Stateful, Growing Signatures. Idea: Signature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Chains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3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058936" y="257430"/>
            <a:ext cx="362124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2.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BD3684-E7F9-7C47-BD2F-A5A7554CF530}"/>
              </a:ext>
            </a:extLst>
          </p:cNvPr>
          <p:cNvSpPr/>
          <p:nvPr/>
        </p:nvSpPr>
        <p:spPr>
          <a:xfrm>
            <a:off x="3641790" y="410724"/>
            <a:ext cx="4475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American Typewriter" charset="0"/>
                <a:cs typeface="American Typewriter" charset="0"/>
              </a:rPr>
              <a:t>How to Shrink the signatures.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86B2AAC-EB22-3E43-B14A-4F7F00A3D84A}"/>
                  </a:ext>
                </a:extLst>
              </p:cNvPr>
              <p:cNvSpPr/>
              <p:nvPr/>
            </p:nvSpPr>
            <p:spPr>
              <a:xfrm>
                <a:off x="4456536" y="1022186"/>
                <a:ext cx="8793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86B2AAC-EB22-3E43-B14A-4F7F00A3D8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536" y="1022186"/>
                <a:ext cx="87934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8E79EBC8-B336-8144-B2BC-E499758E4D2F}"/>
              </a:ext>
            </a:extLst>
          </p:cNvPr>
          <p:cNvGrpSpPr/>
          <p:nvPr/>
        </p:nvGrpSpPr>
        <p:grpSpPr>
          <a:xfrm>
            <a:off x="150162" y="157992"/>
            <a:ext cx="1436200" cy="1923177"/>
            <a:chOff x="439281" y="332520"/>
            <a:chExt cx="1436200" cy="1923177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0AC2AB09-D390-234E-BE49-1F6A97501A82}"/>
                </a:ext>
              </a:extLst>
            </p:cNvPr>
            <p:cNvCxnSpPr/>
            <p:nvPr/>
          </p:nvCxnSpPr>
          <p:spPr>
            <a:xfrm>
              <a:off x="466597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EDBA6E32-52BF-9A4A-96FE-BEC95016516C}"/>
                </a:ext>
              </a:extLst>
            </p:cNvPr>
            <p:cNvCxnSpPr/>
            <p:nvPr/>
          </p:nvCxnSpPr>
          <p:spPr>
            <a:xfrm>
              <a:off x="1835696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B5782BB3-58EA-B046-930A-B4C1E1399337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332656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8AEAF93-8F06-1F48-9138-F24E9D9AA34F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2175011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7A500820-7202-6048-8018-501EEAB81AA1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332520"/>
              <a:ext cx="0" cy="5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C52B9C0F-7868-1443-B0F1-08EFFC4F1BA9}"/>
                </a:ext>
              </a:extLst>
            </p:cNvPr>
            <p:cNvCxnSpPr>
              <a:cxnSpLocks/>
            </p:cNvCxnSpPr>
            <p:nvPr/>
          </p:nvCxnSpPr>
          <p:spPr>
            <a:xfrm>
              <a:off x="466597" y="887115"/>
              <a:ext cx="13690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A322BBD7-C826-374D-AEA7-106691C4FBCB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777885"/>
              <a:ext cx="0" cy="147781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63">
              <a:extLst>
                <a:ext uri="{FF2B5EF4-FFF2-40B4-BE49-F238E27FC236}">
                  <a16:creationId xmlns:a16="http://schemas.microsoft.com/office/drawing/2014/main" id="{D534F272-D216-AA43-A692-C0B11D5B3CFB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73218" y="420282"/>
              <a:ext cx="894751" cy="35760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latin typeface="+mn-lt"/>
                  <a:ea typeface="American Typewriter" charset="0"/>
                  <a:cs typeface="American Typewriter" charset="0"/>
                </a:rPr>
                <a:t>Alice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Rectangle 63">
                  <a:extLst>
                    <a:ext uri="{FF2B5EF4-FFF2-40B4-BE49-F238E27FC236}">
                      <a16:creationId xmlns:a16="http://schemas.microsoft.com/office/drawing/2014/main" id="{086A7C59-7ACE-1243-8DCD-12D02770265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980730" y="422413"/>
                  <a:ext cx="894751" cy="357603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latin typeface="+mn-lt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97" name="Rectangle 63">
                  <a:extLst>
                    <a:ext uri="{FF2B5EF4-FFF2-40B4-BE49-F238E27FC236}">
                      <a16:creationId xmlns:a16="http://schemas.microsoft.com/office/drawing/2014/main" id="{086A7C59-7ACE-1243-8DCD-12D0277026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730" y="422413"/>
                  <a:ext cx="894751" cy="357603"/>
                </a:xfrm>
                <a:prstGeom prst="rect">
                  <a:avLst/>
                </a:prstGeom>
                <a:blipFill>
                  <a:blip r:embed="rId4"/>
                  <a:stretch>
                    <a:fillRect b="-3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8163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79512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Digital Signatures: Definition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90051730-6420-9744-A42F-6DFB37D5FA6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7584" y="1511876"/>
                <a:ext cx="8316416" cy="16051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𝑣𝑘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𝑠𝑘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𝐺𝑒𝑛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90051730-6420-9744-A42F-6DFB37D5FA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511876"/>
                <a:ext cx="8316416" cy="1605156"/>
              </a:xfrm>
              <a:prstGeom prst="rect">
                <a:avLst/>
              </a:prstGeom>
              <a:blipFill>
                <a:blip r:embed="rId3"/>
                <a:stretch>
                  <a:fillRect l="-1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D3132F03-5EF7-6E49-8840-5BD6C521E0C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4744" y="2664004"/>
                <a:ext cx="8316416" cy="5489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𝑆𝑖𝑔𝑛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D3132F03-5EF7-6E49-8840-5BD6C521E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744" y="2664004"/>
                <a:ext cx="8316416" cy="548972"/>
              </a:xfrm>
              <a:prstGeom prst="rect">
                <a:avLst/>
              </a:prstGeom>
              <a:blipFill>
                <a:blip r:embed="rId4"/>
                <a:stretch>
                  <a:fillRect l="-1220" t="-4545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F863B77A-69EE-1A4A-9602-C0A6C19CB76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7584" y="3384084"/>
                <a:ext cx="8316416" cy="5489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A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𝑐𝑐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(1)/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𝑅𝑒𝑗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(0)←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𝑉𝑒𝑟𝑖𝑓𝑦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𝑣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𝜎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F863B77A-69EE-1A4A-9602-C0A6C19CB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384084"/>
                <a:ext cx="8316416" cy="548972"/>
              </a:xfrm>
              <a:prstGeom prst="rect">
                <a:avLst/>
              </a:prstGeom>
              <a:blipFill>
                <a:blip r:embed="rId5"/>
                <a:stretch>
                  <a:fillRect l="-1374" t="-4545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9A3CDCEC-3BC0-FE4B-9D52-9C9B3284C46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34430" y="4254894"/>
                <a:ext cx="8581528" cy="16051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 i="1" dirty="0">
                    <a:ea typeface="Cambria Math" panose="02040503050406030204" pitchFamily="18" charset="0"/>
                    <a:cs typeface="American Typewriter" charset="0"/>
                  </a:rPr>
                  <a:t>Correctness: </a:t>
                </a:r>
                <a:r>
                  <a:rPr lang="en-US" sz="2800" dirty="0">
                    <a:ea typeface="Cambria Math" panose="02040503050406030204" pitchFamily="18" charset="0"/>
                    <a:cs typeface="American Typewriter" charset="0"/>
                  </a:rPr>
                  <a:t>For all </a:t>
                </a:r>
                <a:r>
                  <a:rPr lang="en-US" sz="2800" dirty="0" err="1">
                    <a:ea typeface="Cambria Math" panose="02040503050406030204" pitchFamily="18" charset="0"/>
                    <a:cs typeface="American Typewriter" charset="0"/>
                  </a:rPr>
                  <a:t>vk</a:t>
                </a:r>
                <a:r>
                  <a:rPr lang="en-US" sz="2800" dirty="0">
                    <a:ea typeface="Cambria Math" panose="02040503050406030204" pitchFamily="18" charset="0"/>
                    <a:cs typeface="American Typewriter" charset="0"/>
                  </a:rPr>
                  <a:t>, sk, m: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𝑉𝑒𝑟𝑖𝑓𝑦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𝑣𝑘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𝑆𝑖𝑔𝑛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accept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9A3CDCEC-3BC0-FE4B-9D52-9C9B3284C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30" y="4254894"/>
                <a:ext cx="8581528" cy="1605156"/>
              </a:xfrm>
              <a:prstGeom prst="rect">
                <a:avLst/>
              </a:prstGeom>
              <a:blipFill>
                <a:blip r:embed="rId6"/>
                <a:stretch>
                  <a:fillRect l="-1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83EECA11-7148-DF49-B1BB-FE727168DDB8}"/>
              </a:ext>
            </a:extLst>
          </p:cNvPr>
          <p:cNvSpPr/>
          <p:nvPr/>
        </p:nvSpPr>
        <p:spPr>
          <a:xfrm>
            <a:off x="467544" y="1844824"/>
            <a:ext cx="216024" cy="22322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087A6882-182A-4D4D-8A9C-37DC2DCA43A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67544" y="978656"/>
                <a:ext cx="8316416" cy="72215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i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merican Typewriter" charset="0"/>
                  </a:rPr>
                  <a:t>A triple of PPT algorithms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𝐺𝑒𝑛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𝑆𝑖𝑔𝑛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𝑉𝑒𝑟𝑖𝑓𝑦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s.t.</a:t>
                </a:r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087A6882-182A-4D4D-8A9C-37DC2DCA4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978656"/>
                <a:ext cx="8316416" cy="722152"/>
              </a:xfrm>
              <a:prstGeom prst="rect">
                <a:avLst/>
              </a:prstGeom>
              <a:blipFill>
                <a:blip r:embed="rId7"/>
                <a:stretch>
                  <a:fillRect l="-1524"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675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058936" y="257430"/>
            <a:ext cx="362124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2.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BD3684-E7F9-7C47-BD2F-A5A7554CF530}"/>
              </a:ext>
            </a:extLst>
          </p:cNvPr>
          <p:cNvSpPr/>
          <p:nvPr/>
        </p:nvSpPr>
        <p:spPr>
          <a:xfrm>
            <a:off x="3641790" y="410724"/>
            <a:ext cx="4475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American Typewriter" charset="0"/>
                <a:cs typeface="American Typewriter" charset="0"/>
              </a:rPr>
              <a:t>How to Shrink the signatures.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/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93C69E2B-BA63-AC41-8744-D7F9CDB68850}"/>
              </a:ext>
            </a:extLst>
          </p:cNvPr>
          <p:cNvGrpSpPr/>
          <p:nvPr/>
        </p:nvGrpSpPr>
        <p:grpSpPr>
          <a:xfrm>
            <a:off x="3027478" y="1022186"/>
            <a:ext cx="3587405" cy="973937"/>
            <a:chOff x="2224507" y="1720334"/>
            <a:chExt cx="3587405" cy="973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/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0C74E32-7536-7743-A521-CD942B4705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4507" y="2259124"/>
              <a:ext cx="1760209" cy="4351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780C273-CACF-2848-998C-4E1A76306B0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19" y="2253793"/>
              <a:ext cx="1685793" cy="4336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/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0D4A33-D640-1E4F-82F1-D6B34F6C81BA}"/>
              </a:ext>
            </a:extLst>
          </p:cNvPr>
          <p:cNvCxnSpPr>
            <a:cxnSpLocks/>
          </p:cNvCxnSpPr>
          <p:nvPr/>
        </p:nvCxnSpPr>
        <p:spPr>
          <a:xfrm flipH="1">
            <a:off x="1406179" y="2446228"/>
            <a:ext cx="1138377" cy="3376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31C73AD-5CBB-B347-A929-65E9AC3FF543}"/>
              </a:ext>
            </a:extLst>
          </p:cNvPr>
          <p:cNvCxnSpPr>
            <a:cxnSpLocks/>
          </p:cNvCxnSpPr>
          <p:nvPr/>
        </p:nvCxnSpPr>
        <p:spPr>
          <a:xfrm>
            <a:off x="2665366" y="2442998"/>
            <a:ext cx="988199" cy="3672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187DC88-0F36-4041-A019-97CCC4D51D37}"/>
              </a:ext>
            </a:extLst>
          </p:cNvPr>
          <p:cNvCxnSpPr>
            <a:cxnSpLocks/>
          </p:cNvCxnSpPr>
          <p:nvPr/>
        </p:nvCxnSpPr>
        <p:spPr>
          <a:xfrm flipH="1">
            <a:off x="5785108" y="2421304"/>
            <a:ext cx="1057977" cy="4074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C10D5CF-C232-9646-82C4-B04F9EAC316A}"/>
              </a:ext>
            </a:extLst>
          </p:cNvPr>
          <p:cNvCxnSpPr>
            <a:cxnSpLocks/>
          </p:cNvCxnSpPr>
          <p:nvPr/>
        </p:nvCxnSpPr>
        <p:spPr>
          <a:xfrm>
            <a:off x="6963895" y="2418074"/>
            <a:ext cx="1341493" cy="4106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C9C50EA-3636-4A4D-BAE1-B692840C59B5}"/>
              </a:ext>
            </a:extLst>
          </p:cNvPr>
          <p:cNvGrpSpPr/>
          <p:nvPr/>
        </p:nvGrpSpPr>
        <p:grpSpPr>
          <a:xfrm>
            <a:off x="-36512" y="2783874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D74A9BF-F556-2E44-9D84-7CFCFC5F63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C331F1D0-E1CB-7C4B-9904-2B27EEFFBA07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8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9AFE111-F9E3-BD4E-BD33-9992C3BAE577}"/>
              </a:ext>
            </a:extLst>
          </p:cNvPr>
          <p:cNvGrpSpPr/>
          <p:nvPr/>
        </p:nvGrpSpPr>
        <p:grpSpPr>
          <a:xfrm>
            <a:off x="2435521" y="2810296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A953360E-E2AC-2F4F-8D4E-765C737080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632B8DA-E3C1-5744-9E9F-8E6E8469DC1E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BABC75D-BFE0-ED49-AC84-13E69BDB6FBF}"/>
              </a:ext>
            </a:extLst>
          </p:cNvPr>
          <p:cNvGrpSpPr/>
          <p:nvPr/>
        </p:nvGrpSpPr>
        <p:grpSpPr>
          <a:xfrm>
            <a:off x="4645763" y="2855882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9B3D8EF9-49F5-C14C-BD18-8FA9A271BF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3A6A7A1-4C9B-C847-B6A4-0BDF7D117B00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293D1CC-8EFB-544A-94ED-D6279AE11957}"/>
              </a:ext>
            </a:extLst>
          </p:cNvPr>
          <p:cNvGrpSpPr/>
          <p:nvPr/>
        </p:nvGrpSpPr>
        <p:grpSpPr>
          <a:xfrm>
            <a:off x="6855982" y="2882304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C70CE96-43E3-B148-8B39-CD827584DB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31B18DF0-9463-1941-91C1-CAB443F134D8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63">
                <a:extLst>
                  <a:ext uri="{FF2B5EF4-FFF2-40B4-BE49-F238E27FC236}">
                    <a16:creationId xmlns:a16="http://schemas.microsoft.com/office/drawing/2014/main" id="{99BE868D-1EC7-E446-8C18-CD632032A29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1520" y="5085184"/>
                <a:ext cx="8770622" cy="124167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Alice (the </a:t>
                </a:r>
                <a:r>
                  <a:rPr lang="en-US" sz="2800" i="1" dirty="0">
                    <a:latin typeface="+mn-lt"/>
                    <a:ea typeface="American Typewriter" charset="0"/>
                    <a:cs typeface="American Typewriter" charset="0"/>
                  </a:rPr>
                  <a:t>stateful</a:t>
                </a: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signer) computes many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𝑉𝐾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𝑆𝐾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pairs and arranges them in a tree of depth = sec. param.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𝜆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6" name="Rectangle 63">
                <a:extLst>
                  <a:ext uri="{FF2B5EF4-FFF2-40B4-BE49-F238E27FC236}">
                    <a16:creationId xmlns:a16="http://schemas.microsoft.com/office/drawing/2014/main" id="{99BE868D-1EC7-E446-8C18-CD632032A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085184"/>
                <a:ext cx="8770622" cy="1241673"/>
              </a:xfrm>
              <a:prstGeom prst="rect">
                <a:avLst/>
              </a:prstGeom>
              <a:blipFill>
                <a:blip r:embed="rId18"/>
                <a:stretch>
                  <a:fillRect l="-1445" b="-2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8E79EBC8-B336-8144-B2BC-E499758E4D2F}"/>
              </a:ext>
            </a:extLst>
          </p:cNvPr>
          <p:cNvGrpSpPr/>
          <p:nvPr/>
        </p:nvGrpSpPr>
        <p:grpSpPr>
          <a:xfrm>
            <a:off x="150162" y="157992"/>
            <a:ext cx="1436200" cy="1923177"/>
            <a:chOff x="439281" y="332520"/>
            <a:chExt cx="1436200" cy="1923177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0AC2AB09-D390-234E-BE49-1F6A97501A82}"/>
                </a:ext>
              </a:extLst>
            </p:cNvPr>
            <p:cNvCxnSpPr/>
            <p:nvPr/>
          </p:nvCxnSpPr>
          <p:spPr>
            <a:xfrm>
              <a:off x="466597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EDBA6E32-52BF-9A4A-96FE-BEC95016516C}"/>
                </a:ext>
              </a:extLst>
            </p:cNvPr>
            <p:cNvCxnSpPr/>
            <p:nvPr/>
          </p:nvCxnSpPr>
          <p:spPr>
            <a:xfrm>
              <a:off x="1835696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B5782BB3-58EA-B046-930A-B4C1E1399337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332656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8AEAF93-8F06-1F48-9138-F24E9D9AA34F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2175011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7A500820-7202-6048-8018-501EEAB81AA1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332520"/>
              <a:ext cx="0" cy="5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C52B9C0F-7868-1443-B0F1-08EFFC4F1BA9}"/>
                </a:ext>
              </a:extLst>
            </p:cNvPr>
            <p:cNvCxnSpPr>
              <a:cxnSpLocks/>
            </p:cNvCxnSpPr>
            <p:nvPr/>
          </p:nvCxnSpPr>
          <p:spPr>
            <a:xfrm>
              <a:off x="466597" y="887115"/>
              <a:ext cx="13690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A322BBD7-C826-374D-AEA7-106691C4FBCB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777885"/>
              <a:ext cx="0" cy="147781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63">
              <a:extLst>
                <a:ext uri="{FF2B5EF4-FFF2-40B4-BE49-F238E27FC236}">
                  <a16:creationId xmlns:a16="http://schemas.microsoft.com/office/drawing/2014/main" id="{D534F272-D216-AA43-A692-C0B11D5B3CFB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73218" y="420282"/>
              <a:ext cx="894751" cy="35760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latin typeface="+mn-lt"/>
                  <a:ea typeface="American Typewriter" charset="0"/>
                  <a:cs typeface="American Typewriter" charset="0"/>
                </a:rPr>
                <a:t>Alice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Rectangle 63">
                  <a:extLst>
                    <a:ext uri="{FF2B5EF4-FFF2-40B4-BE49-F238E27FC236}">
                      <a16:creationId xmlns:a16="http://schemas.microsoft.com/office/drawing/2014/main" id="{086A7C59-7ACE-1243-8DCD-12D02770265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980730" y="422413"/>
                  <a:ext cx="894751" cy="357603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latin typeface="+mn-lt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97" name="Rectangle 63">
                  <a:extLst>
                    <a:ext uri="{FF2B5EF4-FFF2-40B4-BE49-F238E27FC236}">
                      <a16:creationId xmlns:a16="http://schemas.microsoft.com/office/drawing/2014/main" id="{086A7C59-7ACE-1243-8DCD-12D0277026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730" y="422413"/>
                  <a:ext cx="894751" cy="357603"/>
                </a:xfrm>
                <a:prstGeom prst="rect">
                  <a:avLst/>
                </a:prstGeom>
                <a:blipFill>
                  <a:blip r:embed="rId19"/>
                  <a:stretch>
                    <a:fillRect b="-3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6713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6096703C-516D-5349-9880-C0ABC727F58A}"/>
              </a:ext>
            </a:extLst>
          </p:cNvPr>
          <p:cNvSpPr/>
          <p:nvPr/>
        </p:nvSpPr>
        <p:spPr>
          <a:xfrm>
            <a:off x="1043608" y="4901088"/>
            <a:ext cx="7855712" cy="1699482"/>
          </a:xfrm>
          <a:prstGeom prst="rect">
            <a:avLst/>
          </a:prstGeom>
          <a:solidFill>
            <a:schemeClr val="accent1">
              <a:lumMod val="20000"/>
              <a:lumOff val="80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058936" y="257430"/>
            <a:ext cx="362124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2.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BD3684-E7F9-7C47-BD2F-A5A7554CF530}"/>
              </a:ext>
            </a:extLst>
          </p:cNvPr>
          <p:cNvSpPr/>
          <p:nvPr/>
        </p:nvSpPr>
        <p:spPr>
          <a:xfrm>
            <a:off x="3641790" y="410724"/>
            <a:ext cx="4475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American Typewriter" charset="0"/>
                <a:cs typeface="American Typewriter" charset="0"/>
              </a:rPr>
              <a:t>How to Shrink the signatures.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/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93C69E2B-BA63-AC41-8744-D7F9CDB68850}"/>
              </a:ext>
            </a:extLst>
          </p:cNvPr>
          <p:cNvGrpSpPr/>
          <p:nvPr/>
        </p:nvGrpSpPr>
        <p:grpSpPr>
          <a:xfrm>
            <a:off x="3027478" y="1022186"/>
            <a:ext cx="3587405" cy="973937"/>
            <a:chOff x="2224507" y="1720334"/>
            <a:chExt cx="3587405" cy="973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/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0C74E32-7536-7743-A521-CD942B4705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4507" y="2259124"/>
              <a:ext cx="1760209" cy="4351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780C273-CACF-2848-998C-4E1A76306B0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19" y="2253793"/>
              <a:ext cx="1685793" cy="4336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/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0D4A33-D640-1E4F-82F1-D6B34F6C81BA}"/>
              </a:ext>
            </a:extLst>
          </p:cNvPr>
          <p:cNvCxnSpPr>
            <a:cxnSpLocks/>
          </p:cNvCxnSpPr>
          <p:nvPr/>
        </p:nvCxnSpPr>
        <p:spPr>
          <a:xfrm flipH="1">
            <a:off x="1406179" y="2446228"/>
            <a:ext cx="1138377" cy="3376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31C73AD-5CBB-B347-A929-65E9AC3FF543}"/>
              </a:ext>
            </a:extLst>
          </p:cNvPr>
          <p:cNvCxnSpPr>
            <a:cxnSpLocks/>
          </p:cNvCxnSpPr>
          <p:nvPr/>
        </p:nvCxnSpPr>
        <p:spPr>
          <a:xfrm>
            <a:off x="2665366" y="2442998"/>
            <a:ext cx="988199" cy="3672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187DC88-0F36-4041-A019-97CCC4D51D37}"/>
              </a:ext>
            </a:extLst>
          </p:cNvPr>
          <p:cNvCxnSpPr>
            <a:cxnSpLocks/>
          </p:cNvCxnSpPr>
          <p:nvPr/>
        </p:nvCxnSpPr>
        <p:spPr>
          <a:xfrm flipH="1">
            <a:off x="5785108" y="2421304"/>
            <a:ext cx="1057977" cy="4074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C10D5CF-C232-9646-82C4-B04F9EAC316A}"/>
              </a:ext>
            </a:extLst>
          </p:cNvPr>
          <p:cNvCxnSpPr>
            <a:cxnSpLocks/>
          </p:cNvCxnSpPr>
          <p:nvPr/>
        </p:nvCxnSpPr>
        <p:spPr>
          <a:xfrm>
            <a:off x="6963895" y="2418074"/>
            <a:ext cx="1341493" cy="4106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C9C50EA-3636-4A4D-BAE1-B692840C59B5}"/>
              </a:ext>
            </a:extLst>
          </p:cNvPr>
          <p:cNvGrpSpPr/>
          <p:nvPr/>
        </p:nvGrpSpPr>
        <p:grpSpPr>
          <a:xfrm>
            <a:off x="-36512" y="2783874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D74A9BF-F556-2E44-9D84-7CFCFC5F63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C331F1D0-E1CB-7C4B-9904-2B27EEFFBA07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8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9AFE111-F9E3-BD4E-BD33-9992C3BAE577}"/>
              </a:ext>
            </a:extLst>
          </p:cNvPr>
          <p:cNvGrpSpPr/>
          <p:nvPr/>
        </p:nvGrpSpPr>
        <p:grpSpPr>
          <a:xfrm>
            <a:off x="2435521" y="2810296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A953360E-E2AC-2F4F-8D4E-765C737080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632B8DA-E3C1-5744-9E9F-8E6E8469DC1E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BABC75D-BFE0-ED49-AC84-13E69BDB6FBF}"/>
              </a:ext>
            </a:extLst>
          </p:cNvPr>
          <p:cNvGrpSpPr/>
          <p:nvPr/>
        </p:nvGrpSpPr>
        <p:grpSpPr>
          <a:xfrm>
            <a:off x="4645763" y="2855882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9B3D8EF9-49F5-C14C-BD18-8FA9A271BF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3A6A7A1-4C9B-C847-B6A4-0BDF7D117B00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293D1CC-8EFB-544A-94ED-D6279AE11957}"/>
              </a:ext>
            </a:extLst>
          </p:cNvPr>
          <p:cNvGrpSpPr/>
          <p:nvPr/>
        </p:nvGrpSpPr>
        <p:grpSpPr>
          <a:xfrm>
            <a:off x="6855982" y="2882304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C70CE96-43E3-B148-8B39-CD827584DB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31B18DF0-9463-1941-91C1-CAB443F134D8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63">
                <a:extLst>
                  <a:ext uri="{FF2B5EF4-FFF2-40B4-BE49-F238E27FC236}">
                    <a16:creationId xmlns:a16="http://schemas.microsoft.com/office/drawing/2014/main" id="{99BE868D-1EC7-E446-8C18-CD632032A29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115616" y="4901088"/>
                <a:ext cx="6466567" cy="5222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 dirty="0">
                    <a:latin typeface="+mn-lt"/>
                    <a:ea typeface="American Typewriter" charset="0"/>
                    <a:cs typeface="American Typewriter" charset="0"/>
                  </a:rPr>
                  <a:t>Signature of the first message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800" b="1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6" name="Rectangle 63">
                <a:extLst>
                  <a:ext uri="{FF2B5EF4-FFF2-40B4-BE49-F238E27FC236}">
                    <a16:creationId xmlns:a16="http://schemas.microsoft.com/office/drawing/2014/main" id="{99BE868D-1EC7-E446-8C18-CD632032A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901088"/>
                <a:ext cx="6466567" cy="522288"/>
              </a:xfrm>
              <a:prstGeom prst="rect">
                <a:avLst/>
              </a:prstGeom>
              <a:blipFill>
                <a:blip r:embed="rId18"/>
                <a:stretch>
                  <a:fillRect l="-1957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BD87C918-E3BA-D44C-AD1E-EF893FA8BF29}"/>
              </a:ext>
            </a:extLst>
          </p:cNvPr>
          <p:cNvGrpSpPr/>
          <p:nvPr/>
        </p:nvGrpSpPr>
        <p:grpSpPr>
          <a:xfrm>
            <a:off x="683568" y="955451"/>
            <a:ext cx="4543833" cy="2761581"/>
            <a:chOff x="484088" y="910350"/>
            <a:chExt cx="4543833" cy="27615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E4F1B0E-4A08-E14A-A7C1-1E9CD0D4F370}"/>
                    </a:ext>
                  </a:extLst>
                </p:cNvPr>
                <p:cNvSpPr/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𝝐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E4F1B0E-4A08-E14A-A7C1-1E9CD0D4F3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3F1C9C20-6E25-7946-9C15-14AEC1A6A224}"/>
                </a:ext>
              </a:extLst>
            </p:cNvPr>
            <p:cNvSpPr/>
            <p:nvPr/>
          </p:nvSpPr>
          <p:spPr>
            <a:xfrm rot="8118830">
              <a:off x="4113521" y="910350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F1CF1D11-B921-BA42-A8FC-081B62F6F2F5}"/>
                    </a:ext>
                  </a:extLst>
                </p:cNvPr>
                <p:cNvSpPr/>
                <p:nvPr/>
              </p:nvSpPr>
              <p:spPr>
                <a:xfrm>
                  <a:off x="2122530" y="2594272"/>
                  <a:ext cx="66441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F1CF1D11-B921-BA42-A8FC-081B62F6F2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2530" y="2594272"/>
                  <a:ext cx="664413" cy="523220"/>
                </a:xfrm>
                <a:prstGeom prst="rect">
                  <a:avLst/>
                </a:prstGeom>
                <a:blipFill>
                  <a:blip r:embed="rId20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FE09E1A2-7F9F-3D41-9C99-C9F0C30FC5E0}"/>
                </a:ext>
              </a:extLst>
            </p:cNvPr>
            <p:cNvSpPr/>
            <p:nvPr/>
          </p:nvSpPr>
          <p:spPr>
            <a:xfrm rot="8118830">
              <a:off x="1970704" y="1747316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6558157-5A58-CC40-8CEC-ED2D710F855D}"/>
                    </a:ext>
                  </a:extLst>
                </p:cNvPr>
                <p:cNvSpPr/>
                <p:nvPr/>
              </p:nvSpPr>
              <p:spPr>
                <a:xfrm>
                  <a:off x="1214036" y="3148711"/>
                  <a:ext cx="82150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𝟎𝟎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6558157-5A58-CC40-8CEC-ED2D710F85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4036" y="3148711"/>
                  <a:ext cx="821507" cy="523220"/>
                </a:xfrm>
                <a:prstGeom prst="rect">
                  <a:avLst/>
                </a:prstGeom>
                <a:blipFill>
                  <a:blip r:embed="rId21"/>
                  <a:stretch>
                    <a:fillRect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5CA65186-D18C-3440-BC39-EFFADB283DF4}"/>
                </a:ext>
              </a:extLst>
            </p:cNvPr>
            <p:cNvSpPr/>
            <p:nvPr/>
          </p:nvSpPr>
          <p:spPr>
            <a:xfrm rot="8118830">
              <a:off x="484088" y="2656998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63">
            <a:extLst>
              <a:ext uri="{FF2B5EF4-FFF2-40B4-BE49-F238E27FC236}">
                <a16:creationId xmlns:a16="http://schemas.microsoft.com/office/drawing/2014/main" id="{2C11A253-BC70-F546-B6C8-79FA31A6BD20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5426992"/>
            <a:ext cx="8770622" cy="5222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63">
                <a:extLst>
                  <a:ext uri="{FF2B5EF4-FFF2-40B4-BE49-F238E27FC236}">
                    <a16:creationId xmlns:a16="http://schemas.microsoft.com/office/drawing/2014/main" id="{707D7FBB-CEC4-AC45-9CCF-14D613FEB67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664778" y="5441384"/>
                <a:ext cx="7363240" cy="5222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to sign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55" name="Rectangle 63">
                <a:extLst>
                  <a:ext uri="{FF2B5EF4-FFF2-40B4-BE49-F238E27FC236}">
                    <a16:creationId xmlns:a16="http://schemas.microsoft.com/office/drawing/2014/main" id="{707D7FBB-CEC4-AC45-9CCF-14D613FEB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778" y="5441384"/>
                <a:ext cx="7363240" cy="522288"/>
              </a:xfrm>
              <a:prstGeom prst="rect">
                <a:avLst/>
              </a:prstGeom>
              <a:blipFill>
                <a:blip r:embed="rId22"/>
                <a:stretch>
                  <a:fillRect l="-1897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0F845EF6-C255-6044-8BDA-E4F86C1071B4}"/>
              </a:ext>
            </a:extLst>
          </p:cNvPr>
          <p:cNvGrpSpPr/>
          <p:nvPr/>
        </p:nvGrpSpPr>
        <p:grpSpPr>
          <a:xfrm>
            <a:off x="117864" y="4115116"/>
            <a:ext cx="896015" cy="970635"/>
            <a:chOff x="91707" y="4831683"/>
            <a:chExt cx="896015" cy="970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372B48A1-1110-6B4A-ACD6-1A49EB582BFF}"/>
                    </a:ext>
                  </a:extLst>
                </p:cNvPr>
                <p:cNvSpPr/>
                <p:nvPr/>
              </p:nvSpPr>
              <p:spPr>
                <a:xfrm>
                  <a:off x="91707" y="5279098"/>
                  <a:ext cx="73494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372B48A1-1110-6B4A-ACD6-1A49EB582B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07" y="5279098"/>
                  <a:ext cx="734945" cy="523220"/>
                </a:xfrm>
                <a:prstGeom prst="rect">
                  <a:avLst/>
                </a:prstGeom>
                <a:blipFill>
                  <a:blip r:embed="rId2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261F1E2A-F10C-AD43-88CE-859103D0094D}"/>
                </a:ext>
              </a:extLst>
            </p:cNvPr>
            <p:cNvCxnSpPr>
              <a:cxnSpLocks/>
            </p:cNvCxnSpPr>
            <p:nvPr/>
          </p:nvCxnSpPr>
          <p:spPr>
            <a:xfrm>
              <a:off x="410189" y="5000503"/>
              <a:ext cx="0" cy="33903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66688E17-56FA-C94F-A9AA-8EFF4C7A2D59}"/>
                    </a:ext>
                  </a:extLst>
                </p:cNvPr>
                <p:cNvSpPr/>
                <p:nvPr/>
              </p:nvSpPr>
              <p:spPr>
                <a:xfrm>
                  <a:off x="389033" y="4831683"/>
                  <a:ext cx="59868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66688E17-56FA-C94F-A9AA-8EFF4C7A2D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033" y="4831683"/>
                  <a:ext cx="598689" cy="523220"/>
                </a:xfrm>
                <a:prstGeom prst="rect">
                  <a:avLst/>
                </a:prstGeom>
                <a:blipFill>
                  <a:blip r:embed="rId2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63">
                <a:extLst>
                  <a:ext uri="{FF2B5EF4-FFF2-40B4-BE49-F238E27FC236}">
                    <a16:creationId xmlns:a16="http://schemas.microsoft.com/office/drawing/2014/main" id="{DCAB262B-4377-A041-B533-702F2A3F861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607530" y="6007600"/>
                <a:ext cx="7363240" cy="5222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“Authenticate”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using the “signature path”.  </a:t>
                </a:r>
              </a:p>
            </p:txBody>
          </p:sp>
        </mc:Choice>
        <mc:Fallback xmlns="">
          <p:sp>
            <p:nvSpPr>
              <p:cNvPr id="80" name="Rectangle 63">
                <a:extLst>
                  <a:ext uri="{FF2B5EF4-FFF2-40B4-BE49-F238E27FC236}">
                    <a16:creationId xmlns:a16="http://schemas.microsoft.com/office/drawing/2014/main" id="{DCAB262B-4377-A041-B533-702F2A3F8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530" y="6007600"/>
                <a:ext cx="7363240" cy="522288"/>
              </a:xfrm>
              <a:prstGeom prst="rect">
                <a:avLst/>
              </a:prstGeom>
              <a:blipFill>
                <a:blip r:embed="rId25"/>
                <a:stretch>
                  <a:fillRect l="-1721" t="-9302" r="-2065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635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DB29B4E-D740-4F44-B75B-4FF32D34F964}"/>
              </a:ext>
            </a:extLst>
          </p:cNvPr>
          <p:cNvSpPr/>
          <p:nvPr/>
        </p:nvSpPr>
        <p:spPr>
          <a:xfrm>
            <a:off x="854413" y="4901088"/>
            <a:ext cx="7855712" cy="1699482"/>
          </a:xfrm>
          <a:prstGeom prst="rect">
            <a:avLst/>
          </a:prstGeom>
          <a:solidFill>
            <a:schemeClr val="accent1">
              <a:lumMod val="20000"/>
              <a:lumOff val="80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058936" y="257430"/>
            <a:ext cx="362124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2.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BD3684-E7F9-7C47-BD2F-A5A7554CF530}"/>
              </a:ext>
            </a:extLst>
          </p:cNvPr>
          <p:cNvSpPr/>
          <p:nvPr/>
        </p:nvSpPr>
        <p:spPr>
          <a:xfrm>
            <a:off x="3641790" y="410724"/>
            <a:ext cx="4475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American Typewriter" charset="0"/>
                <a:cs typeface="American Typewriter" charset="0"/>
              </a:rPr>
              <a:t>How to Shrink the signatures.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/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93C69E2B-BA63-AC41-8744-D7F9CDB68850}"/>
              </a:ext>
            </a:extLst>
          </p:cNvPr>
          <p:cNvGrpSpPr/>
          <p:nvPr/>
        </p:nvGrpSpPr>
        <p:grpSpPr>
          <a:xfrm>
            <a:off x="3027478" y="1022186"/>
            <a:ext cx="3587405" cy="973937"/>
            <a:chOff x="2224507" y="1720334"/>
            <a:chExt cx="3587405" cy="973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/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0C74E32-7536-7743-A521-CD942B4705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4507" y="2259124"/>
              <a:ext cx="1760209" cy="4351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780C273-CACF-2848-998C-4E1A76306B0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19" y="2253793"/>
              <a:ext cx="1685793" cy="4336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/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0D4A33-D640-1E4F-82F1-D6B34F6C81BA}"/>
              </a:ext>
            </a:extLst>
          </p:cNvPr>
          <p:cNvCxnSpPr>
            <a:cxnSpLocks/>
          </p:cNvCxnSpPr>
          <p:nvPr/>
        </p:nvCxnSpPr>
        <p:spPr>
          <a:xfrm flipH="1">
            <a:off x="1406179" y="2446228"/>
            <a:ext cx="1138377" cy="3376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31C73AD-5CBB-B347-A929-65E9AC3FF543}"/>
              </a:ext>
            </a:extLst>
          </p:cNvPr>
          <p:cNvCxnSpPr>
            <a:cxnSpLocks/>
          </p:cNvCxnSpPr>
          <p:nvPr/>
        </p:nvCxnSpPr>
        <p:spPr>
          <a:xfrm>
            <a:off x="2665366" y="2442998"/>
            <a:ext cx="988199" cy="3672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187DC88-0F36-4041-A019-97CCC4D51D37}"/>
              </a:ext>
            </a:extLst>
          </p:cNvPr>
          <p:cNvCxnSpPr>
            <a:cxnSpLocks/>
          </p:cNvCxnSpPr>
          <p:nvPr/>
        </p:nvCxnSpPr>
        <p:spPr>
          <a:xfrm flipH="1">
            <a:off x="5785108" y="2421304"/>
            <a:ext cx="1057977" cy="4074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C10D5CF-C232-9646-82C4-B04F9EAC316A}"/>
              </a:ext>
            </a:extLst>
          </p:cNvPr>
          <p:cNvCxnSpPr>
            <a:cxnSpLocks/>
          </p:cNvCxnSpPr>
          <p:nvPr/>
        </p:nvCxnSpPr>
        <p:spPr>
          <a:xfrm>
            <a:off x="6963895" y="2418074"/>
            <a:ext cx="1341493" cy="4106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C9C50EA-3636-4A4D-BAE1-B692840C59B5}"/>
              </a:ext>
            </a:extLst>
          </p:cNvPr>
          <p:cNvGrpSpPr/>
          <p:nvPr/>
        </p:nvGrpSpPr>
        <p:grpSpPr>
          <a:xfrm>
            <a:off x="-36512" y="2783874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D74A9BF-F556-2E44-9D84-7CFCFC5F63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C331F1D0-E1CB-7C4B-9904-2B27EEFFBA07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8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9AFE111-F9E3-BD4E-BD33-9992C3BAE577}"/>
              </a:ext>
            </a:extLst>
          </p:cNvPr>
          <p:cNvGrpSpPr/>
          <p:nvPr/>
        </p:nvGrpSpPr>
        <p:grpSpPr>
          <a:xfrm>
            <a:off x="2435521" y="2810296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A953360E-E2AC-2F4F-8D4E-765C737080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632B8DA-E3C1-5744-9E9F-8E6E8469DC1E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BABC75D-BFE0-ED49-AC84-13E69BDB6FBF}"/>
              </a:ext>
            </a:extLst>
          </p:cNvPr>
          <p:cNvGrpSpPr/>
          <p:nvPr/>
        </p:nvGrpSpPr>
        <p:grpSpPr>
          <a:xfrm>
            <a:off x="4645763" y="2855882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9B3D8EF9-49F5-C14C-BD18-8FA9A271BF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3A6A7A1-4C9B-C847-B6A4-0BDF7D117B00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293D1CC-8EFB-544A-94ED-D6279AE11957}"/>
              </a:ext>
            </a:extLst>
          </p:cNvPr>
          <p:cNvGrpSpPr/>
          <p:nvPr/>
        </p:nvGrpSpPr>
        <p:grpSpPr>
          <a:xfrm>
            <a:off x="6855982" y="2882304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C70CE96-43E3-B148-8B39-CD827584DB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31B18DF0-9463-1941-91C1-CAB443F134D8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63">
                <a:extLst>
                  <a:ext uri="{FF2B5EF4-FFF2-40B4-BE49-F238E27FC236}">
                    <a16:creationId xmlns:a16="http://schemas.microsoft.com/office/drawing/2014/main" id="{99BE868D-1EC7-E446-8C18-CD632032A29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71600" y="4901088"/>
                <a:ext cx="6466567" cy="5222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 dirty="0">
                    <a:latin typeface="+mn-lt"/>
                    <a:ea typeface="American Typewriter" charset="0"/>
                    <a:cs typeface="American Typewriter" charset="0"/>
                  </a:rPr>
                  <a:t>Signature of the first message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800" b="1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6" name="Rectangle 63">
                <a:extLst>
                  <a:ext uri="{FF2B5EF4-FFF2-40B4-BE49-F238E27FC236}">
                    <a16:creationId xmlns:a16="http://schemas.microsoft.com/office/drawing/2014/main" id="{99BE868D-1EC7-E446-8C18-CD632032A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901088"/>
                <a:ext cx="6466567" cy="522288"/>
              </a:xfrm>
              <a:prstGeom prst="rect">
                <a:avLst/>
              </a:prstGeom>
              <a:blipFill>
                <a:blip r:embed="rId18"/>
                <a:stretch>
                  <a:fillRect l="-1961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BD87C918-E3BA-D44C-AD1E-EF893FA8BF29}"/>
              </a:ext>
            </a:extLst>
          </p:cNvPr>
          <p:cNvGrpSpPr/>
          <p:nvPr/>
        </p:nvGrpSpPr>
        <p:grpSpPr>
          <a:xfrm>
            <a:off x="683568" y="955451"/>
            <a:ext cx="4543833" cy="2761581"/>
            <a:chOff x="484088" y="910350"/>
            <a:chExt cx="4543833" cy="27615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E4F1B0E-4A08-E14A-A7C1-1E9CD0D4F370}"/>
                    </a:ext>
                  </a:extLst>
                </p:cNvPr>
                <p:cNvSpPr/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𝝐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E4F1B0E-4A08-E14A-A7C1-1E9CD0D4F3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3F1C9C20-6E25-7946-9C15-14AEC1A6A224}"/>
                </a:ext>
              </a:extLst>
            </p:cNvPr>
            <p:cNvSpPr/>
            <p:nvPr/>
          </p:nvSpPr>
          <p:spPr>
            <a:xfrm rot="8118830">
              <a:off x="4113521" y="910350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F1CF1D11-B921-BA42-A8FC-081B62F6F2F5}"/>
                    </a:ext>
                  </a:extLst>
                </p:cNvPr>
                <p:cNvSpPr/>
                <p:nvPr/>
              </p:nvSpPr>
              <p:spPr>
                <a:xfrm>
                  <a:off x="2122530" y="2594272"/>
                  <a:ext cx="66441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F1CF1D11-B921-BA42-A8FC-081B62F6F2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2530" y="2594272"/>
                  <a:ext cx="664413" cy="523220"/>
                </a:xfrm>
                <a:prstGeom prst="rect">
                  <a:avLst/>
                </a:prstGeom>
                <a:blipFill>
                  <a:blip r:embed="rId20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FE09E1A2-7F9F-3D41-9C99-C9F0C30FC5E0}"/>
                </a:ext>
              </a:extLst>
            </p:cNvPr>
            <p:cNvSpPr/>
            <p:nvPr/>
          </p:nvSpPr>
          <p:spPr>
            <a:xfrm rot="8118830">
              <a:off x="1970704" y="1747316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6558157-5A58-CC40-8CEC-ED2D710F855D}"/>
                    </a:ext>
                  </a:extLst>
                </p:cNvPr>
                <p:cNvSpPr/>
                <p:nvPr/>
              </p:nvSpPr>
              <p:spPr>
                <a:xfrm>
                  <a:off x="1214036" y="3148711"/>
                  <a:ext cx="82150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𝟎𝟎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6558157-5A58-CC40-8CEC-ED2D710F85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4036" y="3148711"/>
                  <a:ext cx="821507" cy="523220"/>
                </a:xfrm>
                <a:prstGeom prst="rect">
                  <a:avLst/>
                </a:prstGeom>
                <a:blipFill>
                  <a:blip r:embed="rId21"/>
                  <a:stretch>
                    <a:fillRect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5CA65186-D18C-3440-BC39-EFFADB283DF4}"/>
                </a:ext>
              </a:extLst>
            </p:cNvPr>
            <p:cNvSpPr/>
            <p:nvPr/>
          </p:nvSpPr>
          <p:spPr>
            <a:xfrm rot="8118830">
              <a:off x="484088" y="2656998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63">
            <a:extLst>
              <a:ext uri="{FF2B5EF4-FFF2-40B4-BE49-F238E27FC236}">
                <a16:creationId xmlns:a16="http://schemas.microsoft.com/office/drawing/2014/main" id="{2C11A253-BC70-F546-B6C8-79FA31A6BD20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5426992"/>
            <a:ext cx="8770622" cy="5222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63">
                <a:extLst>
                  <a:ext uri="{FF2B5EF4-FFF2-40B4-BE49-F238E27FC236}">
                    <a16:creationId xmlns:a16="http://schemas.microsoft.com/office/drawing/2014/main" id="{F78A43D2-D3B5-ED40-B085-5C41F0DF857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71600" y="5435830"/>
                <a:ext cx="7828597" cy="5222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32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𝝐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Sign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Sign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𝑆𝐾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ea typeface="American Typewriter" charset="0"/>
                    <a:cs typeface="American Typewriter" charset="0"/>
                  </a:rPr>
                  <a:t>, </a:t>
                </a:r>
                <a:endParaRPr lang="en-US" sz="2400" dirty="0">
                  <a:solidFill>
                    <a:schemeClr val="tx1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2" name="Rectangle 63">
                <a:extLst>
                  <a:ext uri="{FF2B5EF4-FFF2-40B4-BE49-F238E27FC236}">
                    <a16:creationId xmlns:a16="http://schemas.microsoft.com/office/drawing/2014/main" id="{F78A43D2-D3B5-ED40-B085-5C41F0DF8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435830"/>
                <a:ext cx="7828597" cy="522288"/>
              </a:xfrm>
              <a:prstGeom prst="rect">
                <a:avLst/>
              </a:prstGeom>
              <a:blipFill>
                <a:blip r:embed="rId22"/>
                <a:stretch>
                  <a:fillRect l="-1942" t="-21951" b="-43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63">
                <a:extLst>
                  <a:ext uri="{FF2B5EF4-FFF2-40B4-BE49-F238E27FC236}">
                    <a16:creationId xmlns:a16="http://schemas.microsoft.com/office/drawing/2014/main" id="{25289055-D287-C146-B569-8CB04E5C5EF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063883" y="5931048"/>
                <a:ext cx="7828597" cy="5222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𝟎𝟎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Sign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001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Sign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ea typeface="American Typewriter" charset="0"/>
                    <a:cs typeface="American Typewriter" charset="0"/>
                  </a:rPr>
                  <a:t>)</a:t>
                </a:r>
                <a:r>
                  <a:rPr lang="en-US" sz="2400" dirty="0">
                    <a:ea typeface="American Typewriter" charset="0"/>
                    <a:cs typeface="American Typewriter" charset="0"/>
                  </a:rPr>
                  <a:t> </a:t>
                </a:r>
                <a:endParaRPr lang="en-US" sz="2400" dirty="0">
                  <a:solidFill>
                    <a:schemeClr val="tx1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3" name="Rectangle 63">
                <a:extLst>
                  <a:ext uri="{FF2B5EF4-FFF2-40B4-BE49-F238E27FC236}">
                    <a16:creationId xmlns:a16="http://schemas.microsoft.com/office/drawing/2014/main" id="{25289055-D287-C146-B569-8CB04E5C5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883" y="5931048"/>
                <a:ext cx="7828597" cy="522288"/>
              </a:xfrm>
              <a:prstGeom prst="rect">
                <a:avLst/>
              </a:prstGeom>
              <a:blipFill>
                <a:blip r:embed="rId23"/>
                <a:stretch>
                  <a:fillRect t="-21429" b="-4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8959C1D7-6E23-D44F-88BA-2B7D7A1EC4B3}"/>
              </a:ext>
            </a:extLst>
          </p:cNvPr>
          <p:cNvGrpSpPr/>
          <p:nvPr/>
        </p:nvGrpSpPr>
        <p:grpSpPr>
          <a:xfrm>
            <a:off x="117864" y="4115116"/>
            <a:ext cx="896015" cy="970635"/>
            <a:chOff x="91707" y="4831683"/>
            <a:chExt cx="896015" cy="970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7DCB315E-74AC-5F49-B21A-265562882D54}"/>
                    </a:ext>
                  </a:extLst>
                </p:cNvPr>
                <p:cNvSpPr/>
                <p:nvPr/>
              </p:nvSpPr>
              <p:spPr>
                <a:xfrm>
                  <a:off x="91707" y="5279098"/>
                  <a:ext cx="73494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7DCB315E-74AC-5F49-B21A-265562882D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07" y="5279098"/>
                  <a:ext cx="734945" cy="523220"/>
                </a:xfrm>
                <a:prstGeom prst="rect">
                  <a:avLst/>
                </a:prstGeom>
                <a:blipFill>
                  <a:blip r:embed="rId2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4C83A180-4E3C-BB40-BD1A-4D2ECEB692EB}"/>
                </a:ext>
              </a:extLst>
            </p:cNvPr>
            <p:cNvCxnSpPr>
              <a:cxnSpLocks/>
            </p:cNvCxnSpPr>
            <p:nvPr/>
          </p:nvCxnSpPr>
          <p:spPr>
            <a:xfrm>
              <a:off x="410189" y="5000503"/>
              <a:ext cx="0" cy="33903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757D28BF-219A-FA49-BEBC-03B66F512820}"/>
                    </a:ext>
                  </a:extLst>
                </p:cNvPr>
                <p:cNvSpPr/>
                <p:nvPr/>
              </p:nvSpPr>
              <p:spPr>
                <a:xfrm>
                  <a:off x="389033" y="4831683"/>
                  <a:ext cx="59868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757D28BF-219A-FA49-BEBC-03B66F5128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033" y="4831683"/>
                  <a:ext cx="598689" cy="523220"/>
                </a:xfrm>
                <a:prstGeom prst="rect">
                  <a:avLst/>
                </a:prstGeom>
                <a:blipFill>
                  <a:blip r:embed="rId25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3454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DB29B4E-D740-4F44-B75B-4FF32D34F964}"/>
              </a:ext>
            </a:extLst>
          </p:cNvPr>
          <p:cNvSpPr/>
          <p:nvPr/>
        </p:nvSpPr>
        <p:spPr>
          <a:xfrm>
            <a:off x="854413" y="4901088"/>
            <a:ext cx="7855712" cy="1699482"/>
          </a:xfrm>
          <a:prstGeom prst="rect">
            <a:avLst/>
          </a:prstGeom>
          <a:solidFill>
            <a:schemeClr val="accent1">
              <a:lumMod val="20000"/>
              <a:lumOff val="80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058936" y="257430"/>
            <a:ext cx="362124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2.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BD3684-E7F9-7C47-BD2F-A5A7554CF530}"/>
              </a:ext>
            </a:extLst>
          </p:cNvPr>
          <p:cNvSpPr/>
          <p:nvPr/>
        </p:nvSpPr>
        <p:spPr>
          <a:xfrm>
            <a:off x="3641790" y="410724"/>
            <a:ext cx="4475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American Typewriter" charset="0"/>
                <a:cs typeface="American Typewriter" charset="0"/>
              </a:rPr>
              <a:t>How to Shrink the signatures.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/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93C69E2B-BA63-AC41-8744-D7F9CDB68850}"/>
              </a:ext>
            </a:extLst>
          </p:cNvPr>
          <p:cNvGrpSpPr/>
          <p:nvPr/>
        </p:nvGrpSpPr>
        <p:grpSpPr>
          <a:xfrm>
            <a:off x="3027478" y="1022186"/>
            <a:ext cx="3587405" cy="973937"/>
            <a:chOff x="2224507" y="1720334"/>
            <a:chExt cx="3587405" cy="973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/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0C74E32-7536-7743-A521-CD942B4705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4507" y="2259124"/>
              <a:ext cx="1760209" cy="4351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780C273-CACF-2848-998C-4E1A76306B0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19" y="2253793"/>
              <a:ext cx="1685793" cy="4336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/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0D4A33-D640-1E4F-82F1-D6B34F6C81BA}"/>
              </a:ext>
            </a:extLst>
          </p:cNvPr>
          <p:cNvCxnSpPr>
            <a:cxnSpLocks/>
          </p:cNvCxnSpPr>
          <p:nvPr/>
        </p:nvCxnSpPr>
        <p:spPr>
          <a:xfrm flipH="1">
            <a:off x="1406179" y="2446228"/>
            <a:ext cx="1138377" cy="3376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31C73AD-5CBB-B347-A929-65E9AC3FF543}"/>
              </a:ext>
            </a:extLst>
          </p:cNvPr>
          <p:cNvCxnSpPr>
            <a:cxnSpLocks/>
          </p:cNvCxnSpPr>
          <p:nvPr/>
        </p:nvCxnSpPr>
        <p:spPr>
          <a:xfrm>
            <a:off x="2665366" y="2442998"/>
            <a:ext cx="988199" cy="3672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187DC88-0F36-4041-A019-97CCC4D51D37}"/>
              </a:ext>
            </a:extLst>
          </p:cNvPr>
          <p:cNvCxnSpPr>
            <a:cxnSpLocks/>
          </p:cNvCxnSpPr>
          <p:nvPr/>
        </p:nvCxnSpPr>
        <p:spPr>
          <a:xfrm flipH="1">
            <a:off x="5785108" y="2421304"/>
            <a:ext cx="1057977" cy="4074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C10D5CF-C232-9646-82C4-B04F9EAC316A}"/>
              </a:ext>
            </a:extLst>
          </p:cNvPr>
          <p:cNvCxnSpPr>
            <a:cxnSpLocks/>
          </p:cNvCxnSpPr>
          <p:nvPr/>
        </p:nvCxnSpPr>
        <p:spPr>
          <a:xfrm>
            <a:off x="6963895" y="2418074"/>
            <a:ext cx="1341493" cy="4106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C9C50EA-3636-4A4D-BAE1-B692840C59B5}"/>
              </a:ext>
            </a:extLst>
          </p:cNvPr>
          <p:cNvGrpSpPr/>
          <p:nvPr/>
        </p:nvGrpSpPr>
        <p:grpSpPr>
          <a:xfrm>
            <a:off x="-36512" y="2783874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D74A9BF-F556-2E44-9D84-7CFCFC5F63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C331F1D0-E1CB-7C4B-9904-2B27EEFFBA07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8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9AFE111-F9E3-BD4E-BD33-9992C3BAE577}"/>
              </a:ext>
            </a:extLst>
          </p:cNvPr>
          <p:cNvGrpSpPr/>
          <p:nvPr/>
        </p:nvGrpSpPr>
        <p:grpSpPr>
          <a:xfrm>
            <a:off x="2435521" y="2810296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A953360E-E2AC-2F4F-8D4E-765C737080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632B8DA-E3C1-5744-9E9F-8E6E8469DC1E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BABC75D-BFE0-ED49-AC84-13E69BDB6FBF}"/>
              </a:ext>
            </a:extLst>
          </p:cNvPr>
          <p:cNvGrpSpPr/>
          <p:nvPr/>
        </p:nvGrpSpPr>
        <p:grpSpPr>
          <a:xfrm>
            <a:off x="4645763" y="2855882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9B3D8EF9-49F5-C14C-BD18-8FA9A271BF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3A6A7A1-4C9B-C847-B6A4-0BDF7D117B00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293D1CC-8EFB-544A-94ED-D6279AE11957}"/>
              </a:ext>
            </a:extLst>
          </p:cNvPr>
          <p:cNvGrpSpPr/>
          <p:nvPr/>
        </p:nvGrpSpPr>
        <p:grpSpPr>
          <a:xfrm>
            <a:off x="6855982" y="2882304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C70CE96-43E3-B148-8B39-CD827584DB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31B18DF0-9463-1941-91C1-CAB443F134D8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63">
                <a:extLst>
                  <a:ext uri="{FF2B5EF4-FFF2-40B4-BE49-F238E27FC236}">
                    <a16:creationId xmlns:a16="http://schemas.microsoft.com/office/drawing/2014/main" id="{99BE868D-1EC7-E446-8C18-CD632032A29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71600" y="4901088"/>
                <a:ext cx="6466567" cy="5222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 dirty="0">
                    <a:latin typeface="+mn-lt"/>
                    <a:ea typeface="American Typewriter" charset="0"/>
                    <a:cs typeface="American Typewriter" charset="0"/>
                  </a:rPr>
                  <a:t>Authentication Path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000</m:t>
                        </m:r>
                      </m:sub>
                    </m:sSub>
                  </m:oMath>
                </a14:m>
                <a:r>
                  <a:rPr lang="en-US" sz="2800" b="1" dirty="0">
                    <a:latin typeface="+mn-lt"/>
                    <a:ea typeface="American Typewriter" charset="0"/>
                    <a:cs typeface="American Typewriter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86" name="Rectangle 63">
                <a:extLst>
                  <a:ext uri="{FF2B5EF4-FFF2-40B4-BE49-F238E27FC236}">
                    <a16:creationId xmlns:a16="http://schemas.microsoft.com/office/drawing/2014/main" id="{99BE868D-1EC7-E446-8C18-CD632032A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901088"/>
                <a:ext cx="6466567" cy="522288"/>
              </a:xfrm>
              <a:prstGeom prst="rect">
                <a:avLst/>
              </a:prstGeom>
              <a:blipFill>
                <a:blip r:embed="rId18"/>
                <a:stretch>
                  <a:fillRect l="-1961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BD87C918-E3BA-D44C-AD1E-EF893FA8BF29}"/>
              </a:ext>
            </a:extLst>
          </p:cNvPr>
          <p:cNvGrpSpPr/>
          <p:nvPr/>
        </p:nvGrpSpPr>
        <p:grpSpPr>
          <a:xfrm>
            <a:off x="683568" y="955451"/>
            <a:ext cx="4543833" cy="2761581"/>
            <a:chOff x="484088" y="910350"/>
            <a:chExt cx="4543833" cy="27615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E4F1B0E-4A08-E14A-A7C1-1E9CD0D4F370}"/>
                    </a:ext>
                  </a:extLst>
                </p:cNvPr>
                <p:cNvSpPr/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𝝐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E4F1B0E-4A08-E14A-A7C1-1E9CD0D4F3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3F1C9C20-6E25-7946-9C15-14AEC1A6A224}"/>
                </a:ext>
              </a:extLst>
            </p:cNvPr>
            <p:cNvSpPr/>
            <p:nvPr/>
          </p:nvSpPr>
          <p:spPr>
            <a:xfrm rot="8118830">
              <a:off x="4113521" y="910350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F1CF1D11-B921-BA42-A8FC-081B62F6F2F5}"/>
                    </a:ext>
                  </a:extLst>
                </p:cNvPr>
                <p:cNvSpPr/>
                <p:nvPr/>
              </p:nvSpPr>
              <p:spPr>
                <a:xfrm>
                  <a:off x="2122530" y="2594272"/>
                  <a:ext cx="66441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F1CF1D11-B921-BA42-A8FC-081B62F6F2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2530" y="2594272"/>
                  <a:ext cx="664413" cy="523220"/>
                </a:xfrm>
                <a:prstGeom prst="rect">
                  <a:avLst/>
                </a:prstGeom>
                <a:blipFill>
                  <a:blip r:embed="rId20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FE09E1A2-7F9F-3D41-9C99-C9F0C30FC5E0}"/>
                </a:ext>
              </a:extLst>
            </p:cNvPr>
            <p:cNvSpPr/>
            <p:nvPr/>
          </p:nvSpPr>
          <p:spPr>
            <a:xfrm rot="8118830">
              <a:off x="1970704" y="1747316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6558157-5A58-CC40-8CEC-ED2D710F855D}"/>
                    </a:ext>
                  </a:extLst>
                </p:cNvPr>
                <p:cNvSpPr/>
                <p:nvPr/>
              </p:nvSpPr>
              <p:spPr>
                <a:xfrm>
                  <a:off x="1214036" y="3148711"/>
                  <a:ext cx="82150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𝟎𝟎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6558157-5A58-CC40-8CEC-ED2D710F85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4036" y="3148711"/>
                  <a:ext cx="821507" cy="523220"/>
                </a:xfrm>
                <a:prstGeom prst="rect">
                  <a:avLst/>
                </a:prstGeom>
                <a:blipFill>
                  <a:blip r:embed="rId21"/>
                  <a:stretch>
                    <a:fillRect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5CA65186-D18C-3440-BC39-EFFADB283DF4}"/>
                </a:ext>
              </a:extLst>
            </p:cNvPr>
            <p:cNvSpPr/>
            <p:nvPr/>
          </p:nvSpPr>
          <p:spPr>
            <a:xfrm rot="8118830">
              <a:off x="484088" y="2656998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63">
            <a:extLst>
              <a:ext uri="{FF2B5EF4-FFF2-40B4-BE49-F238E27FC236}">
                <a16:creationId xmlns:a16="http://schemas.microsoft.com/office/drawing/2014/main" id="{2C11A253-BC70-F546-B6C8-79FA31A6BD20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5426992"/>
            <a:ext cx="8770622" cy="5222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63">
                <a:extLst>
                  <a:ext uri="{FF2B5EF4-FFF2-40B4-BE49-F238E27FC236}">
                    <a16:creationId xmlns:a16="http://schemas.microsoft.com/office/drawing/2014/main" id="{F78A43D2-D3B5-ED40-B085-5C41F0DF857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71600" y="5435830"/>
                <a:ext cx="7828597" cy="5222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32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𝝐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Sign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Sign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𝑆𝐾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ea typeface="American Typewriter" charset="0"/>
                    <a:cs typeface="American Typewriter" charset="0"/>
                  </a:rPr>
                  <a:t>, </a:t>
                </a:r>
                <a:endParaRPr lang="en-US" sz="2400" dirty="0">
                  <a:solidFill>
                    <a:schemeClr val="tx1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2" name="Rectangle 63">
                <a:extLst>
                  <a:ext uri="{FF2B5EF4-FFF2-40B4-BE49-F238E27FC236}">
                    <a16:creationId xmlns:a16="http://schemas.microsoft.com/office/drawing/2014/main" id="{F78A43D2-D3B5-ED40-B085-5C41F0DF8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435830"/>
                <a:ext cx="7828597" cy="522288"/>
              </a:xfrm>
              <a:prstGeom prst="rect">
                <a:avLst/>
              </a:prstGeom>
              <a:blipFill>
                <a:blip r:embed="rId22"/>
                <a:stretch>
                  <a:fillRect l="-1942" t="-21951" b="-43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63">
                <a:extLst>
                  <a:ext uri="{FF2B5EF4-FFF2-40B4-BE49-F238E27FC236}">
                    <a16:creationId xmlns:a16="http://schemas.microsoft.com/office/drawing/2014/main" id="{25289055-D287-C146-B569-8CB04E5C5EF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063883" y="5931048"/>
                <a:ext cx="7828597" cy="5222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𝟎𝟎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Sign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001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ea typeface="American Typewriter" charset="0"/>
                    <a:cs typeface="American Typewriter" charset="0"/>
                  </a:rPr>
                  <a:t>)</a:t>
                </a:r>
                <a:r>
                  <a:rPr lang="en-US" sz="2400" dirty="0">
                    <a:ea typeface="American Typewriter" charset="0"/>
                    <a:cs typeface="American Typewriter" charset="0"/>
                  </a:rPr>
                  <a:t> </a:t>
                </a:r>
                <a:endParaRPr lang="en-US" sz="2400" dirty="0">
                  <a:solidFill>
                    <a:schemeClr val="tx1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3" name="Rectangle 63">
                <a:extLst>
                  <a:ext uri="{FF2B5EF4-FFF2-40B4-BE49-F238E27FC236}">
                    <a16:creationId xmlns:a16="http://schemas.microsoft.com/office/drawing/2014/main" id="{25289055-D287-C146-B569-8CB04E5C5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883" y="5931048"/>
                <a:ext cx="7828597" cy="522288"/>
              </a:xfrm>
              <a:prstGeom prst="rect">
                <a:avLst/>
              </a:prstGeom>
              <a:blipFill>
                <a:blip r:embed="rId23"/>
                <a:stretch>
                  <a:fillRect t="-21429" b="-4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8959C1D7-6E23-D44F-88BA-2B7D7A1EC4B3}"/>
              </a:ext>
            </a:extLst>
          </p:cNvPr>
          <p:cNvGrpSpPr/>
          <p:nvPr/>
        </p:nvGrpSpPr>
        <p:grpSpPr>
          <a:xfrm>
            <a:off x="117864" y="4115116"/>
            <a:ext cx="896015" cy="970635"/>
            <a:chOff x="91707" y="4831683"/>
            <a:chExt cx="896015" cy="970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7DCB315E-74AC-5F49-B21A-265562882D54}"/>
                    </a:ext>
                  </a:extLst>
                </p:cNvPr>
                <p:cNvSpPr/>
                <p:nvPr/>
              </p:nvSpPr>
              <p:spPr>
                <a:xfrm>
                  <a:off x="91707" y="5279098"/>
                  <a:ext cx="73494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7DCB315E-74AC-5F49-B21A-265562882D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07" y="5279098"/>
                  <a:ext cx="734945" cy="523220"/>
                </a:xfrm>
                <a:prstGeom prst="rect">
                  <a:avLst/>
                </a:prstGeom>
                <a:blipFill>
                  <a:blip r:embed="rId2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4C83A180-4E3C-BB40-BD1A-4D2ECEB692EB}"/>
                </a:ext>
              </a:extLst>
            </p:cNvPr>
            <p:cNvCxnSpPr>
              <a:cxnSpLocks/>
            </p:cNvCxnSpPr>
            <p:nvPr/>
          </p:nvCxnSpPr>
          <p:spPr>
            <a:xfrm>
              <a:off x="410189" y="5000503"/>
              <a:ext cx="0" cy="33903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757D28BF-219A-FA49-BEBC-03B66F512820}"/>
                    </a:ext>
                  </a:extLst>
                </p:cNvPr>
                <p:cNvSpPr/>
                <p:nvPr/>
              </p:nvSpPr>
              <p:spPr>
                <a:xfrm>
                  <a:off x="389033" y="4831683"/>
                  <a:ext cx="59868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757D28BF-219A-FA49-BEBC-03B66F5128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033" y="4831683"/>
                  <a:ext cx="598689" cy="523220"/>
                </a:xfrm>
                <a:prstGeom prst="rect">
                  <a:avLst/>
                </a:prstGeom>
                <a:blipFill>
                  <a:blip r:embed="rId25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3654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058936" y="257430"/>
            <a:ext cx="362124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2.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BD3684-E7F9-7C47-BD2F-A5A7554CF530}"/>
              </a:ext>
            </a:extLst>
          </p:cNvPr>
          <p:cNvSpPr/>
          <p:nvPr/>
        </p:nvSpPr>
        <p:spPr>
          <a:xfrm>
            <a:off x="3641790" y="410724"/>
            <a:ext cx="4475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American Typewriter" charset="0"/>
                <a:cs typeface="American Typewriter" charset="0"/>
              </a:rPr>
              <a:t>How to Shrink the signatures.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/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93C69E2B-BA63-AC41-8744-D7F9CDB68850}"/>
              </a:ext>
            </a:extLst>
          </p:cNvPr>
          <p:cNvGrpSpPr/>
          <p:nvPr/>
        </p:nvGrpSpPr>
        <p:grpSpPr>
          <a:xfrm>
            <a:off x="3027478" y="1022186"/>
            <a:ext cx="3587405" cy="973937"/>
            <a:chOff x="2224507" y="1720334"/>
            <a:chExt cx="3587405" cy="973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/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0C74E32-7536-7743-A521-CD942B4705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4507" y="2259124"/>
              <a:ext cx="1760209" cy="4351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780C273-CACF-2848-998C-4E1A76306B0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19" y="2253793"/>
              <a:ext cx="1685793" cy="4336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/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0D4A33-D640-1E4F-82F1-D6B34F6C81BA}"/>
              </a:ext>
            </a:extLst>
          </p:cNvPr>
          <p:cNvCxnSpPr>
            <a:cxnSpLocks/>
          </p:cNvCxnSpPr>
          <p:nvPr/>
        </p:nvCxnSpPr>
        <p:spPr>
          <a:xfrm flipH="1">
            <a:off x="1406179" y="2446228"/>
            <a:ext cx="1138377" cy="3376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31C73AD-5CBB-B347-A929-65E9AC3FF543}"/>
              </a:ext>
            </a:extLst>
          </p:cNvPr>
          <p:cNvCxnSpPr>
            <a:cxnSpLocks/>
          </p:cNvCxnSpPr>
          <p:nvPr/>
        </p:nvCxnSpPr>
        <p:spPr>
          <a:xfrm>
            <a:off x="2665366" y="2442998"/>
            <a:ext cx="988199" cy="3672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187DC88-0F36-4041-A019-97CCC4D51D37}"/>
              </a:ext>
            </a:extLst>
          </p:cNvPr>
          <p:cNvCxnSpPr>
            <a:cxnSpLocks/>
          </p:cNvCxnSpPr>
          <p:nvPr/>
        </p:nvCxnSpPr>
        <p:spPr>
          <a:xfrm flipH="1">
            <a:off x="5785108" y="2421304"/>
            <a:ext cx="1057977" cy="4074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C10D5CF-C232-9646-82C4-B04F9EAC316A}"/>
              </a:ext>
            </a:extLst>
          </p:cNvPr>
          <p:cNvCxnSpPr>
            <a:cxnSpLocks/>
          </p:cNvCxnSpPr>
          <p:nvPr/>
        </p:nvCxnSpPr>
        <p:spPr>
          <a:xfrm>
            <a:off x="6963895" y="2418074"/>
            <a:ext cx="1341493" cy="4106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C9C50EA-3636-4A4D-BAE1-B692840C59B5}"/>
              </a:ext>
            </a:extLst>
          </p:cNvPr>
          <p:cNvGrpSpPr/>
          <p:nvPr/>
        </p:nvGrpSpPr>
        <p:grpSpPr>
          <a:xfrm>
            <a:off x="-36512" y="2783874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D74A9BF-F556-2E44-9D84-7CFCFC5F63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C331F1D0-E1CB-7C4B-9904-2B27EEFFBA07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8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9AFE111-F9E3-BD4E-BD33-9992C3BAE577}"/>
              </a:ext>
            </a:extLst>
          </p:cNvPr>
          <p:cNvGrpSpPr/>
          <p:nvPr/>
        </p:nvGrpSpPr>
        <p:grpSpPr>
          <a:xfrm>
            <a:off x="2435521" y="2810296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A953360E-E2AC-2F4F-8D4E-765C737080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632B8DA-E3C1-5744-9E9F-8E6E8469DC1E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BABC75D-BFE0-ED49-AC84-13E69BDB6FBF}"/>
              </a:ext>
            </a:extLst>
          </p:cNvPr>
          <p:cNvGrpSpPr/>
          <p:nvPr/>
        </p:nvGrpSpPr>
        <p:grpSpPr>
          <a:xfrm>
            <a:off x="4645763" y="2855882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9B3D8EF9-49F5-C14C-BD18-8FA9A271BF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3A6A7A1-4C9B-C847-B6A4-0BDF7D117B00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293D1CC-8EFB-544A-94ED-D6279AE11957}"/>
              </a:ext>
            </a:extLst>
          </p:cNvPr>
          <p:cNvGrpSpPr/>
          <p:nvPr/>
        </p:nvGrpSpPr>
        <p:grpSpPr>
          <a:xfrm>
            <a:off x="6855982" y="2882304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C70CE96-43E3-B148-8B39-CD827584DB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31B18DF0-9463-1941-91C1-CAB443F134D8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D87C918-E3BA-D44C-AD1E-EF893FA8BF29}"/>
              </a:ext>
            </a:extLst>
          </p:cNvPr>
          <p:cNvGrpSpPr/>
          <p:nvPr/>
        </p:nvGrpSpPr>
        <p:grpSpPr>
          <a:xfrm>
            <a:off x="683568" y="955451"/>
            <a:ext cx="4543833" cy="2761581"/>
            <a:chOff x="484088" y="910350"/>
            <a:chExt cx="4543833" cy="27615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E4F1B0E-4A08-E14A-A7C1-1E9CD0D4F370}"/>
                    </a:ext>
                  </a:extLst>
                </p:cNvPr>
                <p:cNvSpPr/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𝝐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E4F1B0E-4A08-E14A-A7C1-1E9CD0D4F3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3F1C9C20-6E25-7946-9C15-14AEC1A6A224}"/>
                </a:ext>
              </a:extLst>
            </p:cNvPr>
            <p:cNvSpPr/>
            <p:nvPr/>
          </p:nvSpPr>
          <p:spPr>
            <a:xfrm rot="8118830">
              <a:off x="4113521" y="910350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F1CF1D11-B921-BA42-A8FC-081B62F6F2F5}"/>
                    </a:ext>
                  </a:extLst>
                </p:cNvPr>
                <p:cNvSpPr/>
                <p:nvPr/>
              </p:nvSpPr>
              <p:spPr>
                <a:xfrm>
                  <a:off x="2122530" y="2594272"/>
                  <a:ext cx="66441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F1CF1D11-B921-BA42-A8FC-081B62F6F2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2530" y="2594272"/>
                  <a:ext cx="664413" cy="523220"/>
                </a:xfrm>
                <a:prstGeom prst="rect">
                  <a:avLst/>
                </a:prstGeom>
                <a:blipFill>
                  <a:blip r:embed="rId19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FE09E1A2-7F9F-3D41-9C99-C9F0C30FC5E0}"/>
                </a:ext>
              </a:extLst>
            </p:cNvPr>
            <p:cNvSpPr/>
            <p:nvPr/>
          </p:nvSpPr>
          <p:spPr>
            <a:xfrm rot="8118830">
              <a:off x="1970704" y="1747316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6558157-5A58-CC40-8CEC-ED2D710F855D}"/>
                    </a:ext>
                  </a:extLst>
                </p:cNvPr>
                <p:cNvSpPr/>
                <p:nvPr/>
              </p:nvSpPr>
              <p:spPr>
                <a:xfrm>
                  <a:off x="1214036" y="3148711"/>
                  <a:ext cx="82150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𝟎𝟎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6558157-5A58-CC40-8CEC-ED2D710F85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4036" y="3148711"/>
                  <a:ext cx="821507" cy="523220"/>
                </a:xfrm>
                <a:prstGeom prst="rect">
                  <a:avLst/>
                </a:prstGeom>
                <a:blipFill>
                  <a:blip r:embed="rId20"/>
                  <a:stretch>
                    <a:fillRect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5CA65186-D18C-3440-BC39-EFFADB283DF4}"/>
                </a:ext>
              </a:extLst>
            </p:cNvPr>
            <p:cNvSpPr/>
            <p:nvPr/>
          </p:nvSpPr>
          <p:spPr>
            <a:xfrm rot="8118830">
              <a:off x="484088" y="2656998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63">
            <a:extLst>
              <a:ext uri="{FF2B5EF4-FFF2-40B4-BE49-F238E27FC236}">
                <a16:creationId xmlns:a16="http://schemas.microsoft.com/office/drawing/2014/main" id="{2C11A253-BC70-F546-B6C8-79FA31A6BD20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5426992"/>
            <a:ext cx="8770622" cy="5222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959C1D7-6E23-D44F-88BA-2B7D7A1EC4B3}"/>
              </a:ext>
            </a:extLst>
          </p:cNvPr>
          <p:cNvGrpSpPr/>
          <p:nvPr/>
        </p:nvGrpSpPr>
        <p:grpSpPr>
          <a:xfrm>
            <a:off x="117864" y="4115116"/>
            <a:ext cx="896015" cy="970635"/>
            <a:chOff x="91707" y="4831683"/>
            <a:chExt cx="896015" cy="970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7DCB315E-74AC-5F49-B21A-265562882D54}"/>
                    </a:ext>
                  </a:extLst>
                </p:cNvPr>
                <p:cNvSpPr/>
                <p:nvPr/>
              </p:nvSpPr>
              <p:spPr>
                <a:xfrm>
                  <a:off x="91707" y="5279098"/>
                  <a:ext cx="73494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7DCB315E-74AC-5F49-B21A-265562882D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07" y="5279098"/>
                  <a:ext cx="734945" cy="523220"/>
                </a:xfrm>
                <a:prstGeom prst="rect">
                  <a:avLst/>
                </a:prstGeom>
                <a:blipFill>
                  <a:blip r:embed="rId2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4C83A180-4E3C-BB40-BD1A-4D2ECEB692EB}"/>
                </a:ext>
              </a:extLst>
            </p:cNvPr>
            <p:cNvCxnSpPr>
              <a:cxnSpLocks/>
            </p:cNvCxnSpPr>
            <p:nvPr/>
          </p:nvCxnSpPr>
          <p:spPr>
            <a:xfrm>
              <a:off x="410189" y="5000503"/>
              <a:ext cx="0" cy="33903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757D28BF-219A-FA49-BEBC-03B66F512820}"/>
                    </a:ext>
                  </a:extLst>
                </p:cNvPr>
                <p:cNvSpPr/>
                <p:nvPr/>
              </p:nvSpPr>
              <p:spPr>
                <a:xfrm>
                  <a:off x="389033" y="4831683"/>
                  <a:ext cx="59868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757D28BF-219A-FA49-BEBC-03B66F5128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033" y="4831683"/>
                  <a:ext cx="598689" cy="523220"/>
                </a:xfrm>
                <a:prstGeom prst="rect">
                  <a:avLst/>
                </a:prstGeom>
                <a:blipFill>
                  <a:blip r:embed="rId2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163E501B-DA55-C147-8803-147AFB48BB28}"/>
              </a:ext>
            </a:extLst>
          </p:cNvPr>
          <p:cNvSpPr/>
          <p:nvPr/>
        </p:nvSpPr>
        <p:spPr>
          <a:xfrm>
            <a:off x="854413" y="5157192"/>
            <a:ext cx="7855712" cy="1433386"/>
          </a:xfrm>
          <a:prstGeom prst="rect">
            <a:avLst/>
          </a:prstGeom>
          <a:solidFill>
            <a:schemeClr val="accent1">
              <a:lumMod val="20000"/>
              <a:lumOff val="80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63">
                <a:extLst>
                  <a:ext uri="{FF2B5EF4-FFF2-40B4-BE49-F238E27FC236}">
                    <a16:creationId xmlns:a16="http://schemas.microsoft.com/office/drawing/2014/main" id="{57A8F035-1FDB-FA41-8308-C465C82FA2A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71600" y="5254354"/>
                <a:ext cx="6466567" cy="5222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 dirty="0">
                    <a:latin typeface="+mn-lt"/>
                    <a:ea typeface="American Typewriter" charset="0"/>
                    <a:cs typeface="American Typewriter" charset="0"/>
                  </a:rPr>
                  <a:t>Signature of the first message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800" b="1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56" name="Rectangle 63">
                <a:extLst>
                  <a:ext uri="{FF2B5EF4-FFF2-40B4-BE49-F238E27FC236}">
                    <a16:creationId xmlns:a16="http://schemas.microsoft.com/office/drawing/2014/main" id="{57A8F035-1FDB-FA41-8308-C465C82FA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254354"/>
                <a:ext cx="6466567" cy="522288"/>
              </a:xfrm>
              <a:prstGeom prst="rect">
                <a:avLst/>
              </a:prstGeom>
              <a:blipFill>
                <a:blip r:embed="rId23"/>
                <a:stretch>
                  <a:fillRect l="-1961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280207AC-6B39-9045-9422-0BE20E35559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71600" y="5789096"/>
                <a:ext cx="7828597" cy="5222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3200" dirty="0"/>
                  <a:t>(</a:t>
                </a:r>
                <a:r>
                  <a:rPr lang="en-US" sz="2400" dirty="0"/>
                  <a:t>Authentication path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000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,</a:t>
                </a:r>
                <a:r>
                  <a:rPr lang="en-US" sz="2400" b="1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Sign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𝑆𝐾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ea typeface="American Typewriter" charset="0"/>
                    <a:cs typeface="American Typewriter" charset="0"/>
                  </a:rPr>
                  <a:t>)</a:t>
                </a:r>
                <a:r>
                  <a:rPr lang="en-US" sz="2400" dirty="0">
                    <a:ea typeface="American Typewriter" charset="0"/>
                    <a:cs typeface="American Typewriter" charset="0"/>
                  </a:rPr>
                  <a:t> </a:t>
                </a:r>
                <a:endParaRPr lang="en-US" sz="2400" dirty="0">
                  <a:solidFill>
                    <a:schemeClr val="tx1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280207AC-6B39-9045-9422-0BE20E355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789096"/>
                <a:ext cx="7828597" cy="522288"/>
              </a:xfrm>
              <a:prstGeom prst="rect">
                <a:avLst/>
              </a:prstGeom>
              <a:blipFill>
                <a:blip r:embed="rId24"/>
                <a:stretch>
                  <a:fillRect l="-1942" t="-21951" b="-43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354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7825CDFE-361A-EC4C-A46B-ED0CF3A8CD80}"/>
              </a:ext>
            </a:extLst>
          </p:cNvPr>
          <p:cNvSpPr/>
          <p:nvPr/>
        </p:nvSpPr>
        <p:spPr>
          <a:xfrm>
            <a:off x="854413" y="5157192"/>
            <a:ext cx="7855712" cy="1433386"/>
          </a:xfrm>
          <a:prstGeom prst="rect">
            <a:avLst/>
          </a:prstGeom>
          <a:solidFill>
            <a:schemeClr val="accent1">
              <a:lumMod val="20000"/>
              <a:lumOff val="80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058936" y="257430"/>
            <a:ext cx="362124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2.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BD3684-E7F9-7C47-BD2F-A5A7554CF530}"/>
              </a:ext>
            </a:extLst>
          </p:cNvPr>
          <p:cNvSpPr/>
          <p:nvPr/>
        </p:nvSpPr>
        <p:spPr>
          <a:xfrm>
            <a:off x="3641790" y="410724"/>
            <a:ext cx="4475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American Typewriter" charset="0"/>
                <a:cs typeface="American Typewriter" charset="0"/>
              </a:rPr>
              <a:t>How to Shrink the signatures.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/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93C69E2B-BA63-AC41-8744-D7F9CDB68850}"/>
              </a:ext>
            </a:extLst>
          </p:cNvPr>
          <p:cNvGrpSpPr/>
          <p:nvPr/>
        </p:nvGrpSpPr>
        <p:grpSpPr>
          <a:xfrm>
            <a:off x="3027478" y="1022186"/>
            <a:ext cx="3587405" cy="973937"/>
            <a:chOff x="2224507" y="1720334"/>
            <a:chExt cx="3587405" cy="973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/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0C74E32-7536-7743-A521-CD942B4705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4507" y="2259124"/>
              <a:ext cx="1760209" cy="4351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780C273-CACF-2848-998C-4E1A76306B0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19" y="2253793"/>
              <a:ext cx="1685793" cy="4336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/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0D4A33-D640-1E4F-82F1-D6B34F6C81BA}"/>
              </a:ext>
            </a:extLst>
          </p:cNvPr>
          <p:cNvCxnSpPr>
            <a:cxnSpLocks/>
          </p:cNvCxnSpPr>
          <p:nvPr/>
        </p:nvCxnSpPr>
        <p:spPr>
          <a:xfrm flipH="1">
            <a:off x="1406179" y="2446228"/>
            <a:ext cx="1138377" cy="3376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31C73AD-5CBB-B347-A929-65E9AC3FF543}"/>
              </a:ext>
            </a:extLst>
          </p:cNvPr>
          <p:cNvCxnSpPr>
            <a:cxnSpLocks/>
          </p:cNvCxnSpPr>
          <p:nvPr/>
        </p:nvCxnSpPr>
        <p:spPr>
          <a:xfrm>
            <a:off x="2665366" y="2442998"/>
            <a:ext cx="988199" cy="3672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187DC88-0F36-4041-A019-97CCC4D51D37}"/>
              </a:ext>
            </a:extLst>
          </p:cNvPr>
          <p:cNvCxnSpPr>
            <a:cxnSpLocks/>
          </p:cNvCxnSpPr>
          <p:nvPr/>
        </p:nvCxnSpPr>
        <p:spPr>
          <a:xfrm flipH="1">
            <a:off x="5785108" y="2421304"/>
            <a:ext cx="1057977" cy="4074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C10D5CF-C232-9646-82C4-B04F9EAC316A}"/>
              </a:ext>
            </a:extLst>
          </p:cNvPr>
          <p:cNvCxnSpPr>
            <a:cxnSpLocks/>
          </p:cNvCxnSpPr>
          <p:nvPr/>
        </p:nvCxnSpPr>
        <p:spPr>
          <a:xfrm>
            <a:off x="6963895" y="2418074"/>
            <a:ext cx="1341493" cy="4106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C9C50EA-3636-4A4D-BAE1-B692840C59B5}"/>
              </a:ext>
            </a:extLst>
          </p:cNvPr>
          <p:cNvGrpSpPr/>
          <p:nvPr/>
        </p:nvGrpSpPr>
        <p:grpSpPr>
          <a:xfrm>
            <a:off x="-36512" y="2783874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D74A9BF-F556-2E44-9D84-7CFCFC5F63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C331F1D0-E1CB-7C4B-9904-2B27EEFFBA07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8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9AFE111-F9E3-BD4E-BD33-9992C3BAE577}"/>
              </a:ext>
            </a:extLst>
          </p:cNvPr>
          <p:cNvGrpSpPr/>
          <p:nvPr/>
        </p:nvGrpSpPr>
        <p:grpSpPr>
          <a:xfrm>
            <a:off x="2435521" y="2810296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A953360E-E2AC-2F4F-8D4E-765C737080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632B8DA-E3C1-5744-9E9F-8E6E8469DC1E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BABC75D-BFE0-ED49-AC84-13E69BDB6FBF}"/>
              </a:ext>
            </a:extLst>
          </p:cNvPr>
          <p:cNvGrpSpPr/>
          <p:nvPr/>
        </p:nvGrpSpPr>
        <p:grpSpPr>
          <a:xfrm>
            <a:off x="4645763" y="2855882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9B3D8EF9-49F5-C14C-BD18-8FA9A271BF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3A6A7A1-4C9B-C847-B6A4-0BDF7D117B00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293D1CC-8EFB-544A-94ED-D6279AE11957}"/>
              </a:ext>
            </a:extLst>
          </p:cNvPr>
          <p:cNvGrpSpPr/>
          <p:nvPr/>
        </p:nvGrpSpPr>
        <p:grpSpPr>
          <a:xfrm>
            <a:off x="6855982" y="2882304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C70CE96-43E3-B148-8B39-CD827584DB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31B18DF0-9463-1941-91C1-CAB443F134D8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D87C918-E3BA-D44C-AD1E-EF893FA8BF29}"/>
              </a:ext>
            </a:extLst>
          </p:cNvPr>
          <p:cNvGrpSpPr/>
          <p:nvPr/>
        </p:nvGrpSpPr>
        <p:grpSpPr>
          <a:xfrm>
            <a:off x="683568" y="955451"/>
            <a:ext cx="4543833" cy="2761581"/>
            <a:chOff x="484088" y="910350"/>
            <a:chExt cx="4543833" cy="27615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E4F1B0E-4A08-E14A-A7C1-1E9CD0D4F370}"/>
                    </a:ext>
                  </a:extLst>
                </p:cNvPr>
                <p:cNvSpPr/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𝝐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E4F1B0E-4A08-E14A-A7C1-1E9CD0D4F3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3F1C9C20-6E25-7946-9C15-14AEC1A6A224}"/>
                </a:ext>
              </a:extLst>
            </p:cNvPr>
            <p:cNvSpPr/>
            <p:nvPr/>
          </p:nvSpPr>
          <p:spPr>
            <a:xfrm rot="8118830">
              <a:off x="4113521" y="910350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F1CF1D11-B921-BA42-A8FC-081B62F6F2F5}"/>
                    </a:ext>
                  </a:extLst>
                </p:cNvPr>
                <p:cNvSpPr/>
                <p:nvPr/>
              </p:nvSpPr>
              <p:spPr>
                <a:xfrm>
                  <a:off x="2122530" y="2594272"/>
                  <a:ext cx="66441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F1CF1D11-B921-BA42-A8FC-081B62F6F2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2530" y="2594272"/>
                  <a:ext cx="664413" cy="523220"/>
                </a:xfrm>
                <a:prstGeom prst="rect">
                  <a:avLst/>
                </a:prstGeom>
                <a:blipFill>
                  <a:blip r:embed="rId19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FE09E1A2-7F9F-3D41-9C99-C9F0C30FC5E0}"/>
                </a:ext>
              </a:extLst>
            </p:cNvPr>
            <p:cNvSpPr/>
            <p:nvPr/>
          </p:nvSpPr>
          <p:spPr>
            <a:xfrm rot="8118830">
              <a:off x="1970704" y="1747316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6558157-5A58-CC40-8CEC-ED2D710F855D}"/>
                    </a:ext>
                  </a:extLst>
                </p:cNvPr>
                <p:cNvSpPr/>
                <p:nvPr/>
              </p:nvSpPr>
              <p:spPr>
                <a:xfrm>
                  <a:off x="1214036" y="3148711"/>
                  <a:ext cx="82150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𝟎𝟎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6558157-5A58-CC40-8CEC-ED2D710F85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4036" y="3148711"/>
                  <a:ext cx="821507" cy="523220"/>
                </a:xfrm>
                <a:prstGeom prst="rect">
                  <a:avLst/>
                </a:prstGeom>
                <a:blipFill>
                  <a:blip r:embed="rId20"/>
                  <a:stretch>
                    <a:fillRect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5CA65186-D18C-3440-BC39-EFFADB283DF4}"/>
                </a:ext>
              </a:extLst>
            </p:cNvPr>
            <p:cNvSpPr/>
            <p:nvPr/>
          </p:nvSpPr>
          <p:spPr>
            <a:xfrm rot="8118830">
              <a:off x="484088" y="2656998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63">
            <a:extLst>
              <a:ext uri="{FF2B5EF4-FFF2-40B4-BE49-F238E27FC236}">
                <a16:creationId xmlns:a16="http://schemas.microsoft.com/office/drawing/2014/main" id="{2C11A253-BC70-F546-B6C8-79FA31A6BD20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5426992"/>
            <a:ext cx="8770622" cy="5222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959C1D7-6E23-D44F-88BA-2B7D7A1EC4B3}"/>
              </a:ext>
            </a:extLst>
          </p:cNvPr>
          <p:cNvGrpSpPr/>
          <p:nvPr/>
        </p:nvGrpSpPr>
        <p:grpSpPr>
          <a:xfrm>
            <a:off x="1199575" y="4116837"/>
            <a:ext cx="887744" cy="970635"/>
            <a:chOff x="91707" y="4831683"/>
            <a:chExt cx="887744" cy="970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7DCB315E-74AC-5F49-B21A-265562882D54}"/>
                    </a:ext>
                  </a:extLst>
                </p:cNvPr>
                <p:cNvSpPr/>
                <p:nvPr/>
              </p:nvSpPr>
              <p:spPr>
                <a:xfrm>
                  <a:off x="91707" y="5279098"/>
                  <a:ext cx="72667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7DCB315E-74AC-5F49-B21A-265562882D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07" y="5279098"/>
                  <a:ext cx="726674" cy="523220"/>
                </a:xfrm>
                <a:prstGeom prst="rect">
                  <a:avLst/>
                </a:prstGeom>
                <a:blipFill>
                  <a:blip r:embed="rId2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4C83A180-4E3C-BB40-BD1A-4D2ECEB692EB}"/>
                </a:ext>
              </a:extLst>
            </p:cNvPr>
            <p:cNvCxnSpPr>
              <a:cxnSpLocks/>
            </p:cNvCxnSpPr>
            <p:nvPr/>
          </p:nvCxnSpPr>
          <p:spPr>
            <a:xfrm>
              <a:off x="410189" y="5000503"/>
              <a:ext cx="0" cy="33903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757D28BF-219A-FA49-BEBC-03B66F512820}"/>
                    </a:ext>
                  </a:extLst>
                </p:cNvPr>
                <p:cNvSpPr/>
                <p:nvPr/>
              </p:nvSpPr>
              <p:spPr>
                <a:xfrm>
                  <a:off x="389033" y="4831683"/>
                  <a:ext cx="59041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757D28BF-219A-FA49-BEBC-03B66F5128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033" y="4831683"/>
                  <a:ext cx="590418" cy="523220"/>
                </a:xfrm>
                <a:prstGeom prst="rect">
                  <a:avLst/>
                </a:prstGeom>
                <a:blipFill>
                  <a:blip r:embed="rId2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63">
                <a:extLst>
                  <a:ext uri="{FF2B5EF4-FFF2-40B4-BE49-F238E27FC236}">
                    <a16:creationId xmlns:a16="http://schemas.microsoft.com/office/drawing/2014/main" id="{54221D74-A669-CD42-8E1B-E497F7C4DC1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71600" y="5254354"/>
                <a:ext cx="6466567" cy="5222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 dirty="0">
                    <a:latin typeface="+mn-lt"/>
                    <a:ea typeface="American Typewriter" charset="0"/>
                    <a:cs typeface="American Typewriter" charset="0"/>
                  </a:rPr>
                  <a:t>Signature of the second message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800" b="1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0" name="Rectangle 63">
                <a:extLst>
                  <a:ext uri="{FF2B5EF4-FFF2-40B4-BE49-F238E27FC236}">
                    <a16:creationId xmlns:a16="http://schemas.microsoft.com/office/drawing/2014/main" id="{54221D74-A669-CD42-8E1B-E497F7C4D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254354"/>
                <a:ext cx="6466567" cy="522288"/>
              </a:xfrm>
              <a:prstGeom prst="rect">
                <a:avLst/>
              </a:prstGeom>
              <a:blipFill>
                <a:blip r:embed="rId23"/>
                <a:stretch>
                  <a:fillRect l="-1961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63">
                <a:extLst>
                  <a:ext uri="{FF2B5EF4-FFF2-40B4-BE49-F238E27FC236}">
                    <a16:creationId xmlns:a16="http://schemas.microsoft.com/office/drawing/2014/main" id="{235EA60F-291D-7041-AA52-5BD943E555C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71600" y="5789096"/>
                <a:ext cx="7828597" cy="5222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3200" dirty="0"/>
                  <a:t>(</a:t>
                </a:r>
                <a:r>
                  <a:rPr lang="en-US" sz="2400" dirty="0"/>
                  <a:t>Authentication path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,</a:t>
                </a:r>
                <a:r>
                  <a:rPr lang="en-US" sz="2400" b="1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Sign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𝑆𝐾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ea typeface="American Typewriter" charset="0"/>
                    <a:cs typeface="American Typewriter" charset="0"/>
                  </a:rPr>
                  <a:t>)</a:t>
                </a:r>
                <a:r>
                  <a:rPr lang="en-US" sz="2400" dirty="0">
                    <a:ea typeface="American Typewriter" charset="0"/>
                    <a:cs typeface="American Typewriter" charset="0"/>
                  </a:rPr>
                  <a:t> </a:t>
                </a:r>
                <a:endParaRPr lang="en-US" sz="2400" dirty="0">
                  <a:solidFill>
                    <a:schemeClr val="tx1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1" name="Rectangle 63">
                <a:extLst>
                  <a:ext uri="{FF2B5EF4-FFF2-40B4-BE49-F238E27FC236}">
                    <a16:creationId xmlns:a16="http://schemas.microsoft.com/office/drawing/2014/main" id="{235EA60F-291D-7041-AA52-5BD943E55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789096"/>
                <a:ext cx="7828597" cy="522288"/>
              </a:xfrm>
              <a:prstGeom prst="rect">
                <a:avLst/>
              </a:prstGeom>
              <a:blipFill>
                <a:blip r:embed="rId24"/>
                <a:stretch>
                  <a:fillRect l="-1942" t="-21951" b="-43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88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058936" y="257430"/>
            <a:ext cx="362124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2.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BD3684-E7F9-7C47-BD2F-A5A7554CF530}"/>
              </a:ext>
            </a:extLst>
          </p:cNvPr>
          <p:cNvSpPr/>
          <p:nvPr/>
        </p:nvSpPr>
        <p:spPr>
          <a:xfrm>
            <a:off x="3641790" y="410724"/>
            <a:ext cx="4475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American Typewriter" charset="0"/>
                <a:cs typeface="American Typewriter" charset="0"/>
              </a:rPr>
              <a:t>How to Shrink the signatures.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/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93C69E2B-BA63-AC41-8744-D7F9CDB68850}"/>
              </a:ext>
            </a:extLst>
          </p:cNvPr>
          <p:cNvGrpSpPr/>
          <p:nvPr/>
        </p:nvGrpSpPr>
        <p:grpSpPr>
          <a:xfrm>
            <a:off x="3027478" y="1022186"/>
            <a:ext cx="3587405" cy="973937"/>
            <a:chOff x="2224507" y="1720334"/>
            <a:chExt cx="3587405" cy="973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/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0C74E32-7536-7743-A521-CD942B4705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4507" y="2259124"/>
              <a:ext cx="1760209" cy="4351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780C273-CACF-2848-998C-4E1A76306B0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19" y="2253793"/>
              <a:ext cx="1685793" cy="4336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/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0D4A33-D640-1E4F-82F1-D6B34F6C81BA}"/>
              </a:ext>
            </a:extLst>
          </p:cNvPr>
          <p:cNvCxnSpPr>
            <a:cxnSpLocks/>
          </p:cNvCxnSpPr>
          <p:nvPr/>
        </p:nvCxnSpPr>
        <p:spPr>
          <a:xfrm flipH="1">
            <a:off x="1406179" y="2446228"/>
            <a:ext cx="1138377" cy="3376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31C73AD-5CBB-B347-A929-65E9AC3FF543}"/>
              </a:ext>
            </a:extLst>
          </p:cNvPr>
          <p:cNvCxnSpPr>
            <a:cxnSpLocks/>
          </p:cNvCxnSpPr>
          <p:nvPr/>
        </p:nvCxnSpPr>
        <p:spPr>
          <a:xfrm>
            <a:off x="2665366" y="2442998"/>
            <a:ext cx="988199" cy="3672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187DC88-0F36-4041-A019-97CCC4D51D37}"/>
              </a:ext>
            </a:extLst>
          </p:cNvPr>
          <p:cNvCxnSpPr>
            <a:cxnSpLocks/>
          </p:cNvCxnSpPr>
          <p:nvPr/>
        </p:nvCxnSpPr>
        <p:spPr>
          <a:xfrm flipH="1">
            <a:off x="5785108" y="2421304"/>
            <a:ext cx="1057977" cy="4074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C10D5CF-C232-9646-82C4-B04F9EAC316A}"/>
              </a:ext>
            </a:extLst>
          </p:cNvPr>
          <p:cNvCxnSpPr>
            <a:cxnSpLocks/>
          </p:cNvCxnSpPr>
          <p:nvPr/>
        </p:nvCxnSpPr>
        <p:spPr>
          <a:xfrm>
            <a:off x="6963895" y="2418074"/>
            <a:ext cx="1341493" cy="4106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C9C50EA-3636-4A4D-BAE1-B692840C59B5}"/>
              </a:ext>
            </a:extLst>
          </p:cNvPr>
          <p:cNvGrpSpPr/>
          <p:nvPr/>
        </p:nvGrpSpPr>
        <p:grpSpPr>
          <a:xfrm>
            <a:off x="-36512" y="2783874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D74A9BF-F556-2E44-9D84-7CFCFC5F63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C331F1D0-E1CB-7C4B-9904-2B27EEFFBA07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8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9AFE111-F9E3-BD4E-BD33-9992C3BAE577}"/>
              </a:ext>
            </a:extLst>
          </p:cNvPr>
          <p:cNvGrpSpPr/>
          <p:nvPr/>
        </p:nvGrpSpPr>
        <p:grpSpPr>
          <a:xfrm>
            <a:off x="2435521" y="2810296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A953360E-E2AC-2F4F-8D4E-765C737080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632B8DA-E3C1-5744-9E9F-8E6E8469DC1E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BABC75D-BFE0-ED49-AC84-13E69BDB6FBF}"/>
              </a:ext>
            </a:extLst>
          </p:cNvPr>
          <p:cNvGrpSpPr/>
          <p:nvPr/>
        </p:nvGrpSpPr>
        <p:grpSpPr>
          <a:xfrm>
            <a:off x="4645763" y="2855882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9B3D8EF9-49F5-C14C-BD18-8FA9A271BF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3A6A7A1-4C9B-C847-B6A4-0BDF7D117B00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293D1CC-8EFB-544A-94ED-D6279AE11957}"/>
              </a:ext>
            </a:extLst>
          </p:cNvPr>
          <p:cNvGrpSpPr/>
          <p:nvPr/>
        </p:nvGrpSpPr>
        <p:grpSpPr>
          <a:xfrm>
            <a:off x="6855982" y="2882304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C70CE96-43E3-B148-8B39-CD827584DB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31B18DF0-9463-1941-91C1-CAB443F134D8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D87C918-E3BA-D44C-AD1E-EF893FA8BF29}"/>
              </a:ext>
            </a:extLst>
          </p:cNvPr>
          <p:cNvGrpSpPr/>
          <p:nvPr/>
        </p:nvGrpSpPr>
        <p:grpSpPr>
          <a:xfrm>
            <a:off x="2170184" y="955451"/>
            <a:ext cx="3057217" cy="2831091"/>
            <a:chOff x="1970704" y="910350"/>
            <a:chExt cx="3057217" cy="28310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E4F1B0E-4A08-E14A-A7C1-1E9CD0D4F370}"/>
                    </a:ext>
                  </a:extLst>
                </p:cNvPr>
                <p:cNvSpPr/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𝝐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E4F1B0E-4A08-E14A-A7C1-1E9CD0D4F3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3F1C9C20-6E25-7946-9C15-14AEC1A6A224}"/>
                </a:ext>
              </a:extLst>
            </p:cNvPr>
            <p:cNvSpPr/>
            <p:nvPr/>
          </p:nvSpPr>
          <p:spPr>
            <a:xfrm rot="8118830">
              <a:off x="4113521" y="910350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F1CF1D11-B921-BA42-A8FC-081B62F6F2F5}"/>
                    </a:ext>
                  </a:extLst>
                </p:cNvPr>
                <p:cNvSpPr/>
                <p:nvPr/>
              </p:nvSpPr>
              <p:spPr>
                <a:xfrm>
                  <a:off x="2122530" y="2594272"/>
                  <a:ext cx="66441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F1CF1D11-B921-BA42-A8FC-081B62F6F2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2530" y="2594272"/>
                  <a:ext cx="664413" cy="523220"/>
                </a:xfrm>
                <a:prstGeom prst="rect">
                  <a:avLst/>
                </a:prstGeom>
                <a:blipFill>
                  <a:blip r:embed="rId19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FE09E1A2-7F9F-3D41-9C99-C9F0C30FC5E0}"/>
                </a:ext>
              </a:extLst>
            </p:cNvPr>
            <p:cNvSpPr/>
            <p:nvPr/>
          </p:nvSpPr>
          <p:spPr>
            <a:xfrm rot="8118830">
              <a:off x="1970704" y="1747316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6558157-5A58-CC40-8CEC-ED2D710F855D}"/>
                    </a:ext>
                  </a:extLst>
                </p:cNvPr>
                <p:cNvSpPr/>
                <p:nvPr/>
              </p:nvSpPr>
              <p:spPr>
                <a:xfrm>
                  <a:off x="3670899" y="3218221"/>
                  <a:ext cx="82150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𝟎𝟏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6558157-5A58-CC40-8CEC-ED2D710F85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0899" y="3218221"/>
                  <a:ext cx="821507" cy="523220"/>
                </a:xfrm>
                <a:prstGeom prst="rect">
                  <a:avLst/>
                </a:prstGeom>
                <a:blipFill>
                  <a:blip r:embed="rId20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5CA65186-D18C-3440-BC39-EFFADB283DF4}"/>
                </a:ext>
              </a:extLst>
            </p:cNvPr>
            <p:cNvSpPr/>
            <p:nvPr/>
          </p:nvSpPr>
          <p:spPr>
            <a:xfrm rot="8118830">
              <a:off x="2940951" y="2726508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63">
            <a:extLst>
              <a:ext uri="{FF2B5EF4-FFF2-40B4-BE49-F238E27FC236}">
                <a16:creationId xmlns:a16="http://schemas.microsoft.com/office/drawing/2014/main" id="{2C11A253-BC70-F546-B6C8-79FA31A6BD20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5426992"/>
            <a:ext cx="8770622" cy="5222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959C1D7-6E23-D44F-88BA-2B7D7A1EC4B3}"/>
              </a:ext>
            </a:extLst>
          </p:cNvPr>
          <p:cNvGrpSpPr/>
          <p:nvPr/>
        </p:nvGrpSpPr>
        <p:grpSpPr>
          <a:xfrm>
            <a:off x="2514899" y="4105356"/>
            <a:ext cx="896015" cy="970635"/>
            <a:chOff x="91707" y="4831683"/>
            <a:chExt cx="896015" cy="970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7DCB315E-74AC-5F49-B21A-265562882D54}"/>
                    </a:ext>
                  </a:extLst>
                </p:cNvPr>
                <p:cNvSpPr/>
                <p:nvPr/>
              </p:nvSpPr>
              <p:spPr>
                <a:xfrm>
                  <a:off x="91707" y="5279098"/>
                  <a:ext cx="73494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7DCB315E-74AC-5F49-B21A-265562882D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07" y="5279098"/>
                  <a:ext cx="734945" cy="523220"/>
                </a:xfrm>
                <a:prstGeom prst="rect">
                  <a:avLst/>
                </a:prstGeom>
                <a:blipFill>
                  <a:blip r:embed="rId2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4C83A180-4E3C-BB40-BD1A-4D2ECEB692EB}"/>
                </a:ext>
              </a:extLst>
            </p:cNvPr>
            <p:cNvCxnSpPr>
              <a:cxnSpLocks/>
            </p:cNvCxnSpPr>
            <p:nvPr/>
          </p:nvCxnSpPr>
          <p:spPr>
            <a:xfrm>
              <a:off x="410189" y="5000503"/>
              <a:ext cx="0" cy="33903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757D28BF-219A-FA49-BEBC-03B66F512820}"/>
                    </a:ext>
                  </a:extLst>
                </p:cNvPr>
                <p:cNvSpPr/>
                <p:nvPr/>
              </p:nvSpPr>
              <p:spPr>
                <a:xfrm>
                  <a:off x="389033" y="4831683"/>
                  <a:ext cx="59868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757D28BF-219A-FA49-BEBC-03B66F5128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033" y="4831683"/>
                  <a:ext cx="598689" cy="523220"/>
                </a:xfrm>
                <a:prstGeom prst="rect">
                  <a:avLst/>
                </a:prstGeom>
                <a:blipFill>
                  <a:blip r:embed="rId2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98147D3B-8DAA-8B40-B58C-6B536E54949E}"/>
              </a:ext>
            </a:extLst>
          </p:cNvPr>
          <p:cNvSpPr/>
          <p:nvPr/>
        </p:nvSpPr>
        <p:spPr>
          <a:xfrm>
            <a:off x="854413" y="5157192"/>
            <a:ext cx="7855712" cy="1433386"/>
          </a:xfrm>
          <a:prstGeom prst="rect">
            <a:avLst/>
          </a:prstGeom>
          <a:solidFill>
            <a:schemeClr val="accent1">
              <a:lumMod val="20000"/>
              <a:lumOff val="80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63">
                <a:extLst>
                  <a:ext uri="{FF2B5EF4-FFF2-40B4-BE49-F238E27FC236}">
                    <a16:creationId xmlns:a16="http://schemas.microsoft.com/office/drawing/2014/main" id="{B25FF6DC-7B12-A244-A889-2A3D09605B6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71600" y="5254354"/>
                <a:ext cx="6466567" cy="5222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 dirty="0">
                    <a:latin typeface="+mn-lt"/>
                    <a:ea typeface="American Typewriter" charset="0"/>
                    <a:cs typeface="American Typewriter" charset="0"/>
                  </a:rPr>
                  <a:t>Signature of the third message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800" b="1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0" name="Rectangle 63">
                <a:extLst>
                  <a:ext uri="{FF2B5EF4-FFF2-40B4-BE49-F238E27FC236}">
                    <a16:creationId xmlns:a16="http://schemas.microsoft.com/office/drawing/2014/main" id="{B25FF6DC-7B12-A244-A889-2A3D09605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254354"/>
                <a:ext cx="6466567" cy="522288"/>
              </a:xfrm>
              <a:prstGeom prst="rect">
                <a:avLst/>
              </a:prstGeom>
              <a:blipFill>
                <a:blip r:embed="rId23"/>
                <a:stretch>
                  <a:fillRect l="-1961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63">
                <a:extLst>
                  <a:ext uri="{FF2B5EF4-FFF2-40B4-BE49-F238E27FC236}">
                    <a16:creationId xmlns:a16="http://schemas.microsoft.com/office/drawing/2014/main" id="{9E1BF3EB-8116-044A-91EF-28B7BF1CBAA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71600" y="5789096"/>
                <a:ext cx="7828597" cy="5222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3200" dirty="0"/>
                  <a:t>(</a:t>
                </a:r>
                <a:r>
                  <a:rPr lang="en-US" sz="2400" dirty="0"/>
                  <a:t>Authentication path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,</a:t>
                </a:r>
                <a:r>
                  <a:rPr lang="en-US" sz="2400" b="1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Sign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𝑆𝐾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ea typeface="American Typewriter" charset="0"/>
                    <a:cs typeface="American Typewriter" charset="0"/>
                  </a:rPr>
                  <a:t>)</a:t>
                </a:r>
                <a:r>
                  <a:rPr lang="en-US" sz="2400" dirty="0">
                    <a:ea typeface="American Typewriter" charset="0"/>
                    <a:cs typeface="American Typewriter" charset="0"/>
                  </a:rPr>
                  <a:t> </a:t>
                </a:r>
                <a:endParaRPr lang="en-US" sz="2400" dirty="0">
                  <a:solidFill>
                    <a:schemeClr val="tx1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1" name="Rectangle 63">
                <a:extLst>
                  <a:ext uri="{FF2B5EF4-FFF2-40B4-BE49-F238E27FC236}">
                    <a16:creationId xmlns:a16="http://schemas.microsoft.com/office/drawing/2014/main" id="{9E1BF3EB-8116-044A-91EF-28B7BF1CB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789096"/>
                <a:ext cx="7828597" cy="522288"/>
              </a:xfrm>
              <a:prstGeom prst="rect">
                <a:avLst/>
              </a:prstGeom>
              <a:blipFill>
                <a:blip r:embed="rId24"/>
                <a:stretch>
                  <a:fillRect l="-1942" t="-21951" b="-43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472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058936" y="257430"/>
            <a:ext cx="362124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2.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BD3684-E7F9-7C47-BD2F-A5A7554CF530}"/>
              </a:ext>
            </a:extLst>
          </p:cNvPr>
          <p:cNvSpPr/>
          <p:nvPr/>
        </p:nvSpPr>
        <p:spPr>
          <a:xfrm>
            <a:off x="3641790" y="410724"/>
            <a:ext cx="4475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American Typewriter" charset="0"/>
                <a:cs typeface="American Typewriter" charset="0"/>
              </a:rPr>
              <a:t>How to Shrink the signatures.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/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93C69E2B-BA63-AC41-8744-D7F9CDB68850}"/>
              </a:ext>
            </a:extLst>
          </p:cNvPr>
          <p:cNvGrpSpPr/>
          <p:nvPr/>
        </p:nvGrpSpPr>
        <p:grpSpPr>
          <a:xfrm>
            <a:off x="3027478" y="1022186"/>
            <a:ext cx="3587405" cy="973937"/>
            <a:chOff x="2224507" y="1720334"/>
            <a:chExt cx="3587405" cy="973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/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0C74E32-7536-7743-A521-CD942B4705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4507" y="2259124"/>
              <a:ext cx="1760209" cy="4351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780C273-CACF-2848-998C-4E1A76306B0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19" y="2253793"/>
              <a:ext cx="1685793" cy="4336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/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0D4A33-D640-1E4F-82F1-D6B34F6C81BA}"/>
              </a:ext>
            </a:extLst>
          </p:cNvPr>
          <p:cNvCxnSpPr>
            <a:cxnSpLocks/>
          </p:cNvCxnSpPr>
          <p:nvPr/>
        </p:nvCxnSpPr>
        <p:spPr>
          <a:xfrm flipH="1">
            <a:off x="1406179" y="2446228"/>
            <a:ext cx="1138377" cy="3376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31C73AD-5CBB-B347-A929-65E9AC3FF543}"/>
              </a:ext>
            </a:extLst>
          </p:cNvPr>
          <p:cNvCxnSpPr>
            <a:cxnSpLocks/>
          </p:cNvCxnSpPr>
          <p:nvPr/>
        </p:nvCxnSpPr>
        <p:spPr>
          <a:xfrm>
            <a:off x="2665366" y="2442998"/>
            <a:ext cx="988199" cy="3672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187DC88-0F36-4041-A019-97CCC4D51D37}"/>
              </a:ext>
            </a:extLst>
          </p:cNvPr>
          <p:cNvCxnSpPr>
            <a:cxnSpLocks/>
          </p:cNvCxnSpPr>
          <p:nvPr/>
        </p:nvCxnSpPr>
        <p:spPr>
          <a:xfrm flipH="1">
            <a:off x="5785108" y="2421304"/>
            <a:ext cx="1057977" cy="4074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C10D5CF-C232-9646-82C4-B04F9EAC316A}"/>
              </a:ext>
            </a:extLst>
          </p:cNvPr>
          <p:cNvCxnSpPr>
            <a:cxnSpLocks/>
          </p:cNvCxnSpPr>
          <p:nvPr/>
        </p:nvCxnSpPr>
        <p:spPr>
          <a:xfrm>
            <a:off x="6963895" y="2418074"/>
            <a:ext cx="1341493" cy="4106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C9C50EA-3636-4A4D-BAE1-B692840C59B5}"/>
              </a:ext>
            </a:extLst>
          </p:cNvPr>
          <p:cNvGrpSpPr/>
          <p:nvPr/>
        </p:nvGrpSpPr>
        <p:grpSpPr>
          <a:xfrm>
            <a:off x="-36512" y="2783874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D74A9BF-F556-2E44-9D84-7CFCFC5F63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C331F1D0-E1CB-7C4B-9904-2B27EEFFBA07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8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9AFE111-F9E3-BD4E-BD33-9992C3BAE577}"/>
              </a:ext>
            </a:extLst>
          </p:cNvPr>
          <p:cNvGrpSpPr/>
          <p:nvPr/>
        </p:nvGrpSpPr>
        <p:grpSpPr>
          <a:xfrm>
            <a:off x="2435521" y="2810296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A953360E-E2AC-2F4F-8D4E-765C737080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632B8DA-E3C1-5744-9E9F-8E6E8469DC1E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BABC75D-BFE0-ED49-AC84-13E69BDB6FBF}"/>
              </a:ext>
            </a:extLst>
          </p:cNvPr>
          <p:cNvGrpSpPr/>
          <p:nvPr/>
        </p:nvGrpSpPr>
        <p:grpSpPr>
          <a:xfrm>
            <a:off x="4645763" y="2855882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9B3D8EF9-49F5-C14C-BD18-8FA9A271BF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3A6A7A1-4C9B-C847-B6A4-0BDF7D117B00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293D1CC-8EFB-544A-94ED-D6279AE11957}"/>
              </a:ext>
            </a:extLst>
          </p:cNvPr>
          <p:cNvGrpSpPr/>
          <p:nvPr/>
        </p:nvGrpSpPr>
        <p:grpSpPr>
          <a:xfrm>
            <a:off x="6855982" y="2882304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C70CE96-43E3-B148-8B39-CD827584DB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31B18DF0-9463-1941-91C1-CAB443F134D8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D87C918-E3BA-D44C-AD1E-EF893FA8BF29}"/>
              </a:ext>
            </a:extLst>
          </p:cNvPr>
          <p:cNvGrpSpPr/>
          <p:nvPr/>
        </p:nvGrpSpPr>
        <p:grpSpPr>
          <a:xfrm>
            <a:off x="2170184" y="955451"/>
            <a:ext cx="3057217" cy="2831091"/>
            <a:chOff x="1970704" y="910350"/>
            <a:chExt cx="3057217" cy="28310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E4F1B0E-4A08-E14A-A7C1-1E9CD0D4F370}"/>
                    </a:ext>
                  </a:extLst>
                </p:cNvPr>
                <p:cNvSpPr/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𝝐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E4F1B0E-4A08-E14A-A7C1-1E9CD0D4F3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3F1C9C20-6E25-7946-9C15-14AEC1A6A224}"/>
                </a:ext>
              </a:extLst>
            </p:cNvPr>
            <p:cNvSpPr/>
            <p:nvPr/>
          </p:nvSpPr>
          <p:spPr>
            <a:xfrm rot="8118830">
              <a:off x="4113521" y="910350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F1CF1D11-B921-BA42-A8FC-081B62F6F2F5}"/>
                    </a:ext>
                  </a:extLst>
                </p:cNvPr>
                <p:cNvSpPr/>
                <p:nvPr/>
              </p:nvSpPr>
              <p:spPr>
                <a:xfrm>
                  <a:off x="2122530" y="2594272"/>
                  <a:ext cx="66441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F1CF1D11-B921-BA42-A8FC-081B62F6F2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2530" y="2594272"/>
                  <a:ext cx="664413" cy="523220"/>
                </a:xfrm>
                <a:prstGeom prst="rect">
                  <a:avLst/>
                </a:prstGeom>
                <a:blipFill>
                  <a:blip r:embed="rId19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FE09E1A2-7F9F-3D41-9C99-C9F0C30FC5E0}"/>
                </a:ext>
              </a:extLst>
            </p:cNvPr>
            <p:cNvSpPr/>
            <p:nvPr/>
          </p:nvSpPr>
          <p:spPr>
            <a:xfrm rot="8118830">
              <a:off x="1970704" y="1747316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6558157-5A58-CC40-8CEC-ED2D710F855D}"/>
                    </a:ext>
                  </a:extLst>
                </p:cNvPr>
                <p:cNvSpPr/>
                <p:nvPr/>
              </p:nvSpPr>
              <p:spPr>
                <a:xfrm>
                  <a:off x="3670899" y="3218221"/>
                  <a:ext cx="82150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𝟎𝟏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6558157-5A58-CC40-8CEC-ED2D710F85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0899" y="3218221"/>
                  <a:ext cx="821507" cy="523220"/>
                </a:xfrm>
                <a:prstGeom prst="rect">
                  <a:avLst/>
                </a:prstGeom>
                <a:blipFill>
                  <a:blip r:embed="rId20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5CA65186-D18C-3440-BC39-EFFADB283DF4}"/>
                </a:ext>
              </a:extLst>
            </p:cNvPr>
            <p:cNvSpPr/>
            <p:nvPr/>
          </p:nvSpPr>
          <p:spPr>
            <a:xfrm rot="8118830">
              <a:off x="2940951" y="2726508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63">
            <a:extLst>
              <a:ext uri="{FF2B5EF4-FFF2-40B4-BE49-F238E27FC236}">
                <a16:creationId xmlns:a16="http://schemas.microsoft.com/office/drawing/2014/main" id="{2C11A253-BC70-F546-B6C8-79FA31A6BD20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5426992"/>
            <a:ext cx="8770622" cy="5222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959C1D7-6E23-D44F-88BA-2B7D7A1EC4B3}"/>
              </a:ext>
            </a:extLst>
          </p:cNvPr>
          <p:cNvGrpSpPr/>
          <p:nvPr/>
        </p:nvGrpSpPr>
        <p:grpSpPr>
          <a:xfrm>
            <a:off x="2514899" y="4105356"/>
            <a:ext cx="896015" cy="970635"/>
            <a:chOff x="91707" y="4831683"/>
            <a:chExt cx="896015" cy="970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7DCB315E-74AC-5F49-B21A-265562882D54}"/>
                    </a:ext>
                  </a:extLst>
                </p:cNvPr>
                <p:cNvSpPr/>
                <p:nvPr/>
              </p:nvSpPr>
              <p:spPr>
                <a:xfrm>
                  <a:off x="91707" y="5279098"/>
                  <a:ext cx="73494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7DCB315E-74AC-5F49-B21A-265562882D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07" y="5279098"/>
                  <a:ext cx="734945" cy="523220"/>
                </a:xfrm>
                <a:prstGeom prst="rect">
                  <a:avLst/>
                </a:prstGeom>
                <a:blipFill>
                  <a:blip r:embed="rId2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4C83A180-4E3C-BB40-BD1A-4D2ECEB692EB}"/>
                </a:ext>
              </a:extLst>
            </p:cNvPr>
            <p:cNvCxnSpPr>
              <a:cxnSpLocks/>
            </p:cNvCxnSpPr>
            <p:nvPr/>
          </p:nvCxnSpPr>
          <p:spPr>
            <a:xfrm>
              <a:off x="410189" y="5000503"/>
              <a:ext cx="0" cy="33903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757D28BF-219A-FA49-BEBC-03B66F512820}"/>
                    </a:ext>
                  </a:extLst>
                </p:cNvPr>
                <p:cNvSpPr/>
                <p:nvPr/>
              </p:nvSpPr>
              <p:spPr>
                <a:xfrm>
                  <a:off x="389033" y="4831683"/>
                  <a:ext cx="59868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757D28BF-219A-FA49-BEBC-03B66F5128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033" y="4831683"/>
                  <a:ext cx="598689" cy="523220"/>
                </a:xfrm>
                <a:prstGeom prst="rect">
                  <a:avLst/>
                </a:prstGeom>
                <a:blipFill>
                  <a:blip r:embed="rId2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5" name="Rectangle 63">
            <a:extLst>
              <a:ext uri="{FF2B5EF4-FFF2-40B4-BE49-F238E27FC236}">
                <a16:creationId xmlns:a16="http://schemas.microsoft.com/office/drawing/2014/main" id="{C758B734-2B62-A54E-BDAE-4C2FE1E5A4B6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5210968"/>
            <a:ext cx="6466567" cy="5222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GOOD NEWS:</a:t>
            </a:r>
          </a:p>
        </p:txBody>
      </p:sp>
      <p:sp>
        <p:nvSpPr>
          <p:cNvPr id="80" name="Rectangle 63">
            <a:extLst>
              <a:ext uri="{FF2B5EF4-FFF2-40B4-BE49-F238E27FC236}">
                <a16:creationId xmlns:a16="http://schemas.microsoft.com/office/drawing/2014/main" id="{36AE7EB7-4AB1-E74E-978C-2AED8CB15DC8}"/>
              </a:ext>
            </a:extLst>
          </p:cNvPr>
          <p:cNvSpPr txBox="1">
            <a:spLocks noChangeArrowheads="1"/>
          </p:cNvSpPr>
          <p:nvPr/>
        </p:nvSpPr>
        <p:spPr>
          <a:xfrm>
            <a:off x="985954" y="5715024"/>
            <a:ext cx="7978534" cy="9605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Each verification key (incl. at the leaves) is used only once, so one-time security suffices!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66D1F6-8627-B144-85CF-25AD835EF8F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512" y="4990644"/>
            <a:ext cx="836712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6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058936" y="257430"/>
            <a:ext cx="362124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2.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BD3684-E7F9-7C47-BD2F-A5A7554CF530}"/>
              </a:ext>
            </a:extLst>
          </p:cNvPr>
          <p:cNvSpPr/>
          <p:nvPr/>
        </p:nvSpPr>
        <p:spPr>
          <a:xfrm>
            <a:off x="3641790" y="410724"/>
            <a:ext cx="4475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American Typewriter" charset="0"/>
                <a:cs typeface="American Typewriter" charset="0"/>
              </a:rPr>
              <a:t>How to Shrink the signatures.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/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93C69E2B-BA63-AC41-8744-D7F9CDB68850}"/>
              </a:ext>
            </a:extLst>
          </p:cNvPr>
          <p:cNvGrpSpPr/>
          <p:nvPr/>
        </p:nvGrpSpPr>
        <p:grpSpPr>
          <a:xfrm>
            <a:off x="3027478" y="1022186"/>
            <a:ext cx="3587405" cy="973937"/>
            <a:chOff x="2224507" y="1720334"/>
            <a:chExt cx="3587405" cy="973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/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0C74E32-7536-7743-A521-CD942B4705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4507" y="2259124"/>
              <a:ext cx="1760209" cy="4351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780C273-CACF-2848-998C-4E1A76306B0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19" y="2253793"/>
              <a:ext cx="1685793" cy="4336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/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0D4A33-D640-1E4F-82F1-D6B34F6C81BA}"/>
              </a:ext>
            </a:extLst>
          </p:cNvPr>
          <p:cNvCxnSpPr>
            <a:cxnSpLocks/>
          </p:cNvCxnSpPr>
          <p:nvPr/>
        </p:nvCxnSpPr>
        <p:spPr>
          <a:xfrm flipH="1">
            <a:off x="1406179" y="2446228"/>
            <a:ext cx="1138377" cy="3376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31C73AD-5CBB-B347-A929-65E9AC3FF543}"/>
              </a:ext>
            </a:extLst>
          </p:cNvPr>
          <p:cNvCxnSpPr>
            <a:cxnSpLocks/>
          </p:cNvCxnSpPr>
          <p:nvPr/>
        </p:nvCxnSpPr>
        <p:spPr>
          <a:xfrm>
            <a:off x="2665366" y="2442998"/>
            <a:ext cx="988199" cy="3672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187DC88-0F36-4041-A019-97CCC4D51D37}"/>
              </a:ext>
            </a:extLst>
          </p:cNvPr>
          <p:cNvCxnSpPr>
            <a:cxnSpLocks/>
          </p:cNvCxnSpPr>
          <p:nvPr/>
        </p:nvCxnSpPr>
        <p:spPr>
          <a:xfrm flipH="1">
            <a:off x="5785108" y="2421304"/>
            <a:ext cx="1057977" cy="4074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C10D5CF-C232-9646-82C4-B04F9EAC316A}"/>
              </a:ext>
            </a:extLst>
          </p:cNvPr>
          <p:cNvCxnSpPr>
            <a:cxnSpLocks/>
          </p:cNvCxnSpPr>
          <p:nvPr/>
        </p:nvCxnSpPr>
        <p:spPr>
          <a:xfrm>
            <a:off x="6963895" y="2418074"/>
            <a:ext cx="1341493" cy="4106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C9C50EA-3636-4A4D-BAE1-B692840C59B5}"/>
              </a:ext>
            </a:extLst>
          </p:cNvPr>
          <p:cNvGrpSpPr/>
          <p:nvPr/>
        </p:nvGrpSpPr>
        <p:grpSpPr>
          <a:xfrm>
            <a:off x="-36512" y="2783874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D74A9BF-F556-2E44-9D84-7CFCFC5F63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C331F1D0-E1CB-7C4B-9904-2B27EEFFBA07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8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9AFE111-F9E3-BD4E-BD33-9992C3BAE577}"/>
              </a:ext>
            </a:extLst>
          </p:cNvPr>
          <p:cNvGrpSpPr/>
          <p:nvPr/>
        </p:nvGrpSpPr>
        <p:grpSpPr>
          <a:xfrm>
            <a:off x="2435521" y="2810296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A953360E-E2AC-2F4F-8D4E-765C737080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632B8DA-E3C1-5744-9E9F-8E6E8469DC1E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BABC75D-BFE0-ED49-AC84-13E69BDB6FBF}"/>
              </a:ext>
            </a:extLst>
          </p:cNvPr>
          <p:cNvGrpSpPr/>
          <p:nvPr/>
        </p:nvGrpSpPr>
        <p:grpSpPr>
          <a:xfrm>
            <a:off x="4645763" y="2855882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9B3D8EF9-49F5-C14C-BD18-8FA9A271BF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3A6A7A1-4C9B-C847-B6A4-0BDF7D117B00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293D1CC-8EFB-544A-94ED-D6279AE11957}"/>
              </a:ext>
            </a:extLst>
          </p:cNvPr>
          <p:cNvGrpSpPr/>
          <p:nvPr/>
        </p:nvGrpSpPr>
        <p:grpSpPr>
          <a:xfrm>
            <a:off x="6855982" y="2882304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C70CE96-43E3-B148-8B39-CD827584DB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31B18DF0-9463-1941-91C1-CAB443F134D8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D87C918-E3BA-D44C-AD1E-EF893FA8BF29}"/>
              </a:ext>
            </a:extLst>
          </p:cNvPr>
          <p:cNvGrpSpPr/>
          <p:nvPr/>
        </p:nvGrpSpPr>
        <p:grpSpPr>
          <a:xfrm>
            <a:off x="2170184" y="955451"/>
            <a:ext cx="3057217" cy="2831091"/>
            <a:chOff x="1970704" y="910350"/>
            <a:chExt cx="3057217" cy="28310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E4F1B0E-4A08-E14A-A7C1-1E9CD0D4F370}"/>
                    </a:ext>
                  </a:extLst>
                </p:cNvPr>
                <p:cNvSpPr/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𝝐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E4F1B0E-4A08-E14A-A7C1-1E9CD0D4F3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3F1C9C20-6E25-7946-9C15-14AEC1A6A224}"/>
                </a:ext>
              </a:extLst>
            </p:cNvPr>
            <p:cNvSpPr/>
            <p:nvPr/>
          </p:nvSpPr>
          <p:spPr>
            <a:xfrm rot="8118830">
              <a:off x="4113521" y="910350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F1CF1D11-B921-BA42-A8FC-081B62F6F2F5}"/>
                    </a:ext>
                  </a:extLst>
                </p:cNvPr>
                <p:cNvSpPr/>
                <p:nvPr/>
              </p:nvSpPr>
              <p:spPr>
                <a:xfrm>
                  <a:off x="2122530" y="2594272"/>
                  <a:ext cx="66441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F1CF1D11-B921-BA42-A8FC-081B62F6F2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2530" y="2594272"/>
                  <a:ext cx="664413" cy="523220"/>
                </a:xfrm>
                <a:prstGeom prst="rect">
                  <a:avLst/>
                </a:prstGeom>
                <a:blipFill>
                  <a:blip r:embed="rId19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FE09E1A2-7F9F-3D41-9C99-C9F0C30FC5E0}"/>
                </a:ext>
              </a:extLst>
            </p:cNvPr>
            <p:cNvSpPr/>
            <p:nvPr/>
          </p:nvSpPr>
          <p:spPr>
            <a:xfrm rot="8118830">
              <a:off x="1970704" y="1747316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6558157-5A58-CC40-8CEC-ED2D710F855D}"/>
                    </a:ext>
                  </a:extLst>
                </p:cNvPr>
                <p:cNvSpPr/>
                <p:nvPr/>
              </p:nvSpPr>
              <p:spPr>
                <a:xfrm>
                  <a:off x="3670899" y="3218221"/>
                  <a:ext cx="82150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𝟎𝟏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6558157-5A58-CC40-8CEC-ED2D710F85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0899" y="3218221"/>
                  <a:ext cx="821507" cy="523220"/>
                </a:xfrm>
                <a:prstGeom prst="rect">
                  <a:avLst/>
                </a:prstGeom>
                <a:blipFill>
                  <a:blip r:embed="rId20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5CA65186-D18C-3440-BC39-EFFADB283DF4}"/>
                </a:ext>
              </a:extLst>
            </p:cNvPr>
            <p:cNvSpPr/>
            <p:nvPr/>
          </p:nvSpPr>
          <p:spPr>
            <a:xfrm rot="8118830">
              <a:off x="2940951" y="2726508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63">
            <a:extLst>
              <a:ext uri="{FF2B5EF4-FFF2-40B4-BE49-F238E27FC236}">
                <a16:creationId xmlns:a16="http://schemas.microsoft.com/office/drawing/2014/main" id="{2C11A253-BC70-F546-B6C8-79FA31A6BD20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5426992"/>
            <a:ext cx="8770622" cy="5222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959C1D7-6E23-D44F-88BA-2B7D7A1EC4B3}"/>
              </a:ext>
            </a:extLst>
          </p:cNvPr>
          <p:cNvGrpSpPr/>
          <p:nvPr/>
        </p:nvGrpSpPr>
        <p:grpSpPr>
          <a:xfrm>
            <a:off x="2514899" y="4105356"/>
            <a:ext cx="896015" cy="970635"/>
            <a:chOff x="91707" y="4831683"/>
            <a:chExt cx="896015" cy="970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7DCB315E-74AC-5F49-B21A-265562882D54}"/>
                    </a:ext>
                  </a:extLst>
                </p:cNvPr>
                <p:cNvSpPr/>
                <p:nvPr/>
              </p:nvSpPr>
              <p:spPr>
                <a:xfrm>
                  <a:off x="91707" y="5279098"/>
                  <a:ext cx="73494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7DCB315E-74AC-5F49-B21A-265562882D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07" y="5279098"/>
                  <a:ext cx="734945" cy="523220"/>
                </a:xfrm>
                <a:prstGeom prst="rect">
                  <a:avLst/>
                </a:prstGeom>
                <a:blipFill>
                  <a:blip r:embed="rId2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4C83A180-4E3C-BB40-BD1A-4D2ECEB692EB}"/>
                </a:ext>
              </a:extLst>
            </p:cNvPr>
            <p:cNvCxnSpPr>
              <a:cxnSpLocks/>
            </p:cNvCxnSpPr>
            <p:nvPr/>
          </p:nvCxnSpPr>
          <p:spPr>
            <a:xfrm>
              <a:off x="410189" y="5000503"/>
              <a:ext cx="0" cy="33903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757D28BF-219A-FA49-BEBC-03B66F512820}"/>
                    </a:ext>
                  </a:extLst>
                </p:cNvPr>
                <p:cNvSpPr/>
                <p:nvPr/>
              </p:nvSpPr>
              <p:spPr>
                <a:xfrm>
                  <a:off x="389033" y="4831683"/>
                  <a:ext cx="59868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757D28BF-219A-FA49-BEBC-03B66F5128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033" y="4831683"/>
                  <a:ext cx="598689" cy="523220"/>
                </a:xfrm>
                <a:prstGeom prst="rect">
                  <a:avLst/>
                </a:prstGeom>
                <a:blipFill>
                  <a:blip r:embed="rId2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5" name="Rectangle 63">
            <a:extLst>
              <a:ext uri="{FF2B5EF4-FFF2-40B4-BE49-F238E27FC236}">
                <a16:creationId xmlns:a16="http://schemas.microsoft.com/office/drawing/2014/main" id="{C758B734-2B62-A54E-BDAE-4C2FE1E5A4B6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5210968"/>
            <a:ext cx="6466567" cy="5222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GOOD NEWS: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63">
                <a:extLst>
                  <a:ext uri="{FF2B5EF4-FFF2-40B4-BE49-F238E27FC236}">
                    <a16:creationId xmlns:a16="http://schemas.microsoft.com/office/drawing/2014/main" id="{36AE7EB7-4AB1-E74E-978C-2AED8CB15DC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85954" y="5715024"/>
                <a:ext cx="7978534" cy="96055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Signatures consist of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𝜆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one-time signatures and do now grow with time!</a:t>
                </a:r>
              </a:p>
            </p:txBody>
          </p:sp>
        </mc:Choice>
        <mc:Fallback xmlns="">
          <p:sp>
            <p:nvSpPr>
              <p:cNvPr id="80" name="Rectangle 63">
                <a:extLst>
                  <a:ext uri="{FF2B5EF4-FFF2-40B4-BE49-F238E27FC236}">
                    <a16:creationId xmlns:a16="http://schemas.microsoft.com/office/drawing/2014/main" id="{36AE7EB7-4AB1-E74E-978C-2AED8CB15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954" y="5715024"/>
                <a:ext cx="7978534" cy="960550"/>
              </a:xfrm>
              <a:prstGeom prst="rect">
                <a:avLst/>
              </a:prstGeom>
              <a:blipFill>
                <a:blip r:embed="rId23"/>
                <a:stretch>
                  <a:fillRect l="-1587" t="-657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8866D1F6-8627-B144-85CF-25AD835EF8F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512" y="4990644"/>
            <a:ext cx="836712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1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058936" y="257430"/>
            <a:ext cx="362124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2.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BD3684-E7F9-7C47-BD2F-A5A7554CF530}"/>
              </a:ext>
            </a:extLst>
          </p:cNvPr>
          <p:cNvSpPr/>
          <p:nvPr/>
        </p:nvSpPr>
        <p:spPr>
          <a:xfrm>
            <a:off x="3641790" y="410724"/>
            <a:ext cx="4475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American Typewriter" charset="0"/>
                <a:cs typeface="American Typewriter" charset="0"/>
              </a:rPr>
              <a:t>How to Shrink the signatures.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/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93C69E2B-BA63-AC41-8744-D7F9CDB68850}"/>
              </a:ext>
            </a:extLst>
          </p:cNvPr>
          <p:cNvGrpSpPr/>
          <p:nvPr/>
        </p:nvGrpSpPr>
        <p:grpSpPr>
          <a:xfrm>
            <a:off x="3027478" y="1022186"/>
            <a:ext cx="3587405" cy="973937"/>
            <a:chOff x="2224507" y="1720334"/>
            <a:chExt cx="3587405" cy="973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/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0C74E32-7536-7743-A521-CD942B4705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4507" y="2259124"/>
              <a:ext cx="1760209" cy="4351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780C273-CACF-2848-998C-4E1A76306B0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19" y="2253793"/>
              <a:ext cx="1685793" cy="4336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/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0D4A33-D640-1E4F-82F1-D6B34F6C81BA}"/>
              </a:ext>
            </a:extLst>
          </p:cNvPr>
          <p:cNvCxnSpPr>
            <a:cxnSpLocks/>
          </p:cNvCxnSpPr>
          <p:nvPr/>
        </p:nvCxnSpPr>
        <p:spPr>
          <a:xfrm flipH="1">
            <a:off x="1406179" y="2446228"/>
            <a:ext cx="1138377" cy="3376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31C73AD-5CBB-B347-A929-65E9AC3FF543}"/>
              </a:ext>
            </a:extLst>
          </p:cNvPr>
          <p:cNvCxnSpPr>
            <a:cxnSpLocks/>
          </p:cNvCxnSpPr>
          <p:nvPr/>
        </p:nvCxnSpPr>
        <p:spPr>
          <a:xfrm>
            <a:off x="2665366" y="2442998"/>
            <a:ext cx="988199" cy="3672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187DC88-0F36-4041-A019-97CCC4D51D37}"/>
              </a:ext>
            </a:extLst>
          </p:cNvPr>
          <p:cNvCxnSpPr>
            <a:cxnSpLocks/>
          </p:cNvCxnSpPr>
          <p:nvPr/>
        </p:nvCxnSpPr>
        <p:spPr>
          <a:xfrm flipH="1">
            <a:off x="5785108" y="2421304"/>
            <a:ext cx="1057977" cy="4074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C10D5CF-C232-9646-82C4-B04F9EAC316A}"/>
              </a:ext>
            </a:extLst>
          </p:cNvPr>
          <p:cNvCxnSpPr>
            <a:cxnSpLocks/>
          </p:cNvCxnSpPr>
          <p:nvPr/>
        </p:nvCxnSpPr>
        <p:spPr>
          <a:xfrm>
            <a:off x="6963895" y="2418074"/>
            <a:ext cx="1341493" cy="4106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C9C50EA-3636-4A4D-BAE1-B692840C59B5}"/>
              </a:ext>
            </a:extLst>
          </p:cNvPr>
          <p:cNvGrpSpPr/>
          <p:nvPr/>
        </p:nvGrpSpPr>
        <p:grpSpPr>
          <a:xfrm>
            <a:off x="-36512" y="2783874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D74A9BF-F556-2E44-9D84-7CFCFC5F63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C331F1D0-E1CB-7C4B-9904-2B27EEFFBA07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8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9AFE111-F9E3-BD4E-BD33-9992C3BAE577}"/>
              </a:ext>
            </a:extLst>
          </p:cNvPr>
          <p:cNvGrpSpPr/>
          <p:nvPr/>
        </p:nvGrpSpPr>
        <p:grpSpPr>
          <a:xfrm>
            <a:off x="2435521" y="2810296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A953360E-E2AC-2F4F-8D4E-765C737080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632B8DA-E3C1-5744-9E9F-8E6E8469DC1E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BABC75D-BFE0-ED49-AC84-13E69BDB6FBF}"/>
              </a:ext>
            </a:extLst>
          </p:cNvPr>
          <p:cNvGrpSpPr/>
          <p:nvPr/>
        </p:nvGrpSpPr>
        <p:grpSpPr>
          <a:xfrm>
            <a:off x="4645763" y="2855882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9B3D8EF9-49F5-C14C-BD18-8FA9A271BF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3A6A7A1-4C9B-C847-B6A4-0BDF7D117B00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293D1CC-8EFB-544A-94ED-D6279AE11957}"/>
              </a:ext>
            </a:extLst>
          </p:cNvPr>
          <p:cNvGrpSpPr/>
          <p:nvPr/>
        </p:nvGrpSpPr>
        <p:grpSpPr>
          <a:xfrm>
            <a:off x="6855982" y="2882304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C70CE96-43E3-B148-8B39-CD827584DB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31B18DF0-9463-1941-91C1-CAB443F134D8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D87C918-E3BA-D44C-AD1E-EF893FA8BF29}"/>
              </a:ext>
            </a:extLst>
          </p:cNvPr>
          <p:cNvGrpSpPr/>
          <p:nvPr/>
        </p:nvGrpSpPr>
        <p:grpSpPr>
          <a:xfrm>
            <a:off x="2170184" y="955451"/>
            <a:ext cx="3057217" cy="2831091"/>
            <a:chOff x="1970704" y="910350"/>
            <a:chExt cx="3057217" cy="28310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E4F1B0E-4A08-E14A-A7C1-1E9CD0D4F370}"/>
                    </a:ext>
                  </a:extLst>
                </p:cNvPr>
                <p:cNvSpPr/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𝝐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E4F1B0E-4A08-E14A-A7C1-1E9CD0D4F3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3F1C9C20-6E25-7946-9C15-14AEC1A6A224}"/>
                </a:ext>
              </a:extLst>
            </p:cNvPr>
            <p:cNvSpPr/>
            <p:nvPr/>
          </p:nvSpPr>
          <p:spPr>
            <a:xfrm rot="8118830">
              <a:off x="4113521" y="910350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F1CF1D11-B921-BA42-A8FC-081B62F6F2F5}"/>
                    </a:ext>
                  </a:extLst>
                </p:cNvPr>
                <p:cNvSpPr/>
                <p:nvPr/>
              </p:nvSpPr>
              <p:spPr>
                <a:xfrm>
                  <a:off x="2122530" y="2594272"/>
                  <a:ext cx="66441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F1CF1D11-B921-BA42-A8FC-081B62F6F2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2530" y="2594272"/>
                  <a:ext cx="664413" cy="523220"/>
                </a:xfrm>
                <a:prstGeom prst="rect">
                  <a:avLst/>
                </a:prstGeom>
                <a:blipFill>
                  <a:blip r:embed="rId19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FE09E1A2-7F9F-3D41-9C99-C9F0C30FC5E0}"/>
                </a:ext>
              </a:extLst>
            </p:cNvPr>
            <p:cNvSpPr/>
            <p:nvPr/>
          </p:nvSpPr>
          <p:spPr>
            <a:xfrm rot="8118830">
              <a:off x="1970704" y="1747316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6558157-5A58-CC40-8CEC-ED2D710F855D}"/>
                    </a:ext>
                  </a:extLst>
                </p:cNvPr>
                <p:cNvSpPr/>
                <p:nvPr/>
              </p:nvSpPr>
              <p:spPr>
                <a:xfrm>
                  <a:off x="3670899" y="3218221"/>
                  <a:ext cx="82150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𝟎𝟏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6558157-5A58-CC40-8CEC-ED2D710F85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0899" y="3218221"/>
                  <a:ext cx="821507" cy="523220"/>
                </a:xfrm>
                <a:prstGeom prst="rect">
                  <a:avLst/>
                </a:prstGeom>
                <a:blipFill>
                  <a:blip r:embed="rId20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5CA65186-D18C-3440-BC39-EFFADB283DF4}"/>
                </a:ext>
              </a:extLst>
            </p:cNvPr>
            <p:cNvSpPr/>
            <p:nvPr/>
          </p:nvSpPr>
          <p:spPr>
            <a:xfrm rot="8118830">
              <a:off x="2940951" y="2726508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63">
            <a:extLst>
              <a:ext uri="{FF2B5EF4-FFF2-40B4-BE49-F238E27FC236}">
                <a16:creationId xmlns:a16="http://schemas.microsoft.com/office/drawing/2014/main" id="{2C11A253-BC70-F546-B6C8-79FA31A6BD20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5426992"/>
            <a:ext cx="8770622" cy="5222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959C1D7-6E23-D44F-88BA-2B7D7A1EC4B3}"/>
              </a:ext>
            </a:extLst>
          </p:cNvPr>
          <p:cNvGrpSpPr/>
          <p:nvPr/>
        </p:nvGrpSpPr>
        <p:grpSpPr>
          <a:xfrm>
            <a:off x="2514899" y="4105356"/>
            <a:ext cx="896015" cy="970635"/>
            <a:chOff x="91707" y="4831683"/>
            <a:chExt cx="896015" cy="970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7DCB315E-74AC-5F49-B21A-265562882D54}"/>
                    </a:ext>
                  </a:extLst>
                </p:cNvPr>
                <p:cNvSpPr/>
                <p:nvPr/>
              </p:nvSpPr>
              <p:spPr>
                <a:xfrm>
                  <a:off x="91707" y="5279098"/>
                  <a:ext cx="73494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7DCB315E-74AC-5F49-B21A-265562882D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07" y="5279098"/>
                  <a:ext cx="734945" cy="523220"/>
                </a:xfrm>
                <a:prstGeom prst="rect">
                  <a:avLst/>
                </a:prstGeom>
                <a:blipFill>
                  <a:blip r:embed="rId2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4C83A180-4E3C-BB40-BD1A-4D2ECEB692EB}"/>
                </a:ext>
              </a:extLst>
            </p:cNvPr>
            <p:cNvCxnSpPr>
              <a:cxnSpLocks/>
            </p:cNvCxnSpPr>
            <p:nvPr/>
          </p:nvCxnSpPr>
          <p:spPr>
            <a:xfrm>
              <a:off x="410189" y="5000503"/>
              <a:ext cx="0" cy="33903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757D28BF-219A-FA49-BEBC-03B66F512820}"/>
                    </a:ext>
                  </a:extLst>
                </p:cNvPr>
                <p:cNvSpPr/>
                <p:nvPr/>
              </p:nvSpPr>
              <p:spPr>
                <a:xfrm>
                  <a:off x="389033" y="4831683"/>
                  <a:ext cx="59868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757D28BF-219A-FA49-BEBC-03B66F5128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033" y="4831683"/>
                  <a:ext cx="598689" cy="523220"/>
                </a:xfrm>
                <a:prstGeom prst="rect">
                  <a:avLst/>
                </a:prstGeom>
                <a:blipFill>
                  <a:blip r:embed="rId2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5" name="Rectangle 63">
            <a:extLst>
              <a:ext uri="{FF2B5EF4-FFF2-40B4-BE49-F238E27FC236}">
                <a16:creationId xmlns:a16="http://schemas.microsoft.com/office/drawing/2014/main" id="{C758B734-2B62-A54E-BDAE-4C2FE1E5A4B6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5210968"/>
            <a:ext cx="6466567" cy="5222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0000"/>
                </a:solidFill>
                <a:latin typeface="+mn-lt"/>
                <a:ea typeface="American Typewriter" charset="0"/>
                <a:cs typeface="American Typewriter" charset="0"/>
              </a:rPr>
              <a:t>BAD NEWS: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63">
                <a:extLst>
                  <a:ext uri="{FF2B5EF4-FFF2-40B4-BE49-F238E27FC236}">
                    <a16:creationId xmlns:a16="http://schemas.microsoft.com/office/drawing/2014/main" id="{36AE7EB7-4AB1-E74E-978C-2AED8CB15DC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85954" y="5715024"/>
                <a:ext cx="7978534" cy="96055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Signer generates and keeps the entire 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-size) signature tree in memory!</a:t>
                </a:r>
              </a:p>
            </p:txBody>
          </p:sp>
        </mc:Choice>
        <mc:Fallback xmlns="">
          <p:sp>
            <p:nvSpPr>
              <p:cNvPr id="80" name="Rectangle 63">
                <a:extLst>
                  <a:ext uri="{FF2B5EF4-FFF2-40B4-BE49-F238E27FC236}">
                    <a16:creationId xmlns:a16="http://schemas.microsoft.com/office/drawing/2014/main" id="{36AE7EB7-4AB1-E74E-978C-2AED8CB15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954" y="5715024"/>
                <a:ext cx="7978534" cy="960550"/>
              </a:xfrm>
              <a:prstGeom prst="rect">
                <a:avLst/>
              </a:prstGeom>
              <a:blipFill>
                <a:blip r:embed="rId23"/>
                <a:stretch>
                  <a:fillRect l="-1587" t="-5263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1A092504-7270-0848-A666-5C33226351E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635" y="4976705"/>
            <a:ext cx="774636" cy="77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4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116631"/>
            <a:ext cx="8712968" cy="1629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EUF-CMA Security</a:t>
            </a:r>
          </a:p>
          <a:p>
            <a:r>
              <a:rPr lang="en-US" sz="2400" b="1" i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(Existentially Unforgeable against a Chosen Message Attack)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FE7DB6B-A91B-6C41-9F20-9103669BE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250" y="1344372"/>
            <a:ext cx="1041586" cy="1037057"/>
          </a:xfrm>
          <a:prstGeom prst="rect">
            <a:avLst/>
          </a:prstGeom>
        </p:spPr>
      </p:pic>
      <p:sp>
        <p:nvSpPr>
          <p:cNvPr id="25" name="Rectangle 63">
            <a:extLst>
              <a:ext uri="{FF2B5EF4-FFF2-40B4-BE49-F238E27FC236}">
                <a16:creationId xmlns:a16="http://schemas.microsoft.com/office/drawing/2014/main" id="{46648097-B09D-A846-9001-EE9EB414EFC3}"/>
              </a:ext>
            </a:extLst>
          </p:cNvPr>
          <p:cNvSpPr txBox="1">
            <a:spLocks noChangeArrowheads="1"/>
          </p:cNvSpPr>
          <p:nvPr/>
        </p:nvSpPr>
        <p:spPr>
          <a:xfrm>
            <a:off x="5113036" y="2155119"/>
            <a:ext cx="836799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Eve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21A345-D721-E04E-AA01-14C4477216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53" y="1452623"/>
            <a:ext cx="798066" cy="945282"/>
          </a:xfrm>
          <a:prstGeom prst="rect">
            <a:avLst/>
          </a:prstGeom>
        </p:spPr>
      </p:pic>
      <p:sp>
        <p:nvSpPr>
          <p:cNvPr id="28" name="Rectangle 63">
            <a:extLst>
              <a:ext uri="{FF2B5EF4-FFF2-40B4-BE49-F238E27FC236}">
                <a16:creationId xmlns:a16="http://schemas.microsoft.com/office/drawing/2014/main" id="{58BCF7BD-CAF8-6F46-8794-16E7E857F62B}"/>
              </a:ext>
            </a:extLst>
          </p:cNvPr>
          <p:cNvSpPr txBox="1">
            <a:spLocks noChangeArrowheads="1"/>
          </p:cNvSpPr>
          <p:nvPr/>
        </p:nvSpPr>
        <p:spPr>
          <a:xfrm>
            <a:off x="794454" y="2145878"/>
            <a:ext cx="2035591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Challenger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5E976D8-41D0-7643-9EC2-7AE49464BC06}"/>
              </a:ext>
            </a:extLst>
          </p:cNvPr>
          <p:cNvCxnSpPr>
            <a:cxnSpLocks/>
          </p:cNvCxnSpPr>
          <p:nvPr/>
        </p:nvCxnSpPr>
        <p:spPr>
          <a:xfrm>
            <a:off x="3101156" y="3212976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9DECEB3-D509-9C4F-A93E-C7B813DFE561}"/>
                  </a:ext>
                </a:extLst>
              </p:cNvPr>
              <p:cNvSpPr/>
              <p:nvPr/>
            </p:nvSpPr>
            <p:spPr>
              <a:xfrm>
                <a:off x="467544" y="2764777"/>
                <a:ext cx="239501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𝑣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𝑠𝑘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←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𝐺𝑒𝑛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9DECEB3-D509-9C4F-A93E-C7B813DFE5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764777"/>
                <a:ext cx="2395015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C44353E-EF37-AE4F-888D-8E860FAEE26A}"/>
                  </a:ext>
                </a:extLst>
              </p:cNvPr>
              <p:cNvSpPr/>
              <p:nvPr/>
            </p:nvSpPr>
            <p:spPr>
              <a:xfrm>
                <a:off x="3854008" y="2725151"/>
                <a:ext cx="53040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𝑣𝑘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C44353E-EF37-AE4F-888D-8E860FAEE2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008" y="2725151"/>
                <a:ext cx="530402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1BF4A1F-1B6A-904D-86A4-010DFA8BAF2F}"/>
              </a:ext>
            </a:extLst>
          </p:cNvPr>
          <p:cNvCxnSpPr>
            <a:cxnSpLocks/>
          </p:cNvCxnSpPr>
          <p:nvPr/>
        </p:nvCxnSpPr>
        <p:spPr>
          <a:xfrm flipH="1">
            <a:off x="3123772" y="3838065"/>
            <a:ext cx="2118257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4183D42-6CDE-F346-87E6-F2715A61818D}"/>
                  </a:ext>
                </a:extLst>
              </p:cNvPr>
              <p:cNvSpPr/>
              <p:nvPr/>
            </p:nvSpPr>
            <p:spPr>
              <a:xfrm>
                <a:off x="3890043" y="3307657"/>
                <a:ext cx="53995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4183D42-6CDE-F346-87E6-F2715A6181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043" y="3307657"/>
                <a:ext cx="539955" cy="400110"/>
              </a:xfrm>
              <a:prstGeom prst="rect">
                <a:avLst/>
              </a:prstGeom>
              <a:blipFill>
                <a:blip r:embed="rId7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764B04A-67CA-304C-9A93-4D0AC5E5EA68}"/>
              </a:ext>
            </a:extLst>
          </p:cNvPr>
          <p:cNvCxnSpPr>
            <a:cxnSpLocks/>
          </p:cNvCxnSpPr>
          <p:nvPr/>
        </p:nvCxnSpPr>
        <p:spPr>
          <a:xfrm>
            <a:off x="3123772" y="4442693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79DC485-911C-E745-868A-94B5886B3DC9}"/>
                  </a:ext>
                </a:extLst>
              </p:cNvPr>
              <p:cNvSpPr/>
              <p:nvPr/>
            </p:nvSpPr>
            <p:spPr>
              <a:xfrm>
                <a:off x="467544" y="4158034"/>
                <a:ext cx="221458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𝑆𝑖𝑔𝑛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𝑠𝑘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79DC485-911C-E745-868A-94B5886B3D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158034"/>
                <a:ext cx="2214581" cy="400110"/>
              </a:xfrm>
              <a:prstGeom prst="rect">
                <a:avLst/>
              </a:prstGeom>
              <a:blipFill>
                <a:blip r:embed="rId8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7DE2EE4-0F0E-2344-A2B4-09DDCD7C9258}"/>
                  </a:ext>
                </a:extLst>
              </p:cNvPr>
              <p:cNvSpPr/>
              <p:nvPr/>
            </p:nvSpPr>
            <p:spPr>
              <a:xfrm>
                <a:off x="3921141" y="3982081"/>
                <a:ext cx="45833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7DE2EE4-0F0E-2344-A2B4-09DDCD7C92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141" y="3982081"/>
                <a:ext cx="458331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E50E70D-71BC-9640-ADF7-1105795E253B}"/>
              </a:ext>
            </a:extLst>
          </p:cNvPr>
          <p:cNvCxnSpPr>
            <a:cxnSpLocks/>
          </p:cNvCxnSpPr>
          <p:nvPr/>
        </p:nvCxnSpPr>
        <p:spPr>
          <a:xfrm flipH="1">
            <a:off x="3180767" y="5229200"/>
            <a:ext cx="2118257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122ABD2-1A08-5647-9A05-3C8495509148}"/>
                  </a:ext>
                </a:extLst>
              </p:cNvPr>
              <p:cNvSpPr/>
              <p:nvPr/>
            </p:nvSpPr>
            <p:spPr>
              <a:xfrm>
                <a:off x="3721011" y="4740701"/>
                <a:ext cx="92377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122ABD2-1A08-5647-9A05-3C84955091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011" y="4740701"/>
                <a:ext cx="923778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63">
                <a:extLst>
                  <a:ext uri="{FF2B5EF4-FFF2-40B4-BE49-F238E27FC236}">
                    <a16:creationId xmlns:a16="http://schemas.microsoft.com/office/drawing/2014/main" id="{591934B1-AB72-894B-A28F-0BA3DE06CCA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5496" y="5546334"/>
                <a:ext cx="9289032" cy="119503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Eve wins if Verify(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=1</m:t>
                    </m:r>
                  </m:oMath>
                </a14:m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∉{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,…}</m:t>
                    </m:r>
                  </m:oMath>
                </a14:m>
                <a:r>
                  <a:rPr lang="en-US" sz="2400" dirty="0">
                    <a:ea typeface="American Typewriter" charset="0"/>
                    <a:cs typeface="American Typewriter" charset="0"/>
                  </a:rPr>
                  <a:t>.</a:t>
                </a:r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b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</a:br>
                <a:r>
                  <a:rPr lang="en-US" sz="2400" dirty="0">
                    <a:ea typeface="American Typewriter" charset="0"/>
                    <a:cs typeface="American Typewriter" charset="0"/>
                  </a:rPr>
                  <a:t>The signature scheme is EUF-CMA-secure if no PPT Eve can win with probability better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negl</m:t>
                    </m:r>
                    <m:r>
                      <a:rPr 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)</m:t>
                    </m:r>
                  </m:oMath>
                </a14:m>
                <a:r>
                  <a:rPr lang="en-US" sz="2400" dirty="0"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4" name="Rectangle 63">
                <a:extLst>
                  <a:ext uri="{FF2B5EF4-FFF2-40B4-BE49-F238E27FC236}">
                    <a16:creationId xmlns:a16="http://schemas.microsoft.com/office/drawing/2014/main" id="{591934B1-AB72-894B-A28F-0BA3DE06C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5546334"/>
                <a:ext cx="9289032" cy="1195034"/>
              </a:xfrm>
              <a:prstGeom prst="rect">
                <a:avLst/>
              </a:prstGeom>
              <a:blipFill>
                <a:blip r:embed="rId11"/>
                <a:stretch>
                  <a:fillRect l="-955" t="-3158" b="-1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rved Left Arrow 1">
            <a:extLst>
              <a:ext uri="{FF2B5EF4-FFF2-40B4-BE49-F238E27FC236}">
                <a16:creationId xmlns:a16="http://schemas.microsoft.com/office/drawing/2014/main" id="{D52E2E21-8CAF-AF40-A1D8-4562B4C8F8A3}"/>
              </a:ext>
            </a:extLst>
          </p:cNvPr>
          <p:cNvSpPr/>
          <p:nvPr/>
        </p:nvSpPr>
        <p:spPr>
          <a:xfrm flipV="1">
            <a:off x="5429043" y="3490732"/>
            <a:ext cx="731520" cy="93062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63">
            <a:extLst>
              <a:ext uri="{FF2B5EF4-FFF2-40B4-BE49-F238E27FC236}">
                <a16:creationId xmlns:a16="http://schemas.microsoft.com/office/drawing/2014/main" id="{5F836911-DBBE-254B-8BC2-D3DDFD403DE0}"/>
              </a:ext>
            </a:extLst>
          </p:cNvPr>
          <p:cNvSpPr txBox="1">
            <a:spLocks noChangeArrowheads="1"/>
          </p:cNvSpPr>
          <p:nvPr/>
        </p:nvSpPr>
        <p:spPr>
          <a:xfrm>
            <a:off x="6160563" y="3668062"/>
            <a:ext cx="2613865" cy="4001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+mn-lt"/>
                <a:ea typeface="American Typewriter" charset="0"/>
                <a:cs typeface="American Typewriter" charset="0"/>
              </a:rPr>
              <a:t>poly many times</a:t>
            </a:r>
            <a:endParaRPr lang="en-US" sz="2400" dirty="0"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49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(Many-time) Signature Scheme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8" name="Rectangle 63">
            <a:extLst>
              <a:ext uri="{FF2B5EF4-FFF2-40B4-BE49-F238E27FC236}">
                <a16:creationId xmlns:a16="http://schemas.microsoft.com/office/drawing/2014/main" id="{FCBC1F9C-EE29-FE49-9DB9-60C0EC916993}"/>
              </a:ext>
            </a:extLst>
          </p:cNvPr>
          <p:cNvSpPr txBox="1">
            <a:spLocks noChangeArrowheads="1"/>
          </p:cNvSpPr>
          <p:nvPr/>
        </p:nvSpPr>
        <p:spPr>
          <a:xfrm>
            <a:off x="1907704" y="836712"/>
            <a:ext cx="4680520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In four+ steps</a:t>
            </a:r>
            <a:endParaRPr lang="en-US" sz="2800" b="1" dirty="0">
              <a:solidFill>
                <a:srgbClr val="0000FF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E1C63364-CBAC-4B46-B938-A8D9A978D5B4}"/>
              </a:ext>
            </a:extLst>
          </p:cNvPr>
          <p:cNvSpPr txBox="1">
            <a:spLocks noChangeArrowheads="1"/>
          </p:cNvSpPr>
          <p:nvPr/>
        </p:nvSpPr>
        <p:spPr>
          <a:xfrm>
            <a:off x="362127" y="2348880"/>
            <a:ext cx="877062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2. How to Shrink the signatures. Idea: Signature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Trees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8" name="Rectangle 63">
            <a:extLst>
              <a:ext uri="{FF2B5EF4-FFF2-40B4-BE49-F238E27FC236}">
                <a16:creationId xmlns:a16="http://schemas.microsoft.com/office/drawing/2014/main" id="{3D0B5B98-909F-4543-9D61-C889A6CE3E39}"/>
              </a:ext>
            </a:extLst>
          </p:cNvPr>
          <p:cNvSpPr txBox="1">
            <a:spLocks noChangeArrowheads="1"/>
          </p:cNvSpPr>
          <p:nvPr/>
        </p:nvSpPr>
        <p:spPr>
          <a:xfrm>
            <a:off x="381182" y="3140968"/>
            <a:ext cx="8770622" cy="11521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3. How to Shrink Alice’s storage. </a:t>
            </a:r>
            <a:br>
              <a:rPr lang="en-US" sz="2800" b="0" dirty="0">
                <a:ea typeface="American Typewriter" charset="0"/>
                <a:cs typeface="American Typewriter" charset="0"/>
              </a:rPr>
            </a:br>
            <a:r>
              <a:rPr lang="en-US" sz="2800" b="0" dirty="0">
                <a:ea typeface="American Typewriter" charset="0"/>
                <a:cs typeface="American Typewriter" charset="0"/>
              </a:rPr>
              <a:t>	Idea: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Pseudorandom</a:t>
            </a:r>
            <a:r>
              <a:rPr lang="en-US" sz="2800" b="0" dirty="0">
                <a:ea typeface="American Typewriter" charset="0"/>
                <a:cs typeface="American Typewriter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Trees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0C3809BB-DCEC-3440-9188-AD4EF65161AD}"/>
              </a:ext>
            </a:extLst>
          </p:cNvPr>
          <p:cNvSpPr txBox="1">
            <a:spLocks noChangeArrowheads="1"/>
          </p:cNvSpPr>
          <p:nvPr/>
        </p:nvSpPr>
        <p:spPr>
          <a:xfrm>
            <a:off x="337882" y="1646336"/>
            <a:ext cx="877062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</a:t>
            </a:r>
            <a:r>
              <a:rPr lang="en-US" sz="2800" dirty="0">
                <a:ea typeface="American Typewriter" charset="0"/>
                <a:cs typeface="American Typewriter" charset="0"/>
              </a:rPr>
              <a:t>1</a:t>
            </a:r>
            <a:r>
              <a:rPr lang="en-US" sz="2800" b="0" dirty="0">
                <a:ea typeface="American Typewriter" charset="0"/>
                <a:cs typeface="American Typewriter" charset="0"/>
              </a:rPr>
              <a:t>. Stateful, Growing Signatures. Idea: Signature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Chains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69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4A1836BE-6428-624D-9CD0-8A1CCAC18109}"/>
              </a:ext>
            </a:extLst>
          </p:cNvPr>
          <p:cNvSpPr/>
          <p:nvPr/>
        </p:nvSpPr>
        <p:spPr>
          <a:xfrm>
            <a:off x="532711" y="4632190"/>
            <a:ext cx="8086983" cy="2153802"/>
          </a:xfrm>
          <a:prstGeom prst="rect">
            <a:avLst/>
          </a:prstGeom>
          <a:solidFill>
            <a:schemeClr val="accent1">
              <a:lumMod val="20000"/>
              <a:lumOff val="80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058936" y="257430"/>
            <a:ext cx="362124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3.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BD3684-E7F9-7C47-BD2F-A5A7554CF530}"/>
              </a:ext>
            </a:extLst>
          </p:cNvPr>
          <p:cNvSpPr/>
          <p:nvPr/>
        </p:nvSpPr>
        <p:spPr>
          <a:xfrm>
            <a:off x="3641790" y="410724"/>
            <a:ext cx="4799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American Typewriter" charset="0"/>
                <a:cs typeface="American Typewriter" charset="0"/>
              </a:rPr>
              <a:t>Pseudorandom Signature Trees.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/>
              <p:nvPr/>
            </p:nvSpPr>
            <p:spPr>
              <a:xfrm>
                <a:off x="2233318" y="1911362"/>
                <a:ext cx="56566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318" y="1911362"/>
                <a:ext cx="565668" cy="52322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93C69E2B-BA63-AC41-8744-D7F9CDB68850}"/>
              </a:ext>
            </a:extLst>
          </p:cNvPr>
          <p:cNvGrpSpPr/>
          <p:nvPr/>
        </p:nvGrpSpPr>
        <p:grpSpPr>
          <a:xfrm>
            <a:off x="3027478" y="1022186"/>
            <a:ext cx="3587405" cy="973937"/>
            <a:chOff x="2224507" y="1720334"/>
            <a:chExt cx="3587405" cy="973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/>
                <p:nvPr/>
              </p:nvSpPr>
              <p:spPr>
                <a:xfrm>
                  <a:off x="3653565" y="1720334"/>
                  <a:ext cx="53771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3565" y="1720334"/>
                  <a:ext cx="537711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0C74E32-7536-7743-A521-CD942B4705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4507" y="2259124"/>
              <a:ext cx="1760209" cy="4351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780C273-CACF-2848-998C-4E1A76306B0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19" y="2253793"/>
              <a:ext cx="1685793" cy="4336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/>
              <p:nvPr/>
            </p:nvSpPr>
            <p:spPr>
              <a:xfrm>
                <a:off x="6653256" y="1844164"/>
                <a:ext cx="55739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56" y="1844164"/>
                <a:ext cx="557396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0D4A33-D640-1E4F-82F1-D6B34F6C81BA}"/>
              </a:ext>
            </a:extLst>
          </p:cNvPr>
          <p:cNvCxnSpPr>
            <a:cxnSpLocks/>
          </p:cNvCxnSpPr>
          <p:nvPr/>
        </p:nvCxnSpPr>
        <p:spPr>
          <a:xfrm flipH="1">
            <a:off x="1406179" y="2446228"/>
            <a:ext cx="1138377" cy="3376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31C73AD-5CBB-B347-A929-65E9AC3FF543}"/>
              </a:ext>
            </a:extLst>
          </p:cNvPr>
          <p:cNvCxnSpPr>
            <a:cxnSpLocks/>
          </p:cNvCxnSpPr>
          <p:nvPr/>
        </p:nvCxnSpPr>
        <p:spPr>
          <a:xfrm>
            <a:off x="2665366" y="2442998"/>
            <a:ext cx="988199" cy="3672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187DC88-0F36-4041-A019-97CCC4D51D37}"/>
              </a:ext>
            </a:extLst>
          </p:cNvPr>
          <p:cNvCxnSpPr>
            <a:cxnSpLocks/>
          </p:cNvCxnSpPr>
          <p:nvPr/>
        </p:nvCxnSpPr>
        <p:spPr>
          <a:xfrm flipH="1">
            <a:off x="5785108" y="2421304"/>
            <a:ext cx="1057977" cy="4074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C10D5CF-C232-9646-82C4-B04F9EAC316A}"/>
              </a:ext>
            </a:extLst>
          </p:cNvPr>
          <p:cNvCxnSpPr>
            <a:cxnSpLocks/>
          </p:cNvCxnSpPr>
          <p:nvPr/>
        </p:nvCxnSpPr>
        <p:spPr>
          <a:xfrm>
            <a:off x="6963895" y="2418074"/>
            <a:ext cx="1341493" cy="4106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C9C50EA-3636-4A4D-BAE1-B692840C59B5}"/>
              </a:ext>
            </a:extLst>
          </p:cNvPr>
          <p:cNvGrpSpPr/>
          <p:nvPr/>
        </p:nvGrpSpPr>
        <p:grpSpPr>
          <a:xfrm>
            <a:off x="-36512" y="2783874"/>
            <a:ext cx="2037547" cy="1478488"/>
            <a:chOff x="467544" y="3429000"/>
            <a:chExt cx="2037547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71795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717953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D74A9BF-F556-2E44-9D84-7CFCFC5F63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C331F1D0-E1CB-7C4B-9904-2B27EEFFBA07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87023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870238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87023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870238" cy="523220"/>
                </a:xfrm>
                <a:prstGeom prst="rect">
                  <a:avLst/>
                </a:prstGeom>
                <a:blipFill>
                  <a:blip r:embed="rId8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9AFE111-F9E3-BD4E-BD33-9992C3BAE577}"/>
              </a:ext>
            </a:extLst>
          </p:cNvPr>
          <p:cNvGrpSpPr/>
          <p:nvPr/>
        </p:nvGrpSpPr>
        <p:grpSpPr>
          <a:xfrm>
            <a:off x="2435521" y="2810296"/>
            <a:ext cx="2037547" cy="1478488"/>
            <a:chOff x="467544" y="3429000"/>
            <a:chExt cx="2037547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71795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717953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A953360E-E2AC-2F4F-8D4E-765C737080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632B8DA-E3C1-5744-9E9F-8E6E8469DC1E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87023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870238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87023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870238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BABC75D-BFE0-ED49-AC84-13E69BDB6FBF}"/>
              </a:ext>
            </a:extLst>
          </p:cNvPr>
          <p:cNvGrpSpPr/>
          <p:nvPr/>
        </p:nvGrpSpPr>
        <p:grpSpPr>
          <a:xfrm>
            <a:off x="4645763" y="2855882"/>
            <a:ext cx="2029276" cy="1478488"/>
            <a:chOff x="467544" y="3429000"/>
            <a:chExt cx="2029276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70968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709681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9B3D8EF9-49F5-C14C-BD18-8FA9A271BF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3A6A7A1-4C9B-C847-B6A4-0BDF7D117B00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86196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861967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86196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861967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293D1CC-8EFB-544A-94ED-D6279AE11957}"/>
              </a:ext>
            </a:extLst>
          </p:cNvPr>
          <p:cNvGrpSpPr/>
          <p:nvPr/>
        </p:nvGrpSpPr>
        <p:grpSpPr>
          <a:xfrm>
            <a:off x="7079228" y="2852936"/>
            <a:ext cx="2029276" cy="1478488"/>
            <a:chOff x="467544" y="3429000"/>
            <a:chExt cx="2029276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70968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709681" cy="523220"/>
                </a:xfrm>
                <a:prstGeom prst="rect">
                  <a:avLst/>
                </a:prstGeom>
                <a:blipFill>
                  <a:blip r:embed="rId15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C70CE96-43E3-B148-8B39-CD827584DB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31B18DF0-9463-1941-91C1-CAB443F134D8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86196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861967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86196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861967" cy="52322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6" name="Rectangle 63">
            <a:extLst>
              <a:ext uri="{FF2B5EF4-FFF2-40B4-BE49-F238E27FC236}">
                <a16:creationId xmlns:a16="http://schemas.microsoft.com/office/drawing/2014/main" id="{99BE868D-1EC7-E446-8C18-CD632032A291}"/>
              </a:ext>
            </a:extLst>
          </p:cNvPr>
          <p:cNvSpPr txBox="1">
            <a:spLocks noChangeArrowheads="1"/>
          </p:cNvSpPr>
          <p:nvPr/>
        </p:nvSpPr>
        <p:spPr>
          <a:xfrm>
            <a:off x="683568" y="4634904"/>
            <a:ext cx="6466567" cy="5222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+mn-lt"/>
                <a:ea typeface="American Typewriter" charset="0"/>
                <a:cs typeface="American Typewriter" charset="0"/>
              </a:rPr>
              <a:t>Tree of pseudorandom values: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63">
                <a:extLst>
                  <a:ext uri="{FF2B5EF4-FFF2-40B4-BE49-F238E27FC236}">
                    <a16:creationId xmlns:a16="http://schemas.microsoft.com/office/drawing/2014/main" id="{C1951781-1DD6-3C40-A93A-16ACAD4CA37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41423" y="5733256"/>
                <a:ext cx="7037854" cy="43792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/>
                  <a:t>Populate the nodes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𝑃𝑅𝐹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5" name="Rectangle 63">
                <a:extLst>
                  <a:ext uri="{FF2B5EF4-FFF2-40B4-BE49-F238E27FC236}">
                    <a16:creationId xmlns:a16="http://schemas.microsoft.com/office/drawing/2014/main" id="{C1951781-1DD6-3C40-A93A-16ACAD4CA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23" y="5733256"/>
                <a:ext cx="7037854" cy="437926"/>
              </a:xfrm>
              <a:prstGeom prst="rect">
                <a:avLst/>
              </a:prstGeom>
              <a:blipFill>
                <a:blip r:embed="rId18"/>
                <a:stretch>
                  <a:fillRect l="-1802" t="-22857" b="-4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63">
                <a:extLst>
                  <a:ext uri="{FF2B5EF4-FFF2-40B4-BE49-F238E27FC236}">
                    <a16:creationId xmlns:a16="http://schemas.microsoft.com/office/drawing/2014/main" id="{BF11F57C-8229-874D-94B4-FBEC6EC499D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97045" y="5223322"/>
                <a:ext cx="5322303" cy="43792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The signing key is a PRF key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𝐾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6" name="Rectangle 63">
                <a:extLst>
                  <a:ext uri="{FF2B5EF4-FFF2-40B4-BE49-F238E27FC236}">
                    <a16:creationId xmlns:a16="http://schemas.microsoft.com/office/drawing/2014/main" id="{BF11F57C-8229-874D-94B4-FBEC6EC49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45" y="5223322"/>
                <a:ext cx="5322303" cy="437926"/>
              </a:xfrm>
              <a:prstGeom prst="rect">
                <a:avLst/>
              </a:prstGeom>
              <a:blipFill>
                <a:blip r:embed="rId19"/>
                <a:stretch>
                  <a:fillRect l="-2381" t="-22857" b="-4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B6010FD-CC71-8E4F-A229-C380E8CD03D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41423" y="6237312"/>
                <a:ext cx="7992888" cy="43792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to derive the keys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𝑉𝐾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𝑆𝐾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𝐺𝑒𝑛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.</a:t>
                </a: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B6010FD-CC71-8E4F-A229-C380E8CD03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23" y="6237312"/>
                <a:ext cx="7992888" cy="437926"/>
              </a:xfrm>
              <a:prstGeom prst="rect">
                <a:avLst/>
              </a:prstGeom>
              <a:blipFill>
                <a:blip r:embed="rId20"/>
                <a:stretch>
                  <a:fillRect l="-1587" t="-22857" b="-4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8089A1DE-5FD7-8742-A0E5-DAA445A39B75}"/>
              </a:ext>
            </a:extLst>
          </p:cNvPr>
          <p:cNvGrpSpPr/>
          <p:nvPr/>
        </p:nvGrpSpPr>
        <p:grpSpPr>
          <a:xfrm>
            <a:off x="1437383" y="1110247"/>
            <a:ext cx="7817823" cy="2203949"/>
            <a:chOff x="1437383" y="1110247"/>
            <a:chExt cx="7817823" cy="22039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DB5BF379-0A51-EE4F-BE58-45AA5645909B}"/>
                    </a:ext>
                  </a:extLst>
                </p:cNvPr>
                <p:cNvSpPr/>
                <p:nvPr/>
              </p:nvSpPr>
              <p:spPr>
                <a:xfrm>
                  <a:off x="5405995" y="1110247"/>
                  <a:ext cx="1303755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𝑉𝐾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sub>
                      </m:sSub>
                    </m:oMath>
                  </a14:m>
                  <a:r>
                    <a:rPr lang="en-US" sz="2000" dirty="0">
                      <a:solidFill>
                        <a:srgbClr val="0000FF"/>
                      </a:solidFill>
                    </a:rPr>
                    <a:t>,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𝑆𝐾</m:t>
                          </m:r>
                        </m:e>
                        <m:sub>
                          <m:r>
                            <a:rPr lang="en-US" sz="20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sub>
                      </m:sSub>
                      <m:r>
                        <a:rPr lang="en-US" sz="2000" b="0" i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DB5BF379-0A51-EE4F-BE58-45AA564590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5995" y="1110247"/>
                  <a:ext cx="1303755" cy="400110"/>
                </a:xfrm>
                <a:prstGeom prst="rect">
                  <a:avLst/>
                </a:prstGeom>
                <a:blipFill>
                  <a:blip r:embed="rId21"/>
                  <a:stretch>
                    <a:fillRect l="-1923" t="-9091" r="-962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53CD7CFD-204F-D040-8EAC-66AF36B625C4}"/>
                </a:ext>
              </a:extLst>
            </p:cNvPr>
            <p:cNvCxnSpPr>
              <a:cxnSpLocks/>
            </p:cNvCxnSpPr>
            <p:nvPr/>
          </p:nvCxnSpPr>
          <p:spPr>
            <a:xfrm>
              <a:off x="4930826" y="1340768"/>
              <a:ext cx="40170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B10C4C40-3479-D043-BC06-4A294FB0B0E0}"/>
                    </a:ext>
                  </a:extLst>
                </p:cNvPr>
                <p:cNvSpPr/>
                <p:nvPr/>
              </p:nvSpPr>
              <p:spPr>
                <a:xfrm>
                  <a:off x="3296079" y="2019505"/>
                  <a:ext cx="131427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𝑉𝐾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000" dirty="0">
                      <a:solidFill>
                        <a:srgbClr val="0000FF"/>
                      </a:solidFill>
                    </a:rPr>
                    <a:t>,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𝑆𝐾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B10C4C40-3479-D043-BC06-4A294FB0B0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6079" y="2019505"/>
                  <a:ext cx="1314271" cy="400110"/>
                </a:xfrm>
                <a:prstGeom prst="rect">
                  <a:avLst/>
                </a:prstGeom>
                <a:blipFill>
                  <a:blip r:embed="rId22"/>
                  <a:stretch>
                    <a:fillRect l="-1923" t="-6061" r="-962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0F3116D5-E7E1-1243-A038-09E73F3FCF17}"/>
                </a:ext>
              </a:extLst>
            </p:cNvPr>
            <p:cNvCxnSpPr>
              <a:cxnSpLocks/>
            </p:cNvCxnSpPr>
            <p:nvPr/>
          </p:nvCxnSpPr>
          <p:spPr>
            <a:xfrm>
              <a:off x="2820910" y="2250026"/>
              <a:ext cx="40170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7A23DCA2-247F-4447-BDDF-8B2E0800DBC4}"/>
                    </a:ext>
                  </a:extLst>
                </p:cNvPr>
                <p:cNvSpPr/>
                <p:nvPr/>
              </p:nvSpPr>
              <p:spPr>
                <a:xfrm>
                  <a:off x="7643804" y="1902316"/>
                  <a:ext cx="130234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𝑉𝐾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2000" dirty="0">
                      <a:solidFill>
                        <a:srgbClr val="0000FF"/>
                      </a:solidFill>
                    </a:rPr>
                    <a:t>,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𝑆𝐾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7A23DCA2-247F-4447-BDDF-8B2E0800DB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3804" y="1902316"/>
                  <a:ext cx="1302344" cy="400110"/>
                </a:xfrm>
                <a:prstGeom prst="rect">
                  <a:avLst/>
                </a:prstGeom>
                <a:blipFill>
                  <a:blip r:embed="rId23"/>
                  <a:stretch>
                    <a:fillRect l="-962" t="-6061" r="-962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1AAB568F-302C-754D-8694-175E25BE82FD}"/>
                </a:ext>
              </a:extLst>
            </p:cNvPr>
            <p:cNvCxnSpPr>
              <a:cxnSpLocks/>
            </p:cNvCxnSpPr>
            <p:nvPr/>
          </p:nvCxnSpPr>
          <p:spPr>
            <a:xfrm>
              <a:off x="7168635" y="2132837"/>
              <a:ext cx="40170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4F40DAB8-BEB5-7A43-9A32-2BBD0BFD10CC}"/>
                </a:ext>
              </a:extLst>
            </p:cNvPr>
            <p:cNvCxnSpPr>
              <a:cxnSpLocks/>
            </p:cNvCxnSpPr>
            <p:nvPr/>
          </p:nvCxnSpPr>
          <p:spPr>
            <a:xfrm>
              <a:off x="1437383" y="3114141"/>
              <a:ext cx="40170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40BE5401-F863-8649-8B87-3530570D8CE7}"/>
                </a:ext>
              </a:extLst>
            </p:cNvPr>
            <p:cNvCxnSpPr>
              <a:cxnSpLocks/>
            </p:cNvCxnSpPr>
            <p:nvPr/>
          </p:nvCxnSpPr>
          <p:spPr>
            <a:xfrm>
              <a:off x="3857541" y="3114141"/>
              <a:ext cx="40170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AF8AF680-C9B9-C74F-95A8-FB041495DCF5}"/>
                </a:ext>
              </a:extLst>
            </p:cNvPr>
            <p:cNvCxnSpPr>
              <a:cxnSpLocks/>
            </p:cNvCxnSpPr>
            <p:nvPr/>
          </p:nvCxnSpPr>
          <p:spPr>
            <a:xfrm>
              <a:off x="6067783" y="3114141"/>
              <a:ext cx="40170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231CF86B-0A2F-3546-B7B3-D7D4398FB640}"/>
                </a:ext>
              </a:extLst>
            </p:cNvPr>
            <p:cNvCxnSpPr>
              <a:cxnSpLocks/>
            </p:cNvCxnSpPr>
            <p:nvPr/>
          </p:nvCxnSpPr>
          <p:spPr>
            <a:xfrm>
              <a:off x="8496544" y="3114141"/>
              <a:ext cx="40170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E9542B9E-59D5-C644-B90B-8F9FF33F18E8}"/>
                    </a:ext>
                  </a:extLst>
                </p:cNvPr>
                <p:cNvSpPr/>
                <p:nvPr/>
              </p:nvSpPr>
              <p:spPr>
                <a:xfrm>
                  <a:off x="1908346" y="2901031"/>
                  <a:ext cx="43473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E9542B9E-59D5-C644-B90B-8F9FF33F18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8346" y="2901031"/>
                  <a:ext cx="434734" cy="400110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00D118CE-EAD4-0548-9DAA-4DA0687C19D5}"/>
                    </a:ext>
                  </a:extLst>
                </p:cNvPr>
                <p:cNvSpPr/>
                <p:nvPr/>
              </p:nvSpPr>
              <p:spPr>
                <a:xfrm>
                  <a:off x="4290657" y="2897834"/>
                  <a:ext cx="43473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00D118CE-EAD4-0548-9DAA-4DA0687C19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0657" y="2897834"/>
                  <a:ext cx="434734" cy="400110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4ACD16BE-1E31-3E40-A916-2D38A58413E1}"/>
                    </a:ext>
                  </a:extLst>
                </p:cNvPr>
                <p:cNvSpPr/>
                <p:nvPr/>
              </p:nvSpPr>
              <p:spPr>
                <a:xfrm>
                  <a:off x="6435889" y="2877494"/>
                  <a:ext cx="43473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4ACD16BE-1E31-3E40-A916-2D38A58413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5889" y="2877494"/>
                  <a:ext cx="434734" cy="400110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676563B9-E498-B749-8434-11AAC8F71C27}"/>
                    </a:ext>
                  </a:extLst>
                </p:cNvPr>
                <p:cNvSpPr/>
                <p:nvPr/>
              </p:nvSpPr>
              <p:spPr>
                <a:xfrm>
                  <a:off x="8820472" y="2914086"/>
                  <a:ext cx="43473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676563B9-E498-B749-8434-11AAC8F71C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0472" y="2914086"/>
                  <a:ext cx="434734" cy="400110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4261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4A1836BE-6428-624D-9CD0-8A1CCAC18109}"/>
              </a:ext>
            </a:extLst>
          </p:cNvPr>
          <p:cNvSpPr/>
          <p:nvPr/>
        </p:nvSpPr>
        <p:spPr>
          <a:xfrm>
            <a:off x="532711" y="4632190"/>
            <a:ext cx="8086983" cy="2153802"/>
          </a:xfrm>
          <a:prstGeom prst="rect">
            <a:avLst/>
          </a:prstGeom>
          <a:solidFill>
            <a:schemeClr val="accent1">
              <a:lumMod val="20000"/>
              <a:lumOff val="80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058936" y="257430"/>
            <a:ext cx="362124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3.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BD3684-E7F9-7C47-BD2F-A5A7554CF530}"/>
              </a:ext>
            </a:extLst>
          </p:cNvPr>
          <p:cNvSpPr/>
          <p:nvPr/>
        </p:nvSpPr>
        <p:spPr>
          <a:xfrm>
            <a:off x="3641790" y="410724"/>
            <a:ext cx="4799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American Typewriter" charset="0"/>
                <a:cs typeface="American Typewriter" charset="0"/>
              </a:rPr>
              <a:t>Pseudorandom Signature Trees.</a:t>
            </a:r>
            <a:endParaRPr lang="en-US" dirty="0"/>
          </a:p>
        </p:txBody>
      </p:sp>
      <p:sp>
        <p:nvSpPr>
          <p:cNvPr id="86" name="Rectangle 63">
            <a:extLst>
              <a:ext uri="{FF2B5EF4-FFF2-40B4-BE49-F238E27FC236}">
                <a16:creationId xmlns:a16="http://schemas.microsoft.com/office/drawing/2014/main" id="{99BE868D-1EC7-E446-8C18-CD632032A291}"/>
              </a:ext>
            </a:extLst>
          </p:cNvPr>
          <p:cNvSpPr txBox="1">
            <a:spLocks noChangeArrowheads="1"/>
          </p:cNvSpPr>
          <p:nvPr/>
        </p:nvSpPr>
        <p:spPr>
          <a:xfrm>
            <a:off x="683568" y="4634904"/>
            <a:ext cx="6466567" cy="5222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+mn-lt"/>
                <a:ea typeface="American Typewriter" charset="0"/>
                <a:cs typeface="American Typewriter" charset="0"/>
              </a:rPr>
              <a:t>Tree of pseudorandom values: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63">
                <a:extLst>
                  <a:ext uri="{FF2B5EF4-FFF2-40B4-BE49-F238E27FC236}">
                    <a16:creationId xmlns:a16="http://schemas.microsoft.com/office/drawing/2014/main" id="{C1951781-1DD6-3C40-A93A-16ACAD4CA37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41423" y="5733256"/>
                <a:ext cx="7037854" cy="43792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/>
                  <a:t>Populate the nodes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𝑃𝑅𝐹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5" name="Rectangle 63">
                <a:extLst>
                  <a:ext uri="{FF2B5EF4-FFF2-40B4-BE49-F238E27FC236}">
                    <a16:creationId xmlns:a16="http://schemas.microsoft.com/office/drawing/2014/main" id="{C1951781-1DD6-3C40-A93A-16ACAD4CA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23" y="5733256"/>
                <a:ext cx="7037854" cy="437926"/>
              </a:xfrm>
              <a:prstGeom prst="rect">
                <a:avLst/>
              </a:prstGeom>
              <a:blipFill>
                <a:blip r:embed="rId3"/>
                <a:stretch>
                  <a:fillRect l="-1802" t="-22857" b="-4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63">
                <a:extLst>
                  <a:ext uri="{FF2B5EF4-FFF2-40B4-BE49-F238E27FC236}">
                    <a16:creationId xmlns:a16="http://schemas.microsoft.com/office/drawing/2014/main" id="{BF11F57C-8229-874D-94B4-FBEC6EC499D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97045" y="5223322"/>
                <a:ext cx="5322303" cy="43792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The signing key is a PRF key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𝐾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6" name="Rectangle 63">
                <a:extLst>
                  <a:ext uri="{FF2B5EF4-FFF2-40B4-BE49-F238E27FC236}">
                    <a16:creationId xmlns:a16="http://schemas.microsoft.com/office/drawing/2014/main" id="{BF11F57C-8229-874D-94B4-FBEC6EC49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45" y="5223322"/>
                <a:ext cx="5322303" cy="437926"/>
              </a:xfrm>
              <a:prstGeom prst="rect">
                <a:avLst/>
              </a:prstGeom>
              <a:blipFill>
                <a:blip r:embed="rId4"/>
                <a:stretch>
                  <a:fillRect l="-2381" t="-22857" b="-4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B6010FD-CC71-8E4F-A229-C380E8CD03D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41423" y="6237312"/>
                <a:ext cx="7992888" cy="43792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to derive the keys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𝑉𝐾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𝑆𝐾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𝐺𝑒𝑛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.</a:t>
                </a: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B6010FD-CC71-8E4F-A229-C380E8CD03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23" y="6237312"/>
                <a:ext cx="7992888" cy="437926"/>
              </a:xfrm>
              <a:prstGeom prst="rect">
                <a:avLst/>
              </a:prstGeom>
              <a:blipFill>
                <a:blip r:embed="rId5"/>
                <a:stretch>
                  <a:fillRect l="-1587" t="-22857" b="-4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1BF7FFCE-6DBD-BB45-B982-46989C76D442}"/>
                  </a:ext>
                </a:extLst>
              </p:cNvPr>
              <p:cNvSpPr/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1BF7FFCE-6DBD-BB45-B982-46989C76D4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B0526419-C701-B94D-AA89-E2C7B0E71D48}"/>
              </a:ext>
            </a:extLst>
          </p:cNvPr>
          <p:cNvGrpSpPr/>
          <p:nvPr/>
        </p:nvGrpSpPr>
        <p:grpSpPr>
          <a:xfrm>
            <a:off x="3027478" y="1022186"/>
            <a:ext cx="3587405" cy="973937"/>
            <a:chOff x="2224507" y="1720334"/>
            <a:chExt cx="3587405" cy="973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C10F3BED-202A-4744-A7F5-4EFF3EA13F82}"/>
                    </a:ext>
                  </a:extLst>
                </p:cNvPr>
                <p:cNvSpPr/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C10F3BED-202A-4744-A7F5-4EFF3EA13F8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590CBE88-D68C-D842-A301-F8226205DE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4507" y="2259124"/>
              <a:ext cx="1760209" cy="4351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27E71120-1607-2046-B9D9-D93491449516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19" y="2253793"/>
              <a:ext cx="1685793" cy="4336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49EF9C-5D09-094C-857A-6C606EDF492B}"/>
                  </a:ext>
                </a:extLst>
              </p:cNvPr>
              <p:cNvSpPr/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49EF9C-5D09-094C-857A-6C606EDF49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  <a:blipFill>
                <a:blip r:embed="rId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A9104CD3-7280-F944-92C4-C08A4903D24A}"/>
              </a:ext>
            </a:extLst>
          </p:cNvPr>
          <p:cNvCxnSpPr>
            <a:cxnSpLocks/>
          </p:cNvCxnSpPr>
          <p:nvPr/>
        </p:nvCxnSpPr>
        <p:spPr>
          <a:xfrm flipH="1">
            <a:off x="1406179" y="2446228"/>
            <a:ext cx="1138377" cy="3376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5260B5C0-57A4-4C41-B1B4-DADC7501F666}"/>
              </a:ext>
            </a:extLst>
          </p:cNvPr>
          <p:cNvCxnSpPr>
            <a:cxnSpLocks/>
          </p:cNvCxnSpPr>
          <p:nvPr/>
        </p:nvCxnSpPr>
        <p:spPr>
          <a:xfrm>
            <a:off x="2665366" y="2442998"/>
            <a:ext cx="988199" cy="3672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81C088C-D096-FF45-8484-6A64E341B884}"/>
              </a:ext>
            </a:extLst>
          </p:cNvPr>
          <p:cNvCxnSpPr>
            <a:cxnSpLocks/>
          </p:cNvCxnSpPr>
          <p:nvPr/>
        </p:nvCxnSpPr>
        <p:spPr>
          <a:xfrm flipH="1">
            <a:off x="5785108" y="2421304"/>
            <a:ext cx="1057977" cy="4074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5D8E2A85-A621-6146-92D9-BE42C5FCFB5A}"/>
              </a:ext>
            </a:extLst>
          </p:cNvPr>
          <p:cNvCxnSpPr>
            <a:cxnSpLocks/>
          </p:cNvCxnSpPr>
          <p:nvPr/>
        </p:nvCxnSpPr>
        <p:spPr>
          <a:xfrm>
            <a:off x="6963895" y="2418074"/>
            <a:ext cx="1341493" cy="4106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B4125F6-19F6-6B4E-A8E1-8E2F8FD0698C}"/>
              </a:ext>
            </a:extLst>
          </p:cNvPr>
          <p:cNvGrpSpPr/>
          <p:nvPr/>
        </p:nvGrpSpPr>
        <p:grpSpPr>
          <a:xfrm>
            <a:off x="-36512" y="2783874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649871B7-CA53-7E49-9F94-254C07911DA3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649871B7-CA53-7E49-9F94-254C07911D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00133E65-85C7-6F4C-A384-063E3D3303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4B3BF798-137C-9F4A-AA26-8D1F95895F54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49C5E00F-3AA6-234A-9A51-8F312DB99829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49C5E00F-3AA6-234A-9A51-8F312DB998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0E709B2B-114F-524E-9154-C6756E4288DC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0E709B2B-114F-524E-9154-C6756E4288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FF9C24B-3D1A-0643-A0FC-F85FD09531CC}"/>
              </a:ext>
            </a:extLst>
          </p:cNvPr>
          <p:cNvGrpSpPr/>
          <p:nvPr/>
        </p:nvGrpSpPr>
        <p:grpSpPr>
          <a:xfrm>
            <a:off x="2435521" y="2810296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BCB2E33F-8AFC-0545-9B9B-310A70E3525F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BCB2E33F-8AFC-0545-9B9B-310A70E352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FC2DFD85-E982-DF4B-AEA8-9CDCCB2BD5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A7751592-9091-114E-BC10-86CEE2D42496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D3D1BFF6-838C-984B-9C44-238688EAAA37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D3D1BFF6-838C-984B-9C44-238688EAAA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A95CFBCB-FE15-1644-86D1-325EAB61F724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A95CFBCB-FE15-1644-86D1-325EAB61F7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223927E-8B22-2C43-8CF9-3B9C4894155B}"/>
              </a:ext>
            </a:extLst>
          </p:cNvPr>
          <p:cNvGrpSpPr/>
          <p:nvPr/>
        </p:nvGrpSpPr>
        <p:grpSpPr>
          <a:xfrm>
            <a:off x="4645763" y="2855882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5AD3E6C2-28DA-5D46-80BE-517926E11363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5AD3E6C2-28DA-5D46-80BE-517926E113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5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56F08AB3-482C-9143-8CEE-52BEEFB2DB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95197684-2EB3-4049-885E-78AD5A891866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30B86BDD-9F06-6C46-8EB0-E7709F2A6124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30B86BDD-9F06-6C46-8EB0-E7709F2A61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F468EA66-CB54-3B45-B3CB-813F441C4743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F468EA66-CB54-3B45-B3CB-813F441C47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97A7F7C6-86FB-8B40-BF83-5723483C2852}"/>
              </a:ext>
            </a:extLst>
          </p:cNvPr>
          <p:cNvGrpSpPr/>
          <p:nvPr/>
        </p:nvGrpSpPr>
        <p:grpSpPr>
          <a:xfrm>
            <a:off x="6855982" y="2882304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9423689C-CAA8-C241-A70F-651B5362B37B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9423689C-CAA8-C241-A70F-651B5362B3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B0B12294-C46F-3D4C-9077-1FD5F69569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BB9CD0EE-26F1-FC47-B336-309EB153E1F6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2F224F33-705A-6442-B25A-CB1353C4E534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2F224F33-705A-6442-B25A-CB1353C4E5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F797B727-9FB5-C340-9498-112C2CAAB0A9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F797B727-9FB5-C340-9498-112C2CAAB0A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2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C5FBB833-07EF-4745-AD76-C7C61D8815AB}"/>
              </a:ext>
            </a:extLst>
          </p:cNvPr>
          <p:cNvGrpSpPr/>
          <p:nvPr/>
        </p:nvGrpSpPr>
        <p:grpSpPr>
          <a:xfrm>
            <a:off x="-324544" y="908720"/>
            <a:ext cx="9145016" cy="3312184"/>
            <a:chOff x="-36512" y="1022186"/>
            <a:chExt cx="9145016" cy="33121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015372A6-BC7F-DB4D-A938-B5FD445E8E0E}"/>
                    </a:ext>
                  </a:extLst>
                </p:cNvPr>
                <p:cNvSpPr/>
                <p:nvPr/>
              </p:nvSpPr>
              <p:spPr>
                <a:xfrm>
                  <a:off x="2233318" y="1911362"/>
                  <a:ext cx="56566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015372A6-BC7F-DB4D-A938-B5FD445E8E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3318" y="1911362"/>
                  <a:ext cx="565668" cy="523220"/>
                </a:xfrm>
                <a:prstGeom prst="rect">
                  <a:avLst/>
                </a:prstGeom>
                <a:blipFill>
                  <a:blip r:embed="rId2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BEE7C209-3CEC-BC47-BB30-A2586B643E90}"/>
                </a:ext>
              </a:extLst>
            </p:cNvPr>
            <p:cNvGrpSpPr/>
            <p:nvPr/>
          </p:nvGrpSpPr>
          <p:grpSpPr>
            <a:xfrm>
              <a:off x="3027478" y="1022186"/>
              <a:ext cx="3587405" cy="973937"/>
              <a:chOff x="2224507" y="1720334"/>
              <a:chExt cx="3587405" cy="97393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07A160D2-95AD-A945-B70E-E6F13346D148}"/>
                      </a:ext>
                    </a:extLst>
                  </p:cNvPr>
                  <p:cNvSpPr/>
                  <p:nvPr/>
                </p:nvSpPr>
                <p:spPr>
                  <a:xfrm>
                    <a:off x="3653565" y="1720334"/>
                    <a:ext cx="537711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bg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07A160D2-95AD-A945-B70E-E6F13346D14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53565" y="1720334"/>
                    <a:ext cx="537711" cy="523220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4" name="Straight Arrow Connector 173">
                <a:extLst>
                  <a:ext uri="{FF2B5EF4-FFF2-40B4-BE49-F238E27FC236}">
                    <a16:creationId xmlns:a16="http://schemas.microsoft.com/office/drawing/2014/main" id="{12808A0E-774D-E647-8C64-A7E1B18AA7F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24507" y="2259124"/>
                <a:ext cx="1760209" cy="435147"/>
              </a:xfrm>
              <a:prstGeom prst="straightConnector1">
                <a:avLst/>
              </a:prstGeom>
              <a:ln w="2540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Arrow Connector 174">
                <a:extLst>
                  <a:ext uri="{FF2B5EF4-FFF2-40B4-BE49-F238E27FC236}">
                    <a16:creationId xmlns:a16="http://schemas.microsoft.com/office/drawing/2014/main" id="{0F47A4AB-077E-BE40-AD42-9AE9ECDCF7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6119" y="2253793"/>
                <a:ext cx="1685793" cy="433611"/>
              </a:xfrm>
              <a:prstGeom prst="straightConnector1">
                <a:avLst/>
              </a:prstGeom>
              <a:ln w="2540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2EECB27B-16BC-8942-AFC8-AE9B13130E1B}"/>
                    </a:ext>
                  </a:extLst>
                </p:cNvPr>
                <p:cNvSpPr/>
                <p:nvPr/>
              </p:nvSpPr>
              <p:spPr>
                <a:xfrm>
                  <a:off x="6653256" y="1844164"/>
                  <a:ext cx="55739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2EECB27B-16BC-8942-AFC8-AE9B13130E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3256" y="1844164"/>
                  <a:ext cx="557396" cy="523220"/>
                </a:xfrm>
                <a:prstGeom prst="rect">
                  <a:avLst/>
                </a:prstGeom>
                <a:blipFill>
                  <a:blip r:embed="rId2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9DAAC4C2-BCE9-5B4E-9057-C17D97B821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06179" y="2446228"/>
              <a:ext cx="1138377" cy="337646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115F46B6-EF4D-CE43-A284-0C906216DD19}"/>
                </a:ext>
              </a:extLst>
            </p:cNvPr>
            <p:cNvCxnSpPr>
              <a:cxnSpLocks/>
            </p:cNvCxnSpPr>
            <p:nvPr/>
          </p:nvCxnSpPr>
          <p:spPr>
            <a:xfrm>
              <a:off x="2665366" y="2442998"/>
              <a:ext cx="988199" cy="367298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8F7ACE6C-23A6-D245-A862-56E62CF1DD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85108" y="2421304"/>
              <a:ext cx="1057977" cy="407434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5C0BE877-ACE4-9248-B0EE-A5C6D310FA9C}"/>
                </a:ext>
              </a:extLst>
            </p:cNvPr>
            <p:cNvCxnSpPr>
              <a:cxnSpLocks/>
            </p:cNvCxnSpPr>
            <p:nvPr/>
          </p:nvCxnSpPr>
          <p:spPr>
            <a:xfrm>
              <a:off x="6963895" y="2418074"/>
              <a:ext cx="1341493" cy="410664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id="{A3B61D0F-DABE-894C-8314-DCBF92E95887}"/>
                    </a:ext>
                  </a:extLst>
                </p:cNvPr>
                <p:cNvSpPr/>
                <p:nvPr/>
              </p:nvSpPr>
              <p:spPr>
                <a:xfrm>
                  <a:off x="794274" y="2783874"/>
                  <a:ext cx="71795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id="{A3B61D0F-DABE-894C-8314-DCBF92E958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274" y="2783874"/>
                  <a:ext cx="717953" cy="523220"/>
                </a:xfrm>
                <a:prstGeom prst="rect">
                  <a:avLst/>
                </a:prstGeom>
                <a:blipFill>
                  <a:blip r:embed="rId2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6E954AC7-DEE2-2B44-A861-87EC6B6A91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0258" y="3363168"/>
              <a:ext cx="414132" cy="375974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41401173-4C82-0848-B78A-DBF61FCBE0D3}"/>
                </a:ext>
              </a:extLst>
            </p:cNvPr>
            <p:cNvCxnSpPr>
              <a:cxnSpLocks/>
            </p:cNvCxnSpPr>
            <p:nvPr/>
          </p:nvCxnSpPr>
          <p:spPr>
            <a:xfrm>
              <a:off x="1185200" y="3359938"/>
              <a:ext cx="401162" cy="379204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id="{8B18DBB3-710D-1048-8BA4-C3DDB8E58F67}"/>
                    </a:ext>
                  </a:extLst>
                </p:cNvPr>
                <p:cNvSpPr/>
                <p:nvPr/>
              </p:nvSpPr>
              <p:spPr>
                <a:xfrm>
                  <a:off x="-36512" y="3739142"/>
                  <a:ext cx="87023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000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id="{8B18DBB3-710D-1048-8BA4-C3DDB8E58F6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6512" y="3739142"/>
                  <a:ext cx="870238" cy="523220"/>
                </a:xfrm>
                <a:prstGeom prst="rect">
                  <a:avLst/>
                </a:prstGeom>
                <a:blipFill>
                  <a:blip r:embed="rId25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1FC8A983-AADB-D74C-87F5-FF3F158FFC52}"/>
                    </a:ext>
                  </a:extLst>
                </p:cNvPr>
                <p:cNvSpPr/>
                <p:nvPr/>
              </p:nvSpPr>
              <p:spPr>
                <a:xfrm>
                  <a:off x="1130797" y="3739142"/>
                  <a:ext cx="87023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1FC8A983-AADB-D74C-87F5-FF3F158FFC5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0797" y="3739142"/>
                  <a:ext cx="870238" cy="523220"/>
                </a:xfrm>
                <a:prstGeom prst="rect">
                  <a:avLst/>
                </a:prstGeom>
                <a:blipFill>
                  <a:blip r:embed="rId2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F5DFC49D-FE34-C049-917F-5156C190E8F8}"/>
                    </a:ext>
                  </a:extLst>
                </p:cNvPr>
                <p:cNvSpPr/>
                <p:nvPr/>
              </p:nvSpPr>
              <p:spPr>
                <a:xfrm>
                  <a:off x="3266307" y="2810296"/>
                  <a:ext cx="71795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F5DFC49D-FE34-C049-917F-5156C190E8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6307" y="2810296"/>
                  <a:ext cx="717953" cy="523220"/>
                </a:xfrm>
                <a:prstGeom prst="rect">
                  <a:avLst/>
                </a:prstGeom>
                <a:blipFill>
                  <a:blip r:embed="rId2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35C46B4F-E8E8-8247-9DAF-8E82A41018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22291" y="3389590"/>
              <a:ext cx="414132" cy="375974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56996643-DE8C-2140-8E44-807D037C16DA}"/>
                </a:ext>
              </a:extLst>
            </p:cNvPr>
            <p:cNvCxnSpPr>
              <a:cxnSpLocks/>
            </p:cNvCxnSpPr>
            <p:nvPr/>
          </p:nvCxnSpPr>
          <p:spPr>
            <a:xfrm>
              <a:off x="3657233" y="3386360"/>
              <a:ext cx="401162" cy="379204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EC8E315D-6106-3246-BD9F-AAA36D6168EF}"/>
                    </a:ext>
                  </a:extLst>
                </p:cNvPr>
                <p:cNvSpPr/>
                <p:nvPr/>
              </p:nvSpPr>
              <p:spPr>
                <a:xfrm>
                  <a:off x="2435521" y="3765564"/>
                  <a:ext cx="87023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010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EC8E315D-6106-3246-BD9F-AAA36D6168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5521" y="3765564"/>
                  <a:ext cx="870238" cy="523220"/>
                </a:xfrm>
                <a:prstGeom prst="rect">
                  <a:avLst/>
                </a:prstGeom>
                <a:blipFill>
                  <a:blip r:embed="rId28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49F91BA4-F818-6942-9594-C01FFB4E7DEE}"/>
                    </a:ext>
                  </a:extLst>
                </p:cNvPr>
                <p:cNvSpPr/>
                <p:nvPr/>
              </p:nvSpPr>
              <p:spPr>
                <a:xfrm>
                  <a:off x="3602830" y="3765564"/>
                  <a:ext cx="87023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011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49F91BA4-F818-6942-9594-C01FFB4E7DE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2830" y="3765564"/>
                  <a:ext cx="870238" cy="523220"/>
                </a:xfrm>
                <a:prstGeom prst="rect">
                  <a:avLst/>
                </a:prstGeom>
                <a:blipFill>
                  <a:blip r:embed="rId2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7D174319-87E0-334E-8F5E-60284DA56DEE}"/>
                    </a:ext>
                  </a:extLst>
                </p:cNvPr>
                <p:cNvSpPr/>
                <p:nvPr/>
              </p:nvSpPr>
              <p:spPr>
                <a:xfrm>
                  <a:off x="5476549" y="2855882"/>
                  <a:ext cx="70968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7D174319-87E0-334E-8F5E-60284DA56DE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6549" y="2855882"/>
                  <a:ext cx="709681" cy="523220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E1B66677-8CA2-BB4A-ADAF-2BFC25C63B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32533" y="3435176"/>
              <a:ext cx="414132" cy="375974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366B91B2-FBB9-1049-8487-30C9EEBFB3CB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75" y="3431946"/>
              <a:ext cx="401162" cy="379204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id="{8D810D51-E29E-F544-A4D9-87DABD4AA63B}"/>
                    </a:ext>
                  </a:extLst>
                </p:cNvPr>
                <p:cNvSpPr/>
                <p:nvPr/>
              </p:nvSpPr>
              <p:spPr>
                <a:xfrm>
                  <a:off x="4645763" y="3811150"/>
                  <a:ext cx="86196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id="{8D810D51-E29E-F544-A4D9-87DABD4AA6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5763" y="3811150"/>
                  <a:ext cx="861967" cy="523220"/>
                </a:xfrm>
                <a:prstGeom prst="rect">
                  <a:avLst/>
                </a:prstGeom>
                <a:blipFill>
                  <a:blip r:embed="rId3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181BC6F3-EAA4-C443-A902-56476A0975C8}"/>
                    </a:ext>
                  </a:extLst>
                </p:cNvPr>
                <p:cNvSpPr/>
                <p:nvPr/>
              </p:nvSpPr>
              <p:spPr>
                <a:xfrm>
                  <a:off x="5813072" y="3811150"/>
                  <a:ext cx="86196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101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181BC6F3-EAA4-C443-A902-56476A0975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3072" y="3811150"/>
                  <a:ext cx="861967" cy="523220"/>
                </a:xfrm>
                <a:prstGeom prst="rect">
                  <a:avLst/>
                </a:prstGeom>
                <a:blipFill>
                  <a:blip r:embed="rId3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63BDF2EB-B078-A444-BC58-58374BC14BE4}"/>
                    </a:ext>
                  </a:extLst>
                </p:cNvPr>
                <p:cNvSpPr/>
                <p:nvPr/>
              </p:nvSpPr>
              <p:spPr>
                <a:xfrm>
                  <a:off x="7910014" y="2852936"/>
                  <a:ext cx="70968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63BDF2EB-B078-A444-BC58-58374BC14B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0014" y="2852936"/>
                  <a:ext cx="709681" cy="523220"/>
                </a:xfrm>
                <a:prstGeom prst="rect">
                  <a:avLst/>
                </a:prstGeom>
                <a:blipFill>
                  <a:blip r:embed="rId3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B1895C1E-BF03-E840-898D-F54DAA84F9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65998" y="3432230"/>
              <a:ext cx="414132" cy="375974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95268A9B-0288-134C-8FE4-12DBC5F76B4E}"/>
                </a:ext>
              </a:extLst>
            </p:cNvPr>
            <p:cNvCxnSpPr>
              <a:cxnSpLocks/>
            </p:cNvCxnSpPr>
            <p:nvPr/>
          </p:nvCxnSpPr>
          <p:spPr>
            <a:xfrm>
              <a:off x="8300940" y="3429000"/>
              <a:ext cx="401162" cy="379204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1B9150F5-B782-424F-81AC-47521562A64F}"/>
                    </a:ext>
                  </a:extLst>
                </p:cNvPr>
                <p:cNvSpPr/>
                <p:nvPr/>
              </p:nvSpPr>
              <p:spPr>
                <a:xfrm>
                  <a:off x="7079228" y="3808204"/>
                  <a:ext cx="86196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110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1B9150F5-B782-424F-81AC-47521562A6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9228" y="3808204"/>
                  <a:ext cx="861967" cy="523220"/>
                </a:xfrm>
                <a:prstGeom prst="rect">
                  <a:avLst/>
                </a:prstGeom>
                <a:blipFill>
                  <a:blip r:embed="rId34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7462F6C3-FF0E-7E42-87F6-BBE9B728EAA3}"/>
                    </a:ext>
                  </a:extLst>
                </p:cNvPr>
                <p:cNvSpPr/>
                <p:nvPr/>
              </p:nvSpPr>
              <p:spPr>
                <a:xfrm>
                  <a:off x="8246537" y="3808204"/>
                  <a:ext cx="86196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111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7462F6C3-FF0E-7E42-87F6-BBE9B728EA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6537" y="3808204"/>
                  <a:ext cx="861967" cy="523220"/>
                </a:xfrm>
                <a:prstGeom prst="rect">
                  <a:avLst/>
                </a:prstGeom>
                <a:blipFill>
                  <a:blip r:embed="rId35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0077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058936" y="257430"/>
            <a:ext cx="362124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3.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BD3684-E7F9-7C47-BD2F-A5A7554CF530}"/>
              </a:ext>
            </a:extLst>
          </p:cNvPr>
          <p:cNvSpPr/>
          <p:nvPr/>
        </p:nvSpPr>
        <p:spPr>
          <a:xfrm>
            <a:off x="3641790" y="410724"/>
            <a:ext cx="4799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American Typewriter" charset="0"/>
                <a:cs typeface="American Typewriter" charset="0"/>
              </a:rPr>
              <a:t>Pseudorandom Signature Trees.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1BF7FFCE-6DBD-BB45-B982-46989C76D442}"/>
                  </a:ext>
                </a:extLst>
              </p:cNvPr>
              <p:cNvSpPr/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1BF7FFCE-6DBD-BB45-B982-46989C76D4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B0526419-C701-B94D-AA89-E2C7B0E71D48}"/>
              </a:ext>
            </a:extLst>
          </p:cNvPr>
          <p:cNvGrpSpPr/>
          <p:nvPr/>
        </p:nvGrpSpPr>
        <p:grpSpPr>
          <a:xfrm>
            <a:off x="3027478" y="1022186"/>
            <a:ext cx="3587405" cy="973937"/>
            <a:chOff x="2224507" y="1720334"/>
            <a:chExt cx="3587405" cy="973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C10F3BED-202A-4744-A7F5-4EFF3EA13F82}"/>
                    </a:ext>
                  </a:extLst>
                </p:cNvPr>
                <p:cNvSpPr/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C10F3BED-202A-4744-A7F5-4EFF3EA13F8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590CBE88-D68C-D842-A301-F8226205DE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4507" y="2259124"/>
              <a:ext cx="1760209" cy="4351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27E71120-1607-2046-B9D9-D93491449516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19" y="2253793"/>
              <a:ext cx="1685793" cy="4336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49EF9C-5D09-094C-857A-6C606EDF492B}"/>
                  </a:ext>
                </a:extLst>
              </p:cNvPr>
              <p:cNvSpPr/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49EF9C-5D09-094C-857A-6C606EDF49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A9104CD3-7280-F944-92C4-C08A4903D24A}"/>
              </a:ext>
            </a:extLst>
          </p:cNvPr>
          <p:cNvCxnSpPr>
            <a:cxnSpLocks/>
          </p:cNvCxnSpPr>
          <p:nvPr/>
        </p:nvCxnSpPr>
        <p:spPr>
          <a:xfrm flipH="1">
            <a:off x="1406179" y="2446228"/>
            <a:ext cx="1138377" cy="3376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5260B5C0-57A4-4C41-B1B4-DADC7501F666}"/>
              </a:ext>
            </a:extLst>
          </p:cNvPr>
          <p:cNvCxnSpPr>
            <a:cxnSpLocks/>
          </p:cNvCxnSpPr>
          <p:nvPr/>
        </p:nvCxnSpPr>
        <p:spPr>
          <a:xfrm>
            <a:off x="2665366" y="2442998"/>
            <a:ext cx="988199" cy="3672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81C088C-D096-FF45-8484-6A64E341B884}"/>
              </a:ext>
            </a:extLst>
          </p:cNvPr>
          <p:cNvCxnSpPr>
            <a:cxnSpLocks/>
          </p:cNvCxnSpPr>
          <p:nvPr/>
        </p:nvCxnSpPr>
        <p:spPr>
          <a:xfrm flipH="1">
            <a:off x="5785108" y="2421304"/>
            <a:ext cx="1057977" cy="4074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5D8E2A85-A621-6146-92D9-BE42C5FCFB5A}"/>
              </a:ext>
            </a:extLst>
          </p:cNvPr>
          <p:cNvCxnSpPr>
            <a:cxnSpLocks/>
          </p:cNvCxnSpPr>
          <p:nvPr/>
        </p:nvCxnSpPr>
        <p:spPr>
          <a:xfrm>
            <a:off x="6963895" y="2418074"/>
            <a:ext cx="1341493" cy="4106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B4125F6-19F6-6B4E-A8E1-8E2F8FD0698C}"/>
              </a:ext>
            </a:extLst>
          </p:cNvPr>
          <p:cNvGrpSpPr/>
          <p:nvPr/>
        </p:nvGrpSpPr>
        <p:grpSpPr>
          <a:xfrm>
            <a:off x="-36512" y="2783874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649871B7-CA53-7E49-9F94-254C07911DA3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649871B7-CA53-7E49-9F94-254C07911D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00133E65-85C7-6F4C-A384-063E3D3303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4B3BF798-137C-9F4A-AA26-8D1F95895F54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49C5E00F-3AA6-234A-9A51-8F312DB99829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49C5E00F-3AA6-234A-9A51-8F312DB998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0E709B2B-114F-524E-9154-C6756E4288DC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0E709B2B-114F-524E-9154-C6756E4288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8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FF9C24B-3D1A-0643-A0FC-F85FD09531CC}"/>
              </a:ext>
            </a:extLst>
          </p:cNvPr>
          <p:cNvGrpSpPr/>
          <p:nvPr/>
        </p:nvGrpSpPr>
        <p:grpSpPr>
          <a:xfrm>
            <a:off x="2435521" y="2810296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BCB2E33F-8AFC-0545-9B9B-310A70E3525F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BCB2E33F-8AFC-0545-9B9B-310A70E352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FC2DFD85-E982-DF4B-AEA8-9CDCCB2BD5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A7751592-9091-114E-BC10-86CEE2D42496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D3D1BFF6-838C-984B-9C44-238688EAAA37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D3D1BFF6-838C-984B-9C44-238688EAAA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A95CFBCB-FE15-1644-86D1-325EAB61F724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A95CFBCB-FE15-1644-86D1-325EAB61F7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223927E-8B22-2C43-8CF9-3B9C4894155B}"/>
              </a:ext>
            </a:extLst>
          </p:cNvPr>
          <p:cNvGrpSpPr/>
          <p:nvPr/>
        </p:nvGrpSpPr>
        <p:grpSpPr>
          <a:xfrm>
            <a:off x="4645763" y="2855882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5AD3E6C2-28DA-5D46-80BE-517926E11363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5AD3E6C2-28DA-5D46-80BE-517926E113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56F08AB3-482C-9143-8CEE-52BEEFB2DB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95197684-2EB3-4049-885E-78AD5A891866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30B86BDD-9F06-6C46-8EB0-E7709F2A6124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30B86BDD-9F06-6C46-8EB0-E7709F2A61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F468EA66-CB54-3B45-B3CB-813F441C4743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F468EA66-CB54-3B45-B3CB-813F441C47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97A7F7C6-86FB-8B40-BF83-5723483C2852}"/>
              </a:ext>
            </a:extLst>
          </p:cNvPr>
          <p:cNvGrpSpPr/>
          <p:nvPr/>
        </p:nvGrpSpPr>
        <p:grpSpPr>
          <a:xfrm>
            <a:off x="6855982" y="2882304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9423689C-CAA8-C241-A70F-651B5362B37B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9423689C-CAA8-C241-A70F-651B5362B3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B0B12294-C46F-3D4C-9077-1FD5F69569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BB9CD0EE-26F1-FC47-B336-309EB153E1F6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2F224F33-705A-6442-B25A-CB1353C4E534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2F224F33-705A-6442-B25A-CB1353C4E5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F797B727-9FB5-C340-9498-112C2CAAB0A9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F797B727-9FB5-C340-9498-112C2CAAB0A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4" name="Rectangle 63">
            <a:extLst>
              <a:ext uri="{FF2B5EF4-FFF2-40B4-BE49-F238E27FC236}">
                <a16:creationId xmlns:a16="http://schemas.microsoft.com/office/drawing/2014/main" id="{9B7DB96D-D83F-5F4C-9883-8FA37459F387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5327600"/>
            <a:ext cx="6466567" cy="5222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GOOD NEWS:</a:t>
            </a:r>
          </a:p>
        </p:txBody>
      </p:sp>
      <p:sp>
        <p:nvSpPr>
          <p:cNvPr id="75" name="Rectangle 63">
            <a:extLst>
              <a:ext uri="{FF2B5EF4-FFF2-40B4-BE49-F238E27FC236}">
                <a16:creationId xmlns:a16="http://schemas.microsoft.com/office/drawing/2014/main" id="{12311170-DC27-4B46-BA9A-FD3CD92371F0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5657968"/>
            <a:ext cx="7978534" cy="9605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Short signatures and small storage for the signer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AF8D2FF5-FB97-A744-ADAA-75B077EB6EA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434" y="5013176"/>
            <a:ext cx="836712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1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058936" y="257430"/>
            <a:ext cx="362124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3.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BD3684-E7F9-7C47-BD2F-A5A7554CF530}"/>
              </a:ext>
            </a:extLst>
          </p:cNvPr>
          <p:cNvSpPr/>
          <p:nvPr/>
        </p:nvSpPr>
        <p:spPr>
          <a:xfrm>
            <a:off x="3641790" y="410724"/>
            <a:ext cx="4799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American Typewriter" charset="0"/>
                <a:cs typeface="American Typewriter" charset="0"/>
              </a:rPr>
              <a:t>Pseudorandom Signature Trees.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1BF7FFCE-6DBD-BB45-B982-46989C76D442}"/>
                  </a:ext>
                </a:extLst>
              </p:cNvPr>
              <p:cNvSpPr/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1BF7FFCE-6DBD-BB45-B982-46989C76D4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B0526419-C701-B94D-AA89-E2C7B0E71D48}"/>
              </a:ext>
            </a:extLst>
          </p:cNvPr>
          <p:cNvGrpSpPr/>
          <p:nvPr/>
        </p:nvGrpSpPr>
        <p:grpSpPr>
          <a:xfrm>
            <a:off x="3027478" y="1022186"/>
            <a:ext cx="3587405" cy="973937"/>
            <a:chOff x="2224507" y="1720334"/>
            <a:chExt cx="3587405" cy="973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C10F3BED-202A-4744-A7F5-4EFF3EA13F82}"/>
                    </a:ext>
                  </a:extLst>
                </p:cNvPr>
                <p:cNvSpPr/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C10F3BED-202A-4744-A7F5-4EFF3EA13F8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590CBE88-D68C-D842-A301-F8226205DE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4507" y="2259124"/>
              <a:ext cx="1760209" cy="4351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27E71120-1607-2046-B9D9-D93491449516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19" y="2253793"/>
              <a:ext cx="1685793" cy="4336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49EF9C-5D09-094C-857A-6C606EDF492B}"/>
                  </a:ext>
                </a:extLst>
              </p:cNvPr>
              <p:cNvSpPr/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49EF9C-5D09-094C-857A-6C606EDF49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A9104CD3-7280-F944-92C4-C08A4903D24A}"/>
              </a:ext>
            </a:extLst>
          </p:cNvPr>
          <p:cNvCxnSpPr>
            <a:cxnSpLocks/>
          </p:cNvCxnSpPr>
          <p:nvPr/>
        </p:nvCxnSpPr>
        <p:spPr>
          <a:xfrm flipH="1">
            <a:off x="1406179" y="2446228"/>
            <a:ext cx="1138377" cy="3376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5260B5C0-57A4-4C41-B1B4-DADC7501F666}"/>
              </a:ext>
            </a:extLst>
          </p:cNvPr>
          <p:cNvCxnSpPr>
            <a:cxnSpLocks/>
          </p:cNvCxnSpPr>
          <p:nvPr/>
        </p:nvCxnSpPr>
        <p:spPr>
          <a:xfrm>
            <a:off x="2665366" y="2442998"/>
            <a:ext cx="988199" cy="3672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81C088C-D096-FF45-8484-6A64E341B884}"/>
              </a:ext>
            </a:extLst>
          </p:cNvPr>
          <p:cNvCxnSpPr>
            <a:cxnSpLocks/>
          </p:cNvCxnSpPr>
          <p:nvPr/>
        </p:nvCxnSpPr>
        <p:spPr>
          <a:xfrm flipH="1">
            <a:off x="5785108" y="2421304"/>
            <a:ext cx="1057977" cy="4074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5D8E2A85-A621-6146-92D9-BE42C5FCFB5A}"/>
              </a:ext>
            </a:extLst>
          </p:cNvPr>
          <p:cNvCxnSpPr>
            <a:cxnSpLocks/>
          </p:cNvCxnSpPr>
          <p:nvPr/>
        </p:nvCxnSpPr>
        <p:spPr>
          <a:xfrm>
            <a:off x="6963895" y="2418074"/>
            <a:ext cx="1341493" cy="4106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B4125F6-19F6-6B4E-A8E1-8E2F8FD0698C}"/>
              </a:ext>
            </a:extLst>
          </p:cNvPr>
          <p:cNvGrpSpPr/>
          <p:nvPr/>
        </p:nvGrpSpPr>
        <p:grpSpPr>
          <a:xfrm>
            <a:off x="-36512" y="2783874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649871B7-CA53-7E49-9F94-254C07911DA3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649871B7-CA53-7E49-9F94-254C07911D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00133E65-85C7-6F4C-A384-063E3D3303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4B3BF798-137C-9F4A-AA26-8D1F95895F54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49C5E00F-3AA6-234A-9A51-8F312DB99829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49C5E00F-3AA6-234A-9A51-8F312DB998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0E709B2B-114F-524E-9154-C6756E4288DC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0E709B2B-114F-524E-9154-C6756E4288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8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FF9C24B-3D1A-0643-A0FC-F85FD09531CC}"/>
              </a:ext>
            </a:extLst>
          </p:cNvPr>
          <p:cNvGrpSpPr/>
          <p:nvPr/>
        </p:nvGrpSpPr>
        <p:grpSpPr>
          <a:xfrm>
            <a:off x="2435521" y="2810296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BCB2E33F-8AFC-0545-9B9B-310A70E3525F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BCB2E33F-8AFC-0545-9B9B-310A70E352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FC2DFD85-E982-DF4B-AEA8-9CDCCB2BD5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A7751592-9091-114E-BC10-86CEE2D42496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D3D1BFF6-838C-984B-9C44-238688EAAA37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D3D1BFF6-838C-984B-9C44-238688EAAA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A95CFBCB-FE15-1644-86D1-325EAB61F724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A95CFBCB-FE15-1644-86D1-325EAB61F7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223927E-8B22-2C43-8CF9-3B9C4894155B}"/>
              </a:ext>
            </a:extLst>
          </p:cNvPr>
          <p:cNvGrpSpPr/>
          <p:nvPr/>
        </p:nvGrpSpPr>
        <p:grpSpPr>
          <a:xfrm>
            <a:off x="4645763" y="2855882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5AD3E6C2-28DA-5D46-80BE-517926E11363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5AD3E6C2-28DA-5D46-80BE-517926E113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56F08AB3-482C-9143-8CEE-52BEEFB2DB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95197684-2EB3-4049-885E-78AD5A891866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30B86BDD-9F06-6C46-8EB0-E7709F2A6124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30B86BDD-9F06-6C46-8EB0-E7709F2A61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F468EA66-CB54-3B45-B3CB-813F441C4743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F468EA66-CB54-3B45-B3CB-813F441C47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97A7F7C6-86FB-8B40-BF83-5723483C2852}"/>
              </a:ext>
            </a:extLst>
          </p:cNvPr>
          <p:cNvGrpSpPr/>
          <p:nvPr/>
        </p:nvGrpSpPr>
        <p:grpSpPr>
          <a:xfrm>
            <a:off x="6855982" y="2882304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9423689C-CAA8-C241-A70F-651B5362B37B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9423689C-CAA8-C241-A70F-651B5362B3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B0B12294-C46F-3D4C-9077-1FD5F69569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BB9CD0EE-26F1-FC47-B336-309EB153E1F6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2F224F33-705A-6442-B25A-CB1353C4E534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2F224F33-705A-6442-B25A-CB1353C4E5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F797B727-9FB5-C340-9498-112C2CAAB0A9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F797B727-9FB5-C340-9498-112C2CAAB0A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Rectangle 63">
            <a:extLst>
              <a:ext uri="{FF2B5EF4-FFF2-40B4-BE49-F238E27FC236}">
                <a16:creationId xmlns:a16="http://schemas.microsoft.com/office/drawing/2014/main" id="{82702E11-172E-3D42-8DC0-D53AC71BEB4B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5210968"/>
            <a:ext cx="6466567" cy="5222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0000"/>
                </a:solidFill>
                <a:latin typeface="+mn-lt"/>
                <a:ea typeface="American Typewriter" charset="0"/>
                <a:cs typeface="American Typewriter" charset="0"/>
              </a:rPr>
              <a:t>BAD NEWS:</a:t>
            </a:r>
          </a:p>
        </p:txBody>
      </p:sp>
      <p:sp>
        <p:nvSpPr>
          <p:cNvPr id="42" name="Rectangle 63">
            <a:extLst>
              <a:ext uri="{FF2B5EF4-FFF2-40B4-BE49-F238E27FC236}">
                <a16:creationId xmlns:a16="http://schemas.microsoft.com/office/drawing/2014/main" id="{74FA068D-17FF-4548-A45E-E8C88EA5641F}"/>
              </a:ext>
            </a:extLst>
          </p:cNvPr>
          <p:cNvSpPr txBox="1">
            <a:spLocks noChangeArrowheads="1"/>
          </p:cNvSpPr>
          <p:nvPr/>
        </p:nvSpPr>
        <p:spPr>
          <a:xfrm>
            <a:off x="985954" y="5715024"/>
            <a:ext cx="7978534" cy="9605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Signer needs to keep a counter indicating which </a:t>
            </a:r>
            <a:r>
              <a:rPr lang="en-US" sz="2800" b="1" i="1" dirty="0">
                <a:latin typeface="+mn-lt"/>
                <a:ea typeface="American Typewriter" charset="0"/>
                <a:cs typeface="American Typewriter" charset="0"/>
              </a:rPr>
              <a:t>leaf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 (which tells her which secret key) to use next.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A7CA7030-87F5-5B47-872C-0ADFEBC8285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559" y="5092907"/>
            <a:ext cx="774636" cy="774636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AF626B18-5A5D-954D-BF8F-D0D9A4930152}"/>
              </a:ext>
            </a:extLst>
          </p:cNvPr>
          <p:cNvGrpSpPr/>
          <p:nvPr/>
        </p:nvGrpSpPr>
        <p:grpSpPr>
          <a:xfrm>
            <a:off x="2514899" y="4105356"/>
            <a:ext cx="896015" cy="970635"/>
            <a:chOff x="91707" y="4831683"/>
            <a:chExt cx="896015" cy="970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01916F7B-63A8-B148-8070-FCD0805C4B77}"/>
                    </a:ext>
                  </a:extLst>
                </p:cNvPr>
                <p:cNvSpPr/>
                <p:nvPr/>
              </p:nvSpPr>
              <p:spPr>
                <a:xfrm>
                  <a:off x="91707" y="5279098"/>
                  <a:ext cx="73494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01916F7B-63A8-B148-8070-FCD0805C4B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07" y="5279098"/>
                  <a:ext cx="734945" cy="523220"/>
                </a:xfrm>
                <a:prstGeom prst="rect">
                  <a:avLst/>
                </a:prstGeom>
                <a:blipFill>
                  <a:blip r:embed="rId1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EFE11481-7D5E-0E42-B8CD-50A49650C473}"/>
                </a:ext>
              </a:extLst>
            </p:cNvPr>
            <p:cNvCxnSpPr>
              <a:cxnSpLocks/>
            </p:cNvCxnSpPr>
            <p:nvPr/>
          </p:nvCxnSpPr>
          <p:spPr>
            <a:xfrm>
              <a:off x="410189" y="5000503"/>
              <a:ext cx="0" cy="33903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88E1A763-69B4-3F46-8D0C-DC4B8313C483}"/>
                    </a:ext>
                  </a:extLst>
                </p:cNvPr>
                <p:cNvSpPr/>
                <p:nvPr/>
              </p:nvSpPr>
              <p:spPr>
                <a:xfrm>
                  <a:off x="389033" y="4831683"/>
                  <a:ext cx="59868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88E1A763-69B4-3F46-8D0C-DC4B8313C4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033" y="4831683"/>
                  <a:ext cx="598689" cy="523220"/>
                </a:xfrm>
                <a:prstGeom prst="rect">
                  <a:avLst/>
                </a:prstGeom>
                <a:blipFill>
                  <a:blip r:embed="rId2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7259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(Many-time) Signature Scheme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8" name="Rectangle 63">
            <a:extLst>
              <a:ext uri="{FF2B5EF4-FFF2-40B4-BE49-F238E27FC236}">
                <a16:creationId xmlns:a16="http://schemas.microsoft.com/office/drawing/2014/main" id="{FCBC1F9C-EE29-FE49-9DB9-60C0EC916993}"/>
              </a:ext>
            </a:extLst>
          </p:cNvPr>
          <p:cNvSpPr txBox="1">
            <a:spLocks noChangeArrowheads="1"/>
          </p:cNvSpPr>
          <p:nvPr/>
        </p:nvSpPr>
        <p:spPr>
          <a:xfrm>
            <a:off x="1907704" y="836712"/>
            <a:ext cx="4680520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In four+ steps</a:t>
            </a:r>
            <a:endParaRPr lang="en-US" sz="2800" b="1" dirty="0">
              <a:solidFill>
                <a:srgbClr val="0000FF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E1C63364-CBAC-4B46-B938-A8D9A978D5B4}"/>
              </a:ext>
            </a:extLst>
          </p:cNvPr>
          <p:cNvSpPr txBox="1">
            <a:spLocks noChangeArrowheads="1"/>
          </p:cNvSpPr>
          <p:nvPr/>
        </p:nvSpPr>
        <p:spPr>
          <a:xfrm>
            <a:off x="362127" y="2348880"/>
            <a:ext cx="877062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2. How to Shrink the signatures. Idea: Signature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Trees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8" name="Rectangle 63">
            <a:extLst>
              <a:ext uri="{FF2B5EF4-FFF2-40B4-BE49-F238E27FC236}">
                <a16:creationId xmlns:a16="http://schemas.microsoft.com/office/drawing/2014/main" id="{3D0B5B98-909F-4543-9D61-C889A6CE3E39}"/>
              </a:ext>
            </a:extLst>
          </p:cNvPr>
          <p:cNvSpPr txBox="1">
            <a:spLocks noChangeArrowheads="1"/>
          </p:cNvSpPr>
          <p:nvPr/>
        </p:nvSpPr>
        <p:spPr>
          <a:xfrm>
            <a:off x="381182" y="3140968"/>
            <a:ext cx="8770622" cy="11521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3. How to Shrink Alice’s storage. </a:t>
            </a:r>
            <a:br>
              <a:rPr lang="en-US" sz="2800" b="0" dirty="0">
                <a:ea typeface="American Typewriter" charset="0"/>
                <a:cs typeface="American Typewriter" charset="0"/>
              </a:rPr>
            </a:br>
            <a:r>
              <a:rPr lang="en-US" sz="2800" b="0" dirty="0">
                <a:ea typeface="American Typewriter" charset="0"/>
                <a:cs typeface="American Typewriter" charset="0"/>
              </a:rPr>
              <a:t>	Idea: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Pseudorandom</a:t>
            </a:r>
            <a:r>
              <a:rPr lang="en-US" sz="2800" b="0" dirty="0">
                <a:ea typeface="American Typewriter" charset="0"/>
                <a:cs typeface="American Typewriter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Trees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B0FDEF45-91F4-CC49-9FAC-94CCD35EEBE6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4437112"/>
            <a:ext cx="8770622" cy="11521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4. How to make Alice stateless. </a:t>
            </a:r>
            <a:br>
              <a:rPr lang="en-US" sz="2800" b="0" dirty="0">
                <a:ea typeface="American Typewriter" charset="0"/>
                <a:cs typeface="American Typewriter" charset="0"/>
              </a:rPr>
            </a:br>
            <a:r>
              <a:rPr lang="en-US" sz="2800" b="0" dirty="0">
                <a:ea typeface="American Typewriter" charset="0"/>
                <a:cs typeface="American Typewriter" charset="0"/>
              </a:rPr>
              <a:t>	Idea: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Randomization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0C3809BB-DCEC-3440-9188-AD4EF65161AD}"/>
              </a:ext>
            </a:extLst>
          </p:cNvPr>
          <p:cNvSpPr txBox="1">
            <a:spLocks noChangeArrowheads="1"/>
          </p:cNvSpPr>
          <p:nvPr/>
        </p:nvSpPr>
        <p:spPr>
          <a:xfrm>
            <a:off x="337882" y="1646336"/>
            <a:ext cx="877062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</a:t>
            </a:r>
            <a:r>
              <a:rPr lang="en-US" sz="2800" dirty="0">
                <a:ea typeface="American Typewriter" charset="0"/>
                <a:cs typeface="American Typewriter" charset="0"/>
              </a:rPr>
              <a:t>1</a:t>
            </a:r>
            <a:r>
              <a:rPr lang="en-US" sz="2800" b="0" dirty="0">
                <a:ea typeface="American Typewriter" charset="0"/>
                <a:cs typeface="American Typewriter" charset="0"/>
              </a:rPr>
              <a:t>. Stateful, Growing Signatures. Idea: Signature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Chains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78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737969" y="188640"/>
            <a:ext cx="1959169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4.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7C17D5-48F2-884D-A55B-48DA829FB002}"/>
              </a:ext>
            </a:extLst>
          </p:cNvPr>
          <p:cNvSpPr/>
          <p:nvPr/>
        </p:nvSpPr>
        <p:spPr>
          <a:xfrm>
            <a:off x="2555776" y="323074"/>
            <a:ext cx="4884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American Typewriter" charset="0"/>
                <a:cs typeface="American Typewriter" charset="0"/>
              </a:rPr>
              <a:t>Statelessness via Randomization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CE4AF16-964F-A449-9DC7-380C1C60B6D9}"/>
                  </a:ext>
                </a:extLst>
              </p:cNvPr>
              <p:cNvSpPr/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CE4AF16-964F-A449-9DC7-380C1C60B6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35401BC-B9AA-0A4C-A0F4-06A5A2A34FE4}"/>
              </a:ext>
            </a:extLst>
          </p:cNvPr>
          <p:cNvGrpSpPr/>
          <p:nvPr/>
        </p:nvGrpSpPr>
        <p:grpSpPr>
          <a:xfrm>
            <a:off x="3027478" y="1022186"/>
            <a:ext cx="3587405" cy="973937"/>
            <a:chOff x="2224507" y="1720334"/>
            <a:chExt cx="3587405" cy="973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CE2447FB-584E-3344-94B6-D7E93D23CF12}"/>
                    </a:ext>
                  </a:extLst>
                </p:cNvPr>
                <p:cNvSpPr/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CE2447FB-584E-3344-94B6-D7E93D23CF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DC2B0B2-384A-CF40-9367-19DA91472C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4507" y="2259124"/>
              <a:ext cx="1760209" cy="4351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3931662-36FC-9E42-B2EE-8B4EE94FDE69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19" y="2253793"/>
              <a:ext cx="1685793" cy="4336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DD9E372-79AD-7F44-8D95-AD65148749DF}"/>
                  </a:ext>
                </a:extLst>
              </p:cNvPr>
              <p:cNvSpPr/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DD9E372-79AD-7F44-8D95-AD65148749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87C4349-4D59-8C4B-AE31-C3BBFD895074}"/>
              </a:ext>
            </a:extLst>
          </p:cNvPr>
          <p:cNvCxnSpPr>
            <a:cxnSpLocks/>
          </p:cNvCxnSpPr>
          <p:nvPr/>
        </p:nvCxnSpPr>
        <p:spPr>
          <a:xfrm flipH="1">
            <a:off x="1406179" y="2446228"/>
            <a:ext cx="1138377" cy="3376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76C0180-47DF-6F46-881C-569D81B8F60C}"/>
              </a:ext>
            </a:extLst>
          </p:cNvPr>
          <p:cNvCxnSpPr>
            <a:cxnSpLocks/>
          </p:cNvCxnSpPr>
          <p:nvPr/>
        </p:nvCxnSpPr>
        <p:spPr>
          <a:xfrm>
            <a:off x="2665366" y="2442998"/>
            <a:ext cx="988199" cy="3672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083ACC5-0565-FD44-A055-BBE866629003}"/>
              </a:ext>
            </a:extLst>
          </p:cNvPr>
          <p:cNvCxnSpPr>
            <a:cxnSpLocks/>
          </p:cNvCxnSpPr>
          <p:nvPr/>
        </p:nvCxnSpPr>
        <p:spPr>
          <a:xfrm flipH="1">
            <a:off x="5785108" y="2421304"/>
            <a:ext cx="1057977" cy="4074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7F81BB3-196B-294D-8106-C44B554C95CE}"/>
              </a:ext>
            </a:extLst>
          </p:cNvPr>
          <p:cNvCxnSpPr>
            <a:cxnSpLocks/>
          </p:cNvCxnSpPr>
          <p:nvPr/>
        </p:nvCxnSpPr>
        <p:spPr>
          <a:xfrm>
            <a:off x="6963895" y="2418074"/>
            <a:ext cx="1341493" cy="4106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2F9446-15A5-CF4C-BB57-A9031C6848EA}"/>
              </a:ext>
            </a:extLst>
          </p:cNvPr>
          <p:cNvGrpSpPr/>
          <p:nvPr/>
        </p:nvGrpSpPr>
        <p:grpSpPr>
          <a:xfrm>
            <a:off x="-36512" y="2783874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BECD214-7E9A-F94F-847A-E1DC94B428FB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BECD214-7E9A-F94F-847A-E1DC94B428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1F809BA-F0D0-194F-B162-A5BC1A3AAB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74914AB-7246-A849-98CA-1260252AC728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F55C21C-D5E9-C741-9D6A-B65090F2705C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F55C21C-D5E9-C741-9D6A-B65090F2705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C24EC364-3347-A245-A353-6494A77201ED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C24EC364-3347-A245-A353-6494A77201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8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167A0C3-E143-7F41-94DC-0811DB59BFDA}"/>
              </a:ext>
            </a:extLst>
          </p:cNvPr>
          <p:cNvGrpSpPr/>
          <p:nvPr/>
        </p:nvGrpSpPr>
        <p:grpSpPr>
          <a:xfrm>
            <a:off x="2435521" y="2810296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9A6A808C-CB32-D941-88B4-5CF85C5D25F7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9A6A808C-CB32-D941-88B4-5CF85C5D25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86DC636-2C58-E24B-88AB-8E67227DDB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25CDD57-130C-2246-9A59-029D896AC6BA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D64A6D94-0BC9-4540-9711-7EC8D3E6BE2A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D64A6D94-0BC9-4540-9711-7EC8D3E6BE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04631F0-60C5-E44F-9D81-F986DB20AA50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04631F0-60C5-E44F-9D81-F986DB20AA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053EAC-9846-A04E-8496-0E86CDFF665D}"/>
              </a:ext>
            </a:extLst>
          </p:cNvPr>
          <p:cNvGrpSpPr/>
          <p:nvPr/>
        </p:nvGrpSpPr>
        <p:grpSpPr>
          <a:xfrm>
            <a:off x="4645763" y="2855882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4C6DDE67-F392-B84C-981A-173F85580DA0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4C6DDE67-F392-B84C-981A-173F85580D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1F5197D-10F5-6642-905E-8006C39103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09A5E34E-D25C-8545-B344-5CCE6BAAD138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60A1E2A5-13BD-EC4F-AF70-FC71588BF66E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60A1E2A5-13BD-EC4F-AF70-FC71588BF6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15777A4-A6F2-3D4C-B2EC-4E5AB26ADA21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15777A4-A6F2-3D4C-B2EC-4E5AB26ADA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BA8B011-D7CB-1140-8049-2B270CB5E901}"/>
              </a:ext>
            </a:extLst>
          </p:cNvPr>
          <p:cNvGrpSpPr/>
          <p:nvPr/>
        </p:nvGrpSpPr>
        <p:grpSpPr>
          <a:xfrm>
            <a:off x="6855982" y="2882304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B1AF5A7-90F4-D74B-92BD-F76379550086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B1AF5A7-90F4-D74B-92BD-F763795500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7C96E29-E088-8445-8B4D-23B40F8756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A3604B3-C0B0-6042-B90E-50113889C082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8128207A-59E5-484B-BB31-575DE5DA85B8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8128207A-59E5-484B-BB31-575DE5DA85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43DF20E8-D3F7-6041-A577-5F9D7B2B7E51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43DF20E8-D3F7-6041-A577-5F9D7B2B7E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62EBF38-4E57-2540-BEA7-EFFB720D0E24}"/>
              </a:ext>
            </a:extLst>
          </p:cNvPr>
          <p:cNvGrpSpPr/>
          <p:nvPr/>
        </p:nvGrpSpPr>
        <p:grpSpPr>
          <a:xfrm>
            <a:off x="4313001" y="955451"/>
            <a:ext cx="3081550" cy="2805508"/>
            <a:chOff x="4113521" y="910350"/>
            <a:chExt cx="3081550" cy="28055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0445BC87-A4BE-9D42-B6A6-E5C855F95F1B}"/>
                    </a:ext>
                  </a:extLst>
                </p:cNvPr>
                <p:cNvSpPr/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𝝐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0445BC87-A4BE-9D42-B6A6-E5C855F95F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322A2FB3-3E61-C248-BD28-FD062E25A75C}"/>
                </a:ext>
              </a:extLst>
            </p:cNvPr>
            <p:cNvSpPr/>
            <p:nvPr/>
          </p:nvSpPr>
          <p:spPr>
            <a:xfrm rot="8118830">
              <a:off x="4113521" y="910350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CE8BD000-DEFB-124F-BECA-603628023321}"/>
                    </a:ext>
                  </a:extLst>
                </p:cNvPr>
                <p:cNvSpPr/>
                <p:nvPr/>
              </p:nvSpPr>
              <p:spPr>
                <a:xfrm>
                  <a:off x="6432497" y="2577015"/>
                  <a:ext cx="664413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CE8BD000-DEFB-124F-BECA-6036280233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2497" y="2577015"/>
                  <a:ext cx="664413" cy="523220"/>
                </a:xfrm>
                <a:prstGeom prst="rect">
                  <a:avLst/>
                </a:prstGeom>
                <a:blipFill>
                  <a:blip r:embed="rId19"/>
                  <a:stretch>
                    <a:fillRect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137B4EF0-136C-3C42-9DB3-287B3647D7D0}"/>
                </a:ext>
              </a:extLst>
            </p:cNvPr>
            <p:cNvSpPr/>
            <p:nvPr/>
          </p:nvSpPr>
          <p:spPr>
            <a:xfrm rot="8118830">
              <a:off x="6280671" y="1730059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9B237F6C-44DD-174A-A0D1-139FB67802B1}"/>
                    </a:ext>
                  </a:extLst>
                </p:cNvPr>
                <p:cNvSpPr/>
                <p:nvPr/>
              </p:nvSpPr>
              <p:spPr>
                <a:xfrm>
                  <a:off x="5871281" y="3192638"/>
                  <a:ext cx="82150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9B237F6C-44DD-174A-A0D1-139FB67802B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1281" y="3192638"/>
                  <a:ext cx="821507" cy="523220"/>
                </a:xfrm>
                <a:prstGeom prst="rect">
                  <a:avLst/>
                </a:prstGeom>
                <a:blipFill>
                  <a:blip r:embed="rId20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65CD3464-0590-424C-9715-C53C339CBACE}"/>
                </a:ext>
              </a:extLst>
            </p:cNvPr>
            <p:cNvSpPr/>
            <p:nvPr/>
          </p:nvSpPr>
          <p:spPr>
            <a:xfrm rot="8118830">
              <a:off x="5141333" y="2700925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B2CE8330-46FA-5A46-BF78-5BDBFA3A236A}"/>
              </a:ext>
            </a:extLst>
          </p:cNvPr>
          <p:cNvSpPr/>
          <p:nvPr/>
        </p:nvSpPr>
        <p:spPr>
          <a:xfrm>
            <a:off x="827584" y="4598032"/>
            <a:ext cx="7855712" cy="2143336"/>
          </a:xfrm>
          <a:prstGeom prst="rect">
            <a:avLst/>
          </a:prstGeom>
          <a:solidFill>
            <a:schemeClr val="accent1">
              <a:lumMod val="20000"/>
              <a:lumOff val="80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63">
                <a:extLst>
                  <a:ext uri="{FF2B5EF4-FFF2-40B4-BE49-F238E27FC236}">
                    <a16:creationId xmlns:a16="http://schemas.microsoft.com/office/drawing/2014/main" id="{BF579149-00F6-734F-8B56-75B9C18DE71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99592" y="4581128"/>
                <a:ext cx="6466567" cy="5222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 dirty="0">
                    <a:latin typeface="+mn-lt"/>
                    <a:ea typeface="American Typewriter" charset="0"/>
                    <a:cs typeface="American Typewriter" charset="0"/>
                  </a:rPr>
                  <a:t>Signature of a message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800" b="1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51" name="Rectangle 63">
                <a:extLst>
                  <a:ext uri="{FF2B5EF4-FFF2-40B4-BE49-F238E27FC236}">
                    <a16:creationId xmlns:a16="http://schemas.microsoft.com/office/drawing/2014/main" id="{BF579149-00F6-734F-8B56-75B9C18DE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581128"/>
                <a:ext cx="6466567" cy="522288"/>
              </a:xfrm>
              <a:prstGeom prst="rect">
                <a:avLst/>
              </a:prstGeom>
              <a:blipFill>
                <a:blip r:embed="rId21"/>
                <a:stretch>
                  <a:fillRect l="-2161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63">
                <a:extLst>
                  <a:ext uri="{FF2B5EF4-FFF2-40B4-BE49-F238E27FC236}">
                    <a16:creationId xmlns:a16="http://schemas.microsoft.com/office/drawing/2014/main" id="{A7420F91-CD29-D745-AB20-429FDDC424B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259632" y="5013176"/>
                <a:ext cx="7363240" cy="5222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Pick a </a:t>
                </a:r>
                <a:r>
                  <a:rPr lang="en-US" sz="2800" b="1" dirty="0">
                    <a:solidFill>
                      <a:srgbClr val="0000FF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random</a:t>
                </a: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leaf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.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to sign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52" name="Rectangle 63">
                <a:extLst>
                  <a:ext uri="{FF2B5EF4-FFF2-40B4-BE49-F238E27FC236}">
                    <a16:creationId xmlns:a16="http://schemas.microsoft.com/office/drawing/2014/main" id="{A7420F91-CD29-D745-AB20-429FDDC424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013176"/>
                <a:ext cx="7363240" cy="522288"/>
              </a:xfrm>
              <a:prstGeom prst="rect">
                <a:avLst/>
              </a:prstGeom>
              <a:blipFill>
                <a:blip r:embed="rId22"/>
                <a:stretch>
                  <a:fillRect l="-1721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63">
                <a:extLst>
                  <a:ext uri="{FF2B5EF4-FFF2-40B4-BE49-F238E27FC236}">
                    <a16:creationId xmlns:a16="http://schemas.microsoft.com/office/drawing/2014/main" id="{6A1DED42-C6C4-4D4E-80FB-02D3EC12143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331640" y="6075064"/>
                <a:ext cx="7363240" cy="5222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solidFill>
                      <a:srgbClr val="0000FF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Output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ea typeface="American Typewriter" charset="0"/>
                    <a:cs typeface="American Typewriter" charset="0"/>
                  </a:rPr>
                  <a:t> authentication path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3" name="Rectangle 63">
                <a:extLst>
                  <a:ext uri="{FF2B5EF4-FFF2-40B4-BE49-F238E27FC236}">
                    <a16:creationId xmlns:a16="http://schemas.microsoft.com/office/drawing/2014/main" id="{6A1DED42-C6C4-4D4E-80FB-02D3EC121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6075064"/>
                <a:ext cx="7363240" cy="522288"/>
              </a:xfrm>
              <a:prstGeom prst="rect">
                <a:avLst/>
              </a:prstGeom>
              <a:blipFill>
                <a:blip r:embed="rId23"/>
                <a:stretch>
                  <a:fillRect l="-1549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63">
                <a:extLst>
                  <a:ext uri="{FF2B5EF4-FFF2-40B4-BE49-F238E27FC236}">
                    <a16:creationId xmlns:a16="http://schemas.microsoft.com/office/drawing/2014/main" id="{A6D542E4-E49A-1142-90C5-A2E8698BF8E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398904" y="5499000"/>
                <a:ext cx="6678790" cy="5222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Sign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𝑆𝐾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54" name="Rectangle 63">
                <a:extLst>
                  <a:ext uri="{FF2B5EF4-FFF2-40B4-BE49-F238E27FC236}">
                    <a16:creationId xmlns:a16="http://schemas.microsoft.com/office/drawing/2014/main" id="{A6D542E4-E49A-1142-90C5-A2E8698BF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904" y="5499000"/>
                <a:ext cx="6678790" cy="522288"/>
              </a:xfrm>
              <a:prstGeom prst="rect">
                <a:avLst/>
              </a:prstGeom>
              <a:blipFill>
                <a:blip r:embed="rId24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1B30C056-A248-2D42-8244-F4B52CD6D225}"/>
              </a:ext>
            </a:extLst>
          </p:cNvPr>
          <p:cNvGrpSpPr/>
          <p:nvPr/>
        </p:nvGrpSpPr>
        <p:grpSpPr>
          <a:xfrm>
            <a:off x="2172087" y="948810"/>
            <a:ext cx="3050262" cy="2761166"/>
            <a:chOff x="1977659" y="910350"/>
            <a:chExt cx="3050262" cy="27611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F0CB30E8-BBCE-1247-9F66-53861F339965}"/>
                    </a:ext>
                  </a:extLst>
                </p:cNvPr>
                <p:cNvSpPr/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𝝐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F0CB30E8-BBCE-1247-9F66-53861F3399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9D40B584-0815-E340-8652-08CEA6A7E8AE}"/>
                </a:ext>
              </a:extLst>
            </p:cNvPr>
            <p:cNvSpPr/>
            <p:nvPr/>
          </p:nvSpPr>
          <p:spPr>
            <a:xfrm rot="8118830">
              <a:off x="4113521" y="910350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73FFCBD-6C0E-B44C-958E-70E23C4FED1B}"/>
                    </a:ext>
                  </a:extLst>
                </p:cNvPr>
                <p:cNvSpPr/>
                <p:nvPr/>
              </p:nvSpPr>
              <p:spPr>
                <a:xfrm>
                  <a:off x="2129485" y="2577015"/>
                  <a:ext cx="664413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73FFCBD-6C0E-B44C-958E-70E23C4FED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9485" y="2577015"/>
                  <a:ext cx="664413" cy="523220"/>
                </a:xfrm>
                <a:prstGeom prst="rect">
                  <a:avLst/>
                </a:prstGeom>
                <a:blipFill>
                  <a:blip r:embed="rId26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D53B07BE-0A6F-674F-9BE5-88D64EF41961}"/>
                </a:ext>
              </a:extLst>
            </p:cNvPr>
            <p:cNvSpPr/>
            <p:nvPr/>
          </p:nvSpPr>
          <p:spPr>
            <a:xfrm rot="8118830">
              <a:off x="1977659" y="1730059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35C9301C-7590-5E43-8325-49D1EDB3DC9F}"/>
                    </a:ext>
                  </a:extLst>
                </p:cNvPr>
                <p:cNvSpPr/>
                <p:nvPr/>
              </p:nvSpPr>
              <p:spPr>
                <a:xfrm>
                  <a:off x="3784742" y="3148296"/>
                  <a:ext cx="82150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𝟎𝟏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35C9301C-7590-5E43-8325-49D1EDB3DC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4742" y="3148296"/>
                  <a:ext cx="821507" cy="523220"/>
                </a:xfrm>
                <a:prstGeom prst="rect">
                  <a:avLst/>
                </a:prstGeom>
                <a:blipFill>
                  <a:blip r:embed="rId2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Arc 60">
              <a:extLst>
                <a:ext uri="{FF2B5EF4-FFF2-40B4-BE49-F238E27FC236}">
                  <a16:creationId xmlns:a16="http://schemas.microsoft.com/office/drawing/2014/main" id="{C3EC5CBC-4EDD-9F45-92EA-D57D416C36F8}"/>
                </a:ext>
              </a:extLst>
            </p:cNvPr>
            <p:cNvSpPr/>
            <p:nvPr/>
          </p:nvSpPr>
          <p:spPr>
            <a:xfrm rot="8118830">
              <a:off x="2982765" y="2643805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4800A58-A721-4D4A-9201-17797E3E9FD1}"/>
                  </a:ext>
                </a:extLst>
              </p:cNvPr>
              <p:cNvSpPr/>
              <p:nvPr/>
            </p:nvSpPr>
            <p:spPr>
              <a:xfrm>
                <a:off x="2451982" y="3769876"/>
                <a:ext cx="11839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010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4800A58-A721-4D4A-9201-17797E3E9F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982" y="3769876"/>
                <a:ext cx="1183914" cy="523220"/>
              </a:xfrm>
              <a:prstGeom prst="rect">
                <a:avLst/>
              </a:prstGeom>
              <a:blipFill>
                <a:blip r:embed="rId2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66B44E00-C012-1741-834F-A7023111B454}"/>
                  </a:ext>
                </a:extLst>
              </p:cNvPr>
              <p:cNvSpPr/>
              <p:nvPr/>
            </p:nvSpPr>
            <p:spPr>
              <a:xfrm>
                <a:off x="5796136" y="3789040"/>
                <a:ext cx="11756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101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66B44E00-C012-1741-834F-A7023111B4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789040"/>
                <a:ext cx="1175643" cy="523220"/>
              </a:xfrm>
              <a:prstGeom prst="rect">
                <a:avLst/>
              </a:prstGeom>
              <a:blipFill>
                <a:blip r:embed="rId29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990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4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737969" y="188640"/>
            <a:ext cx="1959169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4.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7C17D5-48F2-884D-A55B-48DA829FB002}"/>
              </a:ext>
            </a:extLst>
          </p:cNvPr>
          <p:cNvSpPr/>
          <p:nvPr/>
        </p:nvSpPr>
        <p:spPr>
          <a:xfrm>
            <a:off x="2555776" y="323074"/>
            <a:ext cx="4884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American Typewriter" charset="0"/>
                <a:cs typeface="American Typewriter" charset="0"/>
              </a:rPr>
              <a:t>Statelessness via Randomization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CE4AF16-964F-A449-9DC7-380C1C60B6D9}"/>
                  </a:ext>
                </a:extLst>
              </p:cNvPr>
              <p:cNvSpPr/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CE4AF16-964F-A449-9DC7-380C1C60B6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35401BC-B9AA-0A4C-A0F4-06A5A2A34FE4}"/>
              </a:ext>
            </a:extLst>
          </p:cNvPr>
          <p:cNvGrpSpPr/>
          <p:nvPr/>
        </p:nvGrpSpPr>
        <p:grpSpPr>
          <a:xfrm>
            <a:off x="3027478" y="1022186"/>
            <a:ext cx="3587405" cy="973937"/>
            <a:chOff x="2224507" y="1720334"/>
            <a:chExt cx="3587405" cy="973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CE2447FB-584E-3344-94B6-D7E93D23CF12}"/>
                    </a:ext>
                  </a:extLst>
                </p:cNvPr>
                <p:cNvSpPr/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CE2447FB-584E-3344-94B6-D7E93D23CF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DC2B0B2-384A-CF40-9367-19DA91472C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4507" y="2259124"/>
              <a:ext cx="1760209" cy="4351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3931662-36FC-9E42-B2EE-8B4EE94FDE69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19" y="2253793"/>
              <a:ext cx="1685793" cy="4336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DD9E372-79AD-7F44-8D95-AD65148749DF}"/>
                  </a:ext>
                </a:extLst>
              </p:cNvPr>
              <p:cNvSpPr/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DD9E372-79AD-7F44-8D95-AD65148749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87C4349-4D59-8C4B-AE31-C3BBFD895074}"/>
              </a:ext>
            </a:extLst>
          </p:cNvPr>
          <p:cNvCxnSpPr>
            <a:cxnSpLocks/>
          </p:cNvCxnSpPr>
          <p:nvPr/>
        </p:nvCxnSpPr>
        <p:spPr>
          <a:xfrm flipH="1">
            <a:off x="1406179" y="2446228"/>
            <a:ext cx="1138377" cy="3376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76C0180-47DF-6F46-881C-569D81B8F60C}"/>
              </a:ext>
            </a:extLst>
          </p:cNvPr>
          <p:cNvCxnSpPr>
            <a:cxnSpLocks/>
          </p:cNvCxnSpPr>
          <p:nvPr/>
        </p:nvCxnSpPr>
        <p:spPr>
          <a:xfrm>
            <a:off x="2665366" y="2442998"/>
            <a:ext cx="988199" cy="3672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083ACC5-0565-FD44-A055-BBE866629003}"/>
              </a:ext>
            </a:extLst>
          </p:cNvPr>
          <p:cNvCxnSpPr>
            <a:cxnSpLocks/>
          </p:cNvCxnSpPr>
          <p:nvPr/>
        </p:nvCxnSpPr>
        <p:spPr>
          <a:xfrm flipH="1">
            <a:off x="5785108" y="2421304"/>
            <a:ext cx="1057977" cy="4074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7F81BB3-196B-294D-8106-C44B554C95CE}"/>
              </a:ext>
            </a:extLst>
          </p:cNvPr>
          <p:cNvCxnSpPr>
            <a:cxnSpLocks/>
          </p:cNvCxnSpPr>
          <p:nvPr/>
        </p:nvCxnSpPr>
        <p:spPr>
          <a:xfrm>
            <a:off x="6963895" y="2418074"/>
            <a:ext cx="1341493" cy="4106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2F9446-15A5-CF4C-BB57-A9031C6848EA}"/>
              </a:ext>
            </a:extLst>
          </p:cNvPr>
          <p:cNvGrpSpPr/>
          <p:nvPr/>
        </p:nvGrpSpPr>
        <p:grpSpPr>
          <a:xfrm>
            <a:off x="-36512" y="2783874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BECD214-7E9A-F94F-847A-E1DC94B428FB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BECD214-7E9A-F94F-847A-E1DC94B428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1F809BA-F0D0-194F-B162-A5BC1A3AAB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74914AB-7246-A849-98CA-1260252AC728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F55C21C-D5E9-C741-9D6A-B65090F2705C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F55C21C-D5E9-C741-9D6A-B65090F2705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C24EC364-3347-A245-A353-6494A77201ED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C24EC364-3347-A245-A353-6494A77201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8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167A0C3-E143-7F41-94DC-0811DB59BFDA}"/>
              </a:ext>
            </a:extLst>
          </p:cNvPr>
          <p:cNvGrpSpPr/>
          <p:nvPr/>
        </p:nvGrpSpPr>
        <p:grpSpPr>
          <a:xfrm>
            <a:off x="2435521" y="2810296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9A6A808C-CB32-D941-88B4-5CF85C5D25F7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9A6A808C-CB32-D941-88B4-5CF85C5D25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86DC636-2C58-E24B-88AB-8E67227DDB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25CDD57-130C-2246-9A59-029D896AC6BA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D64A6D94-0BC9-4540-9711-7EC8D3E6BE2A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D64A6D94-0BC9-4540-9711-7EC8D3E6BE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04631F0-60C5-E44F-9D81-F986DB20AA50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04631F0-60C5-E44F-9D81-F986DB20AA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053EAC-9846-A04E-8496-0E86CDFF665D}"/>
              </a:ext>
            </a:extLst>
          </p:cNvPr>
          <p:cNvGrpSpPr/>
          <p:nvPr/>
        </p:nvGrpSpPr>
        <p:grpSpPr>
          <a:xfrm>
            <a:off x="4645763" y="2855882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4C6DDE67-F392-B84C-981A-173F85580DA0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4C6DDE67-F392-B84C-981A-173F85580D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1F5197D-10F5-6642-905E-8006C39103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09A5E34E-D25C-8545-B344-5CCE6BAAD138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60A1E2A5-13BD-EC4F-AF70-FC71588BF66E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60A1E2A5-13BD-EC4F-AF70-FC71588BF6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15777A4-A6F2-3D4C-B2EC-4E5AB26ADA21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15777A4-A6F2-3D4C-B2EC-4E5AB26ADA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BA8B011-D7CB-1140-8049-2B270CB5E901}"/>
              </a:ext>
            </a:extLst>
          </p:cNvPr>
          <p:cNvGrpSpPr/>
          <p:nvPr/>
        </p:nvGrpSpPr>
        <p:grpSpPr>
          <a:xfrm>
            <a:off x="6855982" y="2882304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B1AF5A7-90F4-D74B-92BD-F76379550086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B1AF5A7-90F4-D74B-92BD-F763795500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7C96E29-E088-8445-8B4D-23B40F8756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A3604B3-C0B0-6042-B90E-50113889C082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8128207A-59E5-484B-BB31-575DE5DA85B8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8128207A-59E5-484B-BB31-575DE5DA85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43DF20E8-D3F7-6041-A577-5F9D7B2B7E51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43DF20E8-D3F7-6041-A577-5F9D7B2B7E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B30C056-A248-2D42-8244-F4B52CD6D225}"/>
              </a:ext>
            </a:extLst>
          </p:cNvPr>
          <p:cNvGrpSpPr/>
          <p:nvPr/>
        </p:nvGrpSpPr>
        <p:grpSpPr>
          <a:xfrm>
            <a:off x="2172087" y="948810"/>
            <a:ext cx="3050262" cy="2761166"/>
            <a:chOff x="1977659" y="910350"/>
            <a:chExt cx="3050262" cy="27611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F0CB30E8-BBCE-1247-9F66-53861F339965}"/>
                    </a:ext>
                  </a:extLst>
                </p:cNvPr>
                <p:cNvSpPr/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𝝐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F0CB30E8-BBCE-1247-9F66-53861F3399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9D40B584-0815-E340-8652-08CEA6A7E8AE}"/>
                </a:ext>
              </a:extLst>
            </p:cNvPr>
            <p:cNvSpPr/>
            <p:nvPr/>
          </p:nvSpPr>
          <p:spPr>
            <a:xfrm rot="8118830">
              <a:off x="4113521" y="910350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73FFCBD-6C0E-B44C-958E-70E23C4FED1B}"/>
                    </a:ext>
                  </a:extLst>
                </p:cNvPr>
                <p:cNvSpPr/>
                <p:nvPr/>
              </p:nvSpPr>
              <p:spPr>
                <a:xfrm>
                  <a:off x="2129485" y="2577015"/>
                  <a:ext cx="664413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73FFCBD-6C0E-B44C-958E-70E23C4FED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9485" y="2577015"/>
                  <a:ext cx="664413" cy="523220"/>
                </a:xfrm>
                <a:prstGeom prst="rect">
                  <a:avLst/>
                </a:prstGeom>
                <a:blipFill>
                  <a:blip r:embed="rId19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D53B07BE-0A6F-674F-9BE5-88D64EF41961}"/>
                </a:ext>
              </a:extLst>
            </p:cNvPr>
            <p:cNvSpPr/>
            <p:nvPr/>
          </p:nvSpPr>
          <p:spPr>
            <a:xfrm rot="8118830">
              <a:off x="1977659" y="1730059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35C9301C-7590-5E43-8325-49D1EDB3DC9F}"/>
                    </a:ext>
                  </a:extLst>
                </p:cNvPr>
                <p:cNvSpPr/>
                <p:nvPr/>
              </p:nvSpPr>
              <p:spPr>
                <a:xfrm>
                  <a:off x="3784742" y="3148296"/>
                  <a:ext cx="82150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𝟎𝟏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35C9301C-7590-5E43-8325-49D1EDB3DC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4742" y="3148296"/>
                  <a:ext cx="821507" cy="523220"/>
                </a:xfrm>
                <a:prstGeom prst="rect">
                  <a:avLst/>
                </a:prstGeom>
                <a:blipFill>
                  <a:blip r:embed="rId2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Arc 60">
              <a:extLst>
                <a:ext uri="{FF2B5EF4-FFF2-40B4-BE49-F238E27FC236}">
                  <a16:creationId xmlns:a16="http://schemas.microsoft.com/office/drawing/2014/main" id="{C3EC5CBC-4EDD-9F45-92EA-D57D416C36F8}"/>
                </a:ext>
              </a:extLst>
            </p:cNvPr>
            <p:cNvSpPr/>
            <p:nvPr/>
          </p:nvSpPr>
          <p:spPr>
            <a:xfrm rot="8118830">
              <a:off x="2982765" y="2643805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4800A58-A721-4D4A-9201-17797E3E9FD1}"/>
                  </a:ext>
                </a:extLst>
              </p:cNvPr>
              <p:cNvSpPr/>
              <p:nvPr/>
            </p:nvSpPr>
            <p:spPr>
              <a:xfrm>
                <a:off x="2451982" y="3769876"/>
                <a:ext cx="11839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010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4800A58-A721-4D4A-9201-17797E3E9F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982" y="3769876"/>
                <a:ext cx="1183914" cy="523220"/>
              </a:xfrm>
              <a:prstGeom prst="rect">
                <a:avLst/>
              </a:prstGeom>
              <a:blipFill>
                <a:blip r:embed="rId21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3">
            <a:extLst>
              <a:ext uri="{FF2B5EF4-FFF2-40B4-BE49-F238E27FC236}">
                <a16:creationId xmlns:a16="http://schemas.microsoft.com/office/drawing/2014/main" id="{63D58983-CD13-AB44-9EE8-A094AFFA1304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5111576"/>
            <a:ext cx="6466567" cy="5222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GOOD NEWS:</a:t>
            </a:r>
          </a:p>
        </p:txBody>
      </p:sp>
      <p:sp>
        <p:nvSpPr>
          <p:cNvPr id="65" name="Rectangle 63">
            <a:extLst>
              <a:ext uri="{FF2B5EF4-FFF2-40B4-BE49-F238E27FC236}">
                <a16:creationId xmlns:a16="http://schemas.microsoft.com/office/drawing/2014/main" id="{EA04B5DB-C901-0840-9C23-F9ECBC6CC0C1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5441944"/>
            <a:ext cx="7978534" cy="9605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No need to keep state. 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79C246CC-91BD-3E4E-9830-CFA21EC27DF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434" y="4797152"/>
            <a:ext cx="836712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0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737969" y="188640"/>
            <a:ext cx="1959169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4.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7C17D5-48F2-884D-A55B-48DA829FB002}"/>
              </a:ext>
            </a:extLst>
          </p:cNvPr>
          <p:cNvSpPr/>
          <p:nvPr/>
        </p:nvSpPr>
        <p:spPr>
          <a:xfrm>
            <a:off x="2555776" y="323074"/>
            <a:ext cx="4884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American Typewriter" charset="0"/>
                <a:cs typeface="American Typewriter" charset="0"/>
              </a:rPr>
              <a:t>Statelessness via Randomization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CE4AF16-964F-A449-9DC7-380C1C60B6D9}"/>
                  </a:ext>
                </a:extLst>
              </p:cNvPr>
              <p:cNvSpPr/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CE4AF16-964F-A449-9DC7-380C1C60B6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35401BC-B9AA-0A4C-A0F4-06A5A2A34FE4}"/>
              </a:ext>
            </a:extLst>
          </p:cNvPr>
          <p:cNvGrpSpPr/>
          <p:nvPr/>
        </p:nvGrpSpPr>
        <p:grpSpPr>
          <a:xfrm>
            <a:off x="3027478" y="1022186"/>
            <a:ext cx="3587405" cy="973937"/>
            <a:chOff x="2224507" y="1720334"/>
            <a:chExt cx="3587405" cy="973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CE2447FB-584E-3344-94B6-D7E93D23CF12}"/>
                    </a:ext>
                  </a:extLst>
                </p:cNvPr>
                <p:cNvSpPr/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CE2447FB-584E-3344-94B6-D7E93D23CF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DC2B0B2-384A-CF40-9367-19DA91472C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4507" y="2259124"/>
              <a:ext cx="1760209" cy="4351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3931662-36FC-9E42-B2EE-8B4EE94FDE69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19" y="2253793"/>
              <a:ext cx="1685793" cy="4336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DD9E372-79AD-7F44-8D95-AD65148749DF}"/>
                  </a:ext>
                </a:extLst>
              </p:cNvPr>
              <p:cNvSpPr/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DD9E372-79AD-7F44-8D95-AD65148749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87C4349-4D59-8C4B-AE31-C3BBFD895074}"/>
              </a:ext>
            </a:extLst>
          </p:cNvPr>
          <p:cNvCxnSpPr>
            <a:cxnSpLocks/>
          </p:cNvCxnSpPr>
          <p:nvPr/>
        </p:nvCxnSpPr>
        <p:spPr>
          <a:xfrm flipH="1">
            <a:off x="1406179" y="2446228"/>
            <a:ext cx="1138377" cy="3376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76C0180-47DF-6F46-881C-569D81B8F60C}"/>
              </a:ext>
            </a:extLst>
          </p:cNvPr>
          <p:cNvCxnSpPr>
            <a:cxnSpLocks/>
          </p:cNvCxnSpPr>
          <p:nvPr/>
        </p:nvCxnSpPr>
        <p:spPr>
          <a:xfrm>
            <a:off x="2665366" y="2442998"/>
            <a:ext cx="988199" cy="3672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083ACC5-0565-FD44-A055-BBE866629003}"/>
              </a:ext>
            </a:extLst>
          </p:cNvPr>
          <p:cNvCxnSpPr>
            <a:cxnSpLocks/>
          </p:cNvCxnSpPr>
          <p:nvPr/>
        </p:nvCxnSpPr>
        <p:spPr>
          <a:xfrm flipH="1">
            <a:off x="5785108" y="2421304"/>
            <a:ext cx="1057977" cy="4074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7F81BB3-196B-294D-8106-C44B554C95CE}"/>
              </a:ext>
            </a:extLst>
          </p:cNvPr>
          <p:cNvCxnSpPr>
            <a:cxnSpLocks/>
          </p:cNvCxnSpPr>
          <p:nvPr/>
        </p:nvCxnSpPr>
        <p:spPr>
          <a:xfrm>
            <a:off x="6963895" y="2418074"/>
            <a:ext cx="1341493" cy="4106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2F9446-15A5-CF4C-BB57-A9031C6848EA}"/>
              </a:ext>
            </a:extLst>
          </p:cNvPr>
          <p:cNvGrpSpPr/>
          <p:nvPr/>
        </p:nvGrpSpPr>
        <p:grpSpPr>
          <a:xfrm>
            <a:off x="-36512" y="2783874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BECD214-7E9A-F94F-847A-E1DC94B428FB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BECD214-7E9A-F94F-847A-E1DC94B428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1F809BA-F0D0-194F-B162-A5BC1A3AAB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74914AB-7246-A849-98CA-1260252AC728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F55C21C-D5E9-C741-9D6A-B65090F2705C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F55C21C-D5E9-C741-9D6A-B65090F2705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C24EC364-3347-A245-A353-6494A77201ED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C24EC364-3347-A245-A353-6494A77201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8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167A0C3-E143-7F41-94DC-0811DB59BFDA}"/>
              </a:ext>
            </a:extLst>
          </p:cNvPr>
          <p:cNvGrpSpPr/>
          <p:nvPr/>
        </p:nvGrpSpPr>
        <p:grpSpPr>
          <a:xfrm>
            <a:off x="2435521" y="2810296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9A6A808C-CB32-D941-88B4-5CF85C5D25F7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9A6A808C-CB32-D941-88B4-5CF85C5D25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86DC636-2C58-E24B-88AB-8E67227DDB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25CDD57-130C-2246-9A59-029D896AC6BA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D64A6D94-0BC9-4540-9711-7EC8D3E6BE2A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D64A6D94-0BC9-4540-9711-7EC8D3E6BE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04631F0-60C5-E44F-9D81-F986DB20AA50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04631F0-60C5-E44F-9D81-F986DB20AA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053EAC-9846-A04E-8496-0E86CDFF665D}"/>
              </a:ext>
            </a:extLst>
          </p:cNvPr>
          <p:cNvGrpSpPr/>
          <p:nvPr/>
        </p:nvGrpSpPr>
        <p:grpSpPr>
          <a:xfrm>
            <a:off x="4645763" y="2855882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4C6DDE67-F392-B84C-981A-173F85580DA0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4C6DDE67-F392-B84C-981A-173F85580D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1F5197D-10F5-6642-905E-8006C39103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09A5E34E-D25C-8545-B344-5CCE6BAAD138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60A1E2A5-13BD-EC4F-AF70-FC71588BF66E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60A1E2A5-13BD-EC4F-AF70-FC71588BF6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15777A4-A6F2-3D4C-B2EC-4E5AB26ADA21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15777A4-A6F2-3D4C-B2EC-4E5AB26ADA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BA8B011-D7CB-1140-8049-2B270CB5E901}"/>
              </a:ext>
            </a:extLst>
          </p:cNvPr>
          <p:cNvGrpSpPr/>
          <p:nvPr/>
        </p:nvGrpSpPr>
        <p:grpSpPr>
          <a:xfrm>
            <a:off x="6855982" y="2882304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B1AF5A7-90F4-D74B-92BD-F76379550086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B1AF5A7-90F4-D74B-92BD-F763795500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7C96E29-E088-8445-8B4D-23B40F8756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A3604B3-C0B0-6042-B90E-50113889C082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8128207A-59E5-484B-BB31-575DE5DA85B8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8128207A-59E5-484B-BB31-575DE5DA85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43DF20E8-D3F7-6041-A577-5F9D7B2B7E51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43DF20E8-D3F7-6041-A577-5F9D7B2B7E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B30C056-A248-2D42-8244-F4B52CD6D225}"/>
              </a:ext>
            </a:extLst>
          </p:cNvPr>
          <p:cNvGrpSpPr/>
          <p:nvPr/>
        </p:nvGrpSpPr>
        <p:grpSpPr>
          <a:xfrm>
            <a:off x="2172087" y="948810"/>
            <a:ext cx="3050262" cy="2761166"/>
            <a:chOff x="1977659" y="910350"/>
            <a:chExt cx="3050262" cy="27611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F0CB30E8-BBCE-1247-9F66-53861F339965}"/>
                    </a:ext>
                  </a:extLst>
                </p:cNvPr>
                <p:cNvSpPr/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𝝐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F0CB30E8-BBCE-1247-9F66-53861F3399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9D40B584-0815-E340-8652-08CEA6A7E8AE}"/>
                </a:ext>
              </a:extLst>
            </p:cNvPr>
            <p:cNvSpPr/>
            <p:nvPr/>
          </p:nvSpPr>
          <p:spPr>
            <a:xfrm rot="8118830">
              <a:off x="4113521" y="910350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73FFCBD-6C0E-B44C-958E-70E23C4FED1B}"/>
                    </a:ext>
                  </a:extLst>
                </p:cNvPr>
                <p:cNvSpPr/>
                <p:nvPr/>
              </p:nvSpPr>
              <p:spPr>
                <a:xfrm>
                  <a:off x="2129485" y="2577015"/>
                  <a:ext cx="664413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73FFCBD-6C0E-B44C-958E-70E23C4FED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9485" y="2577015"/>
                  <a:ext cx="664413" cy="523220"/>
                </a:xfrm>
                <a:prstGeom prst="rect">
                  <a:avLst/>
                </a:prstGeom>
                <a:blipFill>
                  <a:blip r:embed="rId19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D53B07BE-0A6F-674F-9BE5-88D64EF41961}"/>
                </a:ext>
              </a:extLst>
            </p:cNvPr>
            <p:cNvSpPr/>
            <p:nvPr/>
          </p:nvSpPr>
          <p:spPr>
            <a:xfrm rot="8118830">
              <a:off x="1977659" y="1730059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35C9301C-7590-5E43-8325-49D1EDB3DC9F}"/>
                    </a:ext>
                  </a:extLst>
                </p:cNvPr>
                <p:cNvSpPr/>
                <p:nvPr/>
              </p:nvSpPr>
              <p:spPr>
                <a:xfrm>
                  <a:off x="3784742" y="3148296"/>
                  <a:ext cx="82150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𝟎𝟏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35C9301C-7590-5E43-8325-49D1EDB3DC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4742" y="3148296"/>
                  <a:ext cx="821507" cy="523220"/>
                </a:xfrm>
                <a:prstGeom prst="rect">
                  <a:avLst/>
                </a:prstGeom>
                <a:blipFill>
                  <a:blip r:embed="rId2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Arc 60">
              <a:extLst>
                <a:ext uri="{FF2B5EF4-FFF2-40B4-BE49-F238E27FC236}">
                  <a16:creationId xmlns:a16="http://schemas.microsoft.com/office/drawing/2014/main" id="{C3EC5CBC-4EDD-9F45-92EA-D57D416C36F8}"/>
                </a:ext>
              </a:extLst>
            </p:cNvPr>
            <p:cNvSpPr/>
            <p:nvPr/>
          </p:nvSpPr>
          <p:spPr>
            <a:xfrm rot="8118830">
              <a:off x="2982765" y="2643805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4800A58-A721-4D4A-9201-17797E3E9FD1}"/>
                  </a:ext>
                </a:extLst>
              </p:cNvPr>
              <p:cNvSpPr/>
              <p:nvPr/>
            </p:nvSpPr>
            <p:spPr>
              <a:xfrm>
                <a:off x="2451982" y="3769876"/>
                <a:ext cx="11839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010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4800A58-A721-4D4A-9201-17797E3E9F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982" y="3769876"/>
                <a:ext cx="1183914" cy="523220"/>
              </a:xfrm>
              <a:prstGeom prst="rect">
                <a:avLst/>
              </a:prstGeom>
              <a:blipFill>
                <a:blip r:embed="rId21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3">
            <a:extLst>
              <a:ext uri="{FF2B5EF4-FFF2-40B4-BE49-F238E27FC236}">
                <a16:creationId xmlns:a16="http://schemas.microsoft.com/office/drawing/2014/main" id="{63D58983-CD13-AB44-9EE8-A094AFFA1304}"/>
              </a:ext>
            </a:extLst>
          </p:cNvPr>
          <p:cNvSpPr txBox="1">
            <a:spLocks noChangeArrowheads="1"/>
          </p:cNvSpPr>
          <p:nvPr/>
        </p:nvSpPr>
        <p:spPr>
          <a:xfrm>
            <a:off x="467544" y="4946394"/>
            <a:ext cx="5878697" cy="5222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Key Idea: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3">
                <a:extLst>
                  <a:ext uri="{FF2B5EF4-FFF2-40B4-BE49-F238E27FC236}">
                    <a16:creationId xmlns:a16="http://schemas.microsoft.com/office/drawing/2014/main" id="{EA04B5DB-C901-0840-9C23-F9ECBC6CC0C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67544" y="5276762"/>
                <a:ext cx="8428218" cy="139259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If the signer produces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signatures, the probability she picks the same leaf twice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5" name="Rectangle 63">
                <a:extLst>
                  <a:ext uri="{FF2B5EF4-FFF2-40B4-BE49-F238E27FC236}">
                    <a16:creationId xmlns:a16="http://schemas.microsoft.com/office/drawing/2014/main" id="{EA04B5DB-C901-0840-9C23-F9ECBC6CC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276762"/>
                <a:ext cx="8428218" cy="1392598"/>
              </a:xfrm>
              <a:prstGeom prst="rect">
                <a:avLst/>
              </a:prstGeom>
              <a:blipFill>
                <a:blip r:embed="rId22"/>
                <a:stretch>
                  <a:fillRect l="-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667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(Many-time) Signature Scheme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8" name="Rectangle 63">
            <a:extLst>
              <a:ext uri="{FF2B5EF4-FFF2-40B4-BE49-F238E27FC236}">
                <a16:creationId xmlns:a16="http://schemas.microsoft.com/office/drawing/2014/main" id="{FCBC1F9C-EE29-FE49-9DB9-60C0EC916993}"/>
              </a:ext>
            </a:extLst>
          </p:cNvPr>
          <p:cNvSpPr txBox="1">
            <a:spLocks noChangeArrowheads="1"/>
          </p:cNvSpPr>
          <p:nvPr/>
        </p:nvSpPr>
        <p:spPr>
          <a:xfrm>
            <a:off x="1907704" y="836712"/>
            <a:ext cx="4680520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In four+ steps</a:t>
            </a:r>
            <a:endParaRPr lang="en-US" sz="2800" b="1" dirty="0">
              <a:solidFill>
                <a:srgbClr val="0000FF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E1C63364-CBAC-4B46-B938-A8D9A978D5B4}"/>
              </a:ext>
            </a:extLst>
          </p:cNvPr>
          <p:cNvSpPr txBox="1">
            <a:spLocks noChangeArrowheads="1"/>
          </p:cNvSpPr>
          <p:nvPr/>
        </p:nvSpPr>
        <p:spPr>
          <a:xfrm>
            <a:off x="362127" y="2348880"/>
            <a:ext cx="877062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2. How to Shrink the signatures. Idea: Signature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Trees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8" name="Rectangle 63">
            <a:extLst>
              <a:ext uri="{FF2B5EF4-FFF2-40B4-BE49-F238E27FC236}">
                <a16:creationId xmlns:a16="http://schemas.microsoft.com/office/drawing/2014/main" id="{3D0B5B98-909F-4543-9D61-C889A6CE3E39}"/>
              </a:ext>
            </a:extLst>
          </p:cNvPr>
          <p:cNvSpPr txBox="1">
            <a:spLocks noChangeArrowheads="1"/>
          </p:cNvSpPr>
          <p:nvPr/>
        </p:nvSpPr>
        <p:spPr>
          <a:xfrm>
            <a:off x="381182" y="3140968"/>
            <a:ext cx="8770622" cy="11521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3. How to Shrink Alice’s storage. </a:t>
            </a:r>
            <a:br>
              <a:rPr lang="en-US" sz="2800" b="0" dirty="0">
                <a:ea typeface="American Typewriter" charset="0"/>
                <a:cs typeface="American Typewriter" charset="0"/>
              </a:rPr>
            </a:br>
            <a:r>
              <a:rPr lang="en-US" sz="2800" b="0" dirty="0">
                <a:ea typeface="American Typewriter" charset="0"/>
                <a:cs typeface="American Typewriter" charset="0"/>
              </a:rPr>
              <a:t>	Idea: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Pseudorandom</a:t>
            </a:r>
            <a:r>
              <a:rPr lang="en-US" sz="2800" b="0" dirty="0">
                <a:ea typeface="American Typewriter" charset="0"/>
                <a:cs typeface="American Typewriter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Trees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B0FDEF45-91F4-CC49-9FAC-94CCD35EEBE6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4437112"/>
            <a:ext cx="8770622" cy="11521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4. How to make Alice stateless. </a:t>
            </a:r>
            <a:br>
              <a:rPr lang="en-US" sz="2800" b="0" dirty="0">
                <a:ea typeface="American Typewriter" charset="0"/>
                <a:cs typeface="American Typewriter" charset="0"/>
              </a:rPr>
            </a:br>
            <a:r>
              <a:rPr lang="en-US" sz="2800" b="0" dirty="0">
                <a:ea typeface="American Typewriter" charset="0"/>
                <a:cs typeface="American Typewriter" charset="0"/>
              </a:rPr>
              <a:t>	Idea: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Randomization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id="{512D773D-0A7F-7641-B5A0-FC9F5AB3CF57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5661248"/>
            <a:ext cx="8770622" cy="11521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5 (</a:t>
            </a:r>
            <a:r>
              <a:rPr lang="en-US" sz="2800" b="0" i="1" dirty="0">
                <a:ea typeface="American Typewriter" charset="0"/>
                <a:cs typeface="American Typewriter" charset="0"/>
              </a:rPr>
              <a:t>optional</a:t>
            </a:r>
            <a:r>
              <a:rPr lang="en-US" sz="2800" b="0" dirty="0">
                <a:ea typeface="American Typewriter" charset="0"/>
                <a:cs typeface="American Typewriter" charset="0"/>
              </a:rPr>
              <a:t>). How to make Alice stateless and deterministic. </a:t>
            </a:r>
            <a:r>
              <a:rPr lang="en-US" sz="2800" dirty="0">
                <a:ea typeface="American Typewriter" charset="0"/>
                <a:cs typeface="American Typewriter" charset="0"/>
              </a:rPr>
              <a:t> </a:t>
            </a:r>
            <a:r>
              <a:rPr lang="en-US" sz="2800" b="0" dirty="0">
                <a:ea typeface="American Typewriter" charset="0"/>
                <a:cs typeface="American Typewriter" charset="0"/>
              </a:rPr>
              <a:t>Idea: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PRFs.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0C3809BB-DCEC-3440-9188-AD4EF65161AD}"/>
              </a:ext>
            </a:extLst>
          </p:cNvPr>
          <p:cNvSpPr txBox="1">
            <a:spLocks noChangeArrowheads="1"/>
          </p:cNvSpPr>
          <p:nvPr/>
        </p:nvSpPr>
        <p:spPr>
          <a:xfrm>
            <a:off x="337882" y="1646336"/>
            <a:ext cx="877062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</a:t>
            </a:r>
            <a:r>
              <a:rPr lang="en-US" sz="2800" dirty="0">
                <a:ea typeface="American Typewriter" charset="0"/>
                <a:cs typeface="American Typewriter" charset="0"/>
              </a:rPr>
              <a:t>1</a:t>
            </a:r>
            <a:r>
              <a:rPr lang="en-US" sz="2800" b="0" dirty="0">
                <a:ea typeface="American Typewriter" charset="0"/>
                <a:cs typeface="American Typewriter" charset="0"/>
              </a:rPr>
              <a:t>. Stateful, Growing Signatures. Idea: Signature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Chains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8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Lamport</a:t>
            </a: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(One-time) Signatures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6D276CB7-7989-8A44-A42E-E00FB572907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043608" y="3429000"/>
                <a:ext cx="8208912" cy="96038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Signing an n-bit message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b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</a:b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The signature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1,</m:t>
                            </m:r>
                            <m:sSub>
                              <m:sSubPr>
                                <m:ctrlP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6D276CB7-7989-8A44-A42E-E00FB5729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429000"/>
                <a:ext cx="8208912" cy="960385"/>
              </a:xfrm>
              <a:prstGeom prst="rect">
                <a:avLst/>
              </a:prstGeom>
              <a:blipFill>
                <a:blip r:embed="rId3"/>
                <a:stretch>
                  <a:fillRect l="-1546" t="-10526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Subtitle 1">
            <a:extLst>
              <a:ext uri="{FF2B5EF4-FFF2-40B4-BE49-F238E27FC236}">
                <a16:creationId xmlns:a16="http://schemas.microsoft.com/office/drawing/2014/main" id="{0EFABDA1-ECFF-574E-857F-D2BBEA16B08A}"/>
              </a:ext>
            </a:extLst>
          </p:cNvPr>
          <p:cNvSpPr txBox="1">
            <a:spLocks/>
          </p:cNvSpPr>
          <p:nvPr/>
        </p:nvSpPr>
        <p:spPr>
          <a:xfrm>
            <a:off x="23864" y="890174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How to sign n bits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63">
                <a:extLst>
                  <a:ext uri="{FF2B5EF4-FFF2-40B4-BE49-F238E27FC236}">
                    <a16:creationId xmlns:a16="http://schemas.microsoft.com/office/drawing/2014/main" id="{09DFD5CD-29BB-BF46-AF20-A419AF9D682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036748" y="1748536"/>
                <a:ext cx="3175212" cy="57606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Verification Key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𝑉𝐾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4" name="Rectangle 63">
                <a:extLst>
                  <a:ext uri="{FF2B5EF4-FFF2-40B4-BE49-F238E27FC236}">
                    <a16:creationId xmlns:a16="http://schemas.microsoft.com/office/drawing/2014/main" id="{09DFD5CD-29BB-BF46-AF20-A419AF9D6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748" y="1748536"/>
                <a:ext cx="3175212" cy="576064"/>
              </a:xfrm>
              <a:prstGeom prst="rect">
                <a:avLst/>
              </a:prstGeom>
              <a:blipFill>
                <a:blip r:embed="rId4"/>
                <a:stretch>
                  <a:fillRect l="-3984" t="-6522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B7F8E0BE-111E-BE49-81AC-D6653C09DEA6}"/>
              </a:ext>
            </a:extLst>
          </p:cNvPr>
          <p:cNvGrpSpPr/>
          <p:nvPr/>
        </p:nvGrpSpPr>
        <p:grpSpPr>
          <a:xfrm>
            <a:off x="4172465" y="1531453"/>
            <a:ext cx="2673520" cy="1061235"/>
            <a:chOff x="3563888" y="1353653"/>
            <a:chExt cx="2673520" cy="1061235"/>
          </a:xfrm>
        </p:grpSpPr>
        <p:sp>
          <p:nvSpPr>
            <p:cNvPr id="36" name="Left Bracket 35">
              <a:extLst>
                <a:ext uri="{FF2B5EF4-FFF2-40B4-BE49-F238E27FC236}">
                  <a16:creationId xmlns:a16="http://schemas.microsoft.com/office/drawing/2014/main" id="{DA40B194-C10C-9141-BAFA-6027844EB8D3}"/>
                </a:ext>
              </a:extLst>
            </p:cNvPr>
            <p:cNvSpPr/>
            <p:nvPr/>
          </p:nvSpPr>
          <p:spPr>
            <a:xfrm>
              <a:off x="3563888" y="1484784"/>
              <a:ext cx="73152" cy="914400"/>
            </a:xfrm>
            <a:prstGeom prst="leftBracket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Left Bracket 36">
              <a:extLst>
                <a:ext uri="{FF2B5EF4-FFF2-40B4-BE49-F238E27FC236}">
                  <a16:creationId xmlns:a16="http://schemas.microsoft.com/office/drawing/2014/main" id="{894F3481-F43B-4642-BF54-5401B57A4247}"/>
                </a:ext>
              </a:extLst>
            </p:cNvPr>
            <p:cNvSpPr/>
            <p:nvPr/>
          </p:nvSpPr>
          <p:spPr>
            <a:xfrm flipH="1">
              <a:off x="6084168" y="1459632"/>
              <a:ext cx="73152" cy="914400"/>
            </a:xfrm>
            <a:prstGeom prst="leftBracket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4BF43FE3-9E9A-5549-AD5F-7058838330E5}"/>
                    </a:ext>
                  </a:extLst>
                </p:cNvPr>
                <p:cNvSpPr/>
                <p:nvPr/>
              </p:nvSpPr>
              <p:spPr>
                <a:xfrm>
                  <a:off x="3627153" y="1375066"/>
                  <a:ext cx="821572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4BF43FE3-9E9A-5549-AD5F-7058838330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7153" y="1375066"/>
                  <a:ext cx="821572" cy="542136"/>
                </a:xfrm>
                <a:prstGeom prst="rect">
                  <a:avLst/>
                </a:prstGeom>
                <a:blipFill>
                  <a:blip r:embed="rId5"/>
                  <a:stretch>
                    <a:fillRect b="-6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50A9FD58-0192-B74E-8019-88639F62BF1B}"/>
                    </a:ext>
                  </a:extLst>
                </p:cNvPr>
                <p:cNvSpPr/>
                <p:nvPr/>
              </p:nvSpPr>
              <p:spPr>
                <a:xfrm>
                  <a:off x="3637040" y="1866382"/>
                  <a:ext cx="821572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50A9FD58-0192-B74E-8019-88639F62BF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7040" y="1866382"/>
                  <a:ext cx="821572" cy="542136"/>
                </a:xfrm>
                <a:prstGeom prst="rect">
                  <a:avLst/>
                </a:prstGeom>
                <a:blipFill>
                  <a:blip r:embed="rId6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D1A7664C-098F-164B-AA7F-66EE3001816F}"/>
                    </a:ext>
                  </a:extLst>
                </p:cNvPr>
                <p:cNvSpPr/>
                <p:nvPr/>
              </p:nvSpPr>
              <p:spPr>
                <a:xfrm>
                  <a:off x="4322272" y="1381436"/>
                  <a:ext cx="829843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D1A7664C-098F-164B-AA7F-66EE300181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2272" y="1381436"/>
                  <a:ext cx="829843" cy="542136"/>
                </a:xfrm>
                <a:prstGeom prst="rect">
                  <a:avLst/>
                </a:prstGeom>
                <a:blipFill>
                  <a:blip r:embed="rId7"/>
                  <a:stretch>
                    <a:fillRect b="-6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FBBD002A-8C4D-C148-89A2-8CF8C27CEB55}"/>
                    </a:ext>
                  </a:extLst>
                </p:cNvPr>
                <p:cNvSpPr/>
                <p:nvPr/>
              </p:nvSpPr>
              <p:spPr>
                <a:xfrm>
                  <a:off x="4332159" y="1872752"/>
                  <a:ext cx="829843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FBBD002A-8C4D-C148-89A2-8CF8C27CEB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2159" y="1872752"/>
                  <a:ext cx="829843" cy="542136"/>
                </a:xfrm>
                <a:prstGeom prst="rect">
                  <a:avLst/>
                </a:prstGeom>
                <a:blipFill>
                  <a:blip r:embed="rId8"/>
                  <a:stretch>
                    <a:fillRect b="-6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DA8E146E-7348-0349-8174-882964C139A2}"/>
                    </a:ext>
                  </a:extLst>
                </p:cNvPr>
                <p:cNvSpPr/>
                <p:nvPr/>
              </p:nvSpPr>
              <p:spPr>
                <a:xfrm>
                  <a:off x="5375558" y="1353653"/>
                  <a:ext cx="851963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DA8E146E-7348-0349-8174-882964C139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5558" y="1353653"/>
                  <a:ext cx="851963" cy="542136"/>
                </a:xfrm>
                <a:prstGeom prst="rect">
                  <a:avLst/>
                </a:prstGeom>
                <a:blipFill>
                  <a:blip r:embed="rId9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6EB69C79-C1E8-4143-A44D-F0096434563F}"/>
                    </a:ext>
                  </a:extLst>
                </p:cNvPr>
                <p:cNvSpPr/>
                <p:nvPr/>
              </p:nvSpPr>
              <p:spPr>
                <a:xfrm>
                  <a:off x="5385445" y="1844969"/>
                  <a:ext cx="851963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6EB69C79-C1E8-4143-A44D-F0096434563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5445" y="1844969"/>
                  <a:ext cx="851963" cy="542136"/>
                </a:xfrm>
                <a:prstGeom prst="rect">
                  <a:avLst/>
                </a:prstGeom>
                <a:blipFill>
                  <a:blip r:embed="rId10"/>
                  <a:stretch>
                    <a:fillRect b="-6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63">
                <a:extLst>
                  <a:ext uri="{FF2B5EF4-FFF2-40B4-BE49-F238E27FC236}">
                    <a16:creationId xmlns:a16="http://schemas.microsoft.com/office/drawing/2014/main" id="{D9082072-E845-DE45-B769-46D7A04B678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088944" y="2704583"/>
                <a:ext cx="3343496" cy="57606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4" name="Rectangle 63">
                <a:extLst>
                  <a:ext uri="{FF2B5EF4-FFF2-40B4-BE49-F238E27FC236}">
                    <a16:creationId xmlns:a16="http://schemas.microsoft.com/office/drawing/2014/main" id="{D9082072-E845-DE45-B769-46D7A04B6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944" y="2704583"/>
                <a:ext cx="3343496" cy="576064"/>
              </a:xfrm>
              <a:prstGeom prst="rect">
                <a:avLst/>
              </a:prstGeom>
              <a:blipFill>
                <a:blip r:embed="rId11"/>
                <a:stretch>
                  <a:fillRect l="-3788" t="-6522" r="-2273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63">
                <a:extLst>
                  <a:ext uri="{FF2B5EF4-FFF2-40B4-BE49-F238E27FC236}">
                    <a16:creationId xmlns:a16="http://schemas.microsoft.com/office/drawing/2014/main" id="{D9694E61-E710-A140-805C-9CB2FEC350C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044442" y="4293096"/>
                <a:ext cx="8099557" cy="124268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 u="sng" dirty="0">
                    <a:solidFill>
                      <a:srgbClr val="0000FF"/>
                    </a:solidFill>
                    <a:ea typeface="American Typewriter" charset="0"/>
                    <a:cs typeface="American Typewriter" charset="0"/>
                  </a:rPr>
                  <a:t>Claim</a:t>
                </a:r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: Assuming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 is a OWF, no PPT adv can produce a signature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 given a signature of a single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" name="Rectangle 63">
                <a:extLst>
                  <a:ext uri="{FF2B5EF4-FFF2-40B4-BE49-F238E27FC236}">
                    <a16:creationId xmlns:a16="http://schemas.microsoft.com/office/drawing/2014/main" id="{D9694E61-E710-A140-805C-9CB2FEC35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442" y="4293096"/>
                <a:ext cx="8099557" cy="1242682"/>
              </a:xfrm>
              <a:prstGeom prst="rect">
                <a:avLst/>
              </a:prstGeom>
              <a:blipFill>
                <a:blip r:embed="rId12"/>
                <a:stretch>
                  <a:fillRect l="-1567" r="-2038" b="-2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63">
            <a:extLst>
              <a:ext uri="{FF2B5EF4-FFF2-40B4-BE49-F238E27FC236}">
                <a16:creationId xmlns:a16="http://schemas.microsoft.com/office/drawing/2014/main" id="{5BC2E3F8-4A3B-3449-A915-405BD63F2170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8" y="5391762"/>
            <a:ext cx="8099557" cy="12426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u="sng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Claim</a:t>
            </a:r>
            <a:r>
              <a:rPr lang="en-US" sz="2800" b="0" dirty="0">
                <a:ea typeface="American Typewriter" charset="0"/>
                <a:cs typeface="American Typewriter" charset="0"/>
              </a:rPr>
              <a:t>: Can </a:t>
            </a:r>
            <a:r>
              <a:rPr lang="en-US" sz="2800" dirty="0">
                <a:ea typeface="American Typewriter" charset="0"/>
                <a:cs typeface="American Typewriter" charset="0"/>
              </a:rPr>
              <a:t>forge signature on any message given the </a:t>
            </a:r>
            <a:r>
              <a:rPr lang="en-US" sz="2800" b="0" dirty="0">
                <a:ea typeface="American Typewriter" charset="0"/>
                <a:cs typeface="American Typewriter" charset="0"/>
              </a:rPr>
              <a:t>signatures on (some) two messages</a:t>
            </a:r>
            <a:r>
              <a:rPr lang="en-US" sz="2800" dirty="0">
                <a:ea typeface="American Typewriter" charset="0"/>
                <a:cs typeface="American Typewriter" charset="0"/>
              </a:rPr>
              <a:t>. 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91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737969" y="188640"/>
            <a:ext cx="1959169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5.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7C17D5-48F2-884D-A55B-48DA829FB002}"/>
              </a:ext>
            </a:extLst>
          </p:cNvPr>
          <p:cNvSpPr/>
          <p:nvPr/>
        </p:nvSpPr>
        <p:spPr>
          <a:xfrm>
            <a:off x="2555776" y="323074"/>
            <a:ext cx="494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American Typewriter" charset="0"/>
                <a:cs typeface="American Typewriter" charset="0"/>
              </a:rPr>
              <a:t>Making the Signer Deterministic.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CE4AF16-964F-A449-9DC7-380C1C60B6D9}"/>
                  </a:ext>
                </a:extLst>
              </p:cNvPr>
              <p:cNvSpPr/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CE4AF16-964F-A449-9DC7-380C1C60B6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35401BC-B9AA-0A4C-A0F4-06A5A2A34FE4}"/>
              </a:ext>
            </a:extLst>
          </p:cNvPr>
          <p:cNvGrpSpPr/>
          <p:nvPr/>
        </p:nvGrpSpPr>
        <p:grpSpPr>
          <a:xfrm>
            <a:off x="3027478" y="1022186"/>
            <a:ext cx="3587405" cy="973937"/>
            <a:chOff x="2224507" y="1720334"/>
            <a:chExt cx="3587405" cy="973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CE2447FB-584E-3344-94B6-D7E93D23CF12}"/>
                    </a:ext>
                  </a:extLst>
                </p:cNvPr>
                <p:cNvSpPr/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CE2447FB-584E-3344-94B6-D7E93D23CF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DC2B0B2-384A-CF40-9367-19DA91472C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4507" y="2259124"/>
              <a:ext cx="1760209" cy="4351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3931662-36FC-9E42-B2EE-8B4EE94FDE69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19" y="2253793"/>
              <a:ext cx="1685793" cy="4336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DD9E372-79AD-7F44-8D95-AD65148749DF}"/>
                  </a:ext>
                </a:extLst>
              </p:cNvPr>
              <p:cNvSpPr/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DD9E372-79AD-7F44-8D95-AD65148749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87C4349-4D59-8C4B-AE31-C3BBFD895074}"/>
              </a:ext>
            </a:extLst>
          </p:cNvPr>
          <p:cNvCxnSpPr>
            <a:cxnSpLocks/>
          </p:cNvCxnSpPr>
          <p:nvPr/>
        </p:nvCxnSpPr>
        <p:spPr>
          <a:xfrm flipH="1">
            <a:off x="1406179" y="2446228"/>
            <a:ext cx="1138377" cy="3376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76C0180-47DF-6F46-881C-569D81B8F60C}"/>
              </a:ext>
            </a:extLst>
          </p:cNvPr>
          <p:cNvCxnSpPr>
            <a:cxnSpLocks/>
          </p:cNvCxnSpPr>
          <p:nvPr/>
        </p:nvCxnSpPr>
        <p:spPr>
          <a:xfrm>
            <a:off x="2665366" y="2442998"/>
            <a:ext cx="988199" cy="3672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083ACC5-0565-FD44-A055-BBE866629003}"/>
              </a:ext>
            </a:extLst>
          </p:cNvPr>
          <p:cNvCxnSpPr>
            <a:cxnSpLocks/>
          </p:cNvCxnSpPr>
          <p:nvPr/>
        </p:nvCxnSpPr>
        <p:spPr>
          <a:xfrm flipH="1">
            <a:off x="5785108" y="2421304"/>
            <a:ext cx="1057977" cy="4074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7F81BB3-196B-294D-8106-C44B554C95CE}"/>
              </a:ext>
            </a:extLst>
          </p:cNvPr>
          <p:cNvCxnSpPr>
            <a:cxnSpLocks/>
          </p:cNvCxnSpPr>
          <p:nvPr/>
        </p:nvCxnSpPr>
        <p:spPr>
          <a:xfrm>
            <a:off x="6963895" y="2418074"/>
            <a:ext cx="1341493" cy="4106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2F9446-15A5-CF4C-BB57-A9031C6848EA}"/>
              </a:ext>
            </a:extLst>
          </p:cNvPr>
          <p:cNvGrpSpPr/>
          <p:nvPr/>
        </p:nvGrpSpPr>
        <p:grpSpPr>
          <a:xfrm>
            <a:off x="-36512" y="2783874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BECD214-7E9A-F94F-847A-E1DC94B428FB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BECD214-7E9A-F94F-847A-E1DC94B428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1F809BA-F0D0-194F-B162-A5BC1A3AAB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74914AB-7246-A849-98CA-1260252AC728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F55C21C-D5E9-C741-9D6A-B65090F2705C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F55C21C-D5E9-C741-9D6A-B65090F2705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C24EC364-3347-A245-A353-6494A77201ED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C24EC364-3347-A245-A353-6494A77201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8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167A0C3-E143-7F41-94DC-0811DB59BFDA}"/>
              </a:ext>
            </a:extLst>
          </p:cNvPr>
          <p:cNvGrpSpPr/>
          <p:nvPr/>
        </p:nvGrpSpPr>
        <p:grpSpPr>
          <a:xfrm>
            <a:off x="2435521" y="2810296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9A6A808C-CB32-D941-88B4-5CF85C5D25F7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9A6A808C-CB32-D941-88B4-5CF85C5D25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86DC636-2C58-E24B-88AB-8E67227DDB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25CDD57-130C-2246-9A59-029D896AC6BA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D64A6D94-0BC9-4540-9711-7EC8D3E6BE2A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D64A6D94-0BC9-4540-9711-7EC8D3E6BE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04631F0-60C5-E44F-9D81-F986DB20AA50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04631F0-60C5-E44F-9D81-F986DB20AA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053EAC-9846-A04E-8496-0E86CDFF665D}"/>
              </a:ext>
            </a:extLst>
          </p:cNvPr>
          <p:cNvGrpSpPr/>
          <p:nvPr/>
        </p:nvGrpSpPr>
        <p:grpSpPr>
          <a:xfrm>
            <a:off x="4645763" y="2855882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4C6DDE67-F392-B84C-981A-173F85580DA0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4C6DDE67-F392-B84C-981A-173F85580D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1F5197D-10F5-6642-905E-8006C39103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09A5E34E-D25C-8545-B344-5CCE6BAAD138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60A1E2A5-13BD-EC4F-AF70-FC71588BF66E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60A1E2A5-13BD-EC4F-AF70-FC71588BF6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15777A4-A6F2-3D4C-B2EC-4E5AB26ADA21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15777A4-A6F2-3D4C-B2EC-4E5AB26ADA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BA8B011-D7CB-1140-8049-2B270CB5E901}"/>
              </a:ext>
            </a:extLst>
          </p:cNvPr>
          <p:cNvGrpSpPr/>
          <p:nvPr/>
        </p:nvGrpSpPr>
        <p:grpSpPr>
          <a:xfrm>
            <a:off x="6855982" y="2882304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B1AF5A7-90F4-D74B-92BD-F76379550086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B1AF5A7-90F4-D74B-92BD-F763795500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7C96E29-E088-8445-8B4D-23B40F8756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A3604B3-C0B0-6042-B90E-50113889C082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8128207A-59E5-484B-BB31-575DE5DA85B8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8128207A-59E5-484B-BB31-575DE5DA85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43DF20E8-D3F7-6041-A577-5F9D7B2B7E51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43DF20E8-D3F7-6041-A577-5F9D7B2B7E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B30C056-A248-2D42-8244-F4B52CD6D225}"/>
              </a:ext>
            </a:extLst>
          </p:cNvPr>
          <p:cNvGrpSpPr/>
          <p:nvPr/>
        </p:nvGrpSpPr>
        <p:grpSpPr>
          <a:xfrm>
            <a:off x="2172087" y="948810"/>
            <a:ext cx="3050262" cy="2761166"/>
            <a:chOff x="1977659" y="910350"/>
            <a:chExt cx="3050262" cy="27611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F0CB30E8-BBCE-1247-9F66-53861F339965}"/>
                    </a:ext>
                  </a:extLst>
                </p:cNvPr>
                <p:cNvSpPr/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𝝐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F0CB30E8-BBCE-1247-9F66-53861F3399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9D40B584-0815-E340-8652-08CEA6A7E8AE}"/>
                </a:ext>
              </a:extLst>
            </p:cNvPr>
            <p:cNvSpPr/>
            <p:nvPr/>
          </p:nvSpPr>
          <p:spPr>
            <a:xfrm rot="8118830">
              <a:off x="4113521" y="910350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73FFCBD-6C0E-B44C-958E-70E23C4FED1B}"/>
                    </a:ext>
                  </a:extLst>
                </p:cNvPr>
                <p:cNvSpPr/>
                <p:nvPr/>
              </p:nvSpPr>
              <p:spPr>
                <a:xfrm>
                  <a:off x="2129485" y="2577015"/>
                  <a:ext cx="664413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73FFCBD-6C0E-B44C-958E-70E23C4FED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9485" y="2577015"/>
                  <a:ext cx="664413" cy="523220"/>
                </a:xfrm>
                <a:prstGeom prst="rect">
                  <a:avLst/>
                </a:prstGeom>
                <a:blipFill>
                  <a:blip r:embed="rId19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D53B07BE-0A6F-674F-9BE5-88D64EF41961}"/>
                </a:ext>
              </a:extLst>
            </p:cNvPr>
            <p:cNvSpPr/>
            <p:nvPr/>
          </p:nvSpPr>
          <p:spPr>
            <a:xfrm rot="8118830">
              <a:off x="1977659" y="1730059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35C9301C-7590-5E43-8325-49D1EDB3DC9F}"/>
                    </a:ext>
                  </a:extLst>
                </p:cNvPr>
                <p:cNvSpPr/>
                <p:nvPr/>
              </p:nvSpPr>
              <p:spPr>
                <a:xfrm>
                  <a:off x="3784742" y="3148296"/>
                  <a:ext cx="82150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𝟎𝟏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35C9301C-7590-5E43-8325-49D1EDB3DC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4742" y="3148296"/>
                  <a:ext cx="821507" cy="523220"/>
                </a:xfrm>
                <a:prstGeom prst="rect">
                  <a:avLst/>
                </a:prstGeom>
                <a:blipFill>
                  <a:blip r:embed="rId2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Arc 60">
              <a:extLst>
                <a:ext uri="{FF2B5EF4-FFF2-40B4-BE49-F238E27FC236}">
                  <a16:creationId xmlns:a16="http://schemas.microsoft.com/office/drawing/2014/main" id="{C3EC5CBC-4EDD-9F45-92EA-D57D416C36F8}"/>
                </a:ext>
              </a:extLst>
            </p:cNvPr>
            <p:cNvSpPr/>
            <p:nvPr/>
          </p:nvSpPr>
          <p:spPr>
            <a:xfrm rot="8118830">
              <a:off x="2982765" y="2643805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4800A58-A721-4D4A-9201-17797E3E9FD1}"/>
                  </a:ext>
                </a:extLst>
              </p:cNvPr>
              <p:cNvSpPr/>
              <p:nvPr/>
            </p:nvSpPr>
            <p:spPr>
              <a:xfrm>
                <a:off x="2451982" y="3769876"/>
                <a:ext cx="11839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010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4800A58-A721-4D4A-9201-17797E3E9F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982" y="3769876"/>
                <a:ext cx="1183914" cy="523220"/>
              </a:xfrm>
              <a:prstGeom prst="rect">
                <a:avLst/>
              </a:prstGeom>
              <a:blipFill>
                <a:blip r:embed="rId21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3">
            <a:extLst>
              <a:ext uri="{FF2B5EF4-FFF2-40B4-BE49-F238E27FC236}">
                <a16:creationId xmlns:a16="http://schemas.microsoft.com/office/drawing/2014/main" id="{63D58983-CD13-AB44-9EE8-A094AFFA1304}"/>
              </a:ext>
            </a:extLst>
          </p:cNvPr>
          <p:cNvSpPr txBox="1">
            <a:spLocks noChangeArrowheads="1"/>
          </p:cNvSpPr>
          <p:nvPr/>
        </p:nvSpPr>
        <p:spPr>
          <a:xfrm>
            <a:off x="467544" y="4946394"/>
            <a:ext cx="5878697" cy="5222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Key Idea: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3">
                <a:extLst>
                  <a:ext uri="{FF2B5EF4-FFF2-40B4-BE49-F238E27FC236}">
                    <a16:creationId xmlns:a16="http://schemas.microsoft.com/office/drawing/2014/main" id="{EA04B5DB-C901-0840-9C23-F9ECBC6CC0C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67544" y="5322703"/>
                <a:ext cx="8428218" cy="77059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Generate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pseudo-randomly.</a:t>
                </a:r>
              </a:p>
            </p:txBody>
          </p:sp>
        </mc:Choice>
        <mc:Fallback xmlns="">
          <p:sp>
            <p:nvSpPr>
              <p:cNvPr id="65" name="Rectangle 63">
                <a:extLst>
                  <a:ext uri="{FF2B5EF4-FFF2-40B4-BE49-F238E27FC236}">
                    <a16:creationId xmlns:a16="http://schemas.microsoft.com/office/drawing/2014/main" id="{EA04B5DB-C901-0840-9C23-F9ECBC6CC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322703"/>
                <a:ext cx="8428218" cy="770593"/>
              </a:xfrm>
              <a:prstGeom prst="rect">
                <a:avLst/>
              </a:prstGeom>
              <a:blipFill>
                <a:blip r:embed="rId22"/>
                <a:stretch>
                  <a:fillRect l="-1504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63">
                <a:extLst>
                  <a:ext uri="{FF2B5EF4-FFF2-40B4-BE49-F238E27FC236}">
                    <a16:creationId xmlns:a16="http://schemas.microsoft.com/office/drawing/2014/main" id="{ABA35105-7B8A-C54C-A4CA-361539D54A9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67544" y="5877272"/>
                <a:ext cx="8428218" cy="77059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Have another PRF key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′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and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𝑃𝑅𝐹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48" name="Rectangle 63">
                <a:extLst>
                  <a:ext uri="{FF2B5EF4-FFF2-40B4-BE49-F238E27FC236}">
                    <a16:creationId xmlns:a16="http://schemas.microsoft.com/office/drawing/2014/main" id="{ABA35105-7B8A-C54C-A4CA-361539D54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877272"/>
                <a:ext cx="8428218" cy="770593"/>
              </a:xfrm>
              <a:prstGeom prst="rect">
                <a:avLst/>
              </a:prstGeom>
              <a:blipFill>
                <a:blip r:embed="rId23"/>
                <a:stretch>
                  <a:fillRect l="-1504"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22B15AF6-0DEA-0345-A368-5D1EB313C6D7}"/>
              </a:ext>
            </a:extLst>
          </p:cNvPr>
          <p:cNvSpPr/>
          <p:nvPr/>
        </p:nvSpPr>
        <p:spPr>
          <a:xfrm>
            <a:off x="7216022" y="6111101"/>
            <a:ext cx="308306" cy="302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6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15516" y="2637394"/>
            <a:ext cx="8604956" cy="2375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That’s it for the construction. </a:t>
            </a:r>
          </a:p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(If time permits) </a:t>
            </a:r>
            <a:b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</a:b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Proof Sketch on the board.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870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15516" y="2637394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TODAY: Digital Signatures, Continued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338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Constructing a Signature Scheme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E1C63364-CBAC-4B46-B938-A8D9A978D5B4}"/>
              </a:ext>
            </a:extLst>
          </p:cNvPr>
          <p:cNvSpPr txBox="1">
            <a:spLocks noChangeArrowheads="1"/>
          </p:cNvSpPr>
          <p:nvPr/>
        </p:nvSpPr>
        <p:spPr>
          <a:xfrm>
            <a:off x="362127" y="2852936"/>
            <a:ext cx="877062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2. How to Shrink the signatures. 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8" name="Rectangle 63">
            <a:extLst>
              <a:ext uri="{FF2B5EF4-FFF2-40B4-BE49-F238E27FC236}">
                <a16:creationId xmlns:a16="http://schemas.microsoft.com/office/drawing/2014/main" id="{3D0B5B98-909F-4543-9D61-C889A6CE3E39}"/>
              </a:ext>
            </a:extLst>
          </p:cNvPr>
          <p:cNvSpPr txBox="1">
            <a:spLocks noChangeArrowheads="1"/>
          </p:cNvSpPr>
          <p:nvPr/>
        </p:nvSpPr>
        <p:spPr>
          <a:xfrm>
            <a:off x="381182" y="3645024"/>
            <a:ext cx="8770622" cy="11521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3. How to Shrink Alice’s storage. </a:t>
            </a:r>
            <a:br>
              <a:rPr lang="en-US" sz="2800" b="0" dirty="0">
                <a:ea typeface="American Typewriter" charset="0"/>
                <a:cs typeface="American Typewriter" charset="0"/>
              </a:rPr>
            </a:br>
            <a:r>
              <a:rPr lang="en-US" sz="2800" b="0" dirty="0">
                <a:ea typeface="American Typewriter" charset="0"/>
                <a:cs typeface="American Typewriter" charset="0"/>
              </a:rPr>
              <a:t>	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B0FDEF45-91F4-CC49-9FAC-94CCD35EEBE6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4437112"/>
            <a:ext cx="8770622" cy="11521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4. How to make Alice stateless. </a:t>
            </a:r>
            <a:br>
              <a:rPr lang="en-US" sz="2800" b="0" dirty="0">
                <a:ea typeface="American Typewriter" charset="0"/>
                <a:cs typeface="American Typewriter" charset="0"/>
              </a:rPr>
            </a:br>
            <a:r>
              <a:rPr lang="en-US" sz="2800" b="0" dirty="0">
                <a:ea typeface="American Typewriter" charset="0"/>
                <a:cs typeface="American Typewriter" charset="0"/>
              </a:rPr>
              <a:t>	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id="{512D773D-0A7F-7641-B5A0-FC9F5AB3CF57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5661248"/>
            <a:ext cx="8770622" cy="11521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5 (</a:t>
            </a:r>
            <a:r>
              <a:rPr lang="en-US" sz="2800" b="0" i="1" dirty="0">
                <a:ea typeface="American Typewriter" charset="0"/>
                <a:cs typeface="American Typewriter" charset="0"/>
              </a:rPr>
              <a:t>optional</a:t>
            </a:r>
            <a:r>
              <a:rPr lang="en-US" sz="2800" b="0" dirty="0">
                <a:ea typeface="American Typewriter" charset="0"/>
                <a:cs typeface="American Typewriter" charset="0"/>
              </a:rPr>
              <a:t>). How to make Alice stateless and deterministic. </a:t>
            </a:r>
            <a:r>
              <a:rPr lang="en-US" sz="2800" dirty="0">
                <a:ea typeface="American Typewriter" charset="0"/>
                <a:cs typeface="American Typewriter" charset="0"/>
              </a:rPr>
              <a:t> 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0C3809BB-DCEC-3440-9188-AD4EF65161AD}"/>
              </a:ext>
            </a:extLst>
          </p:cNvPr>
          <p:cNvSpPr txBox="1">
            <a:spLocks noChangeArrowheads="1"/>
          </p:cNvSpPr>
          <p:nvPr/>
        </p:nvSpPr>
        <p:spPr>
          <a:xfrm>
            <a:off x="337882" y="1916832"/>
            <a:ext cx="877062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</a:t>
            </a:r>
            <a:r>
              <a:rPr lang="en-US" sz="2800" dirty="0">
                <a:ea typeface="American Typewriter" charset="0"/>
                <a:cs typeface="American Typewriter" charset="0"/>
              </a:rPr>
              <a:t>1</a:t>
            </a:r>
            <a:r>
              <a:rPr lang="en-US" sz="2800" b="0" dirty="0">
                <a:ea typeface="American Typewriter" charset="0"/>
                <a:cs typeface="American Typewriter" charset="0"/>
              </a:rPr>
              <a:t>. </a:t>
            </a:r>
            <a:r>
              <a:rPr lang="en-US" sz="2800" dirty="0">
                <a:ea typeface="American Typewriter" charset="0"/>
                <a:cs typeface="American Typewriter" charset="0"/>
              </a:rPr>
              <a:t>Many-time:</a:t>
            </a:r>
            <a:r>
              <a:rPr lang="en-US" sz="2800" b="0" dirty="0">
                <a:ea typeface="American Typewriter" charset="0"/>
                <a:cs typeface="American Typewriter" charset="0"/>
              </a:rPr>
              <a:t> Stateful, Growing Signatures. 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2" name="Rectangle 63">
            <a:extLst>
              <a:ext uri="{FF2B5EF4-FFF2-40B4-BE49-F238E27FC236}">
                <a16:creationId xmlns:a16="http://schemas.microsoft.com/office/drawing/2014/main" id="{8CF8189C-3B8F-6D38-2BF7-466BBAEF26E7}"/>
              </a:ext>
            </a:extLst>
          </p:cNvPr>
          <p:cNvSpPr txBox="1">
            <a:spLocks noChangeArrowheads="1"/>
          </p:cNvSpPr>
          <p:nvPr/>
        </p:nvSpPr>
        <p:spPr>
          <a:xfrm>
            <a:off x="358153" y="1106276"/>
            <a:ext cx="877062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ea typeface="American Typewriter" charset="0"/>
                <a:cs typeface="American Typewriter" charset="0"/>
              </a:rPr>
              <a:t>Step 0. Still one-time, but arbitrarily long messages.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C89768-9A9F-BBF2-6845-710CE06803D4}"/>
              </a:ext>
            </a:extLst>
          </p:cNvPr>
          <p:cNvSpPr/>
          <p:nvPr/>
        </p:nvSpPr>
        <p:spPr>
          <a:xfrm>
            <a:off x="-180528" y="1898364"/>
            <a:ext cx="9937104" cy="4959636"/>
          </a:xfrm>
          <a:prstGeom prst="rect">
            <a:avLst/>
          </a:prstGeom>
          <a:solidFill>
            <a:schemeClr val="bg1">
              <a:alpha val="7946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1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0: How to Sign </a:t>
            </a:r>
            <a:r>
              <a:rPr lang="en-US" sz="4000" b="1" dirty="0" err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Polynomially</a:t>
            </a: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Many Bits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5" name="Subtitle 1">
            <a:extLst>
              <a:ext uri="{FF2B5EF4-FFF2-40B4-BE49-F238E27FC236}">
                <a16:creationId xmlns:a16="http://schemas.microsoft.com/office/drawing/2014/main" id="{0EFABDA1-ECFF-574E-857F-D2BBEA16B08A}"/>
              </a:ext>
            </a:extLst>
          </p:cNvPr>
          <p:cNvSpPr txBox="1">
            <a:spLocks/>
          </p:cNvSpPr>
          <p:nvPr/>
        </p:nvSpPr>
        <p:spPr>
          <a:xfrm>
            <a:off x="23864" y="890174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(with a fixed verification key)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448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260648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Detour: Collision-Resistant Hash Functions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2DF89594-36AA-1844-820D-09AEFC06BF9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9511" y="1124744"/>
                <a:ext cx="9123457" cy="144016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A compressing </a:t>
                </a:r>
                <a:r>
                  <a:rPr lang="en-US" sz="2800" b="1" dirty="0">
                    <a:solidFill>
                      <a:srgbClr val="0000FF"/>
                    </a:solidFill>
                    <a:ea typeface="American Typewriter" charset="0"/>
                    <a:cs typeface="American Typewriter" charset="0"/>
                  </a:rPr>
                  <a:t>family of functions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𝓗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h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(where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) for which it is computationally hard to find collisions.</a:t>
                </a:r>
              </a:p>
            </p:txBody>
          </p:sp>
        </mc:Choice>
        <mc:Fallback xmlns="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2DF89594-36AA-1844-820D-09AEFC06B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1" y="1124744"/>
                <a:ext cx="9123457" cy="1440160"/>
              </a:xfrm>
              <a:prstGeom prst="rect">
                <a:avLst/>
              </a:prstGeom>
              <a:blipFill>
                <a:blip r:embed="rId3"/>
                <a:stretch>
                  <a:fillRect l="-1250" t="-2609" r="-41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CB98FE85-12D6-6849-B1FB-AAF0CF876101}"/>
              </a:ext>
            </a:extLst>
          </p:cNvPr>
          <p:cNvGrpSpPr/>
          <p:nvPr/>
        </p:nvGrpSpPr>
        <p:grpSpPr>
          <a:xfrm>
            <a:off x="107504" y="2708920"/>
            <a:ext cx="8784976" cy="1800200"/>
            <a:chOff x="251520" y="2708920"/>
            <a:chExt cx="8784976" cy="1800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63">
                  <a:extLst>
                    <a:ext uri="{FF2B5EF4-FFF2-40B4-BE49-F238E27FC236}">
                      <a16:creationId xmlns:a16="http://schemas.microsoft.com/office/drawing/2014/main" id="{33005AA3-3756-5C43-81D1-FA22F2293D2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23528" y="2996952"/>
                  <a:ext cx="8712968" cy="648072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sz="2800" b="1" dirty="0">
                      <a:solidFill>
                        <a:srgbClr val="0000FF"/>
                      </a:solidFill>
                      <a:ea typeface="American Typewriter" charset="0"/>
                      <a:cs typeface="American Typewriter" charset="0"/>
                    </a:rPr>
                    <a:t>Def</a:t>
                  </a:r>
                  <a:r>
                    <a:rPr lang="en-US" sz="2800" b="0" dirty="0">
                      <a:ea typeface="American Typewriter" charset="0"/>
                      <a:cs typeface="American Typewriter" charset="0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ℋ</m:t>
                      </m:r>
                    </m:oMath>
                  </a14:m>
                  <a:r>
                    <a:rPr lang="en-US" sz="2800" b="0" dirty="0">
                      <a:ea typeface="American Typewriter" charset="0"/>
                      <a:cs typeface="American Typewriter" charset="0"/>
                    </a:rPr>
                    <a:t> is collision-resistant if for every PPT algorithm A, there is a negligible function </a:t>
                  </a:r>
                  <a14:m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a14:m>
                  <a:r>
                    <a:rPr lang="en-US" sz="2800" b="0" dirty="0">
                      <a:latin typeface="+mn-lt"/>
                      <a:ea typeface="American Typewriter" charset="0"/>
                      <a:cs typeface="American Typewriter" charset="0"/>
                    </a:rPr>
                    <a:t> </a:t>
                  </a:r>
                  <a:r>
                    <a:rPr lang="en-US" sz="2800" b="0" dirty="0" err="1">
                      <a:latin typeface="+mn-lt"/>
                      <a:ea typeface="American Typewriter" charset="0"/>
                      <a:cs typeface="American Typewriter" charset="0"/>
                    </a:rPr>
                    <a:t>s.t.</a:t>
                  </a:r>
                  <a:endParaRPr lang="en-US" sz="2800" b="0" dirty="0">
                    <a:latin typeface="+mn-lt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5" name="Rectangle 63">
                  <a:extLst>
                    <a:ext uri="{FF2B5EF4-FFF2-40B4-BE49-F238E27FC236}">
                      <a16:creationId xmlns:a16="http://schemas.microsoft.com/office/drawing/2014/main" id="{33005AA3-3756-5C43-81D1-FA22F2293D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28" y="2996952"/>
                  <a:ext cx="8712968" cy="648072"/>
                </a:xfrm>
                <a:prstGeom prst="rect">
                  <a:avLst/>
                </a:prstGeom>
                <a:blipFill>
                  <a:blip r:embed="rId4"/>
                  <a:stretch>
                    <a:fillRect l="-1308" t="-32692" b="-4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63">
                  <a:extLst>
                    <a:ext uri="{FF2B5EF4-FFF2-40B4-BE49-F238E27FC236}">
                      <a16:creationId xmlns:a16="http://schemas.microsoft.com/office/drawing/2014/main" id="{5988CAA4-BA93-4A42-8AA3-F09A67B23A0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51520" y="3789040"/>
                  <a:ext cx="8712968" cy="648072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dirty="0" smtClean="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←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merican Typewriter" charset="0"/>
                                  </a:rPr>
                                  <m:t>ℋ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 dirty="0" smtClean="0"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  <m:t>𝐴</m:t>
                                </m:r>
                                <m:d>
                                  <m:dPr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  <a:ea typeface="American Typewriter" charset="0"/>
                                        <a:cs typeface="American Typewriter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8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sup>
                                        <m:r>
                                          <a:rPr lang="en-US" sz="2800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</m:d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en-US" sz="28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en-US" sz="28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latin typeface="+mn-lt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6" name="Rectangle 63">
                  <a:extLst>
                    <a:ext uri="{FF2B5EF4-FFF2-40B4-BE49-F238E27FC236}">
                      <a16:creationId xmlns:a16="http://schemas.microsoft.com/office/drawing/2014/main" id="{5988CAA4-BA93-4A42-8AA3-F09A67B23A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3789040"/>
                  <a:ext cx="8712968" cy="648072"/>
                </a:xfrm>
                <a:prstGeom prst="rect">
                  <a:avLst/>
                </a:prstGeom>
                <a:blipFill>
                  <a:blip r:embed="rId5"/>
                  <a:stretch>
                    <a:fillRect b="-5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3FF364B-3B2B-1140-A91D-CC27E87966E5}"/>
                </a:ext>
              </a:extLst>
            </p:cNvPr>
            <p:cNvSpPr/>
            <p:nvPr/>
          </p:nvSpPr>
          <p:spPr>
            <a:xfrm>
              <a:off x="251520" y="2708920"/>
              <a:ext cx="8640960" cy="1800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173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47018</TotalTime>
  <Words>2942</Words>
  <Application>Microsoft Macintosh PowerPoint</Application>
  <PresentationFormat>On-screen Show (4:3)</PresentationFormat>
  <Paragraphs>778</Paragraphs>
  <Slides>51</Slides>
  <Notes>51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American Typewriter</vt:lpstr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Vinodv</dc:creator>
  <cp:lastModifiedBy>Vinod Vaikuntanathan</cp:lastModifiedBy>
  <cp:revision>1214</cp:revision>
  <dcterms:created xsi:type="dcterms:W3CDTF">2014-03-14T23:52:55Z</dcterms:created>
  <dcterms:modified xsi:type="dcterms:W3CDTF">2022-10-19T14:59:34Z</dcterms:modified>
</cp:coreProperties>
</file>