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29" r:id="rId2"/>
    <p:sldId id="663" r:id="rId3"/>
    <p:sldId id="621" r:id="rId4"/>
    <p:sldId id="635" r:id="rId5"/>
    <p:sldId id="636" r:id="rId6"/>
    <p:sldId id="634" r:id="rId7"/>
    <p:sldId id="647" r:id="rId8"/>
    <p:sldId id="637" r:id="rId9"/>
    <p:sldId id="638" r:id="rId10"/>
    <p:sldId id="662" r:id="rId11"/>
    <p:sldId id="622" r:id="rId12"/>
    <p:sldId id="62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6240" autoAdjust="0"/>
  </p:normalViewPr>
  <p:slideViewPr>
    <p:cSldViewPr>
      <p:cViewPr varScale="1">
        <p:scale>
          <a:sx n="95" d="100"/>
          <a:sy n="95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No proof here because we will prove the stronger statement in a few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9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9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9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2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1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01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2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4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18" Type="http://schemas.openxmlformats.org/officeDocument/2006/relationships/image" Target="../media/image230.png"/><Relationship Id="rId3" Type="http://schemas.openxmlformats.org/officeDocument/2006/relationships/image" Target="../media/image81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1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19" Type="http://schemas.openxmlformats.org/officeDocument/2006/relationships/image" Target="../media/image240.png"/><Relationship Id="rId4" Type="http://schemas.openxmlformats.org/officeDocument/2006/relationships/image" Target="../media/image91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891637"/>
                </a:solidFill>
                <a:latin typeface="Calibri" pitchFamily="34" charset="0"/>
              </a:rPr>
              <a:t>Lecture 11</a:t>
            </a: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1"/>
            <a:ext cx="8712968" cy="162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EUF-CMA Security</a:t>
            </a:r>
          </a:p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(Existentially Unforgeable against a Chosen Message Attack)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1344372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2155119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452623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2145878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321297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𝑣𝑘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83806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44269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𝑆𝑖𝑔𝑛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𝑠𝑘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229200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Verify(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signature scheme is EUF-CMA-secure if no PPT Eve can win with probability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blipFill>
                <a:blip r:embed="rId11"/>
                <a:stretch>
                  <a:fillRect l="-955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D52E2E21-8CAF-AF40-A1D8-4562B4C8F8A3}"/>
              </a:ext>
            </a:extLst>
          </p:cNvPr>
          <p:cNvSpPr/>
          <p:nvPr/>
        </p:nvSpPr>
        <p:spPr>
          <a:xfrm flipV="1">
            <a:off x="5429043" y="3490732"/>
            <a:ext cx="731520" cy="9306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5F836911-DBBE-254B-8BC2-D3DDFD403DE0}"/>
              </a:ext>
            </a:extLst>
          </p:cNvPr>
          <p:cNvSpPr txBox="1">
            <a:spLocks noChangeArrowheads="1"/>
          </p:cNvSpPr>
          <p:nvPr/>
        </p:nvSpPr>
        <p:spPr>
          <a:xfrm>
            <a:off x="6160563" y="3668062"/>
            <a:ext cx="2613865" cy="4001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poly many times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40" grpId="0"/>
      <p:bldP spid="41" grpId="0"/>
      <p:bldP spid="43" grpId="0"/>
      <p:bldP spid="44" grpId="0"/>
      <p:bldP spid="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Lamport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(One-time)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700808"/>
                <a:ext cx="424847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[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700808"/>
                <a:ext cx="4248472" cy="576064"/>
              </a:xfrm>
              <a:prstGeom prst="rect">
                <a:avLst/>
              </a:prstGeom>
              <a:blipFill>
                <a:blip r:embed="rId3"/>
                <a:stretch>
                  <a:fillRect l="-298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6748" y="2420888"/>
                <a:ext cx="792774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[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2420888"/>
                <a:ext cx="7927740" cy="576064"/>
              </a:xfrm>
              <a:prstGeom prst="rect">
                <a:avLst/>
              </a:prstGeom>
              <a:blipFill>
                <a:blip r:embed="rId4"/>
                <a:stretch>
                  <a:fillRect l="-1597"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3429000"/>
                <a:ext cx="64087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b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The signature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29000"/>
                <a:ext cx="6408712" cy="576064"/>
              </a:xfrm>
              <a:prstGeom prst="rect">
                <a:avLst/>
              </a:prstGeom>
              <a:blipFill>
                <a:blip r:embed="rId5"/>
                <a:stretch>
                  <a:fillRect l="-1980" t="-652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4E5E614-056F-1B4A-9347-7F3331164F92}"/>
              </a:ext>
            </a:extLst>
          </p:cNvPr>
          <p:cNvGrpSpPr/>
          <p:nvPr/>
        </p:nvGrpSpPr>
        <p:grpSpPr>
          <a:xfrm>
            <a:off x="1043608" y="4027185"/>
            <a:ext cx="6408712" cy="697959"/>
            <a:chOff x="1043608" y="4027185"/>
            <a:chExt cx="6408712" cy="697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Verifying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b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sz="2800" dirty="0">
                      <a:latin typeface="+mn-lt"/>
                      <a:ea typeface="American Typewriter" charset="0"/>
                      <a:cs typeface="American Typewriter" charset="0"/>
                    </a:rPr>
                    <a:t> Check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blipFill>
                  <a:blip r:embed="rId6"/>
                  <a:stretch>
                    <a:fillRect l="-1980" t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6DC880-201B-F24E-88A2-BE32D884367E}"/>
                </a:ext>
              </a:extLst>
            </p:cNvPr>
            <p:cNvSpPr/>
            <p:nvPr/>
          </p:nvSpPr>
          <p:spPr>
            <a:xfrm>
              <a:off x="5508104" y="4027185"/>
              <a:ext cx="292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a typeface="American Typewriter" charset="0"/>
                  <a:cs typeface="American Typewriter" charset="0"/>
                </a:rPr>
                <a:t>?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2BEF5129-6427-F146-B69F-8D04F97B4B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4443" y="5229200"/>
                <a:ext cx="7689068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OWF, no PPT adversary can produce a signature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2BEF5129-6427-F146-B69F-8D04F97B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43" y="5229200"/>
                <a:ext cx="7689068" cy="936104"/>
              </a:xfrm>
              <a:prstGeom prst="rect">
                <a:avLst/>
              </a:prstGeom>
              <a:blipFill>
                <a:blip r:embed="rId7"/>
                <a:stretch>
                  <a:fillRect l="-1650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a bit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1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Lamport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(One-time)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700808"/>
                <a:ext cx="252028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700808"/>
                <a:ext cx="2520280" cy="576064"/>
              </a:xfrm>
              <a:prstGeom prst="rect">
                <a:avLst/>
              </a:prstGeom>
              <a:blipFill>
                <a:blip r:embed="rId3"/>
                <a:stretch>
                  <a:fillRect l="-502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6748" y="2636912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2636912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984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4437111"/>
                <a:ext cx="8208912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37111"/>
                <a:ext cx="8208912" cy="960385"/>
              </a:xfrm>
              <a:prstGeom prst="rect">
                <a:avLst/>
              </a:prstGeom>
              <a:blipFill>
                <a:blip r:embed="rId5"/>
                <a:stretch>
                  <a:fillRect l="-1546" t="-9211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4E5E614-056F-1B4A-9347-7F3331164F92}"/>
              </a:ext>
            </a:extLst>
          </p:cNvPr>
          <p:cNvGrpSpPr/>
          <p:nvPr/>
        </p:nvGrpSpPr>
        <p:grpSpPr>
          <a:xfrm>
            <a:off x="1043608" y="5517232"/>
            <a:ext cx="6408712" cy="736550"/>
            <a:chOff x="1043608" y="3988594"/>
            <a:chExt cx="6408712" cy="73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Verifying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sz="2800" dirty="0">
                      <a:latin typeface="+mn-lt"/>
                      <a:ea typeface="American Typewriter" charset="0"/>
                      <a:cs typeface="American Typewriter" charset="0"/>
                    </a:rPr>
                    <a:t> Check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blipFill>
                  <a:blip r:embed="rId6"/>
                  <a:stretch>
                    <a:fillRect l="-1980" t="-14894"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6DC880-201B-F24E-88A2-BE32D884367E}"/>
                </a:ext>
              </a:extLst>
            </p:cNvPr>
            <p:cNvSpPr/>
            <p:nvPr/>
          </p:nvSpPr>
          <p:spPr>
            <a:xfrm>
              <a:off x="6190634" y="3988594"/>
              <a:ext cx="292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a typeface="American Typewriter" charset="0"/>
                  <a:cs typeface="American Typewriter" charset="0"/>
                </a:rPr>
                <a:t>?</a:t>
              </a:r>
              <a:endParaRPr lang="en-US" dirty="0"/>
            </a:p>
          </p:txBody>
        </p:sp>
      </p:grp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n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8E55F3-D1A6-4643-AD34-475C9C8ECCB4}"/>
              </a:ext>
            </a:extLst>
          </p:cNvPr>
          <p:cNvGrpSpPr/>
          <p:nvPr/>
        </p:nvGrpSpPr>
        <p:grpSpPr>
          <a:xfrm>
            <a:off x="3563888" y="1359653"/>
            <a:ext cx="2671277" cy="1061235"/>
            <a:chOff x="3563888" y="1353653"/>
            <a:chExt cx="2671277" cy="1061235"/>
          </a:xfrm>
        </p:grpSpPr>
        <p:sp>
          <p:nvSpPr>
            <p:cNvPr id="4" name="Left Bracket 3">
              <a:extLst>
                <a:ext uri="{FF2B5EF4-FFF2-40B4-BE49-F238E27FC236}">
                  <a16:creationId xmlns:a16="http://schemas.microsoft.com/office/drawing/2014/main" id="{767279BC-3B31-A84C-8858-0CA428A1A386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6CEE8787-7071-6245-B7D5-1F4D5FAE3474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0C3C9B-ED1D-DB4F-95F8-9F05276F50D3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0C3C9B-ED1D-DB4F-95F8-9F05276F50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F97B5DE-B3EC-6E4B-8B3C-E67EC5AF36F1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F97B5DE-B3EC-6E4B-8B3C-E67EC5AF3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6AD4BDE-9AF7-7F42-A579-EB1C483F62CB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6AD4BDE-9AF7-7F42-A579-EB1C483F62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E2A0267-A0A6-7743-9EDA-C983BA6EEE5E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E2A0267-A0A6-7743-9EDA-C983BA6EEE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  <a:blipFill>
                  <a:blip r:embed="rId10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FDF3377-8035-4F42-B210-5FEC04BE48A8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FDF3377-8035-4F42-B210-5FEC04BE4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  <a:blipFill>
                  <a:blip r:embed="rId11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4552A3-077A-9F4E-99EE-FD05AB122AD6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4552A3-077A-9F4E-99EE-FD05AB122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2AFA3-D39C-9444-9080-A42A80C1D280}"/>
              </a:ext>
            </a:extLst>
          </p:cNvPr>
          <p:cNvGrpSpPr/>
          <p:nvPr/>
        </p:nvGrpSpPr>
        <p:grpSpPr>
          <a:xfrm>
            <a:off x="4172465" y="2419829"/>
            <a:ext cx="2673520" cy="1061235"/>
            <a:chOff x="3563888" y="1353653"/>
            <a:chExt cx="2673520" cy="1061235"/>
          </a:xfrm>
        </p:grpSpPr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360894DE-3CA5-9E48-8338-91C74EE22BF0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3C0F8F11-82A4-FA41-8D73-B10F97126676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E93EE2-10B1-E443-A151-F2714A6A2404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E93EE2-10B1-E443-A151-F2714A6A24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13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158AA0A-C56F-A449-8EE6-7E9739D10B09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158AA0A-C56F-A449-8EE6-7E9739D10B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C79B508-BEF1-014D-8E14-3F3C02D68040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C79B508-BEF1-014D-8E14-3F3C02D68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1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4C2B916-811F-9A46-B224-0BB55DD04CA9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4C2B916-811F-9A46-B224-0BB55DD04C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16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D5E453-1869-5C49-B441-66A618080439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D5E453-1869-5C49-B441-66A6180804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17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4E1D4F5-A974-924B-AA8A-99BBD089AB32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4E1D4F5-A974-924B-AA8A-99BBD089A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8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B8D0896F-539A-4547-A43E-7D9896AD83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036816" y="3606434"/>
                <a:ext cx="64087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B8D0896F-539A-4547-A43E-7D9896AD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16" y="3606434"/>
                <a:ext cx="6408712" cy="576064"/>
              </a:xfrm>
              <a:prstGeom prst="rect">
                <a:avLst/>
              </a:prstGeom>
              <a:blipFill>
                <a:blip r:embed="rId19"/>
                <a:stretch>
                  <a:fillRect l="-1976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4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Digital Signatures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5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946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627784" y="282742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6" y="226467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3068960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7092280" y="3140968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491122" y="1556792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/>
              <p:nvPr/>
            </p:nvSpPr>
            <p:spPr>
              <a:xfrm>
                <a:off x="3511672" y="2305000"/>
                <a:ext cx="2770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𝑀𝐴𝐶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72" y="2305000"/>
                <a:ext cx="277024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9EF31E6F-0E03-E141-85FB-102269C00BC7}"/>
              </a:ext>
            </a:extLst>
          </p:cNvPr>
          <p:cNvSpPr txBox="1">
            <a:spLocks noChangeArrowheads="1"/>
          </p:cNvSpPr>
          <p:nvPr/>
        </p:nvSpPr>
        <p:spPr>
          <a:xfrm>
            <a:off x="914782" y="4895267"/>
            <a:ext cx="7848872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dirty="0">
                <a:ea typeface="American Typewriter" charset="0"/>
                <a:cs typeface="American Typewriter" charset="0"/>
              </a:rPr>
              <a:t>Authenticity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Bob wants to ensure that th</a:t>
            </a:r>
            <a:r>
              <a:rPr lang="en-US" sz="2800" dirty="0">
                <a:ea typeface="American Typewriter" charset="0"/>
                <a:cs typeface="American Typewriter" charset="0"/>
              </a:rPr>
              <a:t>e message came from Alice.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F6124AD3-92B4-0B48-A18B-819C619C3F06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759363"/>
            <a:ext cx="8224101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Needs Bob and Alice to share a secret key beforehand.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BA7EA8-3B73-1D48-9BBF-71A1135C4DAD}"/>
                  </a:ext>
                </a:extLst>
              </p:cNvPr>
              <p:cNvSpPr/>
              <p:nvPr/>
            </p:nvSpPr>
            <p:spPr>
              <a:xfrm>
                <a:off x="6300192" y="3968299"/>
                <a:ext cx="2227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Verify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BA7EA8-3B73-1D48-9BBF-71A1135C4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968299"/>
                <a:ext cx="2227854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6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224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Analog of MACs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552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627784" y="340348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6" y="284074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364502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491122" y="2132856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/>
              <p:nvPr/>
            </p:nvSpPr>
            <p:spPr>
              <a:xfrm>
                <a:off x="3275856" y="2881064"/>
                <a:ext cx="2752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Sign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881064"/>
                <a:ext cx="2752420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3">
            <a:extLst>
              <a:ext uri="{FF2B5EF4-FFF2-40B4-BE49-F238E27FC236}">
                <a16:creationId xmlns:a16="http://schemas.microsoft.com/office/drawing/2014/main" id="{F6124AD3-92B4-0B48-A18B-819C619C3F06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5733256"/>
            <a:ext cx="8224101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Only Alice can produce signatures; but Bob (or indeed, anyone else) can verify them.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53C161-B569-B942-B50A-D75222DAA3A1}"/>
              </a:ext>
            </a:extLst>
          </p:cNvPr>
          <p:cNvGrpSpPr/>
          <p:nvPr/>
        </p:nvGrpSpPr>
        <p:grpSpPr>
          <a:xfrm>
            <a:off x="157072" y="112440"/>
            <a:ext cx="1606616" cy="1923177"/>
            <a:chOff x="439281" y="332520"/>
            <a:chExt cx="1606616" cy="19231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A78147-F6F1-0F42-BDE7-9B2EF49B778A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0C79A3-4ECD-3748-9F71-E3CB34C88692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02F1CD-5F04-FF49-8E16-8498BDDA468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2B94F7-B8B2-4848-B2CD-2DCEB2BEC7E1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D845D6-B6E5-2243-ABCA-137F87613A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593E89-F9B2-B143-A1D8-AF41F631E13C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085213-89F6-C64D-9A3F-7D7D9446BA70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63">
              <a:extLst>
                <a:ext uri="{FF2B5EF4-FFF2-40B4-BE49-F238E27FC236}">
                  <a16:creationId xmlns:a16="http://schemas.microsoft.com/office/drawing/2014/main" id="{ADA84FC0-083F-914B-9AF7-A43602DC670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660999D7-AE01-8043-BE69-5AC6D23F138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vk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6385A-E84D-5144-A8FE-DF7450BE37AB}"/>
                  </a:ext>
                </a:extLst>
              </p:cNvPr>
              <p:cNvSpPr/>
              <p:nvPr/>
            </p:nvSpPr>
            <p:spPr>
              <a:xfrm>
                <a:off x="6300192" y="3968299"/>
                <a:ext cx="2298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Verify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𝑣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σ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6385A-E84D-5144-A8FE-DF7450BE3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968299"/>
                <a:ext cx="2298899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3">
            <a:extLst>
              <a:ext uri="{FF2B5EF4-FFF2-40B4-BE49-F238E27FC236}">
                <a16:creationId xmlns:a16="http://schemas.microsoft.com/office/drawing/2014/main" id="{A2EE3051-0341-0641-8A1C-9BD094BC5B3D}"/>
              </a:ext>
            </a:extLst>
          </p:cNvPr>
          <p:cNvSpPr txBox="1">
            <a:spLocks noChangeArrowheads="1"/>
          </p:cNvSpPr>
          <p:nvPr/>
        </p:nvSpPr>
        <p:spPr>
          <a:xfrm>
            <a:off x="805144" y="4797152"/>
            <a:ext cx="8224101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(Public) verification keys are stored in a “directory”.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22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 vs. MACs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F6124AD3-92B4-0B48-A18B-819C619C3F06}"/>
              </a:ext>
            </a:extLst>
          </p:cNvPr>
          <p:cNvSpPr txBox="1">
            <a:spLocks noChangeArrowheads="1"/>
          </p:cNvSpPr>
          <p:nvPr/>
        </p:nvSpPr>
        <p:spPr>
          <a:xfrm>
            <a:off x="539553" y="3501008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Publicly Verifiable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A2EE3051-0341-0641-8A1C-9BD094BC5B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492896"/>
                <a:ext cx="4032448" cy="4827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users require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key-pairs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A2EE3051-0341-0641-8A1C-9BD094BC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4032448" cy="482749"/>
              </a:xfrm>
              <a:prstGeom prst="rect">
                <a:avLst/>
              </a:prstGeom>
              <a:blipFill>
                <a:blip r:embed="rId3"/>
                <a:stretch>
                  <a:fillRect t="-17949" r="-6918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3">
            <a:extLst>
              <a:ext uri="{FF2B5EF4-FFF2-40B4-BE49-F238E27FC236}">
                <a16:creationId xmlns:a16="http://schemas.microsoft.com/office/drawing/2014/main" id="{E4FD818B-E30D-DD4B-8DA4-2A71ABA60DA8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3501008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Privately Verifiable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7" name="Rectangle 63">
            <a:extLst>
              <a:ext uri="{FF2B5EF4-FFF2-40B4-BE49-F238E27FC236}">
                <a16:creationId xmlns:a16="http://schemas.microsoft.com/office/drawing/2014/main" id="{75539047-1000-2341-8BA7-CA97F4FA9FBE}"/>
              </a:ext>
            </a:extLst>
          </p:cNvPr>
          <p:cNvSpPr txBox="1">
            <a:spLocks noChangeArrowheads="1"/>
          </p:cNvSpPr>
          <p:nvPr/>
        </p:nvSpPr>
        <p:spPr>
          <a:xfrm>
            <a:off x="155195" y="1387425"/>
            <a:ext cx="4032448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Signatures</a:t>
            </a: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C0397ACA-017D-854A-8C4D-4D6AFB5F6AC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387425"/>
            <a:ext cx="4032448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MACs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CE18B-CF28-E04A-9F1A-85E1C04EA6C5}"/>
              </a:ext>
            </a:extLst>
          </p:cNvPr>
          <p:cNvCxnSpPr/>
          <p:nvPr/>
        </p:nvCxnSpPr>
        <p:spPr>
          <a:xfrm>
            <a:off x="4644008" y="1268751"/>
            <a:ext cx="0" cy="482454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7D72B514-8DEF-244E-BE10-6A60464F57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60202" y="2496380"/>
                <a:ext cx="4212463" cy="4827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users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keys</a:t>
                </a: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7D72B514-8DEF-244E-BE10-6A60464F5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02" y="2496380"/>
                <a:ext cx="4212463" cy="482749"/>
              </a:xfrm>
              <a:prstGeom prst="rect">
                <a:avLst/>
              </a:prstGeom>
              <a:blipFill>
                <a:blip r:embed="rId4"/>
                <a:stretch>
                  <a:fillRect t="-1538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3">
            <a:extLst>
              <a:ext uri="{FF2B5EF4-FFF2-40B4-BE49-F238E27FC236}">
                <a16:creationId xmlns:a16="http://schemas.microsoft.com/office/drawing/2014/main" id="{15629385-E6A9-3F48-BEE7-AB1E6A8DC79F}"/>
              </a:ext>
            </a:extLst>
          </p:cNvPr>
          <p:cNvSpPr txBox="1">
            <a:spLocks noChangeArrowheads="1"/>
          </p:cNvSpPr>
          <p:nvPr/>
        </p:nvSpPr>
        <p:spPr>
          <a:xfrm>
            <a:off x="523909" y="4472787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Transferable</a:t>
            </a:r>
            <a:endParaRPr lang="en-US" sz="2800" b="1" dirty="0">
              <a:solidFill>
                <a:srgbClr val="C0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2" name="Rectangle 63">
            <a:extLst>
              <a:ext uri="{FF2B5EF4-FFF2-40B4-BE49-F238E27FC236}">
                <a16:creationId xmlns:a16="http://schemas.microsoft.com/office/drawing/2014/main" id="{77D29BB8-7038-854C-8558-EAB3EF09638C}"/>
              </a:ext>
            </a:extLst>
          </p:cNvPr>
          <p:cNvSpPr txBox="1">
            <a:spLocks noChangeArrowheads="1"/>
          </p:cNvSpPr>
          <p:nvPr/>
        </p:nvSpPr>
        <p:spPr>
          <a:xfrm>
            <a:off x="4915526" y="4472787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Not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Transferable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3048EDCE-7A3D-DE48-BEA9-4023876FB888}"/>
              </a:ext>
            </a:extLst>
          </p:cNvPr>
          <p:cNvSpPr txBox="1">
            <a:spLocks noChangeArrowheads="1"/>
          </p:cNvSpPr>
          <p:nvPr/>
        </p:nvSpPr>
        <p:spPr>
          <a:xfrm>
            <a:off x="467543" y="5336883"/>
            <a:ext cx="444798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Provides Non-Repudiation</a:t>
            </a:r>
            <a:endParaRPr lang="en-US" sz="2800" b="1" dirty="0">
              <a:solidFill>
                <a:srgbClr val="C0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DB1FDAEB-A5EF-A542-A48D-1682B61BD355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5336882"/>
            <a:ext cx="4210756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Does not provide Non-Rep.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40135BAB-6EA5-824D-B0C1-2A978D8AD47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733256"/>
            <a:ext cx="4210756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>
                <a:ea typeface="American Typewriter" charset="0"/>
                <a:cs typeface="American Typewriter" charset="0"/>
              </a:rPr>
              <a:t>(is this a good thing or a bad thing?)</a:t>
            </a:r>
            <a:endParaRPr lang="en-US" sz="20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Applications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4E1C5160-29A6-684D-970A-0A3E1B665E94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268760"/>
            <a:ext cx="7848872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dirty="0">
                <a:ea typeface="American Typewriter" charset="0"/>
                <a:cs typeface="American Typewriter" charset="0"/>
              </a:rPr>
              <a:t>1. Certificates</a:t>
            </a:r>
            <a:r>
              <a:rPr lang="en-US" sz="2800" dirty="0">
                <a:ea typeface="American Typewriter" charset="0"/>
                <a:cs typeface="American Typewriter" charset="0"/>
              </a:rPr>
              <a:t>, or a public-key directory in practice: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7BC20-E4C4-1048-9BD8-1F77CFA7BB48}"/>
              </a:ext>
            </a:extLst>
          </p:cNvPr>
          <p:cNvGrpSpPr/>
          <p:nvPr/>
        </p:nvGrpSpPr>
        <p:grpSpPr>
          <a:xfrm>
            <a:off x="7452320" y="44624"/>
            <a:ext cx="1606616" cy="1224136"/>
            <a:chOff x="439281" y="332520"/>
            <a:chExt cx="1606616" cy="122413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8C5BC7-A1B9-4A4A-BDA6-B5FB3FCB7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332656"/>
              <a:ext cx="6621" cy="12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7D33B1-4299-A546-AE2A-6D3F87686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3457" y="332656"/>
              <a:ext cx="0" cy="12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4119D2-B8A7-714B-A39E-3D72A64EE2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281" y="332520"/>
              <a:ext cx="1584176" cy="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6A8C21-F9EE-714F-91EC-558EBF1C169B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155665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E63D2-849E-AF46-B6B0-D794C6864A7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186F29-1806-8C48-85CB-6269A3CCC497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579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D3169C-7B76-7741-B77E-AE1BE6A9EB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7787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CD55375D-65D8-FE44-8BFA-CDEEC27581B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E2A0617B-6FED-2143-B425-614BCF22486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pk,vk</a:t>
              </a:r>
              <a:endParaRPr lang="en-US" sz="18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36821194-8E3B-3545-A590-F5EA89592D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01106" y="2925085"/>
                <a:ext cx="8742894" cy="122399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When Alice </a:t>
                </a:r>
                <a:r>
                  <a:rPr lang="en-US" sz="2800" i="1" dirty="0">
                    <a:ea typeface="American Typewriter" charset="0"/>
                    <a:cs typeface="American Typewriter" charset="0"/>
                  </a:rPr>
                  <a:t>(=</a:t>
                </a:r>
                <a:r>
                  <a:rPr lang="en-US" sz="2800" i="1" dirty="0" err="1">
                    <a:ea typeface="American Typewriter" charset="0"/>
                    <a:cs typeface="American Typewriter" charset="0"/>
                  </a:rPr>
                  <a:t>www.google.com</a:t>
                </a:r>
                <a:r>
                  <a:rPr lang="en-US" sz="2800" i="1" dirty="0">
                    <a:ea typeface="American Typewriter" charset="0"/>
                    <a:cs typeface="American Typewriter" charset="0"/>
                  </a:rPr>
                  <a:t>)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wants to register her public (encryption and signing)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first check that she </a:t>
                </a:r>
                <a:r>
                  <a:rPr lang="en-US" sz="2800" i="1" dirty="0">
                    <a:ea typeface="American Typewriter" charset="0"/>
                    <a:cs typeface="American Typewriter" charset="0"/>
                  </a:rPr>
                  <a:t>is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Alice.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36821194-8E3B-3545-A590-F5EA89592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06" y="2925085"/>
                <a:ext cx="8742894" cy="1223995"/>
              </a:xfrm>
              <a:prstGeom prst="rect">
                <a:avLst/>
              </a:prstGeom>
              <a:blipFill>
                <a:blip r:embed="rId3"/>
                <a:stretch>
                  <a:fillRect l="-1451" t="-11340" r="-435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BBB70327-7A39-2645-81EE-AB9EEDF01B9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4221092"/>
                <a:ext cx="8640960" cy="9099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Issue a “certificate”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𝑆𝑖𝑔𝑛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𝑉𝑒𝑟𝑖𝑠𝑖𝑔𝑛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𝐴𝑙𝑖𝑐𝑒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BBB70327-7A39-2645-81EE-AB9EEDF01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1092"/>
                <a:ext cx="8640960" cy="909993"/>
              </a:xfrm>
              <a:prstGeom prst="rect">
                <a:avLst/>
              </a:prstGeom>
              <a:blipFill>
                <a:blip r:embed="rId4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3">
            <a:extLst>
              <a:ext uri="{FF2B5EF4-FFF2-40B4-BE49-F238E27FC236}">
                <a16:creationId xmlns:a16="http://schemas.microsoft.com/office/drawing/2014/main" id="{ADE45541-AEE8-B54B-83CE-A686E6EA841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988844"/>
            <a:ext cx="8297785" cy="909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Trusted Certificate Authority, e.g. Verisign, Let’s Encrypt.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73251D69-B119-A444-8E2F-F8A5E619A71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111295"/>
                <a:ext cx="8640960" cy="9099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Alice can later produce this certificate to prove that she “owns”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73251D69-B119-A444-8E2F-F8A5E619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11295"/>
                <a:ext cx="8640960" cy="909993"/>
              </a:xfrm>
              <a:prstGeom prst="rect">
                <a:avLst/>
              </a:prstGeom>
              <a:blipFill>
                <a:blip r:embed="rId5"/>
                <a:stretch>
                  <a:fillRect l="-1468" t="-8219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54CF73F-7B12-7348-B9EA-0FAEA0A3BE8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962071"/>
                <a:ext cx="8640960" cy="9099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Browsers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𝑉𝑒𝑟𝑖𝑠𝑖𝑔𝑛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and check the certificate.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54CF73F-7B12-7348-B9EA-0FAEA0A3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62071"/>
                <a:ext cx="8640960" cy="909993"/>
              </a:xfrm>
              <a:prstGeom prst="rect">
                <a:avLst/>
              </a:prstGeom>
              <a:blipFill>
                <a:blip r:embed="rId6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8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Applications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660C860E-EEE4-B54D-B844-FA2CA318D90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2780928"/>
                <a:ext cx="8964996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i="1" dirty="0">
                    <a:ea typeface="American Typewriter" charset="0"/>
                    <a:cs typeface="American Typewriter" charset="0"/>
                  </a:rPr>
                  <a:t>2. Bitcoin and other cryptocurrencies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</a:t>
                </a:r>
              </a:p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   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I am identified by my verification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When I pay you (=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’), I sign “$x paid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” with my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𝑠𝑘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660C860E-EEE4-B54D-B844-FA2CA318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0928"/>
                <a:ext cx="8964996" cy="1584176"/>
              </a:xfrm>
              <a:prstGeom prst="rect">
                <a:avLst/>
              </a:prstGeom>
              <a:blipFill>
                <a:blip r:embed="rId3"/>
                <a:stretch>
                  <a:fillRect l="-1273" r="-1273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2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public-private key pair.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𝑆𝑖𝑔𝑛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(possibly probabilistic) Signing algorithm uses the secret signing key to produce a signature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4149080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A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(1)/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𝑅𝑒𝑗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(0)←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Verification algorithm uses the public verification key to check the signature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against a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49080"/>
                <a:ext cx="8316416" cy="1605156"/>
              </a:xfrm>
              <a:prstGeom prst="rect">
                <a:avLst/>
              </a:prstGeom>
              <a:blipFill>
                <a:blip r:embed="rId5"/>
                <a:stretch>
                  <a:fillRect l="-1374" r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42424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</a:t>
                </a:r>
                <a:r>
                  <a:rPr lang="en-US" sz="2800" dirty="0" err="1">
                    <a:ea typeface="Cambria Math" panose="02040503050406030204" pitchFamily="18" charset="0"/>
                    <a:cs typeface="American Typewriter" charset="0"/>
                  </a:rPr>
                  <a:t>vk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, sk, m: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𝑆𝑖𝑔𝑛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2424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EECA11-7148-DF49-B1BB-FE727168DDB8}"/>
              </a:ext>
            </a:extLst>
          </p:cNvPr>
          <p:cNvSpPr/>
          <p:nvPr/>
        </p:nvSpPr>
        <p:spPr>
          <a:xfrm>
            <a:off x="467544" y="1844824"/>
            <a:ext cx="144016" cy="3717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𝑆𝑖𝑔𝑛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52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17F4E62-1E32-EB4D-B072-ACC54AF8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47" y="2924944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AE9A7F5-A7CF-8D44-B0AE-5D3481B2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16" y="429309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AC2F0BB1-FDD1-C948-96AE-6D478544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59" y="1760015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Security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A257C152-44BC-0D40-B252-0416B0796473}"/>
              </a:ext>
            </a:extLst>
          </p:cNvPr>
          <p:cNvSpPr txBox="1">
            <a:spLocks noChangeArrowheads="1"/>
          </p:cNvSpPr>
          <p:nvPr/>
        </p:nvSpPr>
        <p:spPr>
          <a:xfrm>
            <a:off x="207313" y="1124744"/>
            <a:ext cx="8757175" cy="1584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dirty="0">
                <a:ea typeface="American Typewriter" charset="0"/>
                <a:cs typeface="American Typewriter" charset="0"/>
              </a:rPr>
              <a:t>“The adversary after seeing signatures of many </a:t>
            </a:r>
            <a:r>
              <a:rPr lang="en-US" sz="2800" b="0" i="1" dirty="0" err="1">
                <a:ea typeface="American Typewriter" charset="0"/>
                <a:cs typeface="American Typewriter" charset="0"/>
              </a:rPr>
              <a:t>msgs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, should not be able to produce a signature of any new msg.”</a:t>
            </a:r>
            <a:endParaRPr lang="en-US" sz="2800" b="0" dirty="0"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25EF021-C21D-2B45-95BE-121DEB4C05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5114" y="2708920"/>
                <a:ext cx="8757175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1. What are the adversary’s powers? Request for, and obtain, signatures of (poly many)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25EF021-C21D-2B45-95BE-121DEB4C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14" y="2708920"/>
                <a:ext cx="8757175" cy="1008112"/>
              </a:xfrm>
              <a:prstGeom prst="rect">
                <a:avLst/>
              </a:prstGeom>
              <a:blipFill>
                <a:blip r:embed="rId3"/>
                <a:stretch>
                  <a:fillRect l="-1449" t="-375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036083C5-124C-9745-8035-9244263B2B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4581128"/>
                <a:ext cx="8757175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2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What is her goal?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She wins if she produces a signature of any message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036083C5-124C-9745-8035-9244263B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8757175" cy="1296144"/>
              </a:xfrm>
              <a:prstGeom prst="rect">
                <a:avLst/>
              </a:prstGeom>
              <a:blipFill>
                <a:blip r:embed="rId4"/>
                <a:stretch>
                  <a:fillRect l="-1447" r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3">
            <a:extLst>
              <a:ext uri="{FF2B5EF4-FFF2-40B4-BE49-F238E27FC236}">
                <a16:creationId xmlns:a16="http://schemas.microsoft.com/office/drawing/2014/main" id="{B35AB19C-3748-0441-A27C-2341FAA5B6FB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3647505"/>
            <a:ext cx="3825135" cy="5735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Chosen-message attack</a:t>
            </a: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FFFC1D7A-2B00-C44D-A26D-58C41E0D1A23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1" y="5733256"/>
            <a:ext cx="3825135" cy="5735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Existential Forgery</a:t>
            </a:r>
          </a:p>
        </p:txBody>
      </p:sp>
    </p:spTree>
    <p:extLst>
      <p:ext uri="{BB962C8B-B14F-4D97-AF65-F5344CB8AC3E}">
        <p14:creationId xmlns:p14="http://schemas.microsoft.com/office/powerpoint/2010/main" val="40690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46329</TotalTime>
  <Words>734</Words>
  <Application>Microsoft Macintosh PowerPoint</Application>
  <PresentationFormat>On-screen Show (4:3)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1172</cp:revision>
  <dcterms:created xsi:type="dcterms:W3CDTF">2014-03-14T23:52:55Z</dcterms:created>
  <dcterms:modified xsi:type="dcterms:W3CDTF">2022-10-19T04:02:03Z</dcterms:modified>
</cp:coreProperties>
</file>